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1"/>
  </p:notesMasterIdLst>
  <p:handoutMasterIdLst>
    <p:handoutMasterId r:id="rId102"/>
  </p:handoutMasterIdLst>
  <p:sldIdLst>
    <p:sldId id="344" r:id="rId3"/>
    <p:sldId id="345" r:id="rId4"/>
    <p:sldId id="348" r:id="rId5"/>
    <p:sldId id="326" r:id="rId6"/>
    <p:sldId id="327" r:id="rId7"/>
    <p:sldId id="328" r:id="rId8"/>
    <p:sldId id="265" r:id="rId9"/>
    <p:sldId id="266" r:id="rId10"/>
    <p:sldId id="267" r:id="rId11"/>
    <p:sldId id="268" r:id="rId12"/>
    <p:sldId id="346" r:id="rId13"/>
    <p:sldId id="355" r:id="rId14"/>
    <p:sldId id="352" r:id="rId15"/>
    <p:sldId id="331" r:id="rId16"/>
    <p:sldId id="339" r:id="rId17"/>
    <p:sldId id="340" r:id="rId18"/>
    <p:sldId id="353" r:id="rId19"/>
    <p:sldId id="363" r:id="rId20"/>
    <p:sldId id="359" r:id="rId21"/>
    <p:sldId id="365" r:id="rId22"/>
    <p:sldId id="364" r:id="rId23"/>
    <p:sldId id="356" r:id="rId24"/>
    <p:sldId id="350" r:id="rId25"/>
    <p:sldId id="351" r:id="rId26"/>
    <p:sldId id="358" r:id="rId27"/>
    <p:sldId id="383" r:id="rId28"/>
    <p:sldId id="384" r:id="rId29"/>
    <p:sldId id="342" r:id="rId30"/>
    <p:sldId id="367" r:id="rId31"/>
    <p:sldId id="368" r:id="rId32"/>
    <p:sldId id="369" r:id="rId33"/>
    <p:sldId id="371" r:id="rId34"/>
    <p:sldId id="370" r:id="rId35"/>
    <p:sldId id="343" r:id="rId36"/>
    <p:sldId id="378" r:id="rId37"/>
    <p:sldId id="379" r:id="rId38"/>
    <p:sldId id="374" r:id="rId39"/>
    <p:sldId id="373" r:id="rId40"/>
    <p:sldId id="337" r:id="rId41"/>
    <p:sldId id="354" r:id="rId42"/>
    <p:sldId id="313" r:id="rId43"/>
    <p:sldId id="314" r:id="rId44"/>
    <p:sldId id="315" r:id="rId45"/>
    <p:sldId id="316" r:id="rId46"/>
    <p:sldId id="372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407" r:id="rId57"/>
    <p:sldId id="408" r:id="rId58"/>
    <p:sldId id="360" r:id="rId59"/>
    <p:sldId id="366" r:id="rId60"/>
    <p:sldId id="388" r:id="rId61"/>
    <p:sldId id="389" r:id="rId62"/>
    <p:sldId id="390" r:id="rId63"/>
    <p:sldId id="391" r:id="rId64"/>
    <p:sldId id="392" r:id="rId65"/>
    <p:sldId id="361" r:id="rId66"/>
    <p:sldId id="385" r:id="rId67"/>
    <p:sldId id="386" r:id="rId68"/>
    <p:sldId id="387" r:id="rId69"/>
    <p:sldId id="362" r:id="rId70"/>
    <p:sldId id="380" r:id="rId71"/>
    <p:sldId id="381" r:id="rId72"/>
    <p:sldId id="276" r:id="rId73"/>
    <p:sldId id="307" r:id="rId74"/>
    <p:sldId id="406" r:id="rId75"/>
    <p:sldId id="393" r:id="rId76"/>
    <p:sldId id="394" r:id="rId77"/>
    <p:sldId id="395" r:id="rId78"/>
    <p:sldId id="396" r:id="rId79"/>
    <p:sldId id="398" r:id="rId80"/>
    <p:sldId id="399" r:id="rId81"/>
    <p:sldId id="402" r:id="rId82"/>
    <p:sldId id="403" r:id="rId83"/>
    <p:sldId id="404" r:id="rId84"/>
    <p:sldId id="298" r:id="rId85"/>
    <p:sldId id="299" r:id="rId86"/>
    <p:sldId id="300" r:id="rId87"/>
    <p:sldId id="301" r:id="rId88"/>
    <p:sldId id="302" r:id="rId89"/>
    <p:sldId id="303" r:id="rId90"/>
    <p:sldId id="304" r:id="rId91"/>
    <p:sldId id="347" r:id="rId92"/>
    <p:sldId id="341" r:id="rId93"/>
    <p:sldId id="306" r:id="rId94"/>
    <p:sldId id="382" r:id="rId95"/>
    <p:sldId id="409" r:id="rId96"/>
    <p:sldId id="412" r:id="rId97"/>
    <p:sldId id="413" r:id="rId98"/>
    <p:sldId id="410" r:id="rId99"/>
    <p:sldId id="411" r:id="rId10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BF543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6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CD7BD63-908D-49A2-A603-9105AC1A2DE8}" type="datetimeFigureOut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28E3769-A689-43D7-8675-70B587E15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55868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0621F42-7CE5-4EB4-9F1C-F30B887F87BD}" type="datetimeFigureOut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B3E157-3072-493C-9D1E-A927049B4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21488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0E0113C-1D5F-4A38-8D5C-4080033097BC}" type="slidenum">
              <a:rPr lang="en-US" smtClean="0"/>
              <a:pPr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597001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B9B6771-DB63-40E0-B355-5D5C411A1969}" type="slidenum">
              <a:rPr lang="en-US" smtClean="0"/>
              <a:pPr/>
              <a:t>52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598304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77F35E7-5F53-4B49-8E9A-0508875B0F62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037972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22827AA-4E96-418A-B0F6-2C85E5F8C76E}" type="slidenum">
              <a:rPr lang="en-US" smtClean="0"/>
              <a:pPr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175995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5538329-8B5A-4F9C-8348-311EBBEEC517}" type="slidenum">
              <a:rPr lang="id-ID" smtClean="0"/>
              <a:pPr/>
              <a:t>11</a:t>
            </a:fld>
            <a:endParaRPr lang="id-ID" smtClean="0"/>
          </a:p>
        </p:txBody>
      </p:sp>
    </p:spTree>
    <p:extLst>
      <p:ext uri="{BB962C8B-B14F-4D97-AF65-F5344CB8AC3E}">
        <p14:creationId xmlns:p14="http://schemas.microsoft.com/office/powerpoint/2010/main" xmlns="" val="1394206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B2DAC96-C2B3-453A-80C4-2BCF51FCED48}" type="slidenum">
              <a:rPr lang="id-ID" smtClean="0"/>
              <a:pPr/>
              <a:t>13</a:t>
            </a:fld>
            <a:endParaRPr lang="id-ID" smtClean="0"/>
          </a:p>
        </p:txBody>
      </p:sp>
    </p:spTree>
    <p:extLst>
      <p:ext uri="{BB962C8B-B14F-4D97-AF65-F5344CB8AC3E}">
        <p14:creationId xmlns:p14="http://schemas.microsoft.com/office/powerpoint/2010/main" xmlns="" val="721565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6AAFD50-5BD1-4AA7-9C32-F9AD32D78E24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4218640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31EEDBB-719D-4836-9341-8C8FC20FE08A}" type="slidenum">
              <a:rPr lang="en-US" smtClean="0"/>
              <a:pPr/>
              <a:t>34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17727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F7B32EF-6F79-4D65-A442-AC75BF7F1F83}" type="slidenum">
              <a:rPr lang="en-US" smtClean="0"/>
              <a:pPr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4284361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F7B32EF-6F79-4D65-A442-AC75BF7F1F83}" type="slidenum">
              <a:rPr lang="en-US" smtClean="0"/>
              <a:pPr/>
              <a:t>36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428436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E87688E-AD5E-4520-8144-F0559B6D91A6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86F0D-97DB-414E-A924-5B005F7DD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801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36F4C-18DA-4FBB-AC1E-0A541DED3E3E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31403-2772-4B46-A5C2-A0E553766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7401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Straight Connector 14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2C9BC-B5A6-4AA3-A1E8-01983EF572B3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662C-719C-4569-85A3-1EDE2914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4973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CE5333C-E092-4745-91DE-CB1C90F6D172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E0EDA-C5BE-4B8E-89B6-C1C648409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3424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D297B-A86C-4B01-A042-67C47D3D189C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E89DC-EBBD-41DB-B91E-F3CA67438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1575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A47DB-C929-4DC1-BB7C-05F89384FF4B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EDF74-1A18-4A66-8C27-DCCFD1D42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2888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2D279-3FB3-42F9-9156-E6C6C258CC2A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31488-3E03-44E5-97F0-1BF6C6A68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6627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21C9F-6379-4A06-A897-4A9F97E56BD8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B5984-BDFD-4F6A-B38D-D1FEC3910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290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B9FBE-D422-4371-80F0-AB15BF4932AD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76B03-0442-43CE-9B78-87F783822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1178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4C166-CDFE-47FB-887D-911E2A4370DC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106EB-93DD-41BE-8D14-DEBC82273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4228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6" name="Straight Connector 11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D2865-FEBB-43E0-851B-668D45B81D1B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96724-FECF-4069-9C7A-369556E75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218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DE97A-1539-476B-BB4F-69437D3F16BB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3AAB5-939B-4808-8486-090DD9B5C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5140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4ACBD-22A4-40CE-A096-9A4AED4C1E62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D9070-596C-4F5D-B2DE-0AE997575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7114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7CB32-A754-4ED5-93D9-DEB3EB60D500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A34EB-2983-47F6-A10F-855C5BEB7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7438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Straight Connector 14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1F9E0-DDE0-4876-B639-242E5BFE71A1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EE1D7-5644-449B-BBE2-017753B2F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437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21002-4779-45E4-A687-E17E2B078A95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7AF03-746D-411A-BFD8-29AC05461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5074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C232C-82F0-4D4C-AA52-60404B623AE6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A9B3C-6C55-4012-BBC5-806915362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181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4EED2-F600-4631-AB91-7BC8382485F6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01097-B3DE-440F-A8D0-E27078469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6864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11F3-5B9D-48C5-B2AA-1A689DDE4DB5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F6B09-175D-4B5B-844A-D6E35D8B9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0875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1ECA8-0156-4EA5-9CFD-0797BB2941E1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35AE2-03DD-4EA6-9871-23FBFC6DB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136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6" name="Straight Connector 11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CAB00-F072-4410-8913-0E70FF284E3F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0271E-1BE0-4DC9-87C7-7CF876B63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904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68B78-B9EC-4A2C-9FB5-0F5174A2020C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2D672-32D1-401A-95B7-F1FC87700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1724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16D2D3E-0BAF-4489-8A86-64FE1A3CE6B1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E2EAC7B-0948-4DEE-9EA9-3ADC5ED25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032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02" r:id="rId2"/>
    <p:sldLayoutId id="2147484211" r:id="rId3"/>
    <p:sldLayoutId id="2147484203" r:id="rId4"/>
    <p:sldLayoutId id="2147484204" r:id="rId5"/>
    <p:sldLayoutId id="2147484212" r:id="rId6"/>
    <p:sldLayoutId id="2147484213" r:id="rId7"/>
    <p:sldLayoutId id="2147484214" r:id="rId8"/>
    <p:sldLayoutId id="2147484215" r:id="rId9"/>
    <p:sldLayoutId id="2147484205" r:id="rId10"/>
    <p:sldLayoutId id="214748421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8973A3A-3FDF-4A01-BC96-C3EF72938330}" type="datetime1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578F4E8-840F-4FE7-865A-6194DAF3F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5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2056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06" r:id="rId2"/>
    <p:sldLayoutId id="2147484218" r:id="rId3"/>
    <p:sldLayoutId id="2147484207" r:id="rId4"/>
    <p:sldLayoutId id="2147484208" r:id="rId5"/>
    <p:sldLayoutId id="2147484219" r:id="rId6"/>
    <p:sldLayoutId id="2147484220" r:id="rId7"/>
    <p:sldLayoutId id="2147484221" r:id="rId8"/>
    <p:sldLayoutId id="2147484222" r:id="rId9"/>
    <p:sldLayoutId id="2147484209" r:id="rId10"/>
    <p:sldLayoutId id="214748422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1.png"/><Relationship Id="rId5" Type="http://schemas.openxmlformats.org/officeDocument/2006/relationships/image" Target="../media/image2.png"/><Relationship Id="rId10" Type="http://schemas.openxmlformats.org/officeDocument/2006/relationships/image" Target="../media/image70.png"/><Relationship Id="rId4" Type="http://schemas.openxmlformats.org/officeDocument/2006/relationships/image" Target="../media/image62.png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86.png"/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12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4.png"/><Relationship Id="rId5" Type="http://schemas.openxmlformats.org/officeDocument/2006/relationships/image" Target="../media/image82.png"/><Relationship Id="rId10" Type="http://schemas.openxmlformats.org/officeDocument/2006/relationships/image" Target="../media/image83.png"/><Relationship Id="rId4" Type="http://schemas.openxmlformats.org/officeDocument/2006/relationships/image" Target="../media/image81.png"/><Relationship Id="rId9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2.png"/><Relationship Id="rId12" Type="http://schemas.openxmlformats.org/officeDocument/2006/relationships/image" Target="../media/image9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5.png"/><Relationship Id="rId5" Type="http://schemas.openxmlformats.org/officeDocument/2006/relationships/image" Target="../media/image91.png"/><Relationship Id="rId10" Type="http://schemas.openxmlformats.org/officeDocument/2006/relationships/image" Target="../media/image94.png"/><Relationship Id="rId4" Type="http://schemas.openxmlformats.org/officeDocument/2006/relationships/image" Target="../media/image90.png"/><Relationship Id="rId9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5.png"/><Relationship Id="rId7" Type="http://schemas.openxmlformats.org/officeDocument/2006/relationships/image" Target="../media/image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21.png"/><Relationship Id="rId5" Type="http://schemas.openxmlformats.org/officeDocument/2006/relationships/image" Target="../media/image117.png"/><Relationship Id="rId10" Type="http://schemas.openxmlformats.org/officeDocument/2006/relationships/image" Target="../media/image120.png"/><Relationship Id="rId4" Type="http://schemas.openxmlformats.org/officeDocument/2006/relationships/image" Target="../media/image116.png"/><Relationship Id="rId9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3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7.png"/><Relationship Id="rId7" Type="http://schemas.openxmlformats.org/officeDocument/2006/relationships/image" Target="../media/image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3.png"/><Relationship Id="rId10" Type="http://schemas.openxmlformats.org/officeDocument/2006/relationships/image" Target="../media/image141.png"/><Relationship Id="rId4" Type="http://schemas.openxmlformats.org/officeDocument/2006/relationships/image" Target="../media/image138.png"/><Relationship Id="rId9" Type="http://schemas.openxmlformats.org/officeDocument/2006/relationships/image" Target="../media/image14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3" Type="http://schemas.openxmlformats.org/officeDocument/2006/relationships/image" Target="../media/image2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10" Type="http://schemas.openxmlformats.org/officeDocument/2006/relationships/image" Target="../media/image148.png"/><Relationship Id="rId4" Type="http://schemas.openxmlformats.org/officeDocument/2006/relationships/image" Target="../media/image3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8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4.png"/><Relationship Id="rId4" Type="http://schemas.openxmlformats.org/officeDocument/2006/relationships/image" Target="../media/image18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Relationship Id="rId9" Type="http://schemas.openxmlformats.org/officeDocument/2006/relationships/image" Target="../media/image18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7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217.png"/><Relationship Id="rId3" Type="http://schemas.openxmlformats.org/officeDocument/2006/relationships/image" Target="../media/image209.png"/><Relationship Id="rId7" Type="http://schemas.openxmlformats.org/officeDocument/2006/relationships/image" Target="../media/image3.png"/><Relationship Id="rId12" Type="http://schemas.openxmlformats.org/officeDocument/2006/relationships/image" Target="../media/image216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15.png"/><Relationship Id="rId5" Type="http://schemas.openxmlformats.org/officeDocument/2006/relationships/image" Target="../media/image211.png"/><Relationship Id="rId15" Type="http://schemas.openxmlformats.org/officeDocument/2006/relationships/image" Target="../media/image219.png"/><Relationship Id="rId10" Type="http://schemas.openxmlformats.org/officeDocument/2006/relationships/image" Target="../media/image214.png"/><Relationship Id="rId4" Type="http://schemas.openxmlformats.org/officeDocument/2006/relationships/image" Target="../media/image210.png"/><Relationship Id="rId9" Type="http://schemas.openxmlformats.org/officeDocument/2006/relationships/image" Target="../media/image213.png"/><Relationship Id="rId14" Type="http://schemas.openxmlformats.org/officeDocument/2006/relationships/image" Target="../media/image21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3.png"/><Relationship Id="rId18" Type="http://schemas.openxmlformats.org/officeDocument/2006/relationships/image" Target="../media/image237.png"/><Relationship Id="rId3" Type="http://schemas.openxmlformats.org/officeDocument/2006/relationships/image" Target="../media/image224.png"/><Relationship Id="rId21" Type="http://schemas.openxmlformats.org/officeDocument/2006/relationships/image" Target="../media/image240.png"/><Relationship Id="rId7" Type="http://schemas.openxmlformats.org/officeDocument/2006/relationships/image" Target="../media/image228.png"/><Relationship Id="rId12" Type="http://schemas.openxmlformats.org/officeDocument/2006/relationships/image" Target="../media/image2.png"/><Relationship Id="rId17" Type="http://schemas.openxmlformats.org/officeDocument/2006/relationships/image" Target="../media/image236.png"/><Relationship Id="rId2" Type="http://schemas.openxmlformats.org/officeDocument/2006/relationships/image" Target="../media/image223.png"/><Relationship Id="rId16" Type="http://schemas.openxmlformats.org/officeDocument/2006/relationships/image" Target="../media/image235.png"/><Relationship Id="rId20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11" Type="http://schemas.openxmlformats.org/officeDocument/2006/relationships/image" Target="../media/image232.png"/><Relationship Id="rId5" Type="http://schemas.openxmlformats.org/officeDocument/2006/relationships/image" Target="../media/image226.png"/><Relationship Id="rId15" Type="http://schemas.openxmlformats.org/officeDocument/2006/relationships/image" Target="../media/image234.png"/><Relationship Id="rId23" Type="http://schemas.openxmlformats.org/officeDocument/2006/relationships/image" Target="../media/image222.png"/><Relationship Id="rId10" Type="http://schemas.openxmlformats.org/officeDocument/2006/relationships/image" Target="../media/image231.png"/><Relationship Id="rId19" Type="http://schemas.openxmlformats.org/officeDocument/2006/relationships/image" Target="../media/image238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Relationship Id="rId14" Type="http://schemas.openxmlformats.org/officeDocument/2006/relationships/image" Target="../media/image233.png"/><Relationship Id="rId22" Type="http://schemas.openxmlformats.org/officeDocument/2006/relationships/image" Target="../media/image24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53.png"/><Relationship Id="rId3" Type="http://schemas.openxmlformats.org/officeDocument/2006/relationships/image" Target="../media/image245.png"/><Relationship Id="rId7" Type="http://schemas.openxmlformats.org/officeDocument/2006/relationships/image" Target="../media/image3.png"/><Relationship Id="rId12" Type="http://schemas.openxmlformats.org/officeDocument/2006/relationships/image" Target="../media/image252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51.png"/><Relationship Id="rId5" Type="http://schemas.openxmlformats.org/officeDocument/2006/relationships/image" Target="../media/image247.png"/><Relationship Id="rId10" Type="http://schemas.openxmlformats.org/officeDocument/2006/relationships/image" Target="../media/image250.png"/><Relationship Id="rId4" Type="http://schemas.openxmlformats.org/officeDocument/2006/relationships/image" Target="../media/image246.png"/><Relationship Id="rId9" Type="http://schemas.openxmlformats.org/officeDocument/2006/relationships/image" Target="../media/image249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image" Target="../media/image263.png"/><Relationship Id="rId3" Type="http://schemas.openxmlformats.org/officeDocument/2006/relationships/image" Target="../media/image255.png"/><Relationship Id="rId7" Type="http://schemas.openxmlformats.org/officeDocument/2006/relationships/image" Target="../media/image257.png"/><Relationship Id="rId12" Type="http://schemas.openxmlformats.org/officeDocument/2006/relationships/image" Target="../media/image262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11" Type="http://schemas.openxmlformats.org/officeDocument/2006/relationships/image" Target="../media/image261.png"/><Relationship Id="rId5" Type="http://schemas.openxmlformats.org/officeDocument/2006/relationships/image" Target="../media/image3.png"/><Relationship Id="rId15" Type="http://schemas.openxmlformats.org/officeDocument/2006/relationships/image" Target="../media/image265.png"/><Relationship Id="rId10" Type="http://schemas.openxmlformats.org/officeDocument/2006/relationships/image" Target="../media/image260.png"/><Relationship Id="rId4" Type="http://schemas.openxmlformats.org/officeDocument/2006/relationships/image" Target="../media/image2.png"/><Relationship Id="rId9" Type="http://schemas.openxmlformats.org/officeDocument/2006/relationships/image" Target="../media/image259.png"/><Relationship Id="rId14" Type="http://schemas.openxmlformats.org/officeDocument/2006/relationships/image" Target="../media/image2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67.png"/><Relationship Id="rId7" Type="http://schemas.openxmlformats.org/officeDocument/2006/relationships/image" Target="../media/image269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68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271.png"/><Relationship Id="rId7" Type="http://schemas.openxmlformats.org/officeDocument/2006/relationships/image" Target="../media/image3.png"/><Relationship Id="rId12" Type="http://schemas.openxmlformats.org/officeDocument/2006/relationships/image" Target="../media/image270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77.png"/><Relationship Id="rId5" Type="http://schemas.openxmlformats.org/officeDocument/2006/relationships/image" Target="../media/image273.png"/><Relationship Id="rId10" Type="http://schemas.openxmlformats.org/officeDocument/2006/relationships/image" Target="../media/image276.png"/><Relationship Id="rId4" Type="http://schemas.openxmlformats.org/officeDocument/2006/relationships/image" Target="../media/image272.png"/><Relationship Id="rId9" Type="http://schemas.openxmlformats.org/officeDocument/2006/relationships/image" Target="../media/image275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13" Type="http://schemas.openxmlformats.org/officeDocument/2006/relationships/image" Target="../media/image286.png"/><Relationship Id="rId3" Type="http://schemas.openxmlformats.org/officeDocument/2006/relationships/image" Target="../media/image279.png"/><Relationship Id="rId7" Type="http://schemas.openxmlformats.org/officeDocument/2006/relationships/image" Target="../media/image281.png"/><Relationship Id="rId12" Type="http://schemas.openxmlformats.org/officeDocument/2006/relationships/image" Target="../media/image285.png"/><Relationship Id="rId2" Type="http://schemas.openxmlformats.org/officeDocument/2006/relationships/image" Target="../media/image278.png"/><Relationship Id="rId16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84.png"/><Relationship Id="rId5" Type="http://schemas.openxmlformats.org/officeDocument/2006/relationships/image" Target="../media/image2.png"/><Relationship Id="rId15" Type="http://schemas.openxmlformats.org/officeDocument/2006/relationships/image" Target="../media/image288.png"/><Relationship Id="rId10" Type="http://schemas.openxmlformats.org/officeDocument/2006/relationships/image" Target="../media/image283.png"/><Relationship Id="rId4" Type="http://schemas.openxmlformats.org/officeDocument/2006/relationships/image" Target="../media/image280.png"/><Relationship Id="rId9" Type="http://schemas.openxmlformats.org/officeDocument/2006/relationships/image" Target="../media/image282.png"/><Relationship Id="rId14" Type="http://schemas.openxmlformats.org/officeDocument/2006/relationships/image" Target="../media/image287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png"/><Relationship Id="rId5" Type="http://schemas.openxmlformats.org/officeDocument/2006/relationships/image" Target="../media/image296.png"/><Relationship Id="rId4" Type="http://schemas.openxmlformats.org/officeDocument/2006/relationships/image" Target="../media/image29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png"/><Relationship Id="rId5" Type="http://schemas.openxmlformats.org/officeDocument/2006/relationships/image" Target="../media/image302.png"/><Relationship Id="rId4" Type="http://schemas.openxmlformats.org/officeDocument/2006/relationships/image" Target="../media/image1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323850" y="1797050"/>
            <a:ext cx="8455025" cy="1366838"/>
          </a:xfrm>
        </p:spPr>
        <p:txBody>
          <a:bodyPr/>
          <a:lstStyle/>
          <a:p>
            <a:pPr algn="ctr" eaLnBrk="1" hangingPunct="1"/>
            <a:r>
              <a:rPr lang="en-US" sz="7000" b="1" smtClean="0">
                <a:latin typeface="Arial" charset="0"/>
                <a:cs typeface="Arial" charset="0"/>
              </a:rPr>
              <a:t>NGUYÊN LÝ MÁY</a:t>
            </a:r>
          </a:p>
        </p:txBody>
      </p:sp>
      <p:grpSp>
        <p:nvGrpSpPr>
          <p:cNvPr id="17413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17415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E7F2AC2-451D-404E-BDCA-F606E7F77FA6}" type="slidenum">
              <a:rPr lang="en-US" smtClean="0">
                <a:solidFill>
                  <a:schemeClr val="tx2"/>
                </a:solidFill>
              </a:rPr>
              <a:pPr/>
              <a:t>1</a:t>
            </a:fld>
            <a:endParaRPr lang="en-US" smtClean="0">
              <a:solidFill>
                <a:schemeClr val="tx2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262063" y="3771900"/>
            <a:ext cx="7031037" cy="973138"/>
          </a:xfrm>
        </p:spPr>
        <p:txBody>
          <a:bodyPr>
            <a:normAutofit/>
          </a:bodyPr>
          <a:lstStyle/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 typeface="Wingdings 3"/>
              <a:buNone/>
              <a:defRPr/>
            </a:pPr>
            <a:r>
              <a:rPr lang="vi-VN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Giảng viên</a:t>
            </a:r>
            <a:r>
              <a:rPr lang="en-US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:</a:t>
            </a:r>
            <a:r>
              <a:rPr lang="en-US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  </a:t>
            </a:r>
            <a:r>
              <a:rPr lang="en-US" sz="28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Hoàng</a:t>
            </a:r>
            <a:r>
              <a:rPr lang="en-US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Ngọc</a:t>
            </a:r>
            <a:r>
              <a:rPr lang="en-US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Thiên</a:t>
            </a:r>
            <a:r>
              <a:rPr lang="en-US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Vũ</a:t>
            </a:r>
            <a:endParaRPr lang="en-US" sz="2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Bộ</a:t>
            </a:r>
            <a:r>
              <a:rPr lang="en-US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môn</a:t>
            </a:r>
            <a:r>
              <a:rPr lang="en-US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    :    </a:t>
            </a:r>
            <a:r>
              <a:rPr lang="en-US" sz="28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Cơ</a:t>
            </a:r>
            <a:r>
              <a:rPr lang="en-US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sở</a:t>
            </a:r>
            <a:r>
              <a:rPr lang="en-US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kỹ</a:t>
            </a:r>
            <a:r>
              <a:rPr lang="en-US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thuật-khoa</a:t>
            </a:r>
            <a:r>
              <a:rPr lang="en-US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SPCN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12450" y="5099050"/>
            <a:ext cx="53222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 eaLnBrk="1" hangingPunct="1"/>
            <a:r>
              <a:rPr lang="en-US" sz="2800" dirty="0">
                <a:latin typeface="Arial" charset="0"/>
                <a:cs typeface="Arial" charset="0"/>
              </a:rPr>
              <a:t>Email</a:t>
            </a:r>
            <a:r>
              <a:rPr lang="en-US" sz="2800" dirty="0">
                <a:cs typeface="Arial" charset="0"/>
              </a:rPr>
              <a:t>          </a:t>
            </a:r>
            <a:r>
              <a:rPr lang="en-US" sz="2800" dirty="0">
                <a:latin typeface="Arial" charset="0"/>
                <a:cs typeface="Arial" charset="0"/>
              </a:rPr>
              <a:t> </a:t>
            </a:r>
            <a:r>
              <a:rPr lang="en-US" sz="2800">
                <a:latin typeface="Arial" charset="0"/>
                <a:cs typeface="Arial" charset="0"/>
              </a:rPr>
              <a:t>:   </a:t>
            </a:r>
            <a:r>
              <a:rPr lang="en-US" sz="2800" smtClean="0">
                <a:latin typeface="Arial" charset="0"/>
                <a:cs typeface="Arial" charset="0"/>
              </a:rPr>
              <a:t>hntvu@ute.udn.vn</a:t>
            </a:r>
            <a:endParaRPr lang="en-US" sz="2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90866A6-63BC-4B14-9C3F-A4D5EDDDF3A8}" type="slidenum">
              <a:rPr lang="en-US" smtClean="0">
                <a:solidFill>
                  <a:srgbClr val="898989"/>
                </a:solidFill>
              </a:rPr>
              <a:pPr/>
              <a:t>10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9218" name="Content Placeholder 2"/>
          <p:cNvSpPr>
            <a:spLocks noGrp="1"/>
          </p:cNvSpPr>
          <p:nvPr>
            <p:ph sz="quarter" idx="1"/>
          </p:nvPr>
        </p:nvSpPr>
        <p:spPr>
          <a:xfrm>
            <a:off x="427038" y="1482725"/>
            <a:ext cx="8142287" cy="434975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 smtClean="0"/>
              <a:t>	</a:t>
            </a:r>
            <a:r>
              <a:rPr lang="vi-VN" sz="2400" dirty="0" smtClean="0"/>
              <a:t>Chuyển </a:t>
            </a:r>
            <a:r>
              <a:rPr lang="vi-VN" sz="2400" dirty="0"/>
              <a:t>động song </a:t>
            </a:r>
            <a:r>
              <a:rPr lang="vi-VN" sz="2400" dirty="0" smtClean="0"/>
              <a:t>phẳng</a:t>
            </a:r>
            <a:r>
              <a:rPr lang="en-US" sz="2400" dirty="0" smtClean="0"/>
              <a:t>: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vi-VN" sz="2400" dirty="0" smtClean="0"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	</a:t>
            </a:r>
            <a:r>
              <a:rPr lang="vi-VN" sz="2400" dirty="0" smtClean="0"/>
              <a:t>Quan </a:t>
            </a:r>
            <a:r>
              <a:rPr lang="vi-VN" sz="2400" dirty="0"/>
              <a:t>hệ vận </a:t>
            </a:r>
            <a:r>
              <a:rPr lang="vi-VN" sz="2400" dirty="0" smtClean="0"/>
              <a:t>tốc</a:t>
            </a:r>
            <a:r>
              <a:rPr lang="en-US" sz="2400" dirty="0" smtClean="0"/>
              <a:t>:</a:t>
            </a:r>
            <a:endParaRPr lang="en-US" sz="24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	</a:t>
            </a:r>
            <a:r>
              <a:rPr lang="vi-VN" sz="2400" dirty="0" smtClean="0"/>
              <a:t>Quan hệ gia tốc:</a:t>
            </a:r>
            <a:endParaRPr lang="en-US" sz="2400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 smtClean="0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5800725" y="2239963"/>
            <a:ext cx="2376488" cy="1958975"/>
            <a:chOff x="5783812" y="1944681"/>
            <a:chExt cx="2375213" cy="1959782"/>
          </a:xfrm>
        </p:grpSpPr>
        <p:sp>
          <p:nvSpPr>
            <p:cNvPr id="26636" name="Freeform 13482"/>
            <p:cNvSpPr>
              <a:spLocks/>
            </p:cNvSpPr>
            <p:nvPr/>
          </p:nvSpPr>
          <p:spPr bwMode="auto">
            <a:xfrm rot="593233">
              <a:off x="5783812" y="1944681"/>
              <a:ext cx="2375213" cy="1959782"/>
            </a:xfrm>
            <a:custGeom>
              <a:avLst/>
              <a:gdLst>
                <a:gd name="T0" fmla="*/ 2147483647 w 1756295"/>
                <a:gd name="T1" fmla="*/ 2147483647 h 1382211"/>
                <a:gd name="T2" fmla="*/ 2147483647 w 1756295"/>
                <a:gd name="T3" fmla="*/ 2147483647 h 1382211"/>
                <a:gd name="T4" fmla="*/ 2147483647 w 1756295"/>
                <a:gd name="T5" fmla="*/ 2147483647 h 1382211"/>
                <a:gd name="T6" fmla="*/ 2147483647 w 1756295"/>
                <a:gd name="T7" fmla="*/ 2147483647 h 1382211"/>
                <a:gd name="T8" fmla="*/ 2147483647 w 1756295"/>
                <a:gd name="T9" fmla="*/ 2147483647 h 1382211"/>
                <a:gd name="T10" fmla="*/ 1906092181 w 1756295"/>
                <a:gd name="T11" fmla="*/ 2147483647 h 1382211"/>
                <a:gd name="T12" fmla="*/ 1760900453 w 1756295"/>
                <a:gd name="T13" fmla="*/ 2147483647 h 1382211"/>
                <a:gd name="T14" fmla="*/ 1325349512 w 1756295"/>
                <a:gd name="T15" fmla="*/ 2147483647 h 1382211"/>
                <a:gd name="T16" fmla="*/ 696217885 w 1756295"/>
                <a:gd name="T17" fmla="*/ 2147483647 h 1382211"/>
                <a:gd name="T18" fmla="*/ 454239697 w 1756295"/>
                <a:gd name="T19" fmla="*/ 2147483647 h 1382211"/>
                <a:gd name="T20" fmla="*/ 405846567 w 1756295"/>
                <a:gd name="T21" fmla="*/ 2147483647 h 1382211"/>
                <a:gd name="T22" fmla="*/ 212264751 w 1756295"/>
                <a:gd name="T23" fmla="*/ 2147483647 h 1382211"/>
                <a:gd name="T24" fmla="*/ 115476781 w 1756295"/>
                <a:gd name="T25" fmla="*/ 2147483647 h 1382211"/>
                <a:gd name="T26" fmla="*/ 67081044 w 1756295"/>
                <a:gd name="T27" fmla="*/ 2147483647 h 1382211"/>
                <a:gd name="T28" fmla="*/ 163871413 w 1756295"/>
                <a:gd name="T29" fmla="*/ 2147483647 h 1382211"/>
                <a:gd name="T30" fmla="*/ 405846567 w 1756295"/>
                <a:gd name="T31" fmla="*/ 2147483647 h 1382211"/>
                <a:gd name="T32" fmla="*/ 454239697 w 1756295"/>
                <a:gd name="T33" fmla="*/ 2147483647 h 1382211"/>
                <a:gd name="T34" fmla="*/ 744614677 w 1756295"/>
                <a:gd name="T35" fmla="*/ 2147483647 h 1382211"/>
                <a:gd name="T36" fmla="*/ 938191765 w 1756295"/>
                <a:gd name="T37" fmla="*/ 2147483647 h 1382211"/>
                <a:gd name="T38" fmla="*/ 1228558690 w 1756295"/>
                <a:gd name="T39" fmla="*/ 2147483647 h 1382211"/>
                <a:gd name="T40" fmla="*/ 2147483647 w 1756295"/>
                <a:gd name="T41" fmla="*/ 2147483647 h 1382211"/>
                <a:gd name="T42" fmla="*/ 2147483647 w 1756295"/>
                <a:gd name="T43" fmla="*/ 1019266713 h 1382211"/>
                <a:gd name="T44" fmla="*/ 2147483647 w 1756295"/>
                <a:gd name="T45" fmla="*/ 815403235 h 1382211"/>
                <a:gd name="T46" fmla="*/ 2147483647 w 1756295"/>
                <a:gd name="T47" fmla="*/ 0 h 1382211"/>
                <a:gd name="T48" fmla="*/ 2147483647 w 1756295"/>
                <a:gd name="T49" fmla="*/ 203862081 h 1382211"/>
                <a:gd name="T50" fmla="*/ 2147483647 w 1756295"/>
                <a:gd name="T51" fmla="*/ 407711001 h 1382211"/>
                <a:gd name="T52" fmla="*/ 2147483647 w 1756295"/>
                <a:gd name="T53" fmla="*/ 1223127806 h 1382211"/>
                <a:gd name="T54" fmla="*/ 2147483647 w 1756295"/>
                <a:gd name="T55" fmla="*/ 2147483647 h 1382211"/>
                <a:gd name="T56" fmla="*/ 2147483647 w 1756295"/>
                <a:gd name="T57" fmla="*/ 2147483647 h 1382211"/>
                <a:gd name="T58" fmla="*/ 2147483647 w 1756295"/>
                <a:gd name="T59" fmla="*/ 2147483647 h 1382211"/>
                <a:gd name="T60" fmla="*/ 2147483647 w 1756295"/>
                <a:gd name="T61" fmla="*/ 2147483647 h 1382211"/>
                <a:gd name="T62" fmla="*/ 2147483647 w 1756295"/>
                <a:gd name="T63" fmla="*/ 2147483647 h 1382211"/>
                <a:gd name="T64" fmla="*/ 2147483647 w 1756295"/>
                <a:gd name="T65" fmla="*/ 2147483647 h 1382211"/>
                <a:gd name="T66" fmla="*/ 2147483647 w 1756295"/>
                <a:gd name="T67" fmla="*/ 2147483647 h 1382211"/>
                <a:gd name="T68" fmla="*/ 2147483647 w 1756295"/>
                <a:gd name="T69" fmla="*/ 2147483647 h 1382211"/>
                <a:gd name="T70" fmla="*/ 2147483647 w 1756295"/>
                <a:gd name="T71" fmla="*/ 2147483647 h 1382211"/>
                <a:gd name="T72" fmla="*/ 2147483647 w 1756295"/>
                <a:gd name="T73" fmla="*/ 2147483647 h 1382211"/>
                <a:gd name="T74" fmla="*/ 2147483647 w 1756295"/>
                <a:gd name="T75" fmla="*/ 2147483647 h 1382211"/>
                <a:gd name="T76" fmla="*/ 2147483647 w 1756295"/>
                <a:gd name="T77" fmla="*/ 2147483647 h 1382211"/>
                <a:gd name="T78" fmla="*/ 2147483647 w 1756295"/>
                <a:gd name="T79" fmla="*/ 2147483647 h 1382211"/>
                <a:gd name="T80" fmla="*/ 2147483647 w 1756295"/>
                <a:gd name="T81" fmla="*/ 2147483647 h 1382211"/>
                <a:gd name="T82" fmla="*/ 2147483647 w 1756295"/>
                <a:gd name="T83" fmla="*/ 2147483647 h 1382211"/>
                <a:gd name="T84" fmla="*/ 2147483647 w 1756295"/>
                <a:gd name="T85" fmla="*/ 2147483647 h 1382211"/>
                <a:gd name="T86" fmla="*/ 2147483647 w 1756295"/>
                <a:gd name="T87" fmla="*/ 2147483647 h 1382211"/>
                <a:gd name="T88" fmla="*/ 2147483647 w 1756295"/>
                <a:gd name="T89" fmla="*/ 2147483647 h 1382211"/>
                <a:gd name="T90" fmla="*/ 2147483647 w 1756295"/>
                <a:gd name="T91" fmla="*/ 2147483647 h 1382211"/>
                <a:gd name="T92" fmla="*/ 2147483647 w 1756295"/>
                <a:gd name="T93" fmla="*/ 2147483647 h 1382211"/>
                <a:gd name="T94" fmla="*/ 2147483647 w 1756295"/>
                <a:gd name="T95" fmla="*/ 2147483647 h 1382211"/>
                <a:gd name="T96" fmla="*/ 2147483647 w 1756295"/>
                <a:gd name="T97" fmla="*/ 2147483647 h 13822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56295"/>
                <a:gd name="T148" fmla="*/ 0 h 1382211"/>
                <a:gd name="T149" fmla="*/ 1756295 w 1756295"/>
                <a:gd name="T150" fmla="*/ 1382211 h 13822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56295" h="1382211">
                  <a:moveTo>
                    <a:pt x="765678" y="1352550"/>
                  </a:moveTo>
                  <a:lnTo>
                    <a:pt x="765678" y="1352550"/>
                  </a:lnTo>
                  <a:cubicBezTo>
                    <a:pt x="718053" y="1336675"/>
                    <a:pt x="670887" y="1319350"/>
                    <a:pt x="622803" y="1304925"/>
                  </a:cubicBezTo>
                  <a:cubicBezTo>
                    <a:pt x="607296" y="1300273"/>
                    <a:pt x="590393" y="1300933"/>
                    <a:pt x="575178" y="1295400"/>
                  </a:cubicBezTo>
                  <a:cubicBezTo>
                    <a:pt x="447565" y="1248995"/>
                    <a:pt x="599601" y="1275889"/>
                    <a:pt x="432303" y="1257300"/>
                  </a:cubicBezTo>
                  <a:cubicBezTo>
                    <a:pt x="413253" y="1247775"/>
                    <a:pt x="394616" y="1237375"/>
                    <a:pt x="375153" y="1228725"/>
                  </a:cubicBezTo>
                  <a:cubicBezTo>
                    <a:pt x="365978" y="1224647"/>
                    <a:pt x="354418" y="1225472"/>
                    <a:pt x="346578" y="1219200"/>
                  </a:cubicBezTo>
                  <a:cubicBezTo>
                    <a:pt x="202236" y="1103726"/>
                    <a:pt x="322677" y="1193502"/>
                    <a:pt x="260853" y="1123950"/>
                  </a:cubicBezTo>
                  <a:cubicBezTo>
                    <a:pt x="216839" y="1074434"/>
                    <a:pt x="168197" y="1043412"/>
                    <a:pt x="137028" y="981075"/>
                  </a:cubicBezTo>
                  <a:cubicBezTo>
                    <a:pt x="111954" y="930927"/>
                    <a:pt x="128018" y="953015"/>
                    <a:pt x="89403" y="914400"/>
                  </a:cubicBezTo>
                  <a:cubicBezTo>
                    <a:pt x="86228" y="904875"/>
                    <a:pt x="84033" y="894965"/>
                    <a:pt x="79878" y="885825"/>
                  </a:cubicBezTo>
                  <a:cubicBezTo>
                    <a:pt x="68127" y="859972"/>
                    <a:pt x="50758" y="836566"/>
                    <a:pt x="41778" y="809625"/>
                  </a:cubicBezTo>
                  <a:lnTo>
                    <a:pt x="22728" y="752475"/>
                  </a:lnTo>
                  <a:cubicBezTo>
                    <a:pt x="-3450" y="569230"/>
                    <a:pt x="-7544" y="597078"/>
                    <a:pt x="13203" y="361950"/>
                  </a:cubicBezTo>
                  <a:cubicBezTo>
                    <a:pt x="15235" y="338925"/>
                    <a:pt x="25455" y="317367"/>
                    <a:pt x="32253" y="295275"/>
                  </a:cubicBezTo>
                  <a:cubicBezTo>
                    <a:pt x="52973" y="227936"/>
                    <a:pt x="38841" y="250587"/>
                    <a:pt x="79878" y="209550"/>
                  </a:cubicBezTo>
                  <a:cubicBezTo>
                    <a:pt x="83053" y="200025"/>
                    <a:pt x="80686" y="185956"/>
                    <a:pt x="89403" y="180975"/>
                  </a:cubicBezTo>
                  <a:cubicBezTo>
                    <a:pt x="106171" y="171393"/>
                    <a:pt x="128622" y="178623"/>
                    <a:pt x="146553" y="171450"/>
                  </a:cubicBezTo>
                  <a:cubicBezTo>
                    <a:pt x="161293" y="165554"/>
                    <a:pt x="171735" y="152102"/>
                    <a:pt x="184653" y="142875"/>
                  </a:cubicBezTo>
                  <a:cubicBezTo>
                    <a:pt x="198898" y="132700"/>
                    <a:pt x="222263" y="114777"/>
                    <a:pt x="241803" y="114300"/>
                  </a:cubicBezTo>
                  <a:cubicBezTo>
                    <a:pt x="492574" y="108184"/>
                    <a:pt x="743453" y="107950"/>
                    <a:pt x="994278" y="104775"/>
                  </a:cubicBezTo>
                  <a:cubicBezTo>
                    <a:pt x="1169270" y="46444"/>
                    <a:pt x="1010103" y="106388"/>
                    <a:pt x="1127628" y="47625"/>
                  </a:cubicBezTo>
                  <a:cubicBezTo>
                    <a:pt x="1136608" y="43135"/>
                    <a:pt x="1147426" y="42976"/>
                    <a:pt x="1156203" y="38100"/>
                  </a:cubicBezTo>
                  <a:cubicBezTo>
                    <a:pt x="1176217" y="26981"/>
                    <a:pt x="1213353" y="0"/>
                    <a:pt x="1213353" y="0"/>
                  </a:cubicBezTo>
                  <a:cubicBezTo>
                    <a:pt x="1254628" y="3175"/>
                    <a:pt x="1296101" y="4390"/>
                    <a:pt x="1337178" y="9525"/>
                  </a:cubicBezTo>
                  <a:cubicBezTo>
                    <a:pt x="1347141" y="10770"/>
                    <a:pt x="1356485" y="15188"/>
                    <a:pt x="1365753" y="19050"/>
                  </a:cubicBezTo>
                  <a:cubicBezTo>
                    <a:pt x="1394618" y="31077"/>
                    <a:pt x="1422903" y="44450"/>
                    <a:pt x="1451478" y="57150"/>
                  </a:cubicBezTo>
                  <a:cubicBezTo>
                    <a:pt x="1569893" y="195301"/>
                    <a:pt x="1440940" y="62310"/>
                    <a:pt x="1584828" y="161925"/>
                  </a:cubicBezTo>
                  <a:cubicBezTo>
                    <a:pt x="1603287" y="174704"/>
                    <a:pt x="1615766" y="194531"/>
                    <a:pt x="1632453" y="209550"/>
                  </a:cubicBezTo>
                  <a:cubicBezTo>
                    <a:pt x="1769777" y="333142"/>
                    <a:pt x="1574713" y="142285"/>
                    <a:pt x="1737228" y="304800"/>
                  </a:cubicBezTo>
                  <a:cubicBezTo>
                    <a:pt x="1740403" y="314325"/>
                    <a:pt x="1745426" y="323423"/>
                    <a:pt x="1746753" y="333375"/>
                  </a:cubicBezTo>
                  <a:cubicBezTo>
                    <a:pt x="1766291" y="479913"/>
                    <a:pt x="1752126" y="497498"/>
                    <a:pt x="1737228" y="676275"/>
                  </a:cubicBezTo>
                  <a:cubicBezTo>
                    <a:pt x="1740403" y="736600"/>
                    <a:pt x="1746753" y="796842"/>
                    <a:pt x="1746753" y="857250"/>
                  </a:cubicBezTo>
                  <a:cubicBezTo>
                    <a:pt x="1746753" y="946207"/>
                    <a:pt x="1742777" y="1035167"/>
                    <a:pt x="1737228" y="1123950"/>
                  </a:cubicBezTo>
                  <a:cubicBezTo>
                    <a:pt x="1736411" y="1137015"/>
                    <a:pt x="1732860" y="1150018"/>
                    <a:pt x="1727703" y="1162050"/>
                  </a:cubicBezTo>
                  <a:cubicBezTo>
                    <a:pt x="1723194" y="1172572"/>
                    <a:pt x="1715003" y="1181100"/>
                    <a:pt x="1708653" y="1190625"/>
                  </a:cubicBezTo>
                  <a:cubicBezTo>
                    <a:pt x="1705478" y="1203325"/>
                    <a:pt x="1704285" y="1216693"/>
                    <a:pt x="1699128" y="1228725"/>
                  </a:cubicBezTo>
                  <a:cubicBezTo>
                    <a:pt x="1687396" y="1256099"/>
                    <a:pt x="1655994" y="1282322"/>
                    <a:pt x="1632453" y="1295400"/>
                  </a:cubicBezTo>
                  <a:cubicBezTo>
                    <a:pt x="1621010" y="1301757"/>
                    <a:pt x="1606610" y="1300328"/>
                    <a:pt x="1594353" y="1304925"/>
                  </a:cubicBezTo>
                  <a:cubicBezTo>
                    <a:pt x="1581058" y="1309911"/>
                    <a:pt x="1568581" y="1316930"/>
                    <a:pt x="1556253" y="1323975"/>
                  </a:cubicBezTo>
                  <a:cubicBezTo>
                    <a:pt x="1546314" y="1329655"/>
                    <a:pt x="1538200" y="1338516"/>
                    <a:pt x="1527678" y="1343025"/>
                  </a:cubicBezTo>
                  <a:cubicBezTo>
                    <a:pt x="1515646" y="1348182"/>
                    <a:pt x="1502278" y="1349375"/>
                    <a:pt x="1489578" y="1352550"/>
                  </a:cubicBezTo>
                  <a:cubicBezTo>
                    <a:pt x="1480053" y="1358900"/>
                    <a:pt x="1471863" y="1367980"/>
                    <a:pt x="1461003" y="1371600"/>
                  </a:cubicBezTo>
                  <a:cubicBezTo>
                    <a:pt x="1391820" y="1394661"/>
                    <a:pt x="1237164" y="1373187"/>
                    <a:pt x="1203828" y="1371600"/>
                  </a:cubicBezTo>
                  <a:lnTo>
                    <a:pt x="1108578" y="1343025"/>
                  </a:lnTo>
                  <a:cubicBezTo>
                    <a:pt x="1079855" y="1333955"/>
                    <a:pt x="1052870" y="1316951"/>
                    <a:pt x="1022853" y="1314450"/>
                  </a:cubicBezTo>
                  <a:cubicBezTo>
                    <a:pt x="975287" y="1310486"/>
                    <a:pt x="927603" y="1320800"/>
                    <a:pt x="879978" y="1323975"/>
                  </a:cubicBezTo>
                  <a:cubicBezTo>
                    <a:pt x="848925" y="1339502"/>
                    <a:pt x="838361" y="1348227"/>
                    <a:pt x="803778" y="1352550"/>
                  </a:cubicBezTo>
                  <a:cubicBezTo>
                    <a:pt x="791176" y="1354125"/>
                    <a:pt x="772028" y="1352550"/>
                    <a:pt x="765678" y="135255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id-ID"/>
            </a:p>
          </p:txBody>
        </p:sp>
        <p:sp>
          <p:nvSpPr>
            <p:cNvPr id="13" name="Oval 12"/>
            <p:cNvSpPr/>
            <p:nvPr/>
          </p:nvSpPr>
          <p:spPr>
            <a:xfrm>
              <a:off x="7529125" y="2783226"/>
              <a:ext cx="90439" cy="921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412125" y="2922984"/>
              <a:ext cx="90439" cy="889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5400000" flipH="1" flipV="1">
              <a:off x="6968193" y="2362076"/>
              <a:ext cx="111171" cy="106464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640" name="TextBox 15"/>
            <p:cNvSpPr txBox="1">
              <a:spLocks noChangeArrowheads="1"/>
            </p:cNvSpPr>
            <p:nvPr/>
          </p:nvSpPr>
          <p:spPr bwMode="auto">
            <a:xfrm>
              <a:off x="6218462" y="2468901"/>
              <a:ext cx="34496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500">
                  <a:latin typeface="Arial" charset="0"/>
                  <a:cs typeface="Arial" charset="0"/>
                </a:rPr>
                <a:t>M</a:t>
              </a:r>
            </a:p>
          </p:txBody>
        </p:sp>
        <p:sp>
          <p:nvSpPr>
            <p:cNvPr id="26641" name="TextBox 16"/>
            <p:cNvSpPr txBox="1">
              <a:spLocks noChangeArrowheads="1"/>
            </p:cNvSpPr>
            <p:nvPr/>
          </p:nvSpPr>
          <p:spPr bwMode="auto">
            <a:xfrm>
              <a:off x="7367149" y="2348346"/>
              <a:ext cx="32412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500">
                  <a:latin typeface="Arial" charset="0"/>
                  <a:cs typeface="Arial" charset="0"/>
                </a:rPr>
                <a:t>N</a:t>
              </a:r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26634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5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88355" y="2861084"/>
            <a:ext cx="2342373" cy="472117"/>
          </a:xfrm>
          <a:prstGeom prst="rect">
            <a:avLst/>
          </a:prstGeom>
          <a:blipFill rotWithShape="1">
            <a:blip r:embed="rId4"/>
            <a:stretch>
              <a:fillRect b="-8974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19" name="Rectangle 1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88355" y="3398591"/>
            <a:ext cx="2342373" cy="472117"/>
          </a:xfrm>
          <a:prstGeom prst="rect">
            <a:avLst/>
          </a:prstGeom>
          <a:blipFill rotWithShape="1">
            <a:blip r:embed="rId5"/>
            <a:stretch>
              <a:fillRect b="-10390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28430" y="4741516"/>
            <a:ext cx="2252411" cy="427618"/>
          </a:xfrm>
          <a:prstGeom prst="rect">
            <a:avLst/>
          </a:prstGeom>
          <a:blipFill rotWithShape="1">
            <a:blip r:embed="rId6"/>
            <a:stretch>
              <a:fillRect b="-11429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5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31684" y="5289220"/>
            <a:ext cx="3156120" cy="475771"/>
          </a:xfrm>
          <a:prstGeom prst="rect">
            <a:avLst/>
          </a:prstGeom>
          <a:blipFill rotWithShape="1">
            <a:blip r:embed="rId7"/>
            <a:stretch>
              <a:fillRect b="-8974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627063" y="1801813"/>
            <a:ext cx="8042275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latin typeface="Arial" charset="0"/>
                <a:cs typeface="Arial" charset="0"/>
              </a:rPr>
              <a:t>Chương 2</a:t>
            </a:r>
            <a:endParaRPr lang="en-US" sz="2400" b="1">
              <a:latin typeface="Arial" charset="0"/>
              <a:cs typeface="Arial" charset="0"/>
            </a:endParaRPr>
          </a:p>
          <a:p>
            <a:pPr algn="ctr" eaLnBrk="1" hangingPunct="1"/>
            <a:r>
              <a:rPr lang="en-US" sz="6000" b="1">
                <a:solidFill>
                  <a:srgbClr val="0070C0"/>
                </a:solidFill>
                <a:latin typeface="Arial" charset="0"/>
                <a:cs typeface="Arial" charset="0"/>
              </a:rPr>
              <a:t>PHÂN TÍCH ĐỘNG HỌC CƠ CẤU</a:t>
            </a:r>
          </a:p>
        </p:txBody>
      </p:sp>
      <p:grpSp>
        <p:nvGrpSpPr>
          <p:cNvPr id="27651" name="Group 2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2765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2668D4C-B1BB-4483-8C62-650846B22101}" type="slidenum">
              <a:rPr lang="en-US" smtClean="0">
                <a:solidFill>
                  <a:schemeClr val="tx2"/>
                </a:solidFill>
              </a:rPr>
              <a:pPr/>
              <a:t>11</a:t>
            </a:fld>
            <a:endParaRPr lang="en-US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42" y="252663"/>
            <a:ext cx="8229600" cy="1347537"/>
          </a:xfrm>
        </p:spPr>
        <p:txBody>
          <a:bodyPr/>
          <a:lstStyle/>
          <a:p>
            <a:pPr eaLnBrk="1" hangingPunct="1">
              <a:tabLst>
                <a:tab pos="530225" algn="l"/>
              </a:tabLst>
            </a:pPr>
            <a:r>
              <a:rPr lang="en-US" sz="1800" b="1" dirty="0" smtClean="0">
                <a:latin typeface="Times New Roman" pitchFamily="18" charset="0"/>
              </a:rPr>
              <a:t>Ý </a:t>
            </a:r>
            <a:r>
              <a:rPr lang="en-US" sz="1800" b="1" dirty="0" err="1" smtClean="0">
                <a:latin typeface="Times New Roman" pitchFamily="18" charset="0"/>
              </a:rPr>
              <a:t>nghĩa</a:t>
            </a:r>
            <a:r>
              <a:rPr lang="en-US" sz="1800" b="1" dirty="0" smtClean="0">
                <a:latin typeface="Times New Roman" pitchFamily="18" charset="0"/>
              </a:rPr>
              <a:t>:</a:t>
            </a:r>
            <a:r>
              <a:rPr lang="en-US" sz="1800" dirty="0" smtClean="0">
                <a:latin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</a:rPr>
              <a:t>Xác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định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vị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trí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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phối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hợp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và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sử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dụng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chuyển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động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của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các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cơ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cấu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để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hòan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thành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nhiệm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vụ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của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các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máy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đặt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ra</a:t>
            </a:r>
            <a:r>
              <a:rPr lang="en-US" sz="1800" dirty="0" smtClean="0">
                <a:latin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</a:rPr>
              <a:t>bố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trí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không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gian</a:t>
            </a:r>
            <a:r>
              <a:rPr lang="en-US" sz="1800" dirty="0" smtClean="0">
                <a:latin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</a:rPr>
              <a:t>vỏ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máy</a:t>
            </a:r>
            <a:r>
              <a:rPr lang="en-US" sz="1800" dirty="0" smtClean="0">
                <a:latin typeface="Times New Roman" pitchFamily="18" charset="0"/>
              </a:rPr>
              <a:t>…</a:t>
            </a:r>
            <a:r>
              <a:rPr lang="ru-RU" sz="1800" dirty="0" smtClean="0">
                <a:latin typeface="Times New Roman" pitchFamily="18" charset="0"/>
                <a:sym typeface="Wingdings" pitchFamily="2" charset="2"/>
              </a:rPr>
              <a:t/>
            </a:r>
            <a:br>
              <a:rPr lang="ru-RU" sz="1800" dirty="0" smtClean="0">
                <a:latin typeface="Times New Roman" pitchFamily="18" charset="0"/>
                <a:sym typeface="Wingdings" pitchFamily="2" charset="2"/>
              </a:rPr>
            </a:b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-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Vận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tốc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và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gia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tốc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là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những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thông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số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cần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thiết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phản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ánh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chât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lượng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làm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việc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của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Times New Roman" pitchFamily="18" charset="0"/>
                <a:sym typeface="Wingdings" pitchFamily="2" charset="2"/>
              </a:rPr>
              <a:t>máy</a:t>
            </a:r>
            <a:r>
              <a:rPr lang="en-US" sz="1800" dirty="0" smtClean="0">
                <a:latin typeface="Times New Roman" pitchFamily="18" charset="0"/>
                <a:sym typeface="Wingdings" pitchFamily="2" charset="2"/>
              </a:rPr>
              <a:t/>
            </a:r>
            <a:br>
              <a:rPr lang="en-US" sz="1800" dirty="0" smtClean="0">
                <a:latin typeface="Times New Roman" pitchFamily="18" charset="0"/>
                <a:sym typeface="Wingdings" pitchFamily="2" charset="2"/>
              </a:rPr>
            </a:b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37673" y="1852864"/>
            <a:ext cx="5390147" cy="3958389"/>
            <a:chOff x="1552074" y="1708485"/>
            <a:chExt cx="4860758" cy="354931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/>
            <a:srcRect l="25522" t="25822" r="37952" b="27303"/>
            <a:stretch>
              <a:fillRect/>
            </a:stretch>
          </p:blipFill>
          <p:spPr bwMode="auto">
            <a:xfrm>
              <a:off x="1552074" y="1708485"/>
              <a:ext cx="4752473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ctangle 5"/>
            <p:cNvSpPr/>
            <p:nvPr/>
          </p:nvSpPr>
          <p:spPr>
            <a:xfrm>
              <a:off x="5017168" y="4030579"/>
              <a:ext cx="1395664" cy="1227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 rot="5400000">
            <a:off x="3435016" y="4265195"/>
            <a:ext cx="2310066" cy="120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614488" y="1931988"/>
            <a:ext cx="6175375" cy="3138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200" b="1" dirty="0">
                <a:solidFill>
                  <a:srgbClr val="0070C0"/>
                </a:solidFill>
                <a:latin typeface="Arial" charset="0"/>
                <a:cs typeface="Arial" charset="0"/>
              </a:rPr>
              <a:t>NỘI DUNG</a:t>
            </a:r>
          </a:p>
          <a:p>
            <a:pPr marL="457200" indent="-457200" algn="just">
              <a:lnSpc>
                <a:spcPct val="150000"/>
              </a:lnSpc>
              <a:buFontTx/>
              <a:buAutoNum type="arabicPeriod"/>
              <a:defRPr/>
            </a:pPr>
            <a:r>
              <a:rPr lang="en-US" sz="2200" b="1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thiệu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cấu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phẳng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khớp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thấp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AutoNum type="arabicPeriod"/>
              <a:defRPr/>
            </a:pPr>
            <a:r>
              <a:rPr lang="en-US" sz="2200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toán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vị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trí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 algn="just">
              <a:lnSpc>
                <a:spcPct val="150000"/>
              </a:lnSpc>
              <a:buFontTx/>
              <a:buAutoNum type="arabicPeriod"/>
              <a:defRPr/>
            </a:pPr>
            <a:r>
              <a:rPr lang="en-US" sz="2200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toán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vận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tốc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AutoNum type="arabicPeriod"/>
              <a:defRPr/>
            </a:pPr>
            <a:r>
              <a:rPr lang="en-US" sz="2200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toán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tốc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675" name="Group 2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28678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7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2375" y="127000"/>
            <a:ext cx="1208088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1D88E24-704A-474C-9DAD-C9D628938688}" type="slidenum">
              <a:rPr lang="en-US" smtClean="0">
                <a:solidFill>
                  <a:schemeClr val="tx2"/>
                </a:solidFill>
              </a:rPr>
              <a:pPr/>
              <a:t>13</a:t>
            </a:fld>
            <a:endParaRPr lang="en-US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6D017DF-DB7C-4729-996E-40F64ED81CB7}" type="slidenum">
              <a:rPr lang="en-US" smtClean="0">
                <a:solidFill>
                  <a:srgbClr val="898989"/>
                </a:solidFill>
              </a:rPr>
              <a:pPr/>
              <a:t>14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29699" name="Picture 8" descr="Cap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513" y="1758950"/>
            <a:ext cx="3586162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68613" y="5408613"/>
            <a:ext cx="3468687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400" dirty="0">
                <a:latin typeface="+mn-lt"/>
                <a:cs typeface="Arial" panose="020B0604020202020204" pitchFamily="34" charset="0"/>
              </a:rPr>
              <a:t>Cơ cấu bốn khâu bản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lề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701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29704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1663" y="2198688"/>
            <a:ext cx="4237037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1"/>
          <p:cNvSpPr>
            <a:spLocks noChangeArrowheads="1"/>
          </p:cNvSpPr>
          <p:nvPr/>
        </p:nvSpPr>
        <p:spPr bwMode="auto">
          <a:xfrm>
            <a:off x="482600" y="1146175"/>
            <a:ext cx="85407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>
                <a:latin typeface="Arial" charset="0"/>
                <a:cs typeface="Arial" charset="0"/>
              </a:rPr>
              <a:t>2.1. Giới thiệu một số cơ cấu phẳng toàn khớp thấp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0DDE4AB-DB65-4C80-BBCD-EE8AAFF54E29}" type="slidenum">
              <a:rPr lang="en-US" smtClean="0">
                <a:solidFill>
                  <a:srgbClr val="898989"/>
                </a:solidFill>
              </a:rPr>
              <a:pPr/>
              <a:t>15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30723" name="Picture 5" descr="Captur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413" y="1260475"/>
            <a:ext cx="4538662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55650" y="4248150"/>
            <a:ext cx="37877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400" dirty="0">
                <a:latin typeface="+mn-lt"/>
              </a:rPr>
              <a:t>Cơ cấu tay quay con trượt</a:t>
            </a:r>
            <a:endParaRPr lang="en-US" sz="2400" dirty="0">
              <a:latin typeface="+mn-lt"/>
            </a:endParaRPr>
          </a:p>
        </p:txBody>
      </p:sp>
      <p:grpSp>
        <p:nvGrpSpPr>
          <p:cNvPr id="30725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3072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838" y="3198813"/>
            <a:ext cx="40354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26050" y="2790825"/>
            <a:ext cx="923925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6782ECD-BB97-4B76-B999-EE29175A88FD}" type="slidenum">
              <a:rPr lang="en-US" smtClean="0">
                <a:solidFill>
                  <a:srgbClr val="898989"/>
                </a:solidFill>
              </a:rPr>
              <a:pPr/>
              <a:t>16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31747" name="Picture 5" descr="Capt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2350" y="1703388"/>
            <a:ext cx="24130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53063" y="5059363"/>
            <a:ext cx="1909762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 cấu cu lit</a:t>
            </a:r>
            <a:endParaRPr lang="en-US" sz="2400" dirty="0">
              <a:latin typeface="+mn-lt"/>
            </a:endParaRPr>
          </a:p>
        </p:txBody>
      </p:sp>
      <p:grpSp>
        <p:nvGrpSpPr>
          <p:cNvPr id="31749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31751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2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2613" y="1800225"/>
            <a:ext cx="4030662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FE4E600-7D95-443C-A9F9-420F6D315AE7}" type="slidenum">
              <a:rPr lang="en-US" smtClean="0">
                <a:solidFill>
                  <a:srgbClr val="898989"/>
                </a:solidFill>
              </a:rPr>
              <a:pPr/>
              <a:t>17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89025" y="1446213"/>
            <a:ext cx="7158038" cy="4591050"/>
          </a:xfrm>
        </p:spPr>
        <p:txBody>
          <a:bodyPr>
            <a:normAutofit fontScale="92500" lnSpcReduction="10000"/>
          </a:bodyPr>
          <a:lstStyle/>
          <a:p>
            <a:pPr marL="274320" indent="-274320" algn="just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vi-VN" dirty="0" smtClean="0">
                <a:cs typeface="Arial" panose="020B0604020202020204" pitchFamily="34" charset="0"/>
              </a:rPr>
              <a:t>Nội dung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vi-VN" i="1" dirty="0" smtClean="0">
                <a:cs typeface="Arial" panose="020B0604020202020204" pitchFamily="34" charset="0"/>
              </a:rPr>
              <a:t>Số liệu cho trước: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vi-VN" dirty="0" smtClean="0">
                <a:cs typeface="Arial" panose="020B0604020202020204" pitchFamily="34" charset="0"/>
              </a:rPr>
              <a:t>     +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vi-VN" dirty="0" smtClean="0">
                <a:cs typeface="Arial" panose="020B0604020202020204" pitchFamily="34" charset="0"/>
              </a:rPr>
              <a:t>ơ cấu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vi-VN" dirty="0" smtClean="0">
                <a:cs typeface="Arial" panose="020B0604020202020204" pitchFamily="34" charset="0"/>
              </a:rPr>
              <a:t>     + Khâu dẫn </a:t>
            </a:r>
            <a:endParaRPr lang="en-US" dirty="0" smtClean="0"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cs typeface="Arial" panose="020B0604020202020204" pitchFamily="34" charset="0"/>
              </a:rPr>
              <a:t>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+ Q</a:t>
            </a:r>
            <a:r>
              <a:rPr lang="vi-VN" dirty="0" smtClean="0">
                <a:cs typeface="Arial" panose="020B0604020202020204" pitchFamily="34" charset="0"/>
              </a:rPr>
              <a:t>uy luật chuyển động của khâu dẫn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vi-VN" i="1" dirty="0" smtClean="0">
                <a:cs typeface="Arial" panose="020B0604020202020204" pitchFamily="34" charset="0"/>
              </a:rPr>
              <a:t>Yêu cầu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quy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luật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chuyển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cấu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khâu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dẫn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khâu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dẫn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  +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chuyển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vị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cs typeface="Arial" panose="020B0604020202020204" pitchFamily="34" charset="0"/>
              </a:rPr>
              <a:t>     </a:t>
            </a:r>
            <a:r>
              <a:rPr lang="vi-VN" dirty="0" smtClean="0">
                <a:cs typeface="Arial" panose="020B0604020202020204" pitchFamily="34" charset="0"/>
              </a:rPr>
              <a:t>+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dirty="0" smtClean="0">
                <a:cs typeface="Arial" panose="020B0604020202020204" pitchFamily="34" charset="0"/>
              </a:rPr>
              <a:t>vận tốc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vi-VN" dirty="0" smtClean="0">
                <a:cs typeface="Arial" panose="020B0604020202020204" pitchFamily="34" charset="0"/>
              </a:rPr>
              <a:t>     +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dirty="0" smtClean="0">
                <a:cs typeface="Arial" panose="020B0604020202020204" pitchFamily="34" charset="0"/>
              </a:rPr>
              <a:t>gia tốc</a:t>
            </a:r>
            <a:endParaRPr lang="vi-VN" dirty="0">
              <a:cs typeface="Arial" panose="020B0604020202020204" pitchFamily="34" charset="0"/>
            </a:endParaRPr>
          </a:p>
        </p:txBody>
      </p:sp>
      <p:grpSp>
        <p:nvGrpSpPr>
          <p:cNvPr id="32772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32773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79" y="5350042"/>
            <a:ext cx="8686800" cy="990600"/>
          </a:xfrm>
        </p:spPr>
        <p:txBody>
          <a:bodyPr/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B, C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574" t="5308" r="12971" b="36836"/>
          <a:stretch>
            <a:fillRect/>
          </a:stretch>
        </p:blipFill>
        <p:spPr bwMode="auto">
          <a:xfrm>
            <a:off x="0" y="1843633"/>
            <a:ext cx="9149817" cy="4051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152400"/>
            <a:ext cx="8229600" cy="56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2.1 Bài Toán chuyển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9495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2.1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25" y="1115011"/>
            <a:ext cx="8969375" cy="516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540000"/>
            <a:ext cx="9144000" cy="1155700"/>
          </a:xfrm>
        </p:spPr>
        <p:txBody>
          <a:bodyPr rtlCol="0">
            <a:noAutofit/>
          </a:bodyPr>
          <a:lstStyle/>
          <a:p>
            <a:pPr lvl="2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 lại kiến thức</a:t>
            </a:r>
            <a:endParaRPr lang="vi-VN" sz="60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43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869804C-CD9A-4819-A66F-6D47C542884B}" type="slidenum">
              <a:rPr lang="en-US" smtClean="0">
                <a:solidFill>
                  <a:srgbClr val="898989"/>
                </a:solidFill>
              </a:rPr>
              <a:pPr/>
              <a:t>2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18436" name="Rectangle 16"/>
          <p:cNvSpPr>
            <a:spLocks noChangeArrowheads="1"/>
          </p:cNvSpPr>
          <p:nvPr/>
        </p:nvSpPr>
        <p:spPr bwMode="auto">
          <a:xfrm>
            <a:off x="173038" y="17383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grpSp>
        <p:nvGrpSpPr>
          <p:cNvPr id="18437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1843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5350" t="21233" r="14896" b="4276"/>
          <a:stretch>
            <a:fillRect/>
          </a:stretch>
        </p:blipFill>
        <p:spPr bwMode="auto">
          <a:xfrm>
            <a:off x="68234" y="735080"/>
            <a:ext cx="9075766" cy="544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3574" t="62177" r="12819" b="1884"/>
          <a:stretch>
            <a:fillRect/>
          </a:stretch>
        </p:blipFill>
        <p:spPr bwMode="auto">
          <a:xfrm>
            <a:off x="0" y="372980"/>
            <a:ext cx="8819147" cy="242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/>
        </p:nvCxnSpPr>
        <p:spPr>
          <a:xfrm rot="5400000" flipH="1" flipV="1">
            <a:off x="1004636" y="4060658"/>
            <a:ext cx="1106906" cy="902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85211" y="3970421"/>
            <a:ext cx="2707105" cy="445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193006" y="4638174"/>
            <a:ext cx="733927" cy="240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06905" y="5053264"/>
            <a:ext cx="3344779" cy="601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vi-VN" b="1" dirty="0" smtClean="0">
                <a:latin typeface="Tahoma" pitchFamily="34" charset="0"/>
                <a:cs typeface="Tahoma" pitchFamily="34" charset="0"/>
              </a:rPr>
              <a:t>a/ Bài toán:</a:t>
            </a:r>
          </a:p>
          <a:p>
            <a:r>
              <a:rPr lang="en-US" dirty="0" smtClean="0">
                <a:latin typeface="Tahoma" pitchFamily="34" charset="0"/>
                <a:cs typeface="Tahoma" pitchFamily="34" charset="0"/>
              </a:rPr>
              <a:t>Cho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trước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lược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đồ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cơ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cấu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và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vận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tốc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khâu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dẫn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.</a:t>
            </a:r>
          </a:p>
          <a:p>
            <a:r>
              <a:rPr lang="en-US" dirty="0" err="1" smtClean="0">
                <a:latin typeface="Tahoma" pitchFamily="34" charset="0"/>
                <a:cs typeface="Tahoma" pitchFamily="34" charset="0"/>
              </a:rPr>
              <a:t>Hãy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xác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định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vận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tốc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dài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của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điểm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và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vận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tốc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góc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các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khâu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bị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dẫn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của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cơ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cấu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vi-VN" sz="2800" b="1" dirty="0" smtClean="0">
                <a:latin typeface="Tahoma" pitchFamily="34" charset="0"/>
                <a:cs typeface="Tahoma" pitchFamily="34" charset="0"/>
              </a:rPr>
              <a:t>b/ </a:t>
            </a:r>
            <a:r>
              <a:rPr lang="en-US" sz="2800" b="1" dirty="0" err="1" smtClean="0">
                <a:latin typeface="Tahoma" pitchFamily="34" charset="0"/>
                <a:cs typeface="Tahoma" pitchFamily="34" charset="0"/>
              </a:rPr>
              <a:t>Phần</a:t>
            </a: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latin typeface="Tahoma" pitchFamily="34" charset="0"/>
                <a:cs typeface="Tahoma" pitchFamily="34" charset="0"/>
              </a:rPr>
              <a:t>củng</a:t>
            </a: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latin typeface="Tahoma" pitchFamily="34" charset="0"/>
                <a:cs typeface="Tahoma" pitchFamily="34" charset="0"/>
              </a:rPr>
              <a:t>cố</a:t>
            </a: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:</a:t>
            </a:r>
          </a:p>
          <a:p>
            <a:pPr>
              <a:buNone/>
            </a:pPr>
            <a:endParaRPr lang="en-US" b="1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24415" t="45216" r="39327" b="34270"/>
          <a:stretch>
            <a:fillRect/>
          </a:stretch>
        </p:blipFill>
        <p:spPr bwMode="auto">
          <a:xfrm>
            <a:off x="276725" y="3934327"/>
            <a:ext cx="8585982" cy="273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426035" y="256591"/>
            <a:ext cx="4530976" cy="70326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lvl="2" eaLnBrk="1" fontAlgn="auto" hangingPunct="1">
              <a:spcAft>
                <a:spcPts val="0"/>
              </a:spcAft>
              <a:defRPr/>
            </a:pPr>
            <a:r>
              <a:rPr lang="vi-VN" sz="3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. Bài toán vận tốc</a:t>
            </a:r>
            <a:endParaRPr lang="vi-VN" sz="3200" b="1" kern="0" dirty="0"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231232"/>
            <a:ext cx="8229600" cy="1151021"/>
          </a:xfrm>
        </p:spPr>
        <p:txBody>
          <a:bodyPr/>
          <a:lstStyle/>
          <a:p>
            <a:pPr>
              <a:defRPr/>
            </a:pP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hệ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vận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tốc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thường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gặp</a:t>
            </a:r>
            <a:endParaRPr lang="en-US" sz="2200" i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3" pitchFamily="18" charset="2"/>
              <a:buNone/>
              <a:defRPr/>
            </a:pP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a/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tốc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khâu</a:t>
            </a:r>
            <a:endParaRPr lang="id-ID" sz="2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C8EDB45-1D6E-49BD-8418-00040BEE3D75}" type="slidenum">
              <a:rPr lang="en-US" smtClean="0">
                <a:solidFill>
                  <a:schemeClr val="tx2"/>
                </a:solidFill>
              </a:rPr>
              <a:pPr/>
              <a:t>23</a:t>
            </a:fld>
            <a:endParaRPr lang="en-US" smtClean="0">
              <a:solidFill>
                <a:schemeClr val="tx2"/>
              </a:solidFill>
            </a:endParaRPr>
          </a:p>
        </p:txBody>
      </p:sp>
      <p:grpSp>
        <p:nvGrpSpPr>
          <p:cNvPr id="33796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33801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79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9816" y="2459873"/>
            <a:ext cx="340360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2446" y="5433595"/>
            <a:ext cx="20732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71600" y="3043004"/>
            <a:ext cx="25386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Từ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phần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cơ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học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we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đã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biết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một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vecto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V</a:t>
            </a:r>
            <a:r>
              <a:rPr lang="en-US" baseline="-25000" dirty="0" smtClean="0">
                <a:solidFill>
                  <a:schemeClr val="bg1">
                    <a:lumMod val="85000"/>
                  </a:schemeClr>
                </a:solidFill>
              </a:rPr>
              <a:t>BA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xác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định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:4 y</a:t>
            </a:r>
            <a:r>
              <a:rPr lang="vi-VN" dirty="0" smtClean="0">
                <a:solidFill>
                  <a:schemeClr val="bg1">
                    <a:lumMod val="85000"/>
                  </a:schemeClr>
                </a:solidFill>
              </a:rPr>
              <a:t>ế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u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tố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Điểm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đặt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tại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B</a:t>
            </a:r>
          </a:p>
          <a:p>
            <a:pPr>
              <a:buFontTx/>
              <a:buChar char="-"/>
            </a:pP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Phương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vuông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góc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với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AB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chiều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là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cùng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chiều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oomega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B quay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quanh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A</a:t>
            </a:r>
          </a:p>
          <a:p>
            <a:pPr>
              <a:buFontTx/>
              <a:buChar char="-"/>
            </a:pP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Trị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số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=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Omoega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B quay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quanh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A x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l</a:t>
            </a:r>
            <a:r>
              <a:rPr lang="en-US" baseline="-25000" dirty="0" err="1" smtClean="0">
                <a:solidFill>
                  <a:schemeClr val="bg1">
                    <a:lumMod val="85000"/>
                  </a:schemeClr>
                </a:solidFill>
              </a:rPr>
              <a:t>AB</a:t>
            </a:r>
            <a:endParaRPr lang="en-US" baseline="-25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0020" y="2153653"/>
            <a:ext cx="29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và</a:t>
            </a:r>
            <a:r>
              <a:rPr lang="en-US" dirty="0" smtClean="0"/>
              <a:t> B </a:t>
            </a:r>
            <a:r>
              <a:rPr lang="en-US" dirty="0" err="1" smtClean="0"/>
              <a:t>thuộc</a:t>
            </a:r>
            <a:r>
              <a:rPr lang="en-US" dirty="0" smtClean="0"/>
              <a:t> 1</a:t>
            </a:r>
            <a:r>
              <a:rPr lang="vi-VN" dirty="0" smtClean="0"/>
              <a:t> khâu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10912"/>
            <a:ext cx="8229600" cy="1460500"/>
          </a:xfrm>
        </p:spPr>
        <p:txBody>
          <a:bodyPr/>
          <a:lstStyle/>
          <a:p>
            <a:pPr>
              <a:defRPr/>
            </a:pP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hệ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vận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tốc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thường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gặp</a:t>
            </a:r>
            <a:endParaRPr lang="en-US" sz="2200" i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3" pitchFamily="18" charset="2"/>
              <a:buNone/>
              <a:defRPr/>
            </a:pP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Vận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tốc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A1,A2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khâu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song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phẳng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khâu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nối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126C162-ABA4-4EDF-876F-2D1DB46477BF}" type="slidenum">
              <a:rPr lang="en-US" smtClean="0">
                <a:solidFill>
                  <a:schemeClr val="tx2"/>
                </a:solidFill>
              </a:rPr>
              <a:pPr/>
              <a:t>24</a:t>
            </a:fld>
            <a:endParaRPr lang="en-US" smtClean="0">
              <a:solidFill>
                <a:schemeClr val="tx2"/>
              </a:solidFill>
            </a:endParaRPr>
          </a:p>
        </p:txBody>
      </p:sp>
      <p:grpSp>
        <p:nvGrpSpPr>
          <p:cNvPr id="34820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34825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6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1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9995" y="2564482"/>
            <a:ext cx="2108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3001" y="5726615"/>
            <a:ext cx="230187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31367" y="2488746"/>
            <a:ext cx="16362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</a:t>
            </a:r>
            <a:r>
              <a:rPr lang="en-US" baseline="-25000" dirty="0" err="1" smtClean="0">
                <a:solidFill>
                  <a:schemeClr val="bg1">
                    <a:lumMod val="75000"/>
                  </a:schemeClr>
                </a:solidFill>
              </a:rPr>
              <a:t>Bi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đã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biết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và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</a:t>
            </a:r>
            <a:r>
              <a:rPr lang="en-US" baseline="-25000" dirty="0" err="1" smtClean="0">
                <a:solidFill>
                  <a:schemeClr val="bg1">
                    <a:lumMod val="75000"/>
                  </a:schemeClr>
                </a:solidFill>
              </a:rPr>
              <a:t>Bk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đi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tìm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là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vecto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vận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tốc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tuyệt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đối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của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Bi 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và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Bk.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</a:t>
            </a:r>
            <a:r>
              <a:rPr lang="en-US" baseline="-25000" dirty="0" err="1" smtClean="0">
                <a:solidFill>
                  <a:schemeClr val="bg1">
                    <a:lumMod val="75000"/>
                  </a:schemeClr>
                </a:solidFill>
              </a:rPr>
              <a:t>BiBk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là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vecto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van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tốc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trượt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tương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đói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của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Bi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với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Bk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Vecto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này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có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phương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với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phương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trượt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của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2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khâu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i,k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 l="53912" t="63158" r="18266" b="6250"/>
          <a:stretch>
            <a:fillRect/>
          </a:stretch>
        </p:blipFill>
        <p:spPr bwMode="auto">
          <a:xfrm>
            <a:off x="312985" y="2983832"/>
            <a:ext cx="3620022" cy="223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/>
          <a:srcRect l="43065" t="57237" r="40568" b="37664"/>
          <a:stretch>
            <a:fillRect/>
          </a:stretch>
        </p:blipFill>
        <p:spPr bwMode="auto">
          <a:xfrm>
            <a:off x="818148" y="5522494"/>
            <a:ext cx="2129589" cy="37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9811"/>
          </a:xfrm>
        </p:spPr>
        <p:txBody>
          <a:bodyPr/>
          <a:lstStyle/>
          <a:p>
            <a:r>
              <a:rPr lang="vi-VN" b="1" i="1" dirty="0" smtClean="0"/>
              <a:t>c/ Ví dụ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3394" t="23973" r="26641" b="13014"/>
          <a:stretch>
            <a:fillRect/>
          </a:stretch>
        </p:blipFill>
        <p:spPr bwMode="auto">
          <a:xfrm>
            <a:off x="313151" y="263047"/>
            <a:ext cx="6501008" cy="460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0987" t="25000" r="19613" b="12329"/>
          <a:stretch>
            <a:fillRect/>
          </a:stretch>
        </p:blipFill>
        <p:spPr bwMode="auto">
          <a:xfrm>
            <a:off x="338203" y="1240076"/>
            <a:ext cx="8488747" cy="503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64694" y="598613"/>
            <a:ext cx="8361947" cy="5308892"/>
            <a:chOff x="264694" y="598613"/>
            <a:chExt cx="8361947" cy="5308892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/>
            <a:srcRect l="19881" t="23973" r="18458" b="7566"/>
            <a:stretch>
              <a:fillRect/>
            </a:stretch>
          </p:blipFill>
          <p:spPr bwMode="auto">
            <a:xfrm>
              <a:off x="264694" y="598613"/>
              <a:ext cx="8361947" cy="5219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ctangle 5"/>
            <p:cNvSpPr/>
            <p:nvPr/>
          </p:nvSpPr>
          <p:spPr>
            <a:xfrm>
              <a:off x="6460958" y="5558589"/>
              <a:ext cx="2141621" cy="3489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394CFAC-409B-42BC-BF74-FC6ACAF8FDAE}" type="slidenum">
              <a:rPr lang="en-US" smtClean="0">
                <a:solidFill>
                  <a:srgbClr val="898989"/>
                </a:solidFill>
              </a:rPr>
              <a:pPr/>
              <a:t>28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sz="quarter" idx="1"/>
          </p:nvPr>
        </p:nvSpPr>
        <p:spPr>
          <a:xfrm>
            <a:off x="1347286" y="1815766"/>
            <a:ext cx="6500812" cy="17557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vi-VN" sz="2200" b="1" u="sng" dirty="0" smtClean="0"/>
              <a:t>Ví dụ 1:</a:t>
            </a:r>
            <a:r>
              <a:rPr lang="vi-VN" sz="2200" b="1" dirty="0" smtClean="0"/>
              <a:t> </a:t>
            </a:r>
            <a:r>
              <a:rPr lang="vi-VN" sz="2200" dirty="0" smtClean="0">
                <a:cs typeface="Arial" charset="0"/>
              </a:rPr>
              <a:t>(Cơ cấu bốn khâu bản </a:t>
            </a:r>
            <a:r>
              <a:rPr lang="en-US" sz="2200" dirty="0" err="1" smtClean="0">
                <a:latin typeface="Arial" charset="0"/>
                <a:cs typeface="Arial" charset="0"/>
              </a:rPr>
              <a:t>lề</a:t>
            </a:r>
            <a:r>
              <a:rPr lang="vi-VN" sz="2200" dirty="0" smtClean="0">
                <a:cs typeface="Arial" charset="0"/>
              </a:rPr>
              <a:t>)</a:t>
            </a:r>
            <a:endParaRPr lang="en-US" sz="2200" dirty="0" smtClean="0">
              <a:cs typeface="Arial" charset="0"/>
            </a:endParaRPr>
          </a:p>
          <a:p>
            <a:pPr marL="0" indent="0" eaLnBrk="1" hangingPunct="1">
              <a:buFont typeface="Wingdings 3" pitchFamily="18" charset="2"/>
              <a:buNone/>
            </a:pPr>
            <a:r>
              <a:rPr lang="en-US" sz="2200" dirty="0" smtClean="0"/>
              <a:t>   </a:t>
            </a:r>
            <a:r>
              <a:rPr lang="en-US" sz="2200" dirty="0" smtClean="0">
                <a:latin typeface="Arial" charset="0"/>
                <a:cs typeface="Arial" charset="0"/>
              </a:rPr>
              <a:t>1)</a:t>
            </a:r>
            <a:r>
              <a:rPr lang="en-US" sz="2200" dirty="0" smtClean="0"/>
              <a:t> </a:t>
            </a:r>
            <a:r>
              <a:rPr lang="vi-VN" sz="2200" dirty="0" smtClean="0"/>
              <a:t>Cho cơ cấu có sơ đồ như hình vẽ. </a:t>
            </a:r>
            <a:endParaRPr lang="en-US" sz="2200" dirty="0" smtClean="0"/>
          </a:p>
          <a:p>
            <a:pPr marL="0" indent="0" eaLnBrk="1" hangingPunct="1">
              <a:buFont typeface="Arial" charset="0"/>
              <a:buNone/>
            </a:pPr>
            <a:r>
              <a:rPr lang="en-US" sz="2200" dirty="0" smtClean="0"/>
              <a:t>	C</a:t>
            </a:r>
            <a:r>
              <a:rPr lang="en-US" sz="2200" dirty="0" smtClean="0">
                <a:latin typeface="Arial" charset="0"/>
                <a:cs typeface="Arial" charset="0"/>
              </a:rPr>
              <a:t>ho</a:t>
            </a:r>
            <a:r>
              <a:rPr lang="en-US" sz="2200" dirty="0" smtClean="0"/>
              <a:t> b</a:t>
            </a:r>
            <a:r>
              <a:rPr lang="vi-VN" sz="2200" dirty="0" smtClean="0"/>
              <a:t>iết ω</a:t>
            </a:r>
            <a:r>
              <a:rPr lang="vi-VN" sz="2200" baseline="-25000" dirty="0" smtClean="0"/>
              <a:t>1</a:t>
            </a:r>
            <a:r>
              <a:rPr lang="vi-VN" sz="2200" dirty="0" smtClean="0"/>
              <a:t> = </a:t>
            </a:r>
            <a:r>
              <a:rPr lang="en-US" sz="2200" dirty="0" err="1" smtClean="0">
                <a:latin typeface="Arial" charset="0"/>
                <a:cs typeface="Arial" charset="0"/>
              </a:rPr>
              <a:t>hằng</a:t>
            </a:r>
            <a:r>
              <a:rPr lang="en-US" sz="2200" dirty="0" smtClean="0">
                <a:latin typeface="Arial" charset="0"/>
                <a:cs typeface="Arial" charset="0"/>
              </a:rPr>
              <a:t> </a:t>
            </a:r>
            <a:r>
              <a:rPr lang="en-US" sz="2200" dirty="0" err="1" smtClean="0">
                <a:latin typeface="Arial" charset="0"/>
                <a:cs typeface="Arial" charset="0"/>
              </a:rPr>
              <a:t>số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sz="2200" dirty="0" smtClean="0"/>
              <a:t>    </a:t>
            </a:r>
            <a:r>
              <a:rPr lang="vi-VN" sz="2200" dirty="0" smtClean="0"/>
              <a:t>Xác định ω</a:t>
            </a:r>
            <a:r>
              <a:rPr lang="vi-VN" sz="2200" baseline="-25000" dirty="0" smtClean="0"/>
              <a:t>2</a:t>
            </a:r>
            <a:r>
              <a:rPr lang="vi-VN" sz="2200" dirty="0" smtClean="0"/>
              <a:t>, ω</a:t>
            </a:r>
            <a:r>
              <a:rPr lang="vi-VN" sz="2200" baseline="-25000" dirty="0" smtClean="0"/>
              <a:t>3</a:t>
            </a:r>
            <a:r>
              <a:rPr lang="vi-VN" sz="2200" dirty="0" smtClean="0"/>
              <a:t> tại </a:t>
            </a:r>
            <a:r>
              <a:rPr lang="en-US" sz="2200" dirty="0" err="1" smtClean="0">
                <a:latin typeface="Arial" charset="0"/>
                <a:cs typeface="Arial" charset="0"/>
              </a:rPr>
              <a:t>vị</a:t>
            </a:r>
            <a:r>
              <a:rPr lang="en-US" sz="2200" dirty="0" smtClean="0">
                <a:latin typeface="Arial" charset="0"/>
                <a:cs typeface="Arial" charset="0"/>
              </a:rPr>
              <a:t> </a:t>
            </a:r>
            <a:r>
              <a:rPr lang="en-US" sz="2200" dirty="0" err="1" smtClean="0">
                <a:latin typeface="Arial" charset="0"/>
                <a:cs typeface="Arial" charset="0"/>
              </a:rPr>
              <a:t>trí</a:t>
            </a:r>
            <a:r>
              <a:rPr lang="en-US" sz="2200" dirty="0" smtClean="0">
                <a:latin typeface="Arial" charset="0"/>
                <a:cs typeface="Arial" charset="0"/>
              </a:rPr>
              <a:t> </a:t>
            </a:r>
            <a:r>
              <a:rPr lang="vi-VN" sz="2200" dirty="0" smtClean="0"/>
              <a:t>đang xét.</a:t>
            </a:r>
            <a:endParaRPr lang="en-US" sz="2200" dirty="0" smtClean="0"/>
          </a:p>
        </p:txBody>
      </p:sp>
      <p:sp>
        <p:nvSpPr>
          <p:cNvPr id="4" name="Title 3"/>
          <p:cNvSpPr txBox="1">
            <a:spLocks/>
          </p:cNvSpPr>
          <p:nvPr/>
        </p:nvSpPr>
        <p:spPr bwMode="auto">
          <a:xfrm>
            <a:off x="979488" y="1074738"/>
            <a:ext cx="3733800" cy="703262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lvl="2" eaLnBrk="1" fontAlgn="auto" hangingPunct="1">
              <a:spcAft>
                <a:spcPts val="0"/>
              </a:spcAft>
              <a:defRPr/>
            </a:pPr>
            <a:r>
              <a:rPr lang="vi-VN" sz="27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27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7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. Bài toán vận tốc</a:t>
            </a:r>
            <a:endParaRPr lang="en-US" sz="27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eaLnBrk="1" fontAlgn="auto" hangingPunct="1">
              <a:spcAft>
                <a:spcPts val="0"/>
              </a:spcAft>
              <a:defRPr/>
            </a:pPr>
            <a:r>
              <a:rPr lang="en-US" sz="27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c/ </a:t>
            </a:r>
            <a:r>
              <a:rPr lang="en-US" sz="27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7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vi-VN" sz="2700" b="1" kern="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7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4808" y="3547478"/>
            <a:ext cx="4173537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6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3584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8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6410" y="3152281"/>
            <a:ext cx="8073189" cy="3329539"/>
          </a:xfrm>
        </p:spPr>
        <p:txBody>
          <a:bodyPr/>
          <a:lstStyle/>
          <a:p>
            <a:r>
              <a:rPr lang="vi-VN" dirty="0" smtClean="0"/>
              <a:t>Cơ cấu bốn khâu bản lề (ABCD) có:</a:t>
            </a:r>
            <a:endParaRPr lang="en-US" dirty="0" smtClean="0"/>
          </a:p>
          <a:p>
            <a:r>
              <a:rPr lang="vi-VN" dirty="0" smtClean="0"/>
              <a:t>Khâu 4: Khâu giá, cố định</a:t>
            </a:r>
            <a:endParaRPr lang="en-US" dirty="0" smtClean="0"/>
          </a:p>
          <a:p>
            <a:r>
              <a:rPr lang="vi-VN" dirty="0" smtClean="0"/>
              <a:t>Khâu 1, khâu 3: có chuyển động quay</a:t>
            </a:r>
            <a:endParaRPr lang="en-US" dirty="0" smtClean="0"/>
          </a:p>
          <a:p>
            <a:r>
              <a:rPr lang="vi-VN" dirty="0" smtClean="0"/>
              <a:t>Khâu 2: có chuyển động song phẳng</a:t>
            </a:r>
            <a:endParaRPr lang="en-US" dirty="0" smtClean="0"/>
          </a:p>
          <a:p>
            <a:r>
              <a:rPr lang="vi-VN" dirty="0" smtClean="0"/>
              <a:t>Vì khâu 1 được giả thuyết có chuyển động</a:t>
            </a:r>
            <a:r>
              <a:rPr lang="en-US" dirty="0" smtClean="0"/>
              <a:t> </a:t>
            </a:r>
            <a:r>
              <a:rPr lang="vi-VN" dirty="0" smtClean="0"/>
              <a:t>quay đều nên ω</a:t>
            </a:r>
            <a:r>
              <a:rPr lang="vi-VN" baseline="-25000" dirty="0" smtClean="0"/>
              <a:t>1</a:t>
            </a:r>
            <a:r>
              <a:rPr lang="vi-VN" dirty="0" smtClean="0"/>
              <a:t> = hằng số	</a:t>
            </a:r>
            <a:endParaRPr lang="en-US" dirty="0" smtClean="0"/>
          </a:p>
          <a:p>
            <a:pPr lvl="0"/>
            <a:r>
              <a:rPr lang="vi-VN" dirty="0" smtClean="0"/>
              <a:t>ω</a:t>
            </a:r>
            <a:r>
              <a:rPr lang="vi-VN" baseline="-25000" dirty="0" smtClean="0"/>
              <a:t>2</a:t>
            </a:r>
            <a:r>
              <a:rPr lang="vi-VN" dirty="0" smtClean="0"/>
              <a:t>, ω</a:t>
            </a:r>
            <a:r>
              <a:rPr lang="vi-VN" baseline="-25000" dirty="0" smtClean="0"/>
              <a:t>3</a:t>
            </a:r>
            <a:r>
              <a:rPr lang="vi-VN" dirty="0" smtClean="0"/>
              <a:t> = hằng số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618" y="0"/>
            <a:ext cx="4173537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689DE14-CC9A-4844-AFF0-B944F6039337}" type="slidenum">
              <a:rPr lang="en-US" smtClean="0">
                <a:solidFill>
                  <a:srgbClr val="898989"/>
                </a:solidFill>
              </a:rPr>
              <a:pPr/>
              <a:t>3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4099" name="Content Placeholder 1"/>
          <p:cNvSpPr>
            <a:spLocks noGrp="1"/>
          </p:cNvSpPr>
          <p:nvPr>
            <p:ph sz="quarter" idx="1"/>
          </p:nvPr>
        </p:nvSpPr>
        <p:spPr>
          <a:xfrm>
            <a:off x="461963" y="1306513"/>
            <a:ext cx="5861050" cy="4310062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en-US" sz="2400" b="1" smtClean="0">
                <a:latin typeface="Arial" charset="0"/>
                <a:cs typeface="Arial" charset="0"/>
              </a:rPr>
              <a:t>1. Các phép tính vectơ</a:t>
            </a:r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None/>
            </a:pPr>
            <a:r>
              <a:rPr lang="en-US" sz="2400" smtClean="0">
                <a:latin typeface="Arial" charset="0"/>
                <a:ea typeface="Times New Roman" pitchFamily="18" charset="0"/>
                <a:cs typeface="Arial" charset="0"/>
              </a:rPr>
              <a:t>     a. Định nghĩa: Đoạn thẳng có hướng </a:t>
            </a:r>
          </a:p>
          <a:p>
            <a:pPr lvl="2"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sz="2400" smtClean="0">
                <a:latin typeface="Arial" charset="0"/>
                <a:ea typeface="Calibri" pitchFamily="34" charset="0"/>
                <a:cs typeface="Arial" charset="0"/>
              </a:rPr>
              <a:t>Điểm đầu</a:t>
            </a:r>
          </a:p>
          <a:p>
            <a:pPr lvl="2"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sz="2400" smtClean="0">
                <a:latin typeface="Arial" charset="0"/>
                <a:ea typeface="Calibri" pitchFamily="34" charset="0"/>
                <a:cs typeface="Arial" charset="0"/>
              </a:rPr>
              <a:t>Phương và chiều</a:t>
            </a:r>
            <a:endParaRPr lang="en-US" sz="2400" smtClean="0">
              <a:latin typeface="Arial" charset="0"/>
              <a:cs typeface="Arial" charset="0"/>
            </a:endParaRPr>
          </a:p>
          <a:p>
            <a:pPr lvl="2"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sz="2400" smtClean="0">
                <a:latin typeface="Arial" charset="0"/>
                <a:cs typeface="Calibri" pitchFamily="34" charset="0"/>
              </a:rPr>
              <a:t>Độ lớn</a:t>
            </a:r>
          </a:p>
          <a:p>
            <a:pPr lvl="2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None/>
            </a:pPr>
            <a:endParaRPr lang="en-US" sz="2400" smtClean="0">
              <a:latin typeface="Arial" charset="0"/>
              <a:cs typeface="Calibri" pitchFamily="34" charset="0"/>
            </a:endParaRPr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None/>
            </a:pPr>
            <a:r>
              <a:rPr lang="en-US" sz="2400" smtClean="0">
                <a:latin typeface="Arial" charset="0"/>
                <a:cs typeface="Calibri" pitchFamily="34" charset="0"/>
              </a:rPr>
              <a:t>        Các loại vectơ </a:t>
            </a:r>
          </a:p>
          <a:p>
            <a:pPr lvl="2" eaLnBrk="1" hangingPunct="1">
              <a:lnSpc>
                <a:spcPct val="110000"/>
              </a:lnSpc>
            </a:pPr>
            <a:r>
              <a:rPr lang="en-US" sz="2400" smtClean="0">
                <a:latin typeface="Arial" charset="0"/>
                <a:cs typeface="Arial" charset="0"/>
              </a:rPr>
              <a:t>Vectơ buột</a:t>
            </a:r>
          </a:p>
          <a:p>
            <a:pPr lvl="2" eaLnBrk="1" hangingPunct="1">
              <a:lnSpc>
                <a:spcPct val="110000"/>
              </a:lnSpc>
            </a:pPr>
            <a:r>
              <a:rPr lang="en-US" sz="2400" smtClean="0">
                <a:latin typeface="Arial" charset="0"/>
                <a:cs typeface="Arial" charset="0"/>
              </a:rPr>
              <a:t>Vectơ trượt</a:t>
            </a:r>
          </a:p>
          <a:p>
            <a:pPr lvl="2" eaLnBrk="1" hangingPunct="1">
              <a:lnSpc>
                <a:spcPct val="110000"/>
              </a:lnSpc>
            </a:pPr>
            <a:r>
              <a:rPr lang="en-US" sz="2400" smtClean="0">
                <a:latin typeface="Arial" charset="0"/>
                <a:cs typeface="Arial" charset="0"/>
              </a:rPr>
              <a:t>Vectơ tự do</a:t>
            </a:r>
          </a:p>
        </p:txBody>
      </p:sp>
      <p:sp>
        <p:nvSpPr>
          <p:cNvPr id="19460" name="Rectangle 16"/>
          <p:cNvSpPr>
            <a:spLocks noChangeArrowheads="1"/>
          </p:cNvSpPr>
          <p:nvPr/>
        </p:nvSpPr>
        <p:spPr bwMode="auto">
          <a:xfrm>
            <a:off x="173038" y="17383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108700" y="1385888"/>
            <a:ext cx="2225675" cy="1619250"/>
            <a:chOff x="0" y="0"/>
            <a:chExt cx="1398381" cy="1105514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253344" y="171246"/>
              <a:ext cx="907651" cy="660057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489" name="Text Box 3"/>
            <p:cNvSpPr txBox="1">
              <a:spLocks noChangeArrowheads="1"/>
            </p:cNvSpPr>
            <p:nvPr/>
          </p:nvSpPr>
          <p:spPr bwMode="auto">
            <a:xfrm>
              <a:off x="1160891" y="0"/>
              <a:ext cx="237490" cy="3575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ea typeface="Calibri" pitchFamily="34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9490" name="Text Box 2"/>
            <p:cNvSpPr txBox="1">
              <a:spLocks noChangeArrowheads="1"/>
            </p:cNvSpPr>
            <p:nvPr/>
          </p:nvSpPr>
          <p:spPr bwMode="auto">
            <a:xfrm>
              <a:off x="0" y="779227"/>
              <a:ext cx="253967" cy="326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ea typeface="Calibri" pitchFamily="34" charset="0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2048" name="Rectangle 204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167798" y="5753754"/>
            <a:ext cx="1444675" cy="5254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004050" y="4554538"/>
            <a:ext cx="1009650" cy="7524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11950" y="4572000"/>
            <a:ext cx="118903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7454106" y="5099844"/>
            <a:ext cx="1006475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940425" y="4740275"/>
            <a:ext cx="45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latin typeface="Arial" charset="0"/>
                <a:cs typeface="Arial" charset="0"/>
              </a:rPr>
              <a:t>V</a:t>
            </a:r>
            <a:r>
              <a:rPr lang="en-US" sz="1600">
                <a:latin typeface="Arial" charset="0"/>
                <a:cs typeface="Arial" charset="0"/>
              </a:rPr>
              <a:t>y</a:t>
            </a: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210425" y="5880100"/>
            <a:ext cx="441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latin typeface="Arial" charset="0"/>
                <a:cs typeface="Arial" charset="0"/>
              </a:rPr>
              <a:t>V</a:t>
            </a:r>
            <a:r>
              <a:rPr lang="en-US" sz="1400">
                <a:latin typeface="Arial" charset="0"/>
                <a:cs typeface="Arial" charset="0"/>
              </a:rPr>
              <a:t>x</a:t>
            </a:r>
            <a:endParaRPr lang="en-US">
              <a:latin typeface="Arial" charset="0"/>
              <a:cs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973888" y="5892800"/>
            <a:ext cx="1006475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6054725" y="4938713"/>
            <a:ext cx="73025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397625" y="5245100"/>
            <a:ext cx="236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latin typeface="Arial" charset="0"/>
                <a:cs typeface="Arial" charset="0"/>
              </a:rPr>
              <a:t>j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750050" y="5602288"/>
            <a:ext cx="236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latin typeface="Arial" charset="0"/>
                <a:cs typeface="Arial" charset="0"/>
              </a:rPr>
              <a:t>i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6300788" y="3514725"/>
            <a:ext cx="2455862" cy="2560638"/>
            <a:chOff x="8357538" y="3735977"/>
            <a:chExt cx="2456094" cy="2561074"/>
          </a:xfrm>
        </p:grpSpPr>
        <p:cxnSp>
          <p:nvCxnSpPr>
            <p:cNvPr id="22" name="Straight Arrow Connector 21"/>
            <p:cNvCxnSpPr/>
            <p:nvPr/>
          </p:nvCxnSpPr>
          <p:spPr>
            <a:xfrm rot="16200000" flipV="1">
              <a:off x="7590616" y="4968087"/>
              <a:ext cx="228638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8451209" y="5828658"/>
              <a:ext cx="2286216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485" name="TextBox 23"/>
            <p:cNvSpPr txBox="1">
              <a:spLocks noChangeArrowheads="1"/>
            </p:cNvSpPr>
            <p:nvPr/>
          </p:nvSpPr>
          <p:spPr bwMode="auto">
            <a:xfrm>
              <a:off x="8357538" y="3735977"/>
              <a:ext cx="3000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>
                  <a:latin typeface="Arial" charset="0"/>
                  <a:cs typeface="Arial" charset="0"/>
                </a:rPr>
                <a:t>y</a:t>
              </a:r>
            </a:p>
          </p:txBody>
        </p:sp>
        <p:sp>
          <p:nvSpPr>
            <p:cNvPr id="19486" name="TextBox 25"/>
            <p:cNvSpPr txBox="1">
              <a:spLocks noChangeArrowheads="1"/>
            </p:cNvSpPr>
            <p:nvPr/>
          </p:nvSpPr>
          <p:spPr bwMode="auto">
            <a:xfrm>
              <a:off x="10513550" y="5927719"/>
              <a:ext cx="3000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>
                  <a:latin typeface="Arial" charset="0"/>
                  <a:cs typeface="Arial" charset="0"/>
                </a:rPr>
                <a:t>x</a:t>
              </a:r>
            </a:p>
          </p:txBody>
        </p:sp>
        <p:sp>
          <p:nvSpPr>
            <p:cNvPr id="19487" name="TextBox 26"/>
            <p:cNvSpPr txBox="1">
              <a:spLocks noChangeArrowheads="1"/>
            </p:cNvSpPr>
            <p:nvPr/>
          </p:nvSpPr>
          <p:spPr bwMode="auto">
            <a:xfrm>
              <a:off x="8379950" y="5838072"/>
              <a:ext cx="364236" cy="369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>
                  <a:latin typeface="Arial" charset="0"/>
                  <a:cs typeface="Arial" charset="0"/>
                </a:rPr>
                <a:t>O</a:t>
              </a: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7178675" y="4570413"/>
            <a:ext cx="350838" cy="369887"/>
            <a:chOff x="8958942" y="5121922"/>
            <a:chExt cx="351378" cy="369332"/>
          </a:xfrm>
        </p:grpSpPr>
        <p:sp>
          <p:nvSpPr>
            <p:cNvPr id="19481" name="TextBox 28"/>
            <p:cNvSpPr txBox="1">
              <a:spLocks noChangeArrowheads="1"/>
            </p:cNvSpPr>
            <p:nvPr/>
          </p:nvSpPr>
          <p:spPr bwMode="auto">
            <a:xfrm>
              <a:off x="8958942" y="5121922"/>
              <a:ext cx="35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>
                  <a:latin typeface="Arial" charset="0"/>
                  <a:cs typeface="Arial" charset="0"/>
                </a:rPr>
                <a:t>V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9024130" y="5178986"/>
              <a:ext cx="21146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>
            <a:off x="6867525" y="5446713"/>
            <a:ext cx="274637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659563" y="5283200"/>
            <a:ext cx="36671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 flipV="1">
            <a:off x="6491287" y="5402263"/>
            <a:ext cx="3905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686550" y="5584825"/>
            <a:ext cx="4302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478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19479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2505" y="3204410"/>
            <a:ext cx="8193506" cy="2847474"/>
          </a:xfrm>
        </p:spPr>
        <p:txBody>
          <a:bodyPr/>
          <a:lstStyle/>
          <a:p>
            <a:r>
              <a:rPr lang="vi-VN" sz="2400" dirty="0" smtClean="0"/>
              <a:t>Ta đã biết đối với 1 khâu có chuyển động quay</a:t>
            </a:r>
            <a:endParaRPr lang="en-US" sz="2400" dirty="0" smtClean="0"/>
          </a:p>
          <a:p>
            <a:r>
              <a:rPr lang="vi-VN" sz="2400" dirty="0" smtClean="0"/>
              <a:t>Vận tốc dài: V = </a:t>
            </a:r>
            <a:r>
              <a:rPr lang="en-US" sz="2400" dirty="0" smtClean="0"/>
              <a:t>ω</a:t>
            </a:r>
            <a:r>
              <a:rPr lang="vi-VN" sz="2400" dirty="0" smtClean="0"/>
              <a:t>.R</a:t>
            </a:r>
            <a:endParaRPr lang="en-US" sz="2400" dirty="0" smtClean="0"/>
          </a:p>
          <a:p>
            <a:r>
              <a:rPr lang="en-US" sz="2400" dirty="0" err="1" smtClean="0"/>
              <a:t>Khâu</a:t>
            </a:r>
            <a:r>
              <a:rPr lang="en-US" sz="2400" dirty="0" smtClean="0"/>
              <a:t> 3: V</a:t>
            </a:r>
            <a:r>
              <a:rPr lang="en-US" sz="2400" baseline="-25000" dirty="0" smtClean="0"/>
              <a:t>C</a:t>
            </a:r>
            <a:r>
              <a:rPr lang="en-US" sz="2400" dirty="0" smtClean="0"/>
              <a:t> = ω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.l</a:t>
            </a:r>
            <a:r>
              <a:rPr lang="en-US" sz="2400" baseline="-25000" dirty="0" smtClean="0"/>
              <a:t>CD</a:t>
            </a:r>
            <a:endParaRPr lang="en-US" sz="2400" dirty="0" smtClean="0"/>
          </a:p>
          <a:p>
            <a:pPr lvl="0"/>
            <a:r>
              <a:rPr lang="vi-VN" sz="2400" dirty="0" smtClean="0"/>
              <a:t>Vì ω</a:t>
            </a:r>
            <a:r>
              <a:rPr lang="vi-VN" sz="2400" baseline="-25000" dirty="0" smtClean="0"/>
              <a:t>3</a:t>
            </a:r>
            <a:r>
              <a:rPr lang="vi-VN" sz="2400" dirty="0" smtClean="0"/>
              <a:t> = hằng số</a:t>
            </a:r>
            <a:endParaRPr lang="en-US" sz="2400" dirty="0" smtClean="0"/>
          </a:p>
          <a:p>
            <a:r>
              <a:rPr lang="vi-VN" sz="2400" dirty="0" smtClean="0"/>
              <a:t>Nên nếu biết được </a:t>
            </a:r>
            <a:r>
              <a:rPr lang="en-US" sz="2400" dirty="0" smtClean="0"/>
              <a:t>ω</a:t>
            </a:r>
            <a:r>
              <a:rPr lang="vi-VN" sz="2400" baseline="-25000" dirty="0" smtClean="0"/>
              <a:t>3</a:t>
            </a:r>
            <a:r>
              <a:rPr lang="vi-VN" sz="2400" dirty="0" smtClean="0"/>
              <a:t> chúng ta có thể tính được vận tốc</a:t>
            </a:r>
            <a:endParaRPr lang="en-US" sz="2400" dirty="0" smtClean="0"/>
          </a:p>
          <a:p>
            <a:pPr>
              <a:buNone/>
            </a:pPr>
            <a:r>
              <a:rPr lang="vi-VN" sz="2400" dirty="0" smtClean="0"/>
              <a:t>tại mọi điểm trên khâu 3. Vì vậy, việc tính vận tốc khâu 3</a:t>
            </a:r>
            <a:endParaRPr lang="en-US" sz="2400" dirty="0" smtClean="0"/>
          </a:p>
          <a:p>
            <a:pPr>
              <a:buNone/>
            </a:pPr>
            <a:r>
              <a:rPr lang="vi-VN" sz="2400" dirty="0" smtClean="0"/>
              <a:t>(khâu bị dẫn) trở thành bài toán tính vận tốc </a:t>
            </a:r>
            <a:r>
              <a:rPr lang="en-US" sz="2400" dirty="0" smtClean="0"/>
              <a:t>ω</a:t>
            </a:r>
            <a:r>
              <a:rPr lang="vi-VN" sz="2400" baseline="-25000" dirty="0" smtClean="0"/>
              <a:t>3</a:t>
            </a:r>
            <a:r>
              <a:rPr lang="vi-VN" sz="2000" dirty="0" smtClean="0"/>
              <a:t>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618" y="0"/>
            <a:ext cx="4173537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2979" y="3023940"/>
            <a:ext cx="8229600" cy="3208421"/>
          </a:xfrm>
        </p:spPr>
        <p:txBody>
          <a:bodyPr/>
          <a:lstStyle/>
          <a:p>
            <a:r>
              <a:rPr lang="vi-VN" dirty="0" smtClean="0"/>
              <a:t>Tương tự, khâu 2 có chuyển động song phẳng (tức là nó có thể quay và chuyển động tịnh tiến cùng 1 điểm). Nếu tính được </a:t>
            </a:r>
            <a:r>
              <a:rPr lang="en-US" dirty="0" smtClean="0"/>
              <a:t>ω</a:t>
            </a:r>
            <a:r>
              <a:rPr lang="vi-VN" baseline="-25000" dirty="0" smtClean="0"/>
              <a:t>2</a:t>
            </a:r>
            <a:r>
              <a:rPr lang="vi-VN" dirty="0" smtClean="0"/>
              <a:t> thì ta cũng tính được vận tốc của toàn khâu 2 (khâu bị dẫn).</a:t>
            </a:r>
            <a:endParaRPr lang="en-US" dirty="0" smtClean="0"/>
          </a:p>
          <a:p>
            <a:r>
              <a:rPr lang="vi-VN" u="sng" dirty="0" smtClean="0"/>
              <a:t>Kết luận:</a:t>
            </a:r>
            <a:r>
              <a:rPr lang="vi-VN" dirty="0" smtClean="0"/>
              <a:t> Đối với cơ cấu bốn khâu bản lề, để tính vận tốc dài các khâu bị dẫn 2 và 3 ta chỉ cần tính vận tốc góc </a:t>
            </a:r>
            <a:r>
              <a:rPr lang="en-US" dirty="0" smtClean="0"/>
              <a:t>ω</a:t>
            </a:r>
            <a:r>
              <a:rPr lang="vi-VN" baseline="-25000" dirty="0" smtClean="0"/>
              <a:t>2</a:t>
            </a:r>
            <a:r>
              <a:rPr lang="vi-VN" dirty="0" smtClean="0"/>
              <a:t>, </a:t>
            </a:r>
            <a:r>
              <a:rPr lang="en-US" dirty="0" smtClean="0"/>
              <a:t>ω</a:t>
            </a:r>
            <a:r>
              <a:rPr lang="vi-VN" baseline="-25000" dirty="0" smtClean="0"/>
              <a:t>3</a:t>
            </a:r>
            <a:r>
              <a:rPr lang="vi-VN" dirty="0" smtClean="0"/>
              <a:t> của nó.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618" y="0"/>
            <a:ext cx="4173537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8785" t="24315" r="26930" b="14041"/>
          <a:stretch>
            <a:fillRect/>
          </a:stretch>
        </p:blipFill>
        <p:spPr bwMode="auto">
          <a:xfrm>
            <a:off x="0" y="0"/>
            <a:ext cx="6962824" cy="544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7883" y="842210"/>
            <a:ext cx="2828653" cy="194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840832"/>
            <a:ext cx="5113421" cy="252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12" y="2209808"/>
            <a:ext cx="5117435" cy="581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807377"/>
            <a:ext cx="6858000" cy="874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797968"/>
            <a:ext cx="6340642" cy="581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503817"/>
            <a:ext cx="6340642" cy="581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125448"/>
            <a:ext cx="6340642" cy="581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8785" t="41781" r="27026" b="27516"/>
          <a:stretch>
            <a:fillRect/>
          </a:stretch>
        </p:blipFill>
        <p:spPr bwMode="auto">
          <a:xfrm>
            <a:off x="0" y="144708"/>
            <a:ext cx="7760527" cy="303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5347" y="2189747"/>
            <a:ext cx="2828653" cy="194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28881" t="50443" r="29722" b="9760"/>
          <a:stretch>
            <a:fillRect/>
          </a:stretch>
        </p:blipFill>
        <p:spPr bwMode="auto">
          <a:xfrm>
            <a:off x="136298" y="3272589"/>
            <a:ext cx="6277450" cy="339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1407694"/>
            <a:ext cx="6882063" cy="336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463" y="1764631"/>
            <a:ext cx="6882063" cy="336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8389" y="2145631"/>
            <a:ext cx="6882063" cy="336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526625"/>
            <a:ext cx="6268453" cy="6617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16200000" flipH="1">
            <a:off x="5624763" y="3964405"/>
            <a:ext cx="3657600" cy="1407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46758" y="4957011"/>
            <a:ext cx="40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4" name="Multiply 13"/>
          <p:cNvSpPr/>
          <p:nvPr/>
        </p:nvSpPr>
        <p:spPr>
          <a:xfrm>
            <a:off x="7179428" y="5277937"/>
            <a:ext cx="273050" cy="276225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200">
              <a:noFill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386898" y="5005134"/>
            <a:ext cx="1071302" cy="3984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69969" y="4616116"/>
            <a:ext cx="40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rot="16200000" flipH="1">
            <a:off x="6406809" y="3892239"/>
            <a:ext cx="3729790" cy="9745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>
            <a:off x="6268472" y="5041317"/>
            <a:ext cx="2731169" cy="890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H="1">
            <a:off x="8133347" y="5305926"/>
            <a:ext cx="818148" cy="2406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374866" y="5415628"/>
            <a:ext cx="1299902" cy="4317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317831" y="4203031"/>
            <a:ext cx="826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Phương</a:t>
            </a:r>
            <a:r>
              <a:rPr lang="en-US" sz="1200" dirty="0" smtClean="0"/>
              <a:t> </a:t>
            </a:r>
            <a:r>
              <a:rPr lang="en-US" sz="1200" dirty="0" err="1" smtClean="0"/>
              <a:t>của</a:t>
            </a:r>
            <a:r>
              <a:rPr lang="en-US" sz="1200" dirty="0" smtClean="0"/>
              <a:t> V</a:t>
            </a:r>
            <a:r>
              <a:rPr lang="en-US" sz="1200" baseline="-25000" dirty="0" smtClean="0"/>
              <a:t>CB</a:t>
            </a:r>
            <a:endParaRPr lang="en-US" sz="12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5979694" y="4680283"/>
            <a:ext cx="826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Phương</a:t>
            </a:r>
            <a:r>
              <a:rPr lang="en-US" sz="1200" dirty="0" smtClean="0"/>
              <a:t> </a:t>
            </a:r>
            <a:r>
              <a:rPr lang="en-US" sz="1200" dirty="0" err="1" smtClean="0"/>
              <a:t>của</a:t>
            </a:r>
            <a:r>
              <a:rPr lang="en-US" sz="1200" dirty="0" smtClean="0"/>
              <a:t> V</a:t>
            </a:r>
            <a:r>
              <a:rPr lang="en-US" sz="1200" baseline="-25000" dirty="0" smtClean="0"/>
              <a:t>CD</a:t>
            </a:r>
            <a:endParaRPr lang="en-US" sz="1200" baseline="-25000" dirty="0"/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7532187" y="4730666"/>
            <a:ext cx="506412" cy="344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dirty="0">
                <a:latin typeface="Arial" charset="0"/>
                <a:cs typeface="Arial" charset="0"/>
              </a:rPr>
              <a:t>V</a:t>
            </a:r>
            <a:r>
              <a:rPr lang="en-US" baseline="-25000" dirty="0">
                <a:latin typeface="Arial" charset="0"/>
                <a:cs typeface="Arial" charset="0"/>
              </a:rPr>
              <a:t>B</a:t>
            </a:r>
            <a:endParaRPr lang="en-US" dirty="0">
              <a:latin typeface="Arial" charset="0"/>
              <a:cs typeface="Arial" charset="0"/>
            </a:endParaRPr>
          </a:p>
        </p:txBody>
      </p:sp>
      <p:grpSp>
        <p:nvGrpSpPr>
          <p:cNvPr id="32" name="Group 2"/>
          <p:cNvGrpSpPr>
            <a:grpSpLocks/>
          </p:cNvGrpSpPr>
          <p:nvPr/>
        </p:nvGrpSpPr>
        <p:grpSpPr bwMode="auto">
          <a:xfrm>
            <a:off x="8587656" y="5017168"/>
            <a:ext cx="604838" cy="445089"/>
            <a:chOff x="5832" y="1923"/>
            <a:chExt cx="686" cy="417"/>
          </a:xfrm>
        </p:grpSpPr>
        <p:sp>
          <p:nvSpPr>
            <p:cNvPr id="33" name="Text Box 3"/>
            <p:cNvSpPr txBox="1">
              <a:spLocks noChangeArrowheads="1"/>
            </p:cNvSpPr>
            <p:nvPr/>
          </p:nvSpPr>
          <p:spPr bwMode="auto">
            <a:xfrm>
              <a:off x="5832" y="1923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dirty="0">
                  <a:latin typeface="Arial" charset="0"/>
                  <a:cs typeface="Arial" charset="0"/>
                </a:rPr>
                <a:t>V</a:t>
              </a:r>
              <a:r>
                <a:rPr lang="en-US" baseline="-25000" dirty="0">
                  <a:latin typeface="Arial" charset="0"/>
                  <a:cs typeface="Arial" charset="0"/>
                </a:rPr>
                <a:t>C/B</a:t>
              </a:r>
              <a:endParaRPr lang="en-US" dirty="0">
                <a:latin typeface="Arial" charset="0"/>
                <a:cs typeface="Arial" charset="0"/>
              </a:endParaRPr>
            </a:p>
          </p:txBody>
        </p:sp>
        <p:cxnSp>
          <p:nvCxnSpPr>
            <p:cNvPr id="34" name="AutoShape 4"/>
            <p:cNvCxnSpPr>
              <a:cxnSpLocks noChangeShapeType="1"/>
            </p:cNvCxnSpPr>
            <p:nvPr/>
          </p:nvCxnSpPr>
          <p:spPr bwMode="auto">
            <a:xfrm>
              <a:off x="5895" y="2013"/>
              <a:ext cx="231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5" name="Group 2"/>
          <p:cNvGrpSpPr>
            <a:grpSpLocks/>
          </p:cNvGrpSpPr>
          <p:nvPr/>
        </p:nvGrpSpPr>
        <p:grpSpPr bwMode="auto">
          <a:xfrm>
            <a:off x="7555163" y="5884696"/>
            <a:ext cx="604838" cy="431800"/>
            <a:chOff x="5777" y="1923"/>
            <a:chExt cx="686" cy="417"/>
          </a:xfrm>
        </p:grpSpPr>
        <p:sp>
          <p:nvSpPr>
            <p:cNvPr id="36" name="Text Box 3"/>
            <p:cNvSpPr txBox="1">
              <a:spLocks noChangeArrowheads="1"/>
            </p:cNvSpPr>
            <p:nvPr/>
          </p:nvSpPr>
          <p:spPr bwMode="auto">
            <a:xfrm>
              <a:off x="5777" y="1923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dirty="0" smtClean="0">
                  <a:latin typeface="Arial" charset="0"/>
                  <a:cs typeface="Arial" charset="0"/>
                </a:rPr>
                <a:t>V</a:t>
              </a:r>
              <a:r>
                <a:rPr lang="en-US" baseline="-25000" dirty="0" smtClean="0">
                  <a:latin typeface="Arial" charset="0"/>
                  <a:cs typeface="Arial" charset="0"/>
                </a:rPr>
                <a:t>C</a:t>
              </a:r>
              <a:endParaRPr lang="en-US" dirty="0">
                <a:latin typeface="Arial" charset="0"/>
                <a:cs typeface="Arial" charset="0"/>
              </a:endParaRPr>
            </a:p>
          </p:txBody>
        </p:sp>
        <p:cxnSp>
          <p:nvCxnSpPr>
            <p:cNvPr id="37" name="AutoShape 4"/>
            <p:cNvCxnSpPr>
              <a:cxnSpLocks noChangeShapeType="1"/>
            </p:cNvCxnSpPr>
            <p:nvPr/>
          </p:nvCxnSpPr>
          <p:spPr bwMode="auto">
            <a:xfrm>
              <a:off x="5895" y="2013"/>
              <a:ext cx="231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8705767" y="5883024"/>
            <a:ext cx="266700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Arial" charset="0"/>
                <a:ea typeface="Calibri" pitchFamily="34" charset="0"/>
                <a:cs typeface="Arial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/>
      <p:bldP spid="17" grpId="0"/>
      <p:bldP spid="26" grpId="1"/>
      <p:bldP spid="28" grpId="0"/>
      <p:bldP spid="28" grpId="1"/>
      <p:bldP spid="31" grpId="0" animBg="1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619125" y="1150938"/>
            <a:ext cx="28225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>
              <a:lnSpc>
                <a:spcPct val="120000"/>
              </a:lnSpc>
            </a:pPr>
            <a:r>
              <a:rPr lang="en-US" sz="2200">
                <a:latin typeface="Arial" charset="0"/>
                <a:ea typeface="Times New Roman" pitchFamily="18" charset="0"/>
                <a:cs typeface="Arial" charset="0"/>
              </a:rPr>
              <a:t>1. Viết pt vận tốc:</a:t>
            </a:r>
          </a:p>
        </p:txBody>
      </p:sp>
      <p:pic>
        <p:nvPicPr>
          <p:cNvPr id="1843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9413" y="2774950"/>
            <a:ext cx="21875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569913" y="3309938"/>
            <a:ext cx="3435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latin typeface="Arial" charset="0"/>
                <a:cs typeface="Arial" charset="0"/>
              </a:rPr>
              <a:t>2. Giải pt bằng pp họa đồ </a:t>
            </a: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569913" y="4370388"/>
            <a:ext cx="1549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latin typeface="Arial" charset="0"/>
                <a:cs typeface="Arial" charset="0"/>
              </a:rPr>
              <a:t>3. </a:t>
            </a:r>
            <a:r>
              <a:rPr lang="vi-VN" sz="2200">
                <a:latin typeface="Arial" charset="0"/>
                <a:cs typeface="Arial" charset="0"/>
              </a:rPr>
              <a:t>Kết quả:</a:t>
            </a:r>
            <a:endParaRPr lang="en-US" sz="2200">
              <a:latin typeface="Arial" charset="0"/>
              <a:cs typeface="Arial" charset="0"/>
            </a:endParaRPr>
          </a:p>
        </p:txBody>
      </p:sp>
      <p:sp>
        <p:nvSpPr>
          <p:cNvPr id="3687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0E20459-A271-4A91-94AF-BA2F009D9B95}" type="slidenum">
              <a:rPr lang="en-US" smtClean="0">
                <a:solidFill>
                  <a:srgbClr val="898989"/>
                </a:solidFill>
              </a:rPr>
              <a:pPr/>
              <a:t>34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61950" y="1165225"/>
            <a:ext cx="842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i="1" u="sng">
                <a:latin typeface="Arial" charset="0"/>
                <a:ea typeface="Times New Roman" pitchFamily="18" charset="0"/>
                <a:cs typeface="Arial" charset="0"/>
              </a:rPr>
              <a:t>Giải:</a:t>
            </a:r>
            <a:r>
              <a:rPr lang="vi-VN" sz="2200"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 sz="2200">
              <a:latin typeface="Arial" charset="0"/>
              <a:ea typeface="Times New Roman" pitchFamily="18" charset="0"/>
              <a:cs typeface="Arial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6118225" y="4467225"/>
            <a:ext cx="1616075" cy="74136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 rot="20214549">
            <a:off x="6645275" y="4965700"/>
            <a:ext cx="136525" cy="136525"/>
          </a:xfrm>
          <a:prstGeom prst="rect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200"/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5695950" y="5049838"/>
            <a:ext cx="238125" cy="292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Arial" charset="0"/>
                <a:ea typeface="Calibri" pitchFamily="34" charset="0"/>
                <a:cs typeface="Arial" charset="0"/>
              </a:rPr>
              <a:t>p</a:t>
            </a: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7799388" y="4240213"/>
            <a:ext cx="236537" cy="292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Arial" charset="0"/>
                <a:ea typeface="Calibri" pitchFamily="34" charset="0"/>
                <a:cs typeface="Arial" charset="0"/>
              </a:rPr>
              <a:t>b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6076950" y="5197475"/>
            <a:ext cx="2722563" cy="842963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16200000" flipH="1">
            <a:off x="7163594" y="5037932"/>
            <a:ext cx="1406525" cy="300037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8080125" y="5522077"/>
            <a:ext cx="266700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Arial" charset="0"/>
                <a:ea typeface="Calibri" pitchFamily="34" charset="0"/>
                <a:cs typeface="Arial" charset="0"/>
              </a:rPr>
              <a:t>c</a:t>
            </a:r>
          </a:p>
        </p:txBody>
      </p:sp>
      <p:sp>
        <p:nvSpPr>
          <p:cNvPr id="69" name="Multiply 68"/>
          <p:cNvSpPr/>
          <p:nvPr/>
        </p:nvSpPr>
        <p:spPr>
          <a:xfrm>
            <a:off x="5964238" y="5097463"/>
            <a:ext cx="273050" cy="276225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200">
              <a:noFill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188200" y="5748338"/>
            <a:ext cx="500063" cy="382587"/>
            <a:chOff x="5777" y="1923"/>
            <a:chExt cx="686" cy="417"/>
          </a:xfrm>
        </p:grpSpPr>
        <p:sp>
          <p:nvSpPr>
            <p:cNvPr id="36911" name="Text Box 3"/>
            <p:cNvSpPr txBox="1">
              <a:spLocks noChangeArrowheads="1"/>
            </p:cNvSpPr>
            <p:nvPr/>
          </p:nvSpPr>
          <p:spPr bwMode="auto">
            <a:xfrm>
              <a:off x="5777" y="1923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dirty="0">
                  <a:latin typeface="Arial" charset="0"/>
                  <a:cs typeface="Arial" charset="0"/>
                </a:rPr>
                <a:t>V</a:t>
              </a:r>
              <a:r>
                <a:rPr lang="en-US" baseline="-25000" dirty="0">
                  <a:latin typeface="Arial" charset="0"/>
                  <a:cs typeface="Arial" charset="0"/>
                </a:rPr>
                <a:t>C</a:t>
              </a:r>
              <a:endParaRPr lang="en-US" dirty="0">
                <a:latin typeface="Arial" charset="0"/>
                <a:cs typeface="Arial" charset="0"/>
              </a:endParaRPr>
            </a:p>
          </p:txBody>
        </p:sp>
        <p:cxnSp>
          <p:nvCxnSpPr>
            <p:cNvPr id="36912" name="AutoShape 4"/>
            <p:cNvCxnSpPr>
              <a:cxnSpLocks noChangeShapeType="1"/>
            </p:cNvCxnSpPr>
            <p:nvPr/>
          </p:nvCxnSpPr>
          <p:spPr bwMode="auto">
            <a:xfrm>
              <a:off x="5885" y="1980"/>
              <a:ext cx="23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7988300" y="4910138"/>
            <a:ext cx="604838" cy="431800"/>
            <a:chOff x="5777" y="1923"/>
            <a:chExt cx="686" cy="417"/>
          </a:xfrm>
        </p:grpSpPr>
        <p:sp>
          <p:nvSpPr>
            <p:cNvPr id="36909" name="Text Box 3"/>
            <p:cNvSpPr txBox="1">
              <a:spLocks noChangeArrowheads="1"/>
            </p:cNvSpPr>
            <p:nvPr/>
          </p:nvSpPr>
          <p:spPr bwMode="auto">
            <a:xfrm>
              <a:off x="5777" y="1923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dirty="0">
                  <a:latin typeface="Arial" charset="0"/>
                  <a:cs typeface="Arial" charset="0"/>
                </a:rPr>
                <a:t>V</a:t>
              </a:r>
              <a:r>
                <a:rPr lang="en-US" baseline="-25000" dirty="0">
                  <a:latin typeface="Arial" charset="0"/>
                  <a:cs typeface="Arial" charset="0"/>
                </a:rPr>
                <a:t>C/B</a:t>
              </a:r>
              <a:endParaRPr lang="en-US" dirty="0">
                <a:latin typeface="Arial" charset="0"/>
                <a:cs typeface="Arial" charset="0"/>
              </a:endParaRPr>
            </a:p>
          </p:txBody>
        </p:sp>
        <p:cxnSp>
          <p:nvCxnSpPr>
            <p:cNvPr id="36910" name="AutoShape 4"/>
            <p:cNvCxnSpPr>
              <a:cxnSpLocks noChangeShapeType="1"/>
            </p:cNvCxnSpPr>
            <p:nvPr/>
          </p:nvCxnSpPr>
          <p:spPr bwMode="auto">
            <a:xfrm>
              <a:off x="5895" y="2013"/>
              <a:ext cx="231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6665913" y="4357688"/>
            <a:ext cx="506412" cy="344487"/>
            <a:chOff x="5777" y="1923"/>
            <a:chExt cx="686" cy="417"/>
          </a:xfrm>
        </p:grpSpPr>
        <p:sp>
          <p:nvSpPr>
            <p:cNvPr id="36907" name="Text Box 3"/>
            <p:cNvSpPr txBox="1">
              <a:spLocks noChangeArrowheads="1"/>
            </p:cNvSpPr>
            <p:nvPr/>
          </p:nvSpPr>
          <p:spPr bwMode="auto">
            <a:xfrm>
              <a:off x="5777" y="1923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dirty="0">
                  <a:latin typeface="Arial" charset="0"/>
                  <a:cs typeface="Arial" charset="0"/>
                </a:rPr>
                <a:t>V</a:t>
              </a:r>
              <a:r>
                <a:rPr lang="en-US" baseline="-25000" dirty="0">
                  <a:latin typeface="Arial" charset="0"/>
                  <a:cs typeface="Arial" charset="0"/>
                </a:rPr>
                <a:t>B</a:t>
              </a:r>
              <a:endParaRPr lang="en-US" dirty="0">
                <a:latin typeface="Arial" charset="0"/>
                <a:cs typeface="Arial" charset="0"/>
              </a:endParaRPr>
            </a:p>
          </p:txBody>
        </p:sp>
        <p:cxnSp>
          <p:nvCxnSpPr>
            <p:cNvPr id="36908" name="AutoShape 4"/>
            <p:cNvCxnSpPr>
              <a:cxnSpLocks noChangeShapeType="1"/>
            </p:cNvCxnSpPr>
            <p:nvPr/>
          </p:nvCxnSpPr>
          <p:spPr bwMode="auto">
            <a:xfrm>
              <a:off x="5899" y="1980"/>
              <a:ext cx="20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79" name="Straight Connector 78"/>
          <p:cNvCxnSpPr/>
          <p:nvPr/>
        </p:nvCxnSpPr>
        <p:spPr>
          <a:xfrm flipH="1">
            <a:off x="6799263" y="3433763"/>
            <a:ext cx="735012" cy="2616200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 rot="982718">
            <a:off x="6991350" y="5367338"/>
            <a:ext cx="136525" cy="138112"/>
          </a:xfrm>
          <a:prstGeom prst="rect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200"/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6091238" y="5233988"/>
            <a:ext cx="1989137" cy="612775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890" name="Picture 44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3925" y="1165225"/>
            <a:ext cx="3878263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Arc 47"/>
          <p:cNvSpPr/>
          <p:nvPr/>
        </p:nvSpPr>
        <p:spPr>
          <a:xfrm rot="2155645">
            <a:off x="6008688" y="1355725"/>
            <a:ext cx="877887" cy="1258888"/>
          </a:xfrm>
          <a:prstGeom prst="arc">
            <a:avLst>
              <a:gd name="adj1" fmla="val 16200000"/>
              <a:gd name="adj2" fmla="val 20762646"/>
            </a:avLst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200"/>
          </a:p>
        </p:txBody>
      </p:sp>
      <p:sp>
        <p:nvSpPr>
          <p:cNvPr id="49" name="Arc 48"/>
          <p:cNvSpPr/>
          <p:nvPr/>
        </p:nvSpPr>
        <p:spPr>
          <a:xfrm rot="18527299">
            <a:off x="7556500" y="2243138"/>
            <a:ext cx="877887" cy="1258888"/>
          </a:xfrm>
          <a:prstGeom prst="arc">
            <a:avLst>
              <a:gd name="adj1" fmla="val 16200000"/>
              <a:gd name="adj2" fmla="val 20762646"/>
            </a:avLst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200"/>
          </a:p>
        </p:txBody>
      </p:sp>
      <p:sp>
        <p:nvSpPr>
          <p:cNvPr id="50" name="Text Box 5"/>
          <p:cNvSpPr txBox="1">
            <a:spLocks noChangeArrowheads="1"/>
          </p:cNvSpPr>
          <p:nvPr/>
        </p:nvSpPr>
        <p:spPr bwMode="auto">
          <a:xfrm>
            <a:off x="7002463" y="1165225"/>
            <a:ext cx="604837" cy="439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2200">
                <a:latin typeface="Arial" charset="0"/>
                <a:cs typeface="Arial" charset="0"/>
              </a:rPr>
              <a:t>ω</a:t>
            </a:r>
            <a:r>
              <a:rPr lang="en-US" sz="2200" baseline="-25000">
                <a:latin typeface="Arial" charset="0"/>
                <a:cs typeface="Arial" charset="0"/>
              </a:rPr>
              <a:t>2</a:t>
            </a:r>
            <a:endParaRPr lang="en-US" sz="2200">
              <a:latin typeface="Arial" charset="0"/>
              <a:cs typeface="Arial" charset="0"/>
            </a:endParaRPr>
          </a:p>
        </p:txBody>
      </p: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7988300" y="2500313"/>
            <a:ext cx="604838" cy="5032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2200">
                <a:latin typeface="Arial" charset="0"/>
                <a:cs typeface="Arial" charset="0"/>
              </a:rPr>
              <a:t>ω</a:t>
            </a:r>
            <a:r>
              <a:rPr lang="en-US" sz="2200" baseline="-25000">
                <a:latin typeface="Arial" charset="0"/>
                <a:cs typeface="Arial" charset="0"/>
              </a:rPr>
              <a:t>3</a:t>
            </a:r>
            <a:endParaRPr lang="en-US" sz="2200">
              <a:latin typeface="Arial" charset="0"/>
              <a:cs typeface="Arial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7150100" y="1755775"/>
            <a:ext cx="952500" cy="4676775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 rot="21018865">
            <a:off x="7173913" y="1741488"/>
            <a:ext cx="136525" cy="136525"/>
          </a:xfrm>
          <a:prstGeom prst="rect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200"/>
          </a:p>
        </p:txBody>
      </p:sp>
      <p:grpSp>
        <p:nvGrpSpPr>
          <p:cNvPr id="36893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36905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6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99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5988" y="3595688"/>
            <a:ext cx="18891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Connector 61"/>
          <p:cNvCxnSpPr/>
          <p:nvPr/>
        </p:nvCxnSpPr>
        <p:spPr>
          <a:xfrm>
            <a:off x="6011863" y="3563938"/>
            <a:ext cx="960437" cy="2276475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64884" y="3887530"/>
            <a:ext cx="1424301" cy="396262"/>
          </a:xfrm>
          <a:prstGeom prst="rect">
            <a:avLst/>
          </a:prstGeom>
          <a:blipFill rotWithShape="1">
            <a:blip r:embed="rId8"/>
            <a:stretch>
              <a:fillRect l="-2575" b="-12308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36902" name="Freeform 468"/>
          <p:cNvSpPr>
            <a:spLocks/>
          </p:cNvSpPr>
          <p:nvPr/>
        </p:nvSpPr>
        <p:spPr bwMode="auto">
          <a:xfrm rot="-3546522">
            <a:off x="7659688" y="4022725"/>
            <a:ext cx="161925" cy="168275"/>
          </a:xfrm>
          <a:custGeom>
            <a:avLst/>
            <a:gdLst>
              <a:gd name="T0" fmla="*/ 0 w 135172"/>
              <a:gd name="T1" fmla="*/ 423694 h 98971"/>
              <a:gd name="T2" fmla="*/ 563254 w 135172"/>
              <a:gd name="T3" fmla="*/ 1371547 h 98971"/>
              <a:gd name="T4" fmla="*/ 683950 w 135172"/>
              <a:gd name="T5" fmla="*/ 11796354 h 989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sp>
        <p:nvSpPr>
          <p:cNvPr id="8" name="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48337" y="6333044"/>
            <a:ext cx="1251176" cy="368499"/>
          </a:xfrm>
          <a:prstGeom prst="rect">
            <a:avLst/>
          </a:prstGeom>
          <a:blipFill rotWithShape="1">
            <a:blip r:embed="rId9"/>
            <a:stretch>
              <a:fillRect l="-2439" b="-21667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36904" name="Freeform 467"/>
          <p:cNvSpPr>
            <a:spLocks/>
          </p:cNvSpPr>
          <p:nvPr/>
        </p:nvSpPr>
        <p:spPr bwMode="auto">
          <a:xfrm rot="4291655">
            <a:off x="8428831" y="6023769"/>
            <a:ext cx="277813" cy="314325"/>
          </a:xfrm>
          <a:custGeom>
            <a:avLst/>
            <a:gdLst>
              <a:gd name="T0" fmla="*/ 0 w 135172"/>
              <a:gd name="T1" fmla="*/ 63030355 h 98971"/>
              <a:gd name="T2" fmla="*/ 42390395 w 135172"/>
              <a:gd name="T3" fmla="*/ 204012767 h 98971"/>
              <a:gd name="T4" fmla="*/ 51473889 w 135172"/>
              <a:gd name="T5" fmla="*/ 1754679316 h 989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4260" y="1490830"/>
            <a:ext cx="45720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>
              <a:lnSpc>
                <a:spcPct val="120000"/>
              </a:lnSpc>
            </a:pPr>
            <a:r>
              <a:rPr lang="en-US" sz="2200">
                <a:latin typeface="Arial" charset="0"/>
                <a:ea typeface="Times New Roman" pitchFamily="18" charset="0"/>
                <a:cs typeface="Arial" charset="0"/>
              </a:rPr>
              <a:t>V</a:t>
            </a:r>
            <a:r>
              <a:rPr lang="vi-VN" sz="2200">
                <a:latin typeface="Arial" charset="0"/>
                <a:ea typeface="Times New Roman" pitchFamily="18" charset="0"/>
                <a:cs typeface="Arial" charset="0"/>
              </a:rPr>
              <a:t>ì B, C thuộc khâu 2 (chuyển động song phẳng) 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5913" y="2336800"/>
            <a:ext cx="238283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888" y="4692650"/>
            <a:ext cx="3729037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900" y="5521325"/>
            <a:ext cx="38528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82638" y="3836988"/>
            <a:ext cx="13938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sz="2200">
                <a:latin typeface="Arial" charset="0"/>
                <a:cs typeface="Arial" charset="0"/>
              </a:rPr>
              <a:t>Tỷ lệ xích</a:t>
            </a:r>
            <a:endParaRPr lang="id-ID" sz="220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40" grpId="0"/>
      <p:bldP spid="18441" grpId="0"/>
      <p:bldP spid="2" grpId="0"/>
      <p:bldP spid="53" grpId="0" animBg="1"/>
      <p:bldP spid="56" grpId="0" animBg="1"/>
      <p:bldP spid="59" grpId="0" animBg="1"/>
      <p:bldP spid="68" grpId="0" animBg="1"/>
      <p:bldP spid="86" grpId="0" animBg="1"/>
      <p:bldP spid="50" grpId="0" animBg="1"/>
      <p:bldP spid="51" grpId="0" animBg="1"/>
      <p:bldP spid="65" grpId="0" animBg="1"/>
      <p:bldP spid="36902" grpId="0" animBg="1"/>
      <p:bldP spid="36904" grpId="0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3"/>
          <a:srcRect l="12997" t="11301" r="7964" b="26772"/>
          <a:stretch>
            <a:fillRect/>
          </a:stretch>
        </p:blipFill>
        <p:spPr bwMode="auto">
          <a:xfrm>
            <a:off x="-35249" y="445155"/>
            <a:ext cx="9395826" cy="413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A243C10-3FAE-407C-8465-96B77504B462}" type="slidenum">
              <a:rPr lang="en-US" smtClean="0">
                <a:solidFill>
                  <a:srgbClr val="898989"/>
                </a:solidFill>
              </a:rPr>
              <a:pPr/>
              <a:t>35</a:t>
            </a:fld>
            <a:endParaRPr lang="en-US" smtClean="0">
              <a:solidFill>
                <a:srgbClr val="898989"/>
              </a:solidFill>
            </a:endParaRPr>
          </a:p>
        </p:txBody>
      </p:sp>
      <p:grpSp>
        <p:nvGrpSpPr>
          <p:cNvPr id="15" name="Group 70"/>
          <p:cNvGrpSpPr>
            <a:grpSpLocks/>
          </p:cNvGrpSpPr>
          <p:nvPr/>
        </p:nvGrpSpPr>
        <p:grpSpPr bwMode="auto">
          <a:xfrm>
            <a:off x="5094147" y="-3281"/>
            <a:ext cx="3284537" cy="2822575"/>
            <a:chOff x="7753350" y="927100"/>
            <a:chExt cx="3600450" cy="2822575"/>
          </a:xfrm>
        </p:grpSpPr>
        <p:grpSp>
          <p:nvGrpSpPr>
            <p:cNvPr id="17" name="Group 5"/>
            <p:cNvGrpSpPr>
              <a:grpSpLocks/>
            </p:cNvGrpSpPr>
            <p:nvPr/>
          </p:nvGrpSpPr>
          <p:grpSpPr bwMode="auto">
            <a:xfrm>
              <a:off x="7753350" y="927100"/>
              <a:ext cx="3600450" cy="2822575"/>
              <a:chOff x="7754043" y="926384"/>
              <a:chExt cx="3600450" cy="2822575"/>
            </a:xfrm>
          </p:grpSpPr>
          <p:pic>
            <p:nvPicPr>
              <p:cNvPr id="37940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4043" y="926384"/>
                <a:ext cx="3600450" cy="2822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5" name="Straight Connector 24"/>
              <p:cNvCxnSpPr/>
              <p:nvPr/>
            </p:nvCxnSpPr>
            <p:spPr>
              <a:xfrm>
                <a:off x="8819039" y="3318746"/>
                <a:ext cx="1461759" cy="0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/>
            <p:cNvCxnSpPr/>
            <p:nvPr/>
          </p:nvCxnSpPr>
          <p:spPr>
            <a:xfrm>
              <a:off x="8336313" y="2008187"/>
              <a:ext cx="1063256" cy="31591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9564886" y="1603375"/>
              <a:ext cx="1139824" cy="6746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9354324" y="2219325"/>
              <a:ext cx="212303" cy="20955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00">
                <a:noFill/>
              </a:endParaRPr>
            </a:p>
          </p:txBody>
        </p:sp>
        <p:sp>
          <p:nvSpPr>
            <p:cNvPr id="37939" name="TextBox 44"/>
            <p:cNvSpPr txBox="1">
              <a:spLocks noChangeArrowheads="1"/>
            </p:cNvSpPr>
            <p:nvPr/>
          </p:nvSpPr>
          <p:spPr bwMode="auto">
            <a:xfrm>
              <a:off x="9533744" y="2353456"/>
              <a:ext cx="407892" cy="430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200">
                  <a:latin typeface="Arial" charset="0"/>
                  <a:cs typeface="Arial" charset="0"/>
                </a:rPr>
                <a:t>E</a:t>
              </a:r>
            </a:p>
          </p:txBody>
        </p:sp>
      </p:grpSp>
      <p:sp>
        <p:nvSpPr>
          <p:cNvPr id="37903" name="Rectangle 5"/>
          <p:cNvSpPr>
            <a:spLocks noChangeArrowheads="1"/>
          </p:cNvSpPr>
          <p:nvPr/>
        </p:nvSpPr>
        <p:spPr bwMode="auto">
          <a:xfrm>
            <a:off x="0" y="-30163"/>
            <a:ext cx="1841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 sz="2200"/>
          </a:p>
        </p:txBody>
      </p:sp>
      <p:sp>
        <p:nvSpPr>
          <p:cNvPr id="72" name="Rectangle 71"/>
          <p:cNvSpPr/>
          <p:nvPr/>
        </p:nvSpPr>
        <p:spPr>
          <a:xfrm>
            <a:off x="0" y="1335505"/>
            <a:ext cx="5209674" cy="757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0" y="2189747"/>
            <a:ext cx="5209674" cy="886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0" y="3232483"/>
            <a:ext cx="5209674" cy="886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80223" y="3982452"/>
            <a:ext cx="7451558" cy="577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6" grpId="0" animBg="1"/>
      <p:bldP spid="77" grpId="0" animBg="1"/>
      <p:bldP spid="7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A243C10-3FAE-407C-8465-96B77504B462}" type="slidenum">
              <a:rPr lang="en-US" smtClean="0">
                <a:solidFill>
                  <a:srgbClr val="898989"/>
                </a:solidFill>
              </a:rPr>
              <a:pPr/>
              <a:t>36</a:t>
            </a:fld>
            <a:endParaRPr lang="en-US" smtClean="0">
              <a:solidFill>
                <a:srgbClr val="898989"/>
              </a:solidFill>
            </a:endParaRP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6015038" y="3938588"/>
            <a:ext cx="2919412" cy="2320925"/>
            <a:chOff x="8019743" y="3938727"/>
            <a:chExt cx="3893009" cy="2319707"/>
          </a:xfrm>
        </p:grpSpPr>
        <p:grpSp>
          <p:nvGrpSpPr>
            <p:cNvPr id="3" name="Group 71"/>
            <p:cNvGrpSpPr>
              <a:grpSpLocks/>
            </p:cNvGrpSpPr>
            <p:nvPr/>
          </p:nvGrpSpPr>
          <p:grpSpPr bwMode="auto">
            <a:xfrm>
              <a:off x="8019743" y="3938727"/>
              <a:ext cx="3893009" cy="2319707"/>
              <a:chOff x="8573672" y="4345169"/>
              <a:chExt cx="2996171" cy="1765319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 flipV="1">
                <a:off x="8995645" y="4556476"/>
                <a:ext cx="1616206" cy="74259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945" name="Text Box 2"/>
              <p:cNvSpPr txBox="1">
                <a:spLocks noChangeArrowheads="1"/>
              </p:cNvSpPr>
              <p:nvPr/>
            </p:nvSpPr>
            <p:spPr bwMode="auto">
              <a:xfrm>
                <a:off x="8573672" y="5140299"/>
                <a:ext cx="238125" cy="292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200">
                    <a:latin typeface="Arial" charset="0"/>
                    <a:ea typeface="Calibri" pitchFamily="34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37946" name="Text Box 2"/>
              <p:cNvSpPr txBox="1">
                <a:spLocks noChangeArrowheads="1"/>
              </p:cNvSpPr>
              <p:nvPr/>
            </p:nvSpPr>
            <p:spPr bwMode="auto">
              <a:xfrm>
                <a:off x="10782484" y="4345169"/>
                <a:ext cx="236537" cy="292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200">
                    <a:latin typeface="Arial" charset="0"/>
                    <a:ea typeface="Calibri" pitchFamily="34" charset="0"/>
                    <a:cs typeface="Arial" charset="0"/>
                  </a:rPr>
                  <a:t>b</a:t>
                </a: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rot="16200000" flipH="1">
                <a:off x="10058994" y="5127445"/>
                <a:ext cx="1405493" cy="29978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948" name="Text Box 2"/>
              <p:cNvSpPr txBox="1">
                <a:spLocks noChangeArrowheads="1"/>
              </p:cNvSpPr>
              <p:nvPr/>
            </p:nvSpPr>
            <p:spPr bwMode="auto">
              <a:xfrm>
                <a:off x="11074489" y="5780288"/>
                <a:ext cx="266700" cy="330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200">
                    <a:latin typeface="Arial" charset="0"/>
                    <a:ea typeface="Calibri" pitchFamily="34" charset="0"/>
                    <a:cs typeface="Arial" charset="0"/>
                  </a:rPr>
                  <a:t>c</a:t>
                </a:r>
              </a:p>
            </p:txBody>
          </p:sp>
          <p:grpSp>
            <p:nvGrpSpPr>
              <p:cNvPr id="10" name="Group 2"/>
              <p:cNvGrpSpPr>
                <a:grpSpLocks/>
              </p:cNvGrpSpPr>
              <p:nvPr/>
            </p:nvGrpSpPr>
            <p:grpSpPr bwMode="auto">
              <a:xfrm>
                <a:off x="9353034" y="5600697"/>
                <a:ext cx="563896" cy="383160"/>
                <a:chOff x="5494" y="1665"/>
                <a:chExt cx="467" cy="417"/>
              </a:xfrm>
            </p:grpSpPr>
            <p:sp>
              <p:nvSpPr>
                <p:cNvPr id="37957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5494" y="1665"/>
                  <a:ext cx="467" cy="41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Aft>
                      <a:spcPts val="1000"/>
                    </a:spcAft>
                  </a:pPr>
                  <a:r>
                    <a:rPr lang="en-US">
                      <a:latin typeface="Arial" charset="0"/>
                      <a:cs typeface="Arial" charset="0"/>
                    </a:rPr>
                    <a:t>V</a:t>
                  </a:r>
                  <a:r>
                    <a:rPr lang="en-US" baseline="-25000">
                      <a:latin typeface="Arial" charset="0"/>
                      <a:cs typeface="Arial" charset="0"/>
                    </a:rPr>
                    <a:t>C</a:t>
                  </a: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37958" name="AutoShape 4"/>
                <p:cNvCxnSpPr>
                  <a:cxnSpLocks noChangeShapeType="1"/>
                </p:cNvCxnSpPr>
                <p:nvPr/>
              </p:nvCxnSpPr>
              <p:spPr bwMode="auto">
                <a:xfrm>
                  <a:off x="5539" y="1717"/>
                  <a:ext cx="214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grpSp>
            <p:nvGrpSpPr>
              <p:cNvPr id="12" name="Group 2"/>
              <p:cNvGrpSpPr>
                <a:grpSpLocks/>
              </p:cNvGrpSpPr>
              <p:nvPr/>
            </p:nvGrpSpPr>
            <p:grpSpPr bwMode="auto">
              <a:xfrm>
                <a:off x="10882782" y="5217658"/>
                <a:ext cx="687061" cy="383160"/>
                <a:chOff x="5716" y="2159"/>
                <a:chExt cx="569" cy="417"/>
              </a:xfrm>
            </p:grpSpPr>
            <p:sp>
              <p:nvSpPr>
                <p:cNvPr id="37955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5716" y="2159"/>
                  <a:ext cx="569" cy="41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Aft>
                      <a:spcPts val="1000"/>
                    </a:spcAft>
                  </a:pPr>
                  <a:r>
                    <a:rPr lang="en-US">
                      <a:latin typeface="Arial" charset="0"/>
                      <a:cs typeface="Arial" charset="0"/>
                    </a:rPr>
                    <a:t>V</a:t>
                  </a:r>
                  <a:r>
                    <a:rPr lang="en-US" baseline="-25000">
                      <a:latin typeface="Arial" charset="0"/>
                      <a:cs typeface="Arial" charset="0"/>
                    </a:rPr>
                    <a:t>C/B</a:t>
                  </a: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37956" name="AutoShape 4"/>
                <p:cNvCxnSpPr>
                  <a:cxnSpLocks noChangeShapeType="1"/>
                </p:cNvCxnSpPr>
                <p:nvPr/>
              </p:nvCxnSpPr>
              <p:spPr bwMode="auto">
                <a:xfrm>
                  <a:off x="5766" y="2212"/>
                  <a:ext cx="245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grpSp>
            <p:nvGrpSpPr>
              <p:cNvPr id="13" name="Group 2"/>
              <p:cNvGrpSpPr>
                <a:grpSpLocks/>
              </p:cNvGrpSpPr>
              <p:nvPr/>
            </p:nvGrpSpPr>
            <p:grpSpPr bwMode="auto">
              <a:xfrm>
                <a:off x="9232920" y="4645383"/>
                <a:ext cx="464881" cy="249008"/>
                <a:chOff x="5678" y="2254"/>
                <a:chExt cx="385" cy="271"/>
              </a:xfrm>
            </p:grpSpPr>
            <p:sp>
              <p:nvSpPr>
                <p:cNvPr id="37953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5678" y="2254"/>
                  <a:ext cx="385" cy="27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Aft>
                      <a:spcPts val="1000"/>
                    </a:spcAft>
                  </a:pPr>
                  <a:r>
                    <a:rPr lang="en-US">
                      <a:latin typeface="Arial" charset="0"/>
                      <a:cs typeface="Arial" charset="0"/>
                    </a:rPr>
                    <a:t>V</a:t>
                  </a:r>
                  <a:r>
                    <a:rPr lang="en-US" baseline="-25000">
                      <a:latin typeface="Arial" charset="0"/>
                      <a:cs typeface="Arial" charset="0"/>
                    </a:rPr>
                    <a:t>B</a:t>
                  </a: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37954" name="AutoShape 4"/>
                <p:cNvCxnSpPr>
                  <a:cxnSpLocks noChangeShapeType="1"/>
                </p:cNvCxnSpPr>
                <p:nvPr/>
              </p:nvCxnSpPr>
              <p:spPr bwMode="auto">
                <a:xfrm>
                  <a:off x="5715" y="2300"/>
                  <a:ext cx="214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cxnSp>
            <p:nvCxnSpPr>
              <p:cNvPr id="34" name="Straight Arrow Connector 33"/>
              <p:cNvCxnSpPr/>
              <p:nvPr/>
            </p:nvCxnSpPr>
            <p:spPr>
              <a:xfrm>
                <a:off x="8977723" y="5342538"/>
                <a:ext cx="1987672" cy="612186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" name="Multiply 3"/>
            <p:cNvSpPr/>
            <p:nvPr/>
          </p:nvSpPr>
          <p:spPr>
            <a:xfrm>
              <a:off x="8407138" y="5081127"/>
              <a:ext cx="273083" cy="277666"/>
            </a:xfrm>
            <a:prstGeom prst="mathMultiply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00">
                <a:noFill/>
              </a:endParaRP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 rot="5400000">
            <a:off x="7506494" y="4448969"/>
            <a:ext cx="711200" cy="255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7531100" y="4989513"/>
            <a:ext cx="157163" cy="231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Arial" charset="0"/>
                <a:ea typeface="Calibri" pitchFamily="34" charset="0"/>
                <a:cs typeface="Arial" charset="0"/>
              </a:rPr>
              <a:t>e</a:t>
            </a:r>
          </a:p>
        </p:txBody>
      </p:sp>
      <p:grpSp>
        <p:nvGrpSpPr>
          <p:cNvPr id="14" name="Group 70"/>
          <p:cNvGrpSpPr>
            <a:grpSpLocks/>
          </p:cNvGrpSpPr>
          <p:nvPr/>
        </p:nvGrpSpPr>
        <p:grpSpPr bwMode="auto">
          <a:xfrm>
            <a:off x="4348163" y="1223963"/>
            <a:ext cx="3284537" cy="2822575"/>
            <a:chOff x="7753350" y="927100"/>
            <a:chExt cx="3600450" cy="2822575"/>
          </a:xfrm>
        </p:grpSpPr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7753350" y="927100"/>
              <a:ext cx="3600450" cy="2822575"/>
              <a:chOff x="7754043" y="926384"/>
              <a:chExt cx="3600450" cy="2822575"/>
            </a:xfrm>
          </p:grpSpPr>
          <p:pic>
            <p:nvPicPr>
              <p:cNvPr id="37940" name="Picture 1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4043" y="926384"/>
                <a:ext cx="3600450" cy="2822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5" name="Straight Connector 24"/>
              <p:cNvCxnSpPr/>
              <p:nvPr/>
            </p:nvCxnSpPr>
            <p:spPr>
              <a:xfrm>
                <a:off x="8819039" y="3318746"/>
                <a:ext cx="1461759" cy="0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/>
            <p:cNvCxnSpPr/>
            <p:nvPr/>
          </p:nvCxnSpPr>
          <p:spPr>
            <a:xfrm>
              <a:off x="8336313" y="2008187"/>
              <a:ext cx="1063256" cy="31591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9564886" y="1603375"/>
              <a:ext cx="1139824" cy="6746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9354324" y="2219325"/>
              <a:ext cx="212303" cy="20955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00">
                <a:noFill/>
              </a:endParaRPr>
            </a:p>
          </p:txBody>
        </p:sp>
        <p:sp>
          <p:nvSpPr>
            <p:cNvPr id="37939" name="TextBox 44"/>
            <p:cNvSpPr txBox="1">
              <a:spLocks noChangeArrowheads="1"/>
            </p:cNvSpPr>
            <p:nvPr/>
          </p:nvSpPr>
          <p:spPr bwMode="auto">
            <a:xfrm>
              <a:off x="9533744" y="2353456"/>
              <a:ext cx="407892" cy="430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200">
                  <a:latin typeface="Arial" charset="0"/>
                  <a:cs typeface="Arial" charset="0"/>
                </a:rPr>
                <a:t>E</a:t>
              </a:r>
            </a:p>
          </p:txBody>
        </p:sp>
      </p:grpSp>
      <p:sp>
        <p:nvSpPr>
          <p:cNvPr id="52" name="Arc 51"/>
          <p:cNvSpPr/>
          <p:nvPr/>
        </p:nvSpPr>
        <p:spPr bwMode="auto">
          <a:xfrm rot="2155645">
            <a:off x="5300663" y="1574800"/>
            <a:ext cx="800100" cy="1258888"/>
          </a:xfrm>
          <a:prstGeom prst="arc">
            <a:avLst>
              <a:gd name="adj1" fmla="val 16200000"/>
              <a:gd name="adj2" fmla="val 20762646"/>
            </a:avLst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200"/>
          </a:p>
        </p:txBody>
      </p:sp>
      <p:sp>
        <p:nvSpPr>
          <p:cNvPr id="53" name="Arc 52"/>
          <p:cNvSpPr/>
          <p:nvPr/>
        </p:nvSpPr>
        <p:spPr bwMode="auto">
          <a:xfrm rot="18527299">
            <a:off x="6685756" y="2501107"/>
            <a:ext cx="877887" cy="1149350"/>
          </a:xfrm>
          <a:prstGeom prst="arc">
            <a:avLst>
              <a:gd name="adj1" fmla="val 16200000"/>
              <a:gd name="adj2" fmla="val 20762646"/>
            </a:avLst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200"/>
          </a:p>
        </p:txBody>
      </p:sp>
      <p:sp>
        <p:nvSpPr>
          <p:cNvPr id="37926" name="Text Box 5"/>
          <p:cNvSpPr txBox="1">
            <a:spLocks noChangeArrowheads="1"/>
          </p:cNvSpPr>
          <p:nvPr/>
        </p:nvSpPr>
        <p:spPr bwMode="auto">
          <a:xfrm>
            <a:off x="6172200" y="1203325"/>
            <a:ext cx="552450" cy="5032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2200">
                <a:latin typeface="Arial" charset="0"/>
                <a:cs typeface="Arial" charset="0"/>
              </a:rPr>
              <a:t>ω</a:t>
            </a:r>
            <a:r>
              <a:rPr lang="en-US" sz="2200" baseline="-25000">
                <a:latin typeface="Arial" charset="0"/>
                <a:cs typeface="Arial" charset="0"/>
              </a:rPr>
              <a:t>2</a:t>
            </a:r>
            <a:endParaRPr lang="en-US" sz="2200">
              <a:latin typeface="Arial" charset="0"/>
              <a:cs typeface="Arial" charset="0"/>
            </a:endParaRPr>
          </a:p>
        </p:txBody>
      </p:sp>
      <p:sp>
        <p:nvSpPr>
          <p:cNvPr id="37927" name="Text Box 5"/>
          <p:cNvSpPr txBox="1">
            <a:spLocks noChangeArrowheads="1"/>
          </p:cNvSpPr>
          <p:nvPr/>
        </p:nvSpPr>
        <p:spPr bwMode="auto">
          <a:xfrm>
            <a:off x="7392988" y="2179638"/>
            <a:ext cx="552450" cy="5032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2200">
                <a:latin typeface="Arial" charset="0"/>
                <a:cs typeface="Arial" charset="0"/>
              </a:rPr>
              <a:t>ω</a:t>
            </a:r>
            <a:r>
              <a:rPr lang="en-US" sz="2200" baseline="-25000">
                <a:latin typeface="Arial" charset="0"/>
                <a:cs typeface="Arial" charset="0"/>
              </a:rPr>
              <a:t>3</a:t>
            </a:r>
            <a:endParaRPr lang="en-US" sz="2200">
              <a:latin typeface="Arial" charset="0"/>
              <a:cs typeface="Arial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6450013" y="4902200"/>
            <a:ext cx="12700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16200000" flipH="1">
            <a:off x="7446169" y="5204619"/>
            <a:ext cx="1093787" cy="517525"/>
          </a:xfrm>
          <a:prstGeom prst="straightConnector1">
            <a:avLst/>
          </a:prstGeom>
          <a:ln w="38100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9"/>
          <p:cNvSpPr>
            <a:spLocks noChangeArrowheads="1"/>
          </p:cNvSpPr>
          <p:nvPr/>
        </p:nvSpPr>
        <p:spPr bwMode="auto">
          <a:xfrm>
            <a:off x="385166" y="1802242"/>
            <a:ext cx="12366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sz="2200" dirty="0">
                <a:latin typeface="Arial" charset="0"/>
                <a:cs typeface="Arial" charset="0"/>
              </a:rPr>
              <a:t>Kết quả:</a:t>
            </a:r>
            <a:endParaRPr lang="en-US" sz="2200" dirty="0">
              <a:latin typeface="Arial" charset="0"/>
              <a:cs typeface="Arial" charset="0"/>
            </a:endParaRPr>
          </a:p>
        </p:txBody>
      </p:sp>
      <p:sp>
        <p:nvSpPr>
          <p:cNvPr id="37903" name="Rectangle 5"/>
          <p:cNvSpPr>
            <a:spLocks noChangeArrowheads="1"/>
          </p:cNvSpPr>
          <p:nvPr/>
        </p:nvSpPr>
        <p:spPr bwMode="auto">
          <a:xfrm>
            <a:off x="0" y="-30163"/>
            <a:ext cx="1841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 sz="220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4222" y="1649090"/>
            <a:ext cx="21272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Straight Connector 73"/>
          <p:cNvCxnSpPr/>
          <p:nvPr/>
        </p:nvCxnSpPr>
        <p:spPr>
          <a:xfrm>
            <a:off x="7059613" y="3852863"/>
            <a:ext cx="1585912" cy="62865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 rot="6473478">
            <a:off x="7947025" y="4256088"/>
            <a:ext cx="155575" cy="117475"/>
          </a:xfrm>
          <a:prstGeom prst="rect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200"/>
          </a:p>
        </p:txBody>
      </p:sp>
      <p:grpSp>
        <p:nvGrpSpPr>
          <p:cNvPr id="17" name="Group 72"/>
          <p:cNvGrpSpPr>
            <a:grpSpLocks/>
          </p:cNvGrpSpPr>
          <p:nvPr/>
        </p:nvGrpSpPr>
        <p:grpSpPr bwMode="auto">
          <a:xfrm>
            <a:off x="7024688" y="5097463"/>
            <a:ext cx="577850" cy="409575"/>
            <a:chOff x="9248892" y="5135240"/>
            <a:chExt cx="584618" cy="503489"/>
          </a:xfrm>
        </p:grpSpPr>
        <p:sp>
          <p:nvSpPr>
            <p:cNvPr id="37933" name="Text Box 3"/>
            <p:cNvSpPr txBox="1">
              <a:spLocks noChangeArrowheads="1"/>
            </p:cNvSpPr>
            <p:nvPr/>
          </p:nvSpPr>
          <p:spPr bwMode="auto">
            <a:xfrm>
              <a:off x="9248892" y="5135240"/>
              <a:ext cx="584618" cy="5034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>
                  <a:latin typeface="Arial" charset="0"/>
                  <a:cs typeface="Arial" charset="0"/>
                </a:rPr>
                <a:t>V</a:t>
              </a:r>
              <a:r>
                <a:rPr lang="en-US" baseline="-25000">
                  <a:latin typeface="Arial" charset="0"/>
                  <a:cs typeface="Arial" charset="0"/>
                </a:rPr>
                <a:t>E</a:t>
              </a:r>
              <a:endParaRPr lang="en-US">
                <a:latin typeface="Arial" charset="0"/>
                <a:cs typeface="Arial" charset="0"/>
              </a:endParaRPr>
            </a:p>
          </p:txBody>
        </p:sp>
        <p:cxnSp>
          <p:nvCxnSpPr>
            <p:cNvPr id="37934" name="AutoShape 4"/>
            <p:cNvCxnSpPr>
              <a:cxnSpLocks noChangeShapeType="1"/>
            </p:cNvCxnSpPr>
            <p:nvPr/>
          </p:nvCxnSpPr>
          <p:spPr bwMode="auto">
            <a:xfrm>
              <a:off x="9312491" y="5223317"/>
              <a:ext cx="254952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65" name="Arc 64"/>
          <p:cNvSpPr/>
          <p:nvPr/>
        </p:nvSpPr>
        <p:spPr>
          <a:xfrm rot="18527299">
            <a:off x="7771607" y="4568031"/>
            <a:ext cx="877888" cy="942975"/>
          </a:xfrm>
          <a:prstGeom prst="arc">
            <a:avLst>
              <a:gd name="adj1" fmla="val 16200000"/>
              <a:gd name="adj2" fmla="val 1895290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200"/>
          </a:p>
        </p:txBody>
      </p:sp>
      <p:grpSp>
        <p:nvGrpSpPr>
          <p:cNvPr id="18" name="Group 67"/>
          <p:cNvGrpSpPr>
            <a:grpSpLocks/>
          </p:cNvGrpSpPr>
          <p:nvPr/>
        </p:nvGrpSpPr>
        <p:grpSpPr bwMode="auto">
          <a:xfrm>
            <a:off x="8181975" y="4427538"/>
            <a:ext cx="752475" cy="503237"/>
            <a:chOff x="10893379" y="4398033"/>
            <a:chExt cx="742101" cy="503489"/>
          </a:xfrm>
        </p:grpSpPr>
        <p:sp>
          <p:nvSpPr>
            <p:cNvPr id="37931" name="Text Box 3"/>
            <p:cNvSpPr txBox="1">
              <a:spLocks noChangeArrowheads="1"/>
            </p:cNvSpPr>
            <p:nvPr/>
          </p:nvSpPr>
          <p:spPr bwMode="auto">
            <a:xfrm>
              <a:off x="10893379" y="4398033"/>
              <a:ext cx="742101" cy="5034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>
                  <a:latin typeface="Arial" charset="0"/>
                  <a:cs typeface="Arial" charset="0"/>
                </a:rPr>
                <a:t>V</a:t>
              </a:r>
              <a:r>
                <a:rPr lang="en-US" baseline="-25000">
                  <a:latin typeface="Arial" charset="0"/>
                  <a:cs typeface="Arial" charset="0"/>
                </a:rPr>
                <a:t>E/B</a:t>
              </a:r>
              <a:endParaRPr lang="en-US">
                <a:latin typeface="Arial" charset="0"/>
                <a:cs typeface="Arial" charset="0"/>
              </a:endParaRPr>
            </a:p>
          </p:txBody>
        </p:sp>
        <p:cxnSp>
          <p:nvCxnSpPr>
            <p:cNvPr id="37932" name="AutoShape 4"/>
            <p:cNvCxnSpPr>
              <a:cxnSpLocks noChangeShapeType="1"/>
            </p:cNvCxnSpPr>
            <p:nvPr/>
          </p:nvCxnSpPr>
          <p:spPr bwMode="auto">
            <a:xfrm>
              <a:off x="10959444" y="4450706"/>
              <a:ext cx="24852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9" name="Group 74"/>
          <p:cNvGrpSpPr>
            <a:grpSpLocks/>
          </p:cNvGrpSpPr>
          <p:nvPr/>
        </p:nvGrpSpPr>
        <p:grpSpPr bwMode="auto">
          <a:xfrm>
            <a:off x="7381875" y="6003925"/>
            <a:ext cx="695325" cy="328613"/>
            <a:chOff x="9698634" y="5120290"/>
            <a:chExt cx="559055" cy="328776"/>
          </a:xfrm>
        </p:grpSpPr>
        <p:sp>
          <p:nvSpPr>
            <p:cNvPr id="37929" name="Text Box 3"/>
            <p:cNvSpPr txBox="1">
              <a:spLocks noChangeArrowheads="1"/>
            </p:cNvSpPr>
            <p:nvPr/>
          </p:nvSpPr>
          <p:spPr bwMode="auto">
            <a:xfrm>
              <a:off x="9698634" y="5120290"/>
              <a:ext cx="559055" cy="3287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>
                  <a:latin typeface="Arial" charset="0"/>
                  <a:cs typeface="Arial" charset="0"/>
                </a:rPr>
                <a:t>V</a:t>
              </a:r>
              <a:r>
                <a:rPr lang="en-US" baseline="-25000">
                  <a:latin typeface="Arial" charset="0"/>
                  <a:cs typeface="Arial" charset="0"/>
                </a:rPr>
                <a:t>E/C</a:t>
              </a:r>
              <a:endParaRPr lang="en-US">
                <a:latin typeface="Arial" charset="0"/>
                <a:cs typeface="Arial" charset="0"/>
              </a:endParaRPr>
            </a:p>
          </p:txBody>
        </p:sp>
        <p:cxnSp>
          <p:nvCxnSpPr>
            <p:cNvPr id="37930" name="AutoShape 4"/>
            <p:cNvCxnSpPr>
              <a:cxnSpLocks noChangeShapeType="1"/>
            </p:cNvCxnSpPr>
            <p:nvPr/>
          </p:nvCxnSpPr>
          <p:spPr bwMode="auto">
            <a:xfrm>
              <a:off x="9746837" y="5184996"/>
              <a:ext cx="20272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79" name="Arc 78"/>
          <p:cNvSpPr/>
          <p:nvPr/>
        </p:nvSpPr>
        <p:spPr>
          <a:xfrm rot="18527299">
            <a:off x="7808913" y="5924550"/>
            <a:ext cx="876300" cy="942975"/>
          </a:xfrm>
          <a:prstGeom prst="arc">
            <a:avLst>
              <a:gd name="adj1" fmla="val 16200000"/>
              <a:gd name="adj2" fmla="val 1895290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20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513638" y="3825875"/>
            <a:ext cx="598487" cy="173831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39013" y="4167188"/>
            <a:ext cx="1260475" cy="255587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9"/>
          <p:cNvGrpSpPr>
            <a:grpSpLocks/>
          </p:cNvGrpSpPr>
          <p:nvPr/>
        </p:nvGrpSpPr>
        <p:grpSpPr bwMode="auto">
          <a:xfrm>
            <a:off x="7743825" y="3443288"/>
            <a:ext cx="1349375" cy="338137"/>
            <a:chOff x="3962749" y="4097202"/>
            <a:chExt cx="1350050" cy="338554"/>
          </a:xfrm>
        </p:grpSpPr>
        <p:sp>
          <p:nvSpPr>
            <p:cNvPr id="37925" name="Rectangle 7"/>
            <p:cNvSpPr>
              <a:spLocks noChangeArrowheads="1"/>
            </p:cNvSpPr>
            <p:nvPr/>
          </p:nvSpPr>
          <p:spPr bwMode="auto">
            <a:xfrm>
              <a:off x="3962749" y="4097202"/>
              <a:ext cx="13500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  <a:cs typeface="Arial" charset="0"/>
                </a:rPr>
                <a:t>Phương V</a:t>
              </a:r>
              <a:r>
                <a:rPr lang="en-US" sz="1600" baseline="-25000">
                  <a:latin typeface="Arial" charset="0"/>
                  <a:cs typeface="Arial" charset="0"/>
                </a:rPr>
                <a:t>E/B</a:t>
              </a:r>
              <a:endParaRPr lang="en-US" sz="1600">
                <a:latin typeface="Arial" charset="0"/>
                <a:cs typeface="Arial" charset="0"/>
              </a:endParaRPr>
            </a:p>
          </p:txBody>
        </p:sp>
        <p:cxnSp>
          <p:nvCxnSpPr>
            <p:cNvPr id="8" name="AutoShape 4"/>
            <p:cNvCxnSpPr>
              <a:cxnSpLocks noChangeShapeType="1"/>
            </p:cNvCxnSpPr>
            <p:nvPr/>
          </p:nvCxnSpPr>
          <p:spPr bwMode="auto">
            <a:xfrm>
              <a:off x="4814304" y="4149936"/>
              <a:ext cx="252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2" name="Group 67"/>
          <p:cNvGrpSpPr>
            <a:grpSpLocks/>
          </p:cNvGrpSpPr>
          <p:nvPr/>
        </p:nvGrpSpPr>
        <p:grpSpPr bwMode="auto">
          <a:xfrm>
            <a:off x="6872288" y="6440488"/>
            <a:ext cx="1358900" cy="338137"/>
            <a:chOff x="3962749" y="4149936"/>
            <a:chExt cx="1358064" cy="338554"/>
          </a:xfrm>
        </p:grpSpPr>
        <p:sp>
          <p:nvSpPr>
            <p:cNvPr id="9" name="Rectangle 70"/>
            <p:cNvSpPr>
              <a:spLocks noChangeArrowheads="1"/>
            </p:cNvSpPr>
            <p:nvPr/>
          </p:nvSpPr>
          <p:spPr bwMode="auto">
            <a:xfrm>
              <a:off x="3962749" y="4149936"/>
              <a:ext cx="13580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  <a:cs typeface="Arial" charset="0"/>
                </a:rPr>
                <a:t>Phương V</a:t>
              </a:r>
              <a:r>
                <a:rPr lang="en-US" sz="1600" baseline="-25000">
                  <a:latin typeface="Arial" charset="0"/>
                  <a:cs typeface="Arial" charset="0"/>
                </a:rPr>
                <a:t>C/B</a:t>
              </a:r>
              <a:endParaRPr lang="en-US" sz="1600">
                <a:latin typeface="Arial" charset="0"/>
                <a:cs typeface="Arial" charset="0"/>
              </a:endParaRPr>
            </a:p>
          </p:txBody>
        </p:sp>
        <p:cxnSp>
          <p:nvCxnSpPr>
            <p:cNvPr id="37924" name="AutoShape 4"/>
            <p:cNvCxnSpPr>
              <a:cxnSpLocks noChangeShapeType="1"/>
            </p:cNvCxnSpPr>
            <p:nvPr/>
          </p:nvCxnSpPr>
          <p:spPr bwMode="auto">
            <a:xfrm>
              <a:off x="4814304" y="4201692"/>
              <a:ext cx="252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73" name="Freeform 468"/>
          <p:cNvSpPr>
            <a:spLocks/>
          </p:cNvSpPr>
          <p:nvPr/>
        </p:nvSpPr>
        <p:spPr bwMode="auto">
          <a:xfrm rot="6218152">
            <a:off x="8099425" y="3713163"/>
            <a:ext cx="234950" cy="228600"/>
          </a:xfrm>
          <a:custGeom>
            <a:avLst/>
            <a:gdLst>
              <a:gd name="T0" fmla="*/ 0 w 135172"/>
              <a:gd name="T1" fmla="*/ 1441454 h 98971"/>
              <a:gd name="T2" fmla="*/ 2503982 w 135172"/>
              <a:gd name="T3" fmla="*/ 4666137 h 98971"/>
              <a:gd name="T4" fmla="*/ 3040546 w 135172"/>
              <a:gd name="T5" fmla="*/ 40132407 h 989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sp>
        <p:nvSpPr>
          <p:cNvPr id="75" name="Freeform 468"/>
          <p:cNvSpPr>
            <a:spLocks/>
          </p:cNvSpPr>
          <p:nvPr/>
        </p:nvSpPr>
        <p:spPr bwMode="auto">
          <a:xfrm rot="7809632">
            <a:off x="8247856" y="6480969"/>
            <a:ext cx="236538" cy="228600"/>
          </a:xfrm>
          <a:custGeom>
            <a:avLst/>
            <a:gdLst>
              <a:gd name="T0" fmla="*/ 0 w 135172"/>
              <a:gd name="T1" fmla="*/ 1441454 h 98971"/>
              <a:gd name="T2" fmla="*/ 2555099 w 135172"/>
              <a:gd name="T3" fmla="*/ 4666137 h 98971"/>
              <a:gd name="T4" fmla="*/ 3102614 w 135172"/>
              <a:gd name="T5" fmla="*/ 40132407 h 989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5"/>
          <a:srcRect l="12997" t="72300" r="7964" b="6250"/>
          <a:stretch>
            <a:fillRect/>
          </a:stretch>
        </p:blipFill>
        <p:spPr bwMode="auto">
          <a:xfrm>
            <a:off x="0" y="0"/>
            <a:ext cx="8916957" cy="136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" name="TextBox 71"/>
          <p:cNvSpPr txBox="1"/>
          <p:nvPr/>
        </p:nvSpPr>
        <p:spPr>
          <a:xfrm>
            <a:off x="336885" y="3982452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Ta </a:t>
            </a:r>
            <a:r>
              <a:rPr lang="en-US" sz="2400" dirty="0" err="1" smtClean="0">
                <a:solidFill>
                  <a:srgbClr val="FF0000"/>
                </a:solidFill>
              </a:rPr>
              <a:t>nhận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thấy</a:t>
            </a:r>
            <a:r>
              <a:rPr lang="en-US" sz="2400" dirty="0" smtClean="0">
                <a:solidFill>
                  <a:srgbClr val="FF0000"/>
                </a:solidFill>
              </a:rPr>
              <a:t>: Tam </a:t>
            </a:r>
            <a:r>
              <a:rPr lang="en-US" sz="2400" dirty="0" err="1" smtClean="0">
                <a:solidFill>
                  <a:srgbClr val="FF0000"/>
                </a:solidFill>
              </a:rPr>
              <a:t>giác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tạo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bởi</a:t>
            </a:r>
            <a:r>
              <a:rPr lang="en-US" sz="2400" dirty="0" smtClean="0">
                <a:solidFill>
                  <a:srgbClr val="FF0000"/>
                </a:solidFill>
              </a:rPr>
              <a:t> 3 </a:t>
            </a:r>
            <a:r>
              <a:rPr lang="en-US" sz="2400" dirty="0" err="1" smtClean="0">
                <a:solidFill>
                  <a:srgbClr val="FF0000"/>
                </a:solidFill>
              </a:rPr>
              <a:t>điểm</a:t>
            </a:r>
            <a:r>
              <a:rPr lang="en-US" sz="2400" dirty="0" smtClean="0">
                <a:solidFill>
                  <a:srgbClr val="FF0000"/>
                </a:solidFill>
              </a:rPr>
              <a:t> B,C,E </a:t>
            </a:r>
            <a:r>
              <a:rPr lang="en-US" sz="2400" dirty="0" err="1" smtClean="0">
                <a:solidFill>
                  <a:srgbClr val="FF0000"/>
                </a:solidFill>
              </a:rPr>
              <a:t>thuộc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cùng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khâu</a:t>
            </a:r>
            <a:r>
              <a:rPr lang="en-US" sz="2400" dirty="0" smtClean="0">
                <a:solidFill>
                  <a:srgbClr val="FF0000"/>
                </a:solidFill>
              </a:rPr>
              <a:t> 2 </a:t>
            </a:r>
            <a:r>
              <a:rPr lang="en-US" sz="2400" dirty="0" err="1" smtClean="0">
                <a:solidFill>
                  <a:srgbClr val="FF0000"/>
                </a:solidFill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dạng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thuận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</a:rPr>
              <a:t> tam </a:t>
            </a:r>
            <a:r>
              <a:rPr lang="en-US" sz="2400" dirty="0" err="1" smtClean="0">
                <a:solidFill>
                  <a:srgbClr val="FF0000"/>
                </a:solidFill>
              </a:rPr>
              <a:t>giác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tạo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bởi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ngọn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các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vectow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vận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tốc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</a:rPr>
              <a:t> 3 </a:t>
            </a:r>
            <a:r>
              <a:rPr lang="en-US" sz="2400" dirty="0" err="1" smtClean="0">
                <a:solidFill>
                  <a:srgbClr val="FF0000"/>
                </a:solidFill>
              </a:rPr>
              <a:t>điểm</a:t>
            </a:r>
            <a:r>
              <a:rPr lang="en-US" sz="2400" dirty="0" smtClean="0">
                <a:solidFill>
                  <a:srgbClr val="FF0000"/>
                </a:solidFill>
              </a:rPr>
              <a:t> B,C,E </a:t>
            </a:r>
            <a:r>
              <a:rPr lang="en-US" sz="2400" dirty="0" err="1" smtClean="0">
                <a:solidFill>
                  <a:srgbClr val="FF0000"/>
                </a:solidFill>
              </a:rPr>
              <a:t>là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b,c,e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rot="5400000">
            <a:off x="5077330" y="2153654"/>
            <a:ext cx="252659" cy="180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>
            <a:off x="5305927" y="2141621"/>
            <a:ext cx="372979" cy="252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>
            <a:off x="5522495" y="2165684"/>
            <a:ext cx="553452" cy="288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5853363" y="2135605"/>
            <a:ext cx="577516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5400000">
            <a:off x="6130090" y="2099511"/>
            <a:ext cx="445168" cy="144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6479005" y="2027321"/>
            <a:ext cx="300790" cy="72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6779796" y="1907005"/>
            <a:ext cx="204537" cy="24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 flipH="1" flipV="1">
            <a:off x="8079204" y="5588670"/>
            <a:ext cx="156411" cy="72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 flipH="1" flipV="1">
            <a:off x="7916779" y="5342021"/>
            <a:ext cx="348916" cy="108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 flipH="1" flipV="1">
            <a:off x="7808495" y="5053264"/>
            <a:ext cx="421105" cy="156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 flipH="1" flipV="1">
            <a:off x="7682163" y="4806617"/>
            <a:ext cx="553453" cy="180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endCxn id="80" idx="3"/>
          </p:cNvCxnSpPr>
          <p:nvPr/>
        </p:nvCxnSpPr>
        <p:spPr>
          <a:xfrm rot="5400000" flipH="1" flipV="1">
            <a:off x="7572499" y="4612816"/>
            <a:ext cx="652381" cy="2044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37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37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7926" grpId="0" animBg="1"/>
      <p:bldP spid="37927" grpId="0" animBg="1"/>
      <p:bldP spid="69" grpId="0"/>
      <p:bldP spid="80" grpId="0" animBg="1"/>
      <p:bldP spid="73" grpId="0" animBg="1"/>
      <p:bldP spid="75" grpId="0" animBg="1"/>
      <p:bldP spid="7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13671" t="43493" r="8638" b="11301"/>
          <a:stretch>
            <a:fillRect/>
          </a:stretch>
        </p:blipFill>
        <p:spPr bwMode="auto">
          <a:xfrm>
            <a:off x="360947" y="1667939"/>
            <a:ext cx="8783053" cy="294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6" name="Group 70"/>
          <p:cNvGrpSpPr>
            <a:grpSpLocks/>
          </p:cNvGrpSpPr>
          <p:nvPr/>
        </p:nvGrpSpPr>
        <p:grpSpPr bwMode="auto">
          <a:xfrm>
            <a:off x="2747638" y="1174517"/>
            <a:ext cx="3284537" cy="2822575"/>
            <a:chOff x="7753350" y="927100"/>
            <a:chExt cx="3600450" cy="2822575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7753350" y="927100"/>
              <a:ext cx="3600450" cy="2822575"/>
              <a:chOff x="7754043" y="926384"/>
              <a:chExt cx="3600450" cy="2822575"/>
            </a:xfrm>
          </p:grpSpPr>
          <p:pic>
            <p:nvPicPr>
              <p:cNvPr id="12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4043" y="926384"/>
                <a:ext cx="3600450" cy="2822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3" name="Straight Connector 12"/>
              <p:cNvCxnSpPr/>
              <p:nvPr/>
            </p:nvCxnSpPr>
            <p:spPr>
              <a:xfrm>
                <a:off x="8819039" y="3318746"/>
                <a:ext cx="1461759" cy="0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>
              <a:off x="8336313" y="2008187"/>
              <a:ext cx="1063256" cy="31591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9564886" y="1603375"/>
              <a:ext cx="1139824" cy="6746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9354324" y="2219325"/>
              <a:ext cx="212303" cy="20955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00">
                <a:noFill/>
              </a:endParaRPr>
            </a:p>
          </p:txBody>
        </p:sp>
        <p:sp>
          <p:nvSpPr>
            <p:cNvPr id="11" name="TextBox 44"/>
            <p:cNvSpPr txBox="1">
              <a:spLocks noChangeArrowheads="1"/>
            </p:cNvSpPr>
            <p:nvPr/>
          </p:nvSpPr>
          <p:spPr bwMode="auto">
            <a:xfrm>
              <a:off x="9533744" y="2353456"/>
              <a:ext cx="407892" cy="430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200">
                  <a:latin typeface="Arial" charset="0"/>
                  <a:cs typeface="Arial" charset="0"/>
                </a:rPr>
                <a:t>E</a:t>
              </a: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5377790" y="2621564"/>
            <a:ext cx="878306" cy="1203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44065" y="2621564"/>
            <a:ext cx="348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6559" t="42294" r="10179" b="37500"/>
          <a:stretch>
            <a:fillRect/>
          </a:stretch>
        </p:blipFill>
        <p:spPr bwMode="auto">
          <a:xfrm>
            <a:off x="0" y="0"/>
            <a:ext cx="8655484" cy="147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oup 77"/>
          <p:cNvGrpSpPr>
            <a:grpSpLocks/>
          </p:cNvGrpSpPr>
          <p:nvPr/>
        </p:nvGrpSpPr>
        <p:grpSpPr bwMode="auto">
          <a:xfrm>
            <a:off x="6015038" y="3204636"/>
            <a:ext cx="2919412" cy="2320925"/>
            <a:chOff x="8019743" y="3938727"/>
            <a:chExt cx="3893009" cy="2319707"/>
          </a:xfrm>
        </p:grpSpPr>
        <p:grpSp>
          <p:nvGrpSpPr>
            <p:cNvPr id="19" name="Group 71"/>
            <p:cNvGrpSpPr>
              <a:grpSpLocks/>
            </p:cNvGrpSpPr>
            <p:nvPr/>
          </p:nvGrpSpPr>
          <p:grpSpPr bwMode="auto">
            <a:xfrm>
              <a:off x="8019743" y="3938725"/>
              <a:ext cx="3893009" cy="2319707"/>
              <a:chOff x="8573672" y="4345169"/>
              <a:chExt cx="2996171" cy="1765319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V="1">
                <a:off x="8995645" y="4556476"/>
                <a:ext cx="1616206" cy="74259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Text Box 2"/>
              <p:cNvSpPr txBox="1">
                <a:spLocks noChangeArrowheads="1"/>
              </p:cNvSpPr>
              <p:nvPr/>
            </p:nvSpPr>
            <p:spPr bwMode="auto">
              <a:xfrm>
                <a:off x="8573672" y="5140299"/>
                <a:ext cx="238125" cy="292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200">
                    <a:latin typeface="Arial" charset="0"/>
                    <a:ea typeface="Calibri" pitchFamily="34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23" name="Text Box 2"/>
              <p:cNvSpPr txBox="1">
                <a:spLocks noChangeArrowheads="1"/>
              </p:cNvSpPr>
              <p:nvPr/>
            </p:nvSpPr>
            <p:spPr bwMode="auto">
              <a:xfrm>
                <a:off x="10782484" y="4345169"/>
                <a:ext cx="236537" cy="292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200">
                    <a:latin typeface="Arial" charset="0"/>
                    <a:ea typeface="Calibri" pitchFamily="34" charset="0"/>
                    <a:cs typeface="Arial" charset="0"/>
                  </a:rPr>
                  <a:t>b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rot="16200000" flipH="1">
                <a:off x="10058994" y="5127445"/>
                <a:ext cx="1405493" cy="29978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 Box 2"/>
              <p:cNvSpPr txBox="1">
                <a:spLocks noChangeArrowheads="1"/>
              </p:cNvSpPr>
              <p:nvPr/>
            </p:nvSpPr>
            <p:spPr bwMode="auto">
              <a:xfrm>
                <a:off x="11074489" y="5780288"/>
                <a:ext cx="266700" cy="330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200" dirty="0">
                    <a:latin typeface="Arial" charset="0"/>
                    <a:ea typeface="Calibri" pitchFamily="34" charset="0"/>
                    <a:cs typeface="Arial" charset="0"/>
                  </a:rPr>
                  <a:t>c</a:t>
                </a:r>
              </a:p>
            </p:txBody>
          </p:sp>
          <p:grpSp>
            <p:nvGrpSpPr>
              <p:cNvPr id="26" name="Group 2"/>
              <p:cNvGrpSpPr>
                <a:grpSpLocks/>
              </p:cNvGrpSpPr>
              <p:nvPr/>
            </p:nvGrpSpPr>
            <p:grpSpPr bwMode="auto">
              <a:xfrm>
                <a:off x="9353034" y="5600697"/>
                <a:ext cx="563896" cy="383160"/>
                <a:chOff x="5494" y="1665"/>
                <a:chExt cx="467" cy="417"/>
              </a:xfrm>
            </p:grpSpPr>
            <p:sp>
              <p:nvSpPr>
                <p:cNvPr id="34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5494" y="1665"/>
                  <a:ext cx="467" cy="41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Aft>
                      <a:spcPts val="1000"/>
                    </a:spcAft>
                  </a:pPr>
                  <a:r>
                    <a:rPr lang="en-US">
                      <a:latin typeface="Arial" charset="0"/>
                      <a:cs typeface="Arial" charset="0"/>
                    </a:rPr>
                    <a:t>V</a:t>
                  </a:r>
                  <a:r>
                    <a:rPr lang="en-US" baseline="-25000">
                      <a:latin typeface="Arial" charset="0"/>
                      <a:cs typeface="Arial" charset="0"/>
                    </a:rPr>
                    <a:t>C</a:t>
                  </a: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35" name="AutoShape 4"/>
                <p:cNvCxnSpPr>
                  <a:cxnSpLocks noChangeShapeType="1"/>
                </p:cNvCxnSpPr>
                <p:nvPr/>
              </p:nvCxnSpPr>
              <p:spPr bwMode="auto">
                <a:xfrm>
                  <a:off x="5539" y="1717"/>
                  <a:ext cx="214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grpSp>
            <p:nvGrpSpPr>
              <p:cNvPr id="27" name="Group 2"/>
              <p:cNvGrpSpPr>
                <a:grpSpLocks/>
              </p:cNvGrpSpPr>
              <p:nvPr/>
            </p:nvGrpSpPr>
            <p:grpSpPr bwMode="auto">
              <a:xfrm>
                <a:off x="10882782" y="5217658"/>
                <a:ext cx="687061" cy="383160"/>
                <a:chOff x="5716" y="2159"/>
                <a:chExt cx="569" cy="417"/>
              </a:xfrm>
            </p:grpSpPr>
            <p:sp>
              <p:nvSpPr>
                <p:cNvPr id="32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5716" y="2159"/>
                  <a:ext cx="569" cy="41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Aft>
                      <a:spcPts val="1000"/>
                    </a:spcAft>
                  </a:pPr>
                  <a:r>
                    <a:rPr lang="en-US">
                      <a:latin typeface="Arial" charset="0"/>
                      <a:cs typeface="Arial" charset="0"/>
                    </a:rPr>
                    <a:t>V</a:t>
                  </a:r>
                  <a:r>
                    <a:rPr lang="en-US" baseline="-25000">
                      <a:latin typeface="Arial" charset="0"/>
                      <a:cs typeface="Arial" charset="0"/>
                    </a:rPr>
                    <a:t>C/B</a:t>
                  </a: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33" name="AutoShape 4"/>
                <p:cNvCxnSpPr>
                  <a:cxnSpLocks noChangeShapeType="1"/>
                </p:cNvCxnSpPr>
                <p:nvPr/>
              </p:nvCxnSpPr>
              <p:spPr bwMode="auto">
                <a:xfrm>
                  <a:off x="5766" y="2212"/>
                  <a:ext cx="245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grpSp>
            <p:nvGrpSpPr>
              <p:cNvPr id="28" name="Group 2"/>
              <p:cNvGrpSpPr>
                <a:grpSpLocks/>
              </p:cNvGrpSpPr>
              <p:nvPr/>
            </p:nvGrpSpPr>
            <p:grpSpPr bwMode="auto">
              <a:xfrm>
                <a:off x="9232920" y="4645383"/>
                <a:ext cx="464881" cy="249008"/>
                <a:chOff x="5678" y="2254"/>
                <a:chExt cx="385" cy="271"/>
              </a:xfrm>
            </p:grpSpPr>
            <p:sp>
              <p:nvSpPr>
                <p:cNvPr id="30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5678" y="2254"/>
                  <a:ext cx="385" cy="27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Aft>
                      <a:spcPts val="1000"/>
                    </a:spcAft>
                  </a:pPr>
                  <a:r>
                    <a:rPr lang="en-US">
                      <a:latin typeface="Arial" charset="0"/>
                      <a:cs typeface="Arial" charset="0"/>
                    </a:rPr>
                    <a:t>V</a:t>
                  </a:r>
                  <a:r>
                    <a:rPr lang="en-US" baseline="-25000">
                      <a:latin typeface="Arial" charset="0"/>
                      <a:cs typeface="Arial" charset="0"/>
                    </a:rPr>
                    <a:t>B</a:t>
                  </a: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31" name="AutoShape 4"/>
                <p:cNvCxnSpPr>
                  <a:cxnSpLocks noChangeShapeType="1"/>
                </p:cNvCxnSpPr>
                <p:nvPr/>
              </p:nvCxnSpPr>
              <p:spPr bwMode="auto">
                <a:xfrm>
                  <a:off x="5715" y="2300"/>
                  <a:ext cx="214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cxnSp>
            <p:nvCxnSpPr>
              <p:cNvPr id="29" name="Straight Arrow Connector 28"/>
              <p:cNvCxnSpPr/>
              <p:nvPr/>
            </p:nvCxnSpPr>
            <p:spPr>
              <a:xfrm>
                <a:off x="8977723" y="5342538"/>
                <a:ext cx="1987672" cy="612186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Multiply 19"/>
            <p:cNvSpPr/>
            <p:nvPr/>
          </p:nvSpPr>
          <p:spPr>
            <a:xfrm>
              <a:off x="8407138" y="5081127"/>
              <a:ext cx="273083" cy="277666"/>
            </a:xfrm>
            <a:prstGeom prst="mathMultiply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00">
                <a:noFill/>
              </a:endParaRPr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 rot="5400000">
            <a:off x="7506494" y="3715017"/>
            <a:ext cx="711200" cy="255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7531100" y="4255561"/>
            <a:ext cx="157163" cy="231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Arial" charset="0"/>
                <a:ea typeface="Calibri" pitchFamily="34" charset="0"/>
                <a:cs typeface="Arial" charset="0"/>
              </a:rPr>
              <a:t>e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6450013" y="4168248"/>
            <a:ext cx="12700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H="1">
            <a:off x="7446169" y="4470667"/>
            <a:ext cx="1093787" cy="517525"/>
          </a:xfrm>
          <a:prstGeom prst="straightConnector1">
            <a:avLst/>
          </a:prstGeom>
          <a:ln w="38100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059613" y="3118911"/>
            <a:ext cx="1585912" cy="62865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 rot="6473478">
            <a:off x="7947025" y="3522136"/>
            <a:ext cx="155575" cy="117475"/>
          </a:xfrm>
          <a:prstGeom prst="rect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200"/>
          </a:p>
        </p:txBody>
      </p:sp>
      <p:grpSp>
        <p:nvGrpSpPr>
          <p:cNvPr id="42" name="Group 72"/>
          <p:cNvGrpSpPr>
            <a:grpSpLocks/>
          </p:cNvGrpSpPr>
          <p:nvPr/>
        </p:nvGrpSpPr>
        <p:grpSpPr bwMode="auto">
          <a:xfrm>
            <a:off x="7024688" y="4363511"/>
            <a:ext cx="577850" cy="409575"/>
            <a:chOff x="9248892" y="5135240"/>
            <a:chExt cx="584618" cy="503489"/>
          </a:xfrm>
        </p:grpSpPr>
        <p:sp>
          <p:nvSpPr>
            <p:cNvPr id="43" name="Text Box 3"/>
            <p:cNvSpPr txBox="1">
              <a:spLocks noChangeArrowheads="1"/>
            </p:cNvSpPr>
            <p:nvPr/>
          </p:nvSpPr>
          <p:spPr bwMode="auto">
            <a:xfrm>
              <a:off x="9248892" y="5135240"/>
              <a:ext cx="584618" cy="5034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>
                  <a:latin typeface="Arial" charset="0"/>
                  <a:cs typeface="Arial" charset="0"/>
                </a:rPr>
                <a:t>V</a:t>
              </a:r>
              <a:r>
                <a:rPr lang="en-US" baseline="-25000">
                  <a:latin typeface="Arial" charset="0"/>
                  <a:cs typeface="Arial" charset="0"/>
                </a:rPr>
                <a:t>E</a:t>
              </a:r>
              <a:endParaRPr lang="en-US">
                <a:latin typeface="Arial" charset="0"/>
                <a:cs typeface="Arial" charset="0"/>
              </a:endParaRPr>
            </a:p>
          </p:txBody>
        </p:sp>
        <p:cxnSp>
          <p:nvCxnSpPr>
            <p:cNvPr id="44" name="AutoShape 4"/>
            <p:cNvCxnSpPr>
              <a:cxnSpLocks noChangeShapeType="1"/>
            </p:cNvCxnSpPr>
            <p:nvPr/>
          </p:nvCxnSpPr>
          <p:spPr bwMode="auto">
            <a:xfrm>
              <a:off x="9312491" y="5223317"/>
              <a:ext cx="254952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5" name="Arc 44"/>
          <p:cNvSpPr/>
          <p:nvPr/>
        </p:nvSpPr>
        <p:spPr>
          <a:xfrm rot="18527299">
            <a:off x="7771607" y="3834079"/>
            <a:ext cx="877888" cy="942975"/>
          </a:xfrm>
          <a:prstGeom prst="arc">
            <a:avLst>
              <a:gd name="adj1" fmla="val 16200000"/>
              <a:gd name="adj2" fmla="val 1895290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200"/>
          </a:p>
        </p:txBody>
      </p:sp>
      <p:grpSp>
        <p:nvGrpSpPr>
          <p:cNvPr id="46" name="Group 67"/>
          <p:cNvGrpSpPr>
            <a:grpSpLocks/>
          </p:cNvGrpSpPr>
          <p:nvPr/>
        </p:nvGrpSpPr>
        <p:grpSpPr bwMode="auto">
          <a:xfrm>
            <a:off x="8181975" y="3693586"/>
            <a:ext cx="752475" cy="503237"/>
            <a:chOff x="10893379" y="4398033"/>
            <a:chExt cx="742101" cy="503489"/>
          </a:xfrm>
        </p:grpSpPr>
        <p:sp>
          <p:nvSpPr>
            <p:cNvPr id="47" name="Text Box 3"/>
            <p:cNvSpPr txBox="1">
              <a:spLocks noChangeArrowheads="1"/>
            </p:cNvSpPr>
            <p:nvPr/>
          </p:nvSpPr>
          <p:spPr bwMode="auto">
            <a:xfrm>
              <a:off x="10893379" y="4398033"/>
              <a:ext cx="742101" cy="5034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>
                  <a:latin typeface="Arial" charset="0"/>
                  <a:cs typeface="Arial" charset="0"/>
                </a:rPr>
                <a:t>V</a:t>
              </a:r>
              <a:r>
                <a:rPr lang="en-US" baseline="-25000">
                  <a:latin typeface="Arial" charset="0"/>
                  <a:cs typeface="Arial" charset="0"/>
                </a:rPr>
                <a:t>E/B</a:t>
              </a:r>
              <a:endParaRPr lang="en-US">
                <a:latin typeface="Arial" charset="0"/>
                <a:cs typeface="Arial" charset="0"/>
              </a:endParaRPr>
            </a:p>
          </p:txBody>
        </p:sp>
        <p:cxnSp>
          <p:nvCxnSpPr>
            <p:cNvPr id="48" name="AutoShape 4"/>
            <p:cNvCxnSpPr>
              <a:cxnSpLocks noChangeShapeType="1"/>
            </p:cNvCxnSpPr>
            <p:nvPr/>
          </p:nvCxnSpPr>
          <p:spPr bwMode="auto">
            <a:xfrm>
              <a:off x="10959444" y="4450706"/>
              <a:ext cx="24852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9" name="Group 74"/>
          <p:cNvGrpSpPr>
            <a:grpSpLocks/>
          </p:cNvGrpSpPr>
          <p:nvPr/>
        </p:nvGrpSpPr>
        <p:grpSpPr bwMode="auto">
          <a:xfrm>
            <a:off x="7381875" y="5269973"/>
            <a:ext cx="695325" cy="328613"/>
            <a:chOff x="9698634" y="5120290"/>
            <a:chExt cx="559055" cy="328776"/>
          </a:xfrm>
        </p:grpSpPr>
        <p:sp>
          <p:nvSpPr>
            <p:cNvPr id="50" name="Text Box 3"/>
            <p:cNvSpPr txBox="1">
              <a:spLocks noChangeArrowheads="1"/>
            </p:cNvSpPr>
            <p:nvPr/>
          </p:nvSpPr>
          <p:spPr bwMode="auto">
            <a:xfrm>
              <a:off x="9698634" y="5120290"/>
              <a:ext cx="559055" cy="3287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>
                  <a:latin typeface="Arial" charset="0"/>
                  <a:cs typeface="Arial" charset="0"/>
                </a:rPr>
                <a:t>V</a:t>
              </a:r>
              <a:r>
                <a:rPr lang="en-US" baseline="-25000">
                  <a:latin typeface="Arial" charset="0"/>
                  <a:cs typeface="Arial" charset="0"/>
                </a:rPr>
                <a:t>E/C</a:t>
              </a:r>
              <a:endParaRPr lang="en-US">
                <a:latin typeface="Arial" charset="0"/>
                <a:cs typeface="Arial" charset="0"/>
              </a:endParaRPr>
            </a:p>
          </p:txBody>
        </p:sp>
        <p:cxnSp>
          <p:nvCxnSpPr>
            <p:cNvPr id="51" name="AutoShape 4"/>
            <p:cNvCxnSpPr>
              <a:cxnSpLocks noChangeShapeType="1"/>
            </p:cNvCxnSpPr>
            <p:nvPr/>
          </p:nvCxnSpPr>
          <p:spPr bwMode="auto">
            <a:xfrm>
              <a:off x="9746837" y="5184996"/>
              <a:ext cx="20272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52" name="Straight Connector 10"/>
          <p:cNvCxnSpPr/>
          <p:nvPr/>
        </p:nvCxnSpPr>
        <p:spPr>
          <a:xfrm flipH="1">
            <a:off x="7513638" y="3091923"/>
            <a:ext cx="598487" cy="173831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339013" y="4167188"/>
            <a:ext cx="1260475" cy="255587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5680513" y="1309534"/>
            <a:ext cx="259867" cy="434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Arial" charset="0"/>
                <a:ea typeface="Calibri" pitchFamily="34" charset="0"/>
                <a:cs typeface="Arial" charset="0"/>
              </a:rPr>
              <a:t>c</a:t>
            </a:r>
          </a:p>
        </p:txBody>
      </p:sp>
      <p:cxnSp>
        <p:nvCxnSpPr>
          <p:cNvPr id="57" name="Straight Arrow Connector 56"/>
          <p:cNvCxnSpPr>
            <a:stCxn id="20" idx="2"/>
          </p:cNvCxnSpPr>
          <p:nvPr/>
        </p:nvCxnSpPr>
        <p:spPr>
          <a:xfrm>
            <a:off x="6461153" y="4558725"/>
            <a:ext cx="565289" cy="11081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6485021" y="5233737"/>
            <a:ext cx="1203158" cy="601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7032059" y="5668976"/>
            <a:ext cx="259867" cy="434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latin typeface="Arial" charset="0"/>
                <a:ea typeface="Calibri" pitchFamily="34" charset="0"/>
                <a:cs typeface="Arial" charset="0"/>
              </a:rPr>
              <a:t>f</a:t>
            </a:r>
            <a:endParaRPr lang="en-US" sz="2200" dirty="0">
              <a:latin typeface="Arial" charset="0"/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F7C1F37-4947-4D58-8E56-ED335380FD43}" type="slidenum">
              <a:rPr lang="en-US" smtClean="0">
                <a:solidFill>
                  <a:srgbClr val="898989"/>
                </a:solidFill>
              </a:rPr>
              <a:pPr/>
              <a:t>39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277938" y="1387475"/>
            <a:ext cx="42736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dirty="0" smtClean="0">
                <a:latin typeface="Arial" charset="0"/>
                <a:cs typeface="Arial" charset="0"/>
              </a:rPr>
              <a:t>Vi du 2</a:t>
            </a:r>
            <a:r>
              <a:rPr lang="en-US" sz="2200" dirty="0">
                <a:latin typeface="Arial" charset="0"/>
                <a:cs typeface="Arial" charset="0"/>
              </a:rPr>
              <a:t>.</a:t>
            </a:r>
            <a:r>
              <a:rPr lang="en-US" sz="2200" dirty="0" smtClean="0">
                <a:latin typeface="Arial" charset="0"/>
                <a:cs typeface="Arial" charset="0"/>
              </a:rPr>
              <a:t> </a:t>
            </a:r>
            <a:r>
              <a:rPr lang="en-US" sz="2200" dirty="0">
                <a:latin typeface="Arial" charset="0"/>
                <a:cs typeface="Arial" charset="0"/>
              </a:rPr>
              <a:t>Cho </a:t>
            </a:r>
            <a:r>
              <a:rPr lang="en-US" sz="2200" dirty="0" err="1">
                <a:latin typeface="Arial" charset="0"/>
                <a:cs typeface="Arial" charset="0"/>
              </a:rPr>
              <a:t>cơ</a:t>
            </a:r>
            <a:r>
              <a:rPr lang="en-US" sz="2200" dirty="0">
                <a:latin typeface="Arial" charset="0"/>
                <a:cs typeface="Arial" charset="0"/>
              </a:rPr>
              <a:t> </a:t>
            </a:r>
            <a:r>
              <a:rPr lang="en-US" sz="2200" dirty="0" err="1">
                <a:latin typeface="Arial" charset="0"/>
                <a:cs typeface="Arial" charset="0"/>
              </a:rPr>
              <a:t>cấu</a:t>
            </a:r>
            <a:r>
              <a:rPr lang="en-US" sz="2200" dirty="0">
                <a:latin typeface="Arial" charset="0"/>
                <a:cs typeface="Arial" charset="0"/>
              </a:rPr>
              <a:t> </a:t>
            </a:r>
            <a:r>
              <a:rPr lang="en-US" sz="2200" dirty="0" err="1">
                <a:latin typeface="Arial" charset="0"/>
                <a:cs typeface="Arial" charset="0"/>
              </a:rPr>
              <a:t>như</a:t>
            </a:r>
            <a:r>
              <a:rPr lang="en-US" sz="2200" dirty="0">
                <a:latin typeface="Arial" charset="0"/>
                <a:cs typeface="Arial" charset="0"/>
              </a:rPr>
              <a:t> </a:t>
            </a:r>
            <a:r>
              <a:rPr lang="en-US" sz="2200" dirty="0" err="1">
                <a:latin typeface="Arial" charset="0"/>
                <a:cs typeface="Arial" charset="0"/>
              </a:rPr>
              <a:t>hình</a:t>
            </a:r>
            <a:r>
              <a:rPr lang="en-US" sz="2200" dirty="0">
                <a:latin typeface="Arial" charset="0"/>
                <a:cs typeface="Arial" charset="0"/>
              </a:rPr>
              <a:t> </a:t>
            </a:r>
            <a:r>
              <a:rPr lang="en-US" sz="2200" dirty="0" err="1">
                <a:latin typeface="Arial" charset="0"/>
                <a:cs typeface="Arial" charset="0"/>
              </a:rPr>
              <a:t>vẽ</a:t>
            </a:r>
            <a:endParaRPr lang="en-US" sz="2200" dirty="0">
              <a:latin typeface="Arial" charset="0"/>
              <a:cs typeface="Arial" charset="0"/>
            </a:endParaRPr>
          </a:p>
        </p:txBody>
      </p:sp>
      <p:grpSp>
        <p:nvGrpSpPr>
          <p:cNvPr id="38916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38920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1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1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2900" y="3141663"/>
            <a:ext cx="3725863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693863"/>
            <a:ext cx="4911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490788"/>
            <a:ext cx="205581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 bwMode="auto">
          <a:xfrm flipV="1">
            <a:off x="5489575" y="1687513"/>
            <a:ext cx="1663700" cy="114458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>
            <a:off x="5487988" y="2832100"/>
            <a:ext cx="107156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rot="5400000" flipH="1" flipV="1">
            <a:off x="6286500" y="1951038"/>
            <a:ext cx="1130300" cy="60325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5780088" y="5746750"/>
            <a:ext cx="950912" cy="47148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6246019" y="5223669"/>
            <a:ext cx="985837" cy="6032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V="1">
            <a:off x="5780088" y="3752850"/>
            <a:ext cx="280987" cy="246538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rot="16200000" flipV="1">
            <a:off x="5892006" y="3918745"/>
            <a:ext cx="1076325" cy="71596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020763" y="1209675"/>
            <a:ext cx="3481387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>
                <a:latin typeface="Arial" charset="0"/>
                <a:cs typeface="Arial" charset="0"/>
              </a:rPr>
              <a:t>1. Các phép tính vectơ</a:t>
            </a:r>
          </a:p>
          <a:p>
            <a:pPr>
              <a:lnSpc>
                <a:spcPct val="130000"/>
              </a:lnSpc>
            </a:pPr>
            <a:r>
              <a:rPr lang="en-US" sz="2400">
                <a:latin typeface="Arial" charset="0"/>
                <a:ea typeface="Calibri" pitchFamily="34" charset="0"/>
                <a:cs typeface="Arial" charset="0"/>
              </a:rPr>
              <a:t>    b. </a:t>
            </a:r>
            <a:r>
              <a:rPr lang="vi-VN" sz="2400">
                <a:latin typeface="Arial" charset="0"/>
                <a:ea typeface="Calibri" pitchFamily="34" charset="0"/>
                <a:cs typeface="Arial" charset="0"/>
              </a:rPr>
              <a:t>Phép cộng (trừ</a:t>
            </a:r>
            <a:r>
              <a:rPr lang="en-US" sz="2400">
                <a:latin typeface="Arial" charset="0"/>
                <a:ea typeface="Calibri" pitchFamily="34" charset="0"/>
                <a:cs typeface="Arial" charset="0"/>
              </a:rPr>
              <a:t>)</a:t>
            </a:r>
          </a:p>
        </p:txBody>
      </p:sp>
      <p:sp>
        <p:nvSpPr>
          <p:cNvPr id="2049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B3E0C5E-5148-4887-9720-8871B21EB3A2}" type="slidenum">
              <a:rPr lang="en-US" smtClean="0">
                <a:solidFill>
                  <a:srgbClr val="898989"/>
                </a:solidFill>
              </a:rPr>
              <a:pPr/>
              <a:t>4</a:t>
            </a:fld>
            <a:endParaRPr lang="en-US" smtClean="0">
              <a:solidFill>
                <a:srgbClr val="898989"/>
              </a:solidFill>
            </a:endParaRPr>
          </a:p>
        </p:txBody>
      </p:sp>
      <p:grpSp>
        <p:nvGrpSpPr>
          <p:cNvPr id="20491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20501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2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9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5988" y="2338388"/>
            <a:ext cx="11509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8200" y="4268788"/>
            <a:ext cx="155575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6513" y="3902075"/>
            <a:ext cx="317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5013" y="2840038"/>
            <a:ext cx="334962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9275" y="2165350"/>
            <a:ext cx="330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9725" y="4779963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995988"/>
            <a:ext cx="334962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984750"/>
            <a:ext cx="3286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20850"/>
            <a:ext cx="317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2802A2A-7767-43CB-A702-BF66041A8078}" type="slidenum">
              <a:rPr lang="en-US" smtClean="0">
                <a:solidFill>
                  <a:srgbClr val="898989"/>
                </a:solidFill>
              </a:rPr>
              <a:pPr/>
              <a:t>40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86613" y="1619250"/>
            <a:ext cx="103187" cy="136525"/>
          </a:xfrm>
          <a:prstGeom prst="rect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22542" name="Text Box 2"/>
          <p:cNvSpPr txBox="1">
            <a:spLocks noChangeArrowheads="1"/>
          </p:cNvSpPr>
          <p:nvPr/>
        </p:nvSpPr>
        <p:spPr bwMode="auto">
          <a:xfrm>
            <a:off x="5789613" y="4610100"/>
            <a:ext cx="344487" cy="427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ea typeface="Calibri" pitchFamily="34" charset="0"/>
                <a:cs typeface="Times New Roman" pitchFamily="18" charset="0"/>
              </a:rPr>
              <a:t>p</a:t>
            </a:r>
          </a:p>
        </p:txBody>
      </p:sp>
      <p:sp>
        <p:nvSpPr>
          <p:cNvPr id="22543" name="Text Box 2"/>
          <p:cNvSpPr txBox="1">
            <a:spLocks noChangeArrowheads="1"/>
          </p:cNvSpPr>
          <p:nvPr/>
        </p:nvSpPr>
        <p:spPr bwMode="auto">
          <a:xfrm>
            <a:off x="7316788" y="4537075"/>
            <a:ext cx="261937" cy="3413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ea typeface="Calibri" pitchFamily="34" charset="0"/>
                <a:cs typeface="Times New Roman" pitchFamily="18" charset="0"/>
              </a:rPr>
              <a:t>b</a:t>
            </a:r>
          </a:p>
        </p:txBody>
      </p:sp>
      <p:sp>
        <p:nvSpPr>
          <p:cNvPr id="22544" name="Text Box 2"/>
          <p:cNvSpPr txBox="1">
            <a:spLocks noChangeArrowheads="1"/>
          </p:cNvSpPr>
          <p:nvPr/>
        </p:nvSpPr>
        <p:spPr bwMode="auto">
          <a:xfrm>
            <a:off x="7316788" y="5957888"/>
            <a:ext cx="263525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ea typeface="Calibri" pitchFamily="34" charset="0"/>
                <a:cs typeface="Times New Roman" pitchFamily="18" charset="0"/>
              </a:rPr>
              <a:t>c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167438" y="4759325"/>
            <a:ext cx="1096962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 rot="4341517">
            <a:off x="6142831" y="4698207"/>
            <a:ext cx="384175" cy="239712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22547" name="Text Box 2"/>
          <p:cNvSpPr txBox="1">
            <a:spLocks noChangeArrowheads="1"/>
          </p:cNvSpPr>
          <p:nvPr/>
        </p:nvSpPr>
        <p:spPr bwMode="auto">
          <a:xfrm>
            <a:off x="6483350" y="4818063"/>
            <a:ext cx="652463" cy="500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700">
                <a:cs typeface="Times New Roman" pitchFamily="18" charset="0"/>
              </a:rPr>
              <a:t>π/4</a:t>
            </a:r>
            <a:endParaRPr lang="en-US" sz="1700"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264400" y="4721225"/>
            <a:ext cx="25400" cy="110013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161088" y="2659063"/>
            <a:ext cx="0" cy="292576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2767014">
            <a:off x="6180932" y="4810919"/>
            <a:ext cx="138112" cy="101600"/>
          </a:xfrm>
          <a:prstGeom prst="rect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00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486400" y="3816350"/>
            <a:ext cx="1619250" cy="159226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161088" y="4618038"/>
            <a:ext cx="104775" cy="136525"/>
          </a:xfrm>
          <a:prstGeom prst="rect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29" name="Multiply 28"/>
          <p:cNvSpPr/>
          <p:nvPr/>
        </p:nvSpPr>
        <p:spPr>
          <a:xfrm>
            <a:off x="6032500" y="4652963"/>
            <a:ext cx="204788" cy="274637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noFill/>
            </a:endParaRPr>
          </a:p>
        </p:txBody>
      </p:sp>
      <p:grpSp>
        <p:nvGrpSpPr>
          <p:cNvPr id="39952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3998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8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2"/>
          <p:cNvGrpSpPr>
            <a:grpSpLocks/>
          </p:cNvGrpSpPr>
          <p:nvPr/>
        </p:nvGrpSpPr>
        <p:grpSpPr bwMode="auto">
          <a:xfrm>
            <a:off x="6300788" y="5434013"/>
            <a:ext cx="828675" cy="382587"/>
            <a:chOff x="5177" y="1600"/>
            <a:chExt cx="686" cy="417"/>
          </a:xfrm>
        </p:grpSpPr>
        <p:sp>
          <p:nvSpPr>
            <p:cNvPr id="39985" name="Text Box 3"/>
            <p:cNvSpPr txBox="1">
              <a:spLocks noChangeArrowheads="1"/>
            </p:cNvSpPr>
            <p:nvPr/>
          </p:nvSpPr>
          <p:spPr bwMode="auto">
            <a:xfrm>
              <a:off x="5177" y="1600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700">
                  <a:latin typeface="Arial" charset="0"/>
                  <a:cs typeface="Arial" charset="0"/>
                </a:rPr>
                <a:t>V</a:t>
              </a:r>
              <a:r>
                <a:rPr lang="en-US" sz="1700" baseline="-25000">
                  <a:latin typeface="Arial" charset="0"/>
                  <a:cs typeface="Arial" charset="0"/>
                </a:rPr>
                <a:t>C</a:t>
              </a:r>
              <a:endParaRPr lang="en-US" sz="1700">
                <a:latin typeface="Arial" charset="0"/>
                <a:cs typeface="Arial" charset="0"/>
              </a:endParaRPr>
            </a:p>
          </p:txBody>
        </p:sp>
        <p:cxnSp>
          <p:nvCxnSpPr>
            <p:cNvPr id="39986" name="AutoShape 4"/>
            <p:cNvCxnSpPr>
              <a:cxnSpLocks noChangeShapeType="1"/>
            </p:cNvCxnSpPr>
            <p:nvPr/>
          </p:nvCxnSpPr>
          <p:spPr bwMode="auto">
            <a:xfrm>
              <a:off x="5213" y="1659"/>
              <a:ext cx="23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2" name="Group 2"/>
          <p:cNvGrpSpPr>
            <a:grpSpLocks/>
          </p:cNvGrpSpPr>
          <p:nvPr/>
        </p:nvGrpSpPr>
        <p:grpSpPr bwMode="auto">
          <a:xfrm>
            <a:off x="7442200" y="5070475"/>
            <a:ext cx="855663" cy="384175"/>
            <a:chOff x="5777" y="1923"/>
            <a:chExt cx="686" cy="417"/>
          </a:xfrm>
        </p:grpSpPr>
        <p:sp>
          <p:nvSpPr>
            <p:cNvPr id="39983" name="Text Box 3"/>
            <p:cNvSpPr txBox="1">
              <a:spLocks noChangeArrowheads="1"/>
            </p:cNvSpPr>
            <p:nvPr/>
          </p:nvSpPr>
          <p:spPr bwMode="auto">
            <a:xfrm>
              <a:off x="5777" y="1923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700">
                  <a:latin typeface="Arial" charset="0"/>
                  <a:cs typeface="Arial" charset="0"/>
                </a:rPr>
                <a:t>V</a:t>
              </a:r>
              <a:r>
                <a:rPr lang="en-US" sz="1700" baseline="-25000">
                  <a:latin typeface="Arial" charset="0"/>
                  <a:cs typeface="Arial" charset="0"/>
                </a:rPr>
                <a:t>C/B</a:t>
              </a:r>
              <a:endParaRPr lang="en-US" sz="1700">
                <a:latin typeface="Arial" charset="0"/>
                <a:cs typeface="Arial" charset="0"/>
              </a:endParaRPr>
            </a:p>
          </p:txBody>
        </p:sp>
        <p:cxnSp>
          <p:nvCxnSpPr>
            <p:cNvPr id="39984" name="AutoShape 4"/>
            <p:cNvCxnSpPr>
              <a:cxnSpLocks noChangeShapeType="1"/>
            </p:cNvCxnSpPr>
            <p:nvPr/>
          </p:nvCxnSpPr>
          <p:spPr bwMode="auto">
            <a:xfrm>
              <a:off x="5818" y="1980"/>
              <a:ext cx="231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5" name="Group 2"/>
          <p:cNvGrpSpPr>
            <a:grpSpLocks/>
          </p:cNvGrpSpPr>
          <p:nvPr/>
        </p:nvGrpSpPr>
        <p:grpSpPr bwMode="auto">
          <a:xfrm>
            <a:off x="6567488" y="4286250"/>
            <a:ext cx="828675" cy="382588"/>
            <a:chOff x="5854" y="1923"/>
            <a:chExt cx="686" cy="417"/>
          </a:xfrm>
        </p:grpSpPr>
        <p:sp>
          <p:nvSpPr>
            <p:cNvPr id="39981" name="Text Box 3"/>
            <p:cNvSpPr txBox="1">
              <a:spLocks noChangeArrowheads="1"/>
            </p:cNvSpPr>
            <p:nvPr/>
          </p:nvSpPr>
          <p:spPr bwMode="auto">
            <a:xfrm>
              <a:off x="5854" y="1923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700">
                  <a:latin typeface="Arial" charset="0"/>
                  <a:cs typeface="Arial" charset="0"/>
                </a:rPr>
                <a:t>V</a:t>
              </a:r>
              <a:r>
                <a:rPr lang="en-US" sz="1700" baseline="-25000">
                  <a:latin typeface="Arial" charset="0"/>
                  <a:cs typeface="Arial" charset="0"/>
                </a:rPr>
                <a:t>B</a:t>
              </a:r>
              <a:endParaRPr lang="en-US" sz="1700">
                <a:latin typeface="Arial" charset="0"/>
                <a:cs typeface="Arial" charset="0"/>
              </a:endParaRPr>
            </a:p>
          </p:txBody>
        </p:sp>
        <p:cxnSp>
          <p:nvCxnSpPr>
            <p:cNvPr id="39982" name="AutoShape 4"/>
            <p:cNvCxnSpPr>
              <a:cxnSpLocks noChangeShapeType="1"/>
            </p:cNvCxnSpPr>
            <p:nvPr/>
          </p:nvCxnSpPr>
          <p:spPr bwMode="auto">
            <a:xfrm>
              <a:off x="5902" y="1980"/>
              <a:ext cx="20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25" name="Straight Connector 24"/>
          <p:cNvCxnSpPr/>
          <p:nvPr/>
        </p:nvCxnSpPr>
        <p:spPr>
          <a:xfrm flipH="1">
            <a:off x="7288213" y="1592263"/>
            <a:ext cx="0" cy="50292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789613" y="4492625"/>
            <a:ext cx="2116137" cy="19431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9" idx="2"/>
          </p:cNvCxnSpPr>
          <p:nvPr/>
        </p:nvCxnSpPr>
        <p:spPr>
          <a:xfrm>
            <a:off x="6188075" y="4860925"/>
            <a:ext cx="1081088" cy="96043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43763" y="4094287"/>
            <a:ext cx="1424301" cy="396262"/>
          </a:xfrm>
          <a:prstGeom prst="rect">
            <a:avLst/>
          </a:prstGeom>
          <a:blipFill rotWithShape="1">
            <a:blip r:embed="rId4"/>
            <a:stretch>
              <a:fillRect l="-2137" b="-12308"/>
            </a:stretch>
          </a:blipFill>
        </p:spPr>
        <p:txBody>
          <a:bodyPr/>
          <a:lstStyle/>
          <a:p>
            <a:pPr>
              <a:defRPr/>
            </a:pPr>
            <a:r>
              <a:rPr lang="id-ID" sz="2000">
                <a:noFill/>
              </a:rPr>
              <a:t> </a:t>
            </a:r>
          </a:p>
        </p:txBody>
      </p:sp>
      <p:sp>
        <p:nvSpPr>
          <p:cNvPr id="39973" name="Freeform 468"/>
          <p:cNvSpPr>
            <a:spLocks/>
          </p:cNvSpPr>
          <p:nvPr/>
        </p:nvSpPr>
        <p:spPr bwMode="auto">
          <a:xfrm rot="-3546522">
            <a:off x="7337425" y="4229100"/>
            <a:ext cx="161925" cy="168275"/>
          </a:xfrm>
          <a:custGeom>
            <a:avLst/>
            <a:gdLst>
              <a:gd name="T0" fmla="*/ 0 w 135172"/>
              <a:gd name="T1" fmla="*/ 423694 h 98971"/>
              <a:gd name="T2" fmla="*/ 563254 w 135172"/>
              <a:gd name="T3" fmla="*/ 1371547 h 98971"/>
              <a:gd name="T4" fmla="*/ 683950 w 135172"/>
              <a:gd name="T5" fmla="*/ 11796354 h 989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sp>
        <p:nvSpPr>
          <p:cNvPr id="47" name="Rectangle 4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05142" y="5782264"/>
            <a:ext cx="1251176" cy="368499"/>
          </a:xfrm>
          <a:prstGeom prst="rect">
            <a:avLst/>
          </a:prstGeom>
          <a:blipFill rotWithShape="1">
            <a:blip r:embed="rId5"/>
            <a:stretch>
              <a:fillRect l="-2427" b="-21667"/>
            </a:stretch>
          </a:blipFill>
        </p:spPr>
        <p:txBody>
          <a:bodyPr/>
          <a:lstStyle/>
          <a:p>
            <a:pPr>
              <a:defRPr/>
            </a:pPr>
            <a:r>
              <a:rPr lang="id-ID" sz="2000">
                <a:noFill/>
              </a:rPr>
              <a:t> </a:t>
            </a:r>
          </a:p>
        </p:txBody>
      </p:sp>
      <p:sp>
        <p:nvSpPr>
          <p:cNvPr id="39975" name="Freeform 467"/>
          <p:cNvSpPr>
            <a:spLocks/>
          </p:cNvSpPr>
          <p:nvPr/>
        </p:nvSpPr>
        <p:spPr bwMode="auto">
          <a:xfrm rot="-3962636">
            <a:off x="7597775" y="5851525"/>
            <a:ext cx="225425" cy="244475"/>
          </a:xfrm>
          <a:custGeom>
            <a:avLst/>
            <a:gdLst>
              <a:gd name="T0" fmla="*/ 0 w 135172"/>
              <a:gd name="T1" fmla="*/ 8454550 h 98971"/>
              <a:gd name="T2" fmla="*/ 7944050 w 135172"/>
              <a:gd name="T3" fmla="*/ 27363153 h 98971"/>
              <a:gd name="T4" fmla="*/ 9646341 w 135172"/>
              <a:gd name="T5" fmla="*/ 235345444 h 989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9688" y="1174750"/>
            <a:ext cx="372427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rc 34"/>
          <p:cNvSpPr/>
          <p:nvPr/>
        </p:nvSpPr>
        <p:spPr>
          <a:xfrm rot="2155645">
            <a:off x="6707188" y="1152525"/>
            <a:ext cx="796925" cy="1258888"/>
          </a:xfrm>
          <a:prstGeom prst="arc">
            <a:avLst>
              <a:gd name="adj1" fmla="val 15355742"/>
              <a:gd name="adj2" fmla="val 20762646"/>
            </a:avLst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7689850" y="1100138"/>
            <a:ext cx="566738" cy="384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2000">
                <a:latin typeface="Times New Roman" pitchFamily="18" charset="0"/>
                <a:cs typeface="Arial" charset="0"/>
              </a:rPr>
              <a:t>ω</a:t>
            </a:r>
            <a:r>
              <a:rPr lang="en-US" sz="2000" baseline="-25000">
                <a:latin typeface="Times New Roman" pitchFamily="18" charset="0"/>
                <a:cs typeface="Arial" charset="0"/>
              </a:rPr>
              <a:t>2</a:t>
            </a:r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6" name="Arc 35"/>
          <p:cNvSpPr/>
          <p:nvPr/>
        </p:nvSpPr>
        <p:spPr>
          <a:xfrm rot="18527299">
            <a:off x="6891338" y="2592387"/>
            <a:ext cx="877888" cy="944563"/>
          </a:xfrm>
          <a:prstGeom prst="arc">
            <a:avLst>
              <a:gd name="adj1" fmla="val 16200000"/>
              <a:gd name="adj2" fmla="val 601605"/>
            </a:avLst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7670800" y="2479675"/>
            <a:ext cx="663575" cy="5032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2000">
                <a:latin typeface="Times New Roman" pitchFamily="18" charset="0"/>
                <a:cs typeface="Arial" charset="0"/>
              </a:rPr>
              <a:t>ω</a:t>
            </a:r>
            <a:r>
              <a:rPr lang="en-US" sz="2000" baseline="-25000">
                <a:latin typeface="Times New Roman" pitchFamily="18" charset="0"/>
                <a:cs typeface="Arial" charset="0"/>
              </a:rPr>
              <a:t>3</a:t>
            </a:r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725488" y="1106488"/>
            <a:ext cx="26177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>
              <a:lnSpc>
                <a:spcPct val="120000"/>
              </a:lnSpc>
            </a:pPr>
            <a:r>
              <a:rPr lang="en-US" sz="2000">
                <a:latin typeface="Arial" charset="0"/>
                <a:ea typeface="Times New Roman" pitchFamily="18" charset="0"/>
                <a:cs typeface="Arial" charset="0"/>
              </a:rPr>
              <a:t>1. Viết pt vận tốc:</a:t>
            </a:r>
          </a:p>
        </p:txBody>
      </p:sp>
      <p:pic>
        <p:nvPicPr>
          <p:cNvPr id="59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3688" y="2697163"/>
            <a:ext cx="21875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ectangle 8"/>
          <p:cNvSpPr>
            <a:spLocks noChangeArrowheads="1"/>
          </p:cNvSpPr>
          <p:nvPr/>
        </p:nvSpPr>
        <p:spPr bwMode="auto">
          <a:xfrm>
            <a:off x="642938" y="3052763"/>
            <a:ext cx="3132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  <a:cs typeface="Arial" charset="0"/>
              </a:rPr>
              <a:t>2. Giải pt bằng pp họa đồ </a:t>
            </a:r>
          </a:p>
        </p:txBody>
      </p:sp>
      <p:sp>
        <p:nvSpPr>
          <p:cNvPr id="61" name="Rectangle 9"/>
          <p:cNvSpPr>
            <a:spLocks noChangeArrowheads="1"/>
          </p:cNvSpPr>
          <p:nvPr/>
        </p:nvSpPr>
        <p:spPr bwMode="auto">
          <a:xfrm>
            <a:off x="631825" y="3949700"/>
            <a:ext cx="142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  <a:cs typeface="Arial" charset="0"/>
              </a:rPr>
              <a:t>3. </a:t>
            </a:r>
            <a:r>
              <a:rPr lang="vi-VN" sz="2000">
                <a:latin typeface="Arial" charset="0"/>
                <a:cs typeface="Arial" charset="0"/>
              </a:rPr>
              <a:t>Kết quả:</a:t>
            </a:r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568325" y="1139825"/>
            <a:ext cx="782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i="1" u="sng">
                <a:latin typeface="Arial" charset="0"/>
                <a:ea typeface="Times New Roman" pitchFamily="18" charset="0"/>
                <a:cs typeface="Arial" charset="0"/>
              </a:rPr>
              <a:t>Giải:</a:t>
            </a:r>
            <a:r>
              <a:rPr lang="vi-VN" sz="2000"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 sz="200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63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0600" y="3251200"/>
            <a:ext cx="18891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188913" y="1497013"/>
            <a:ext cx="49784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>
              <a:lnSpc>
                <a:spcPct val="120000"/>
              </a:lnSpc>
            </a:pPr>
            <a:r>
              <a:rPr lang="en-US" sz="2000">
                <a:latin typeface="Arial" charset="0"/>
                <a:ea typeface="Times New Roman" pitchFamily="18" charset="0"/>
                <a:cs typeface="Arial" charset="0"/>
              </a:rPr>
              <a:t>V</a:t>
            </a:r>
            <a:r>
              <a:rPr lang="vi-VN" sz="2000">
                <a:latin typeface="Arial" charset="0"/>
                <a:ea typeface="Times New Roman" pitchFamily="18" charset="0"/>
                <a:cs typeface="Arial" charset="0"/>
              </a:rPr>
              <a:t>ì B, C thuộc khâu 2 (chuyển động song phẳng) </a:t>
            </a:r>
            <a:endParaRPr lang="en-US" sz="2000">
              <a:latin typeface="Arial" charset="0"/>
              <a:ea typeface="Calibri" pitchFamily="34" charset="0"/>
              <a:cs typeface="Arial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88" y="2249488"/>
            <a:ext cx="238283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857250" y="3494088"/>
            <a:ext cx="1281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sz="2000">
                <a:latin typeface="Arial" charset="0"/>
                <a:cs typeface="Arial" charset="0"/>
              </a:rPr>
              <a:t>Tỷ lệ xích</a:t>
            </a:r>
            <a:endParaRPr lang="id-ID" sz="200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850" y="4789488"/>
            <a:ext cx="27051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913" y="4175125"/>
            <a:ext cx="28146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850" y="5670550"/>
            <a:ext cx="24447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850" y="5003800"/>
            <a:ext cx="1836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542" grpId="0" animBg="1"/>
      <p:bldP spid="22543" grpId="0" animBg="1"/>
      <p:bldP spid="22544" grpId="0" animBg="1"/>
      <p:bldP spid="22547" grpId="0" animBg="1"/>
      <p:bldP spid="33" grpId="0" animBg="1"/>
      <p:bldP spid="34" grpId="0" animBg="1"/>
      <p:bldP spid="39973" grpId="0" animBg="1"/>
      <p:bldP spid="39975" grpId="0" animBg="1"/>
      <p:bldP spid="37" grpId="0" animBg="1"/>
      <p:bldP spid="38" grpId="0" animBg="1"/>
      <p:bldP spid="58" grpId="0"/>
      <p:bldP spid="60" grpId="0"/>
      <p:bldP spid="61" grpId="0"/>
      <p:bldP spid="62" grpId="0"/>
      <p:bldP spid="6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494A782-3A22-4855-B40C-A511F2191FB9}" type="slidenum">
              <a:rPr lang="en-US" smtClean="0">
                <a:solidFill>
                  <a:srgbClr val="898989"/>
                </a:solidFill>
              </a:rPr>
              <a:pPr/>
              <a:t>41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sz="quarter" idx="1"/>
          </p:nvPr>
        </p:nvSpPr>
        <p:spPr>
          <a:xfrm>
            <a:off x="847725" y="1219200"/>
            <a:ext cx="5121275" cy="54451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vi-VN" sz="2200" b="1" u="sng" smtClean="0"/>
              <a:t>Ví dụ</a:t>
            </a:r>
            <a:r>
              <a:rPr lang="en-US" sz="2200" b="1" u="sng" smtClean="0"/>
              <a:t> </a:t>
            </a:r>
            <a:r>
              <a:rPr lang="en-US" sz="2200" b="1" u="sng" smtClean="0">
                <a:latin typeface="Arial" charset="0"/>
                <a:cs typeface="Arial" charset="0"/>
              </a:rPr>
              <a:t>2</a:t>
            </a:r>
            <a:r>
              <a:rPr lang="en-US" sz="2200" b="1" u="sng" smtClean="0"/>
              <a:t>: </a:t>
            </a:r>
            <a:r>
              <a:rPr lang="en-US" sz="2200" smtClean="0"/>
              <a:t>(</a:t>
            </a:r>
            <a:r>
              <a:rPr lang="vi-VN" sz="2200" smtClean="0"/>
              <a:t>Cơ cấu tay quay con trượt</a:t>
            </a:r>
            <a:r>
              <a:rPr lang="en-US" sz="2200" smtClean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4191000" y="1919288"/>
            <a:ext cx="5013325" cy="18097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indent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Khâu AB: tay quay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Khâu BC: thanh truyền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3086100" algn="l"/>
              </a:tabLs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Khâu 3: Con trượt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3086100" algn="l"/>
              </a:tabLs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e: Khoảng lệch tâm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6638" y="4151313"/>
            <a:ext cx="6416675" cy="18526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Nếu e = 0: cơ cấu tay quay con trượt chính tâm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Nếu e # 0: cơ cấu tay quay con trượt lệch tâm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 biết cơ cấu (tại 1 vị trí)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Yêu cầu xác định:</a:t>
            </a:r>
            <a:endParaRPr lang="en-US" sz="2200" dirty="0"/>
          </a:p>
        </p:txBody>
      </p:sp>
      <p:pic>
        <p:nvPicPr>
          <p:cNvPr id="2458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582738"/>
            <a:ext cx="3708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7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40969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0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97676" y="5901724"/>
            <a:ext cx="1091837" cy="402931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FA75621-1E75-4519-A8FD-9FEEED0E6C54}" type="slidenum">
              <a:rPr lang="en-US" smtClean="0">
                <a:solidFill>
                  <a:srgbClr val="898989"/>
                </a:solidFill>
              </a:rPr>
              <a:pPr/>
              <a:t>42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25602" name="Content Placeholder 2"/>
          <p:cNvSpPr>
            <a:spLocks noGrp="1"/>
          </p:cNvSpPr>
          <p:nvPr>
            <p:ph sz="quarter" idx="1"/>
          </p:nvPr>
        </p:nvSpPr>
        <p:spPr>
          <a:xfrm>
            <a:off x="576263" y="1133475"/>
            <a:ext cx="873125" cy="492125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vi-VN" sz="2200" i="1" u="sng" dirty="0"/>
              <a:t>Giải</a:t>
            </a:r>
            <a:endParaRPr lang="en-US" sz="2200" dirty="0"/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200" dirty="0" smtClean="0"/>
          </a:p>
        </p:txBody>
      </p:sp>
      <p:sp>
        <p:nvSpPr>
          <p:cNvPr id="25606" name="Rectangle 2"/>
          <p:cNvSpPr>
            <a:spLocks noChangeArrowheads="1"/>
          </p:cNvSpPr>
          <p:nvPr/>
        </p:nvSpPr>
        <p:spPr bwMode="auto">
          <a:xfrm>
            <a:off x="419100" y="2620963"/>
            <a:ext cx="27336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sz="2200">
                <a:latin typeface="Arial" charset="0"/>
                <a:cs typeface="Calibri" pitchFamily="34" charset="0"/>
              </a:rPr>
              <a:t>+ Giải phương trình:</a:t>
            </a:r>
            <a:endParaRPr lang="en-US" sz="2200"/>
          </a:p>
        </p:txBody>
      </p:sp>
      <p:sp>
        <p:nvSpPr>
          <p:cNvPr id="7" name="Rectangle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8651" y="5577781"/>
            <a:ext cx="1072505" cy="679417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1990" name="Rectangle 5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sp>
        <p:nvSpPr>
          <p:cNvPr id="41992" name="Rectangle 9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pic>
        <p:nvPicPr>
          <p:cNvPr id="3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8275" y="3013075"/>
            <a:ext cx="437515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/>
          <p:cNvCxnSpPr/>
          <p:nvPr/>
        </p:nvCxnSpPr>
        <p:spPr>
          <a:xfrm>
            <a:off x="2686050" y="5249863"/>
            <a:ext cx="173831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2324100" y="5037138"/>
            <a:ext cx="23971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Arial" charset="0"/>
                <a:ea typeface="Calibri" pitchFamily="34" charset="0"/>
                <a:cs typeface="Arial" charset="0"/>
              </a:rPr>
              <a:t>p</a:t>
            </a: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2960688" y="6016625"/>
            <a:ext cx="239712" cy="284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Arial" charset="0"/>
                <a:ea typeface="Calibri" pitchFamily="34" charset="0"/>
                <a:cs typeface="Arial" charset="0"/>
              </a:rPr>
              <a:t>b</a:t>
            </a: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3952875" y="4946650"/>
            <a:ext cx="239713" cy="303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Arial" charset="0"/>
                <a:ea typeface="Calibri" pitchFamily="34" charset="0"/>
                <a:cs typeface="Arial" charset="0"/>
              </a:rPr>
              <a:t>c</a:t>
            </a:r>
          </a:p>
        </p:txBody>
      </p:sp>
      <p:sp>
        <p:nvSpPr>
          <p:cNvPr id="40" name="Freeform 39"/>
          <p:cNvSpPr/>
          <p:nvPr/>
        </p:nvSpPr>
        <p:spPr>
          <a:xfrm rot="9926302">
            <a:off x="4273550" y="5221288"/>
            <a:ext cx="203200" cy="325437"/>
          </a:xfrm>
          <a:custGeom>
            <a:avLst/>
            <a:gdLst>
              <a:gd name="connsiteX0" fmla="*/ 0 w 135172"/>
              <a:gd name="connsiteY0" fmla="*/ 3555 h 98971"/>
              <a:gd name="connsiteX1" fmla="*/ 111318 w 135172"/>
              <a:gd name="connsiteY1" fmla="*/ 11507 h 98971"/>
              <a:gd name="connsiteX2" fmla="*/ 135172 w 135172"/>
              <a:gd name="connsiteY2" fmla="*/ 98971 h 9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1" name="Freeform 40"/>
          <p:cNvSpPr/>
          <p:nvPr/>
        </p:nvSpPr>
        <p:spPr>
          <a:xfrm rot="18053478">
            <a:off x="3592513" y="5851525"/>
            <a:ext cx="198438" cy="306387"/>
          </a:xfrm>
          <a:custGeom>
            <a:avLst/>
            <a:gdLst>
              <a:gd name="connsiteX0" fmla="*/ 0 w 135172"/>
              <a:gd name="connsiteY0" fmla="*/ 3555 h 98971"/>
              <a:gd name="connsiteX1" fmla="*/ 111318 w 135172"/>
              <a:gd name="connsiteY1" fmla="*/ 11507 h 98971"/>
              <a:gd name="connsiteX2" fmla="*/ 135172 w 135172"/>
              <a:gd name="connsiteY2" fmla="*/ 98971 h 9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2" name="Multiply 41"/>
          <p:cNvSpPr/>
          <p:nvPr/>
        </p:nvSpPr>
        <p:spPr>
          <a:xfrm>
            <a:off x="2557463" y="5113338"/>
            <a:ext cx="271462" cy="274637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noFill/>
            </a:endParaRPr>
          </a:p>
        </p:txBody>
      </p:sp>
      <p:sp>
        <p:nvSpPr>
          <p:cNvPr id="45" name="Rectangle 44"/>
          <p:cNvSpPr/>
          <p:nvPr/>
        </p:nvSpPr>
        <p:spPr>
          <a:xfrm rot="1731881">
            <a:off x="4219575" y="4330700"/>
            <a:ext cx="136525" cy="138113"/>
          </a:xfrm>
          <a:prstGeom prst="rect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630488" y="5264150"/>
            <a:ext cx="1281112" cy="0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463925" y="5278438"/>
            <a:ext cx="411163" cy="801687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681288" y="5233988"/>
            <a:ext cx="825500" cy="8890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492625" y="5395913"/>
            <a:ext cx="1473200" cy="269875"/>
            <a:chOff x="5777" y="1923"/>
            <a:chExt cx="686" cy="417"/>
          </a:xfrm>
        </p:grpSpPr>
        <p:sp>
          <p:nvSpPr>
            <p:cNvPr id="42030" name="Text Box 3"/>
            <p:cNvSpPr txBox="1">
              <a:spLocks noChangeArrowheads="1"/>
            </p:cNvSpPr>
            <p:nvPr/>
          </p:nvSpPr>
          <p:spPr bwMode="auto">
            <a:xfrm>
              <a:off x="5777" y="1923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>
                  <a:latin typeface="Arial" charset="0"/>
                  <a:cs typeface="Arial" charset="0"/>
                </a:rPr>
                <a:t>Phương V</a:t>
              </a:r>
              <a:r>
                <a:rPr lang="en-US" baseline="-25000">
                  <a:latin typeface="Arial" charset="0"/>
                  <a:cs typeface="Arial" charset="0"/>
                </a:rPr>
                <a:t>C</a:t>
              </a:r>
              <a:endParaRPr lang="en-US">
                <a:latin typeface="Arial" charset="0"/>
                <a:cs typeface="Arial" charset="0"/>
              </a:endParaRPr>
            </a:p>
          </p:txBody>
        </p:sp>
        <p:cxnSp>
          <p:nvCxnSpPr>
            <p:cNvPr id="42031" name="AutoShape 4"/>
            <p:cNvCxnSpPr>
              <a:cxnSpLocks noChangeShapeType="1"/>
            </p:cNvCxnSpPr>
            <p:nvPr/>
          </p:nvCxnSpPr>
          <p:spPr bwMode="auto">
            <a:xfrm>
              <a:off x="6216" y="2006"/>
              <a:ext cx="117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905250" y="5954713"/>
            <a:ext cx="2084388" cy="382587"/>
            <a:chOff x="5765" y="1923"/>
            <a:chExt cx="686" cy="417"/>
          </a:xfrm>
        </p:grpSpPr>
        <p:sp>
          <p:nvSpPr>
            <p:cNvPr id="42028" name="Text Box 3"/>
            <p:cNvSpPr txBox="1">
              <a:spLocks noChangeArrowheads="1"/>
            </p:cNvSpPr>
            <p:nvPr/>
          </p:nvSpPr>
          <p:spPr bwMode="auto">
            <a:xfrm>
              <a:off x="5765" y="1923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>
                  <a:latin typeface="Arial" charset="0"/>
                  <a:cs typeface="Arial" charset="0"/>
                </a:rPr>
                <a:t>Phương V</a:t>
              </a:r>
              <a:r>
                <a:rPr lang="en-US" baseline="-25000">
                  <a:latin typeface="Arial" charset="0"/>
                  <a:cs typeface="Arial" charset="0"/>
                </a:rPr>
                <a:t>C/B</a:t>
              </a:r>
              <a:endParaRPr lang="en-US">
                <a:latin typeface="Arial" charset="0"/>
                <a:cs typeface="Arial" charset="0"/>
              </a:endParaRPr>
            </a:p>
          </p:txBody>
        </p:sp>
        <p:cxnSp>
          <p:nvCxnSpPr>
            <p:cNvPr id="42029" name="AutoShape 4"/>
            <p:cNvCxnSpPr>
              <a:cxnSpLocks noChangeShapeType="1"/>
            </p:cNvCxnSpPr>
            <p:nvPr/>
          </p:nvCxnSpPr>
          <p:spPr bwMode="auto">
            <a:xfrm>
              <a:off x="6079" y="1982"/>
              <a:ext cx="8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2007" name="Rectangle 3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vi-VN" sz="13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419100" y="1619250"/>
            <a:ext cx="4121150" cy="434975"/>
            <a:chOff x="436061" y="1370563"/>
            <a:chExt cx="4120950" cy="434129"/>
          </a:xfrm>
        </p:grpSpPr>
        <p:sp>
          <p:nvSpPr>
            <p:cNvPr id="43" name="Rectangle 42"/>
            <p:cNvSpPr/>
            <p:nvPr/>
          </p:nvSpPr>
          <p:spPr>
            <a:xfrm>
              <a:off x="436061" y="1370563"/>
              <a:ext cx="3952683" cy="4309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sz="2200" dirty="0">
                  <a:latin typeface="+mn-lt"/>
                </a:rPr>
                <a:t>+ Phương trình vectơ vận tốc </a:t>
              </a:r>
              <a:endParaRPr lang="en-US" sz="2200" dirty="0">
                <a:latin typeface="+mn-lt"/>
              </a:endParaRPr>
            </a:p>
          </p:txBody>
        </p:sp>
        <p:pic>
          <p:nvPicPr>
            <p:cNvPr id="42027" name="Picture 3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198" y="1394086"/>
              <a:ext cx="284813" cy="410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0634" y="1588748"/>
            <a:ext cx="2601913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0" name="Rectangle 45"/>
          <p:cNvSpPr>
            <a:spLocks noChangeArrowheads="1"/>
          </p:cNvSpPr>
          <p:nvPr/>
        </p:nvSpPr>
        <p:spPr bwMode="auto">
          <a:xfrm>
            <a:off x="3943350" y="892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sp>
        <p:nvSpPr>
          <p:cNvPr id="22574" name="Rectangle 46"/>
          <p:cNvSpPr>
            <a:spLocks noChangeArrowheads="1"/>
          </p:cNvSpPr>
          <p:nvPr/>
        </p:nvSpPr>
        <p:spPr bwMode="auto">
          <a:xfrm>
            <a:off x="4852052" y="1162962"/>
            <a:ext cx="14843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tabLst>
                <a:tab pos="3724275" algn="l"/>
              </a:tabLst>
            </a:pPr>
            <a:r>
              <a:rPr lang="en-US" sz="2200" dirty="0">
                <a:latin typeface="Arial" charset="0"/>
                <a:ea typeface="Calibri" pitchFamily="34" charset="0"/>
                <a:cs typeface="Arial" charset="0"/>
              </a:rPr>
              <a:t>+</a:t>
            </a:r>
            <a:r>
              <a:rPr lang="vi-VN" sz="2200" dirty="0">
                <a:latin typeface="Arial" charset="0"/>
                <a:ea typeface="Calibri" pitchFamily="34" charset="0"/>
                <a:cs typeface="Arial" charset="0"/>
              </a:rPr>
              <a:t> Kết quả:</a:t>
            </a:r>
          </a:p>
        </p:txBody>
      </p:sp>
      <p:sp>
        <p:nvSpPr>
          <p:cNvPr id="42013" name="Rectangle 49"/>
          <p:cNvSpPr>
            <a:spLocks noChangeArrowheads="1"/>
          </p:cNvSpPr>
          <p:nvPr/>
        </p:nvSpPr>
        <p:spPr bwMode="auto">
          <a:xfrm>
            <a:off x="3943350" y="892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sp>
        <p:nvSpPr>
          <p:cNvPr id="42014" name="Rectangle 52"/>
          <p:cNvSpPr>
            <a:spLocks noChangeArrowheads="1"/>
          </p:cNvSpPr>
          <p:nvPr/>
        </p:nvSpPr>
        <p:spPr bwMode="auto">
          <a:xfrm>
            <a:off x="4171950" y="815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pic>
        <p:nvPicPr>
          <p:cNvPr id="22581" name="Picture 5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2090" y="3284789"/>
            <a:ext cx="15446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6" name="Rectangle 55"/>
          <p:cNvSpPr>
            <a:spLocks noChangeArrowheads="1"/>
          </p:cNvSpPr>
          <p:nvPr/>
        </p:nvSpPr>
        <p:spPr bwMode="auto">
          <a:xfrm>
            <a:off x="4171950" y="815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grpSp>
        <p:nvGrpSpPr>
          <p:cNvPr id="42017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42024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5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64074" y="2037703"/>
            <a:ext cx="1804614" cy="402931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6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80544" y="4825396"/>
            <a:ext cx="470706" cy="402931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8" name="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81647" y="5601787"/>
            <a:ext cx="479041" cy="402931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9" name="Rectang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98635" y="5541165"/>
            <a:ext cx="581633" cy="402931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3224213" y="4310063"/>
            <a:ext cx="1189037" cy="219233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51050" y="4552950"/>
            <a:ext cx="1768475" cy="194945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690938" y="3902819"/>
            <a:ext cx="34530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</a:t>
            </a:r>
            <a:r>
              <a:rPr lang="en-US" baseline="-25000" dirty="0" err="1" smtClean="0">
                <a:solidFill>
                  <a:schemeClr val="bg1">
                    <a:lumMod val="75000"/>
                  </a:schemeClr>
                </a:solidFill>
              </a:rPr>
              <a:t>c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aseline="30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biêt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p</a:t>
            </a:r>
            <a:r>
              <a:rPr lang="vi-VN" dirty="0" smtClean="0">
                <a:solidFill>
                  <a:schemeClr val="bg1">
                    <a:lumMod val="75000"/>
                  </a:schemeClr>
                </a:solidFill>
              </a:rPr>
              <a:t>hương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,c</a:t>
            </a:r>
            <a:r>
              <a:rPr lang="vi-VN" dirty="0" smtClean="0">
                <a:solidFill>
                  <a:schemeClr val="bg1">
                    <a:lumMod val="75000"/>
                  </a:schemeClr>
                </a:solidFill>
              </a:rPr>
              <a:t>hiều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trị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số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 V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</a:rPr>
              <a:t>B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đã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biết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V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</a:rPr>
              <a:t>CB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có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phương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vuông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góc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với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BC,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điêm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đặt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tại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C,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chiều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và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trị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số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chưa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biết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Trong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pt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này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có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5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ẩn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số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vậy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phai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viêt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thêm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pt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nữa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, con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trượt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khau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3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khau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4, C3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và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C4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trùng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C.     V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</a:rPr>
              <a:t>c3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=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</a:t>
            </a:r>
            <a:r>
              <a:rPr lang="en-US" baseline="-25000" dirty="0" err="1" smtClean="0">
                <a:solidFill>
                  <a:schemeClr val="bg1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=V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</a:rPr>
              <a:t>c4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+V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</a:rPr>
              <a:t>c3C4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</a:rPr>
              <a:t>C4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=0, V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</a:rPr>
              <a:t> C3C4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có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phương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AC</a:t>
            </a:r>
          </a:p>
          <a:p>
            <a:endParaRPr lang="en-US" baseline="-25000" dirty="0" smtClean="0"/>
          </a:p>
          <a:p>
            <a:endParaRPr lang="en-US" baseline="-25000" dirty="0" smtClean="0"/>
          </a:p>
        </p:txBody>
      </p:sp>
      <p:sp>
        <p:nvSpPr>
          <p:cNvPr id="52" name="Rectangle 5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92828" y="2561267"/>
            <a:ext cx="2931956" cy="679417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  <p:txBody>
          <a:bodyPr/>
          <a:lstStyle/>
          <a:p>
            <a:r>
              <a:rPr lang="id-ID">
                <a:noFill/>
              </a:rPr>
              <a:t> 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6568" y="3392905"/>
            <a:ext cx="16362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Các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bước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vẽ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Chọn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tỷ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lệ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Chọn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điểm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gốc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p</a:t>
            </a:r>
          </a:p>
          <a:p>
            <a:pPr>
              <a:buFontTx/>
              <a:buChar char="-"/>
            </a:pP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Dựa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vào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2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ptrinh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để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vẽ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 autoUpdateAnimBg="0"/>
      <p:bldP spid="25606" grpId="0" autoUpdateAnimBg="0"/>
      <p:bldP spid="37" grpId="0" animBg="1" autoUpdateAnimBg="0"/>
      <p:bldP spid="38" grpId="0" animBg="1" autoUpdateAnimBg="0"/>
      <p:bldP spid="39" grpId="0" animBg="1" autoUpdateAnimBg="0"/>
      <p:bldP spid="45" grpId="0" animBg="1" autoUpdateAnimBg="0"/>
      <p:bldP spid="22574" grpId="0"/>
      <p:bldP spid="5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8537067-40DF-4E3B-9CFC-7D6EEC1E5C6F}" type="slidenum">
              <a:rPr lang="en-US" smtClean="0">
                <a:solidFill>
                  <a:srgbClr val="898989"/>
                </a:solidFill>
              </a:rPr>
              <a:pPr/>
              <a:t>43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598488" y="1187450"/>
            <a:ext cx="19431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3724275" algn="l"/>
              </a:tabLst>
            </a:pPr>
            <a:r>
              <a:rPr lang="en-US" sz="2200" u="sng">
                <a:latin typeface="Arial" charset="0"/>
                <a:ea typeface="Calibri" pitchFamily="34" charset="0"/>
                <a:cs typeface="Arial" charset="0"/>
              </a:rPr>
              <a:t>Ví dụ á</a:t>
            </a:r>
            <a:r>
              <a:rPr lang="vi-VN" sz="2200" u="sng">
                <a:latin typeface="Arial" charset="0"/>
                <a:ea typeface="Calibri" pitchFamily="34" charset="0"/>
                <a:cs typeface="Arial" charset="0"/>
              </a:rPr>
              <a:t>p dụng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</p:txBody>
      </p:sp>
      <p:pic>
        <p:nvPicPr>
          <p:cNvPr id="266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5" y="1682750"/>
            <a:ext cx="83486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3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43014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5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2C76AC6-390D-4795-94A4-7E1DE576FB32}" type="slidenum">
              <a:rPr lang="en-US" smtClean="0">
                <a:solidFill>
                  <a:srgbClr val="898989"/>
                </a:solidFill>
              </a:rPr>
              <a:pPr/>
              <a:t>44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5450" y="1241425"/>
            <a:ext cx="2943225" cy="43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vi-VN" sz="2200" b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Ví dụ 3:</a:t>
            </a: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Cơ cấu cu lit 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3065" y="1745513"/>
            <a:ext cx="1416879" cy="430887"/>
          </a:xfrm>
          <a:prstGeom prst="rect">
            <a:avLst/>
          </a:prstGeom>
          <a:blipFill rotWithShape="0">
            <a:blip r:embed="rId2"/>
            <a:stretch>
              <a:fillRect l="-4194" t="-9859" b="-2676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88" y="2459038"/>
            <a:ext cx="3357562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56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44061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2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2C76AC6-390D-4795-94A4-7E1DE576FB32}" type="slidenum">
              <a:rPr lang="en-US" smtClean="0">
                <a:solidFill>
                  <a:srgbClr val="898989"/>
                </a:solidFill>
              </a:rPr>
              <a:pPr/>
              <a:t>45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2943225" cy="43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vi-VN" sz="2200" b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Ví dụ 3:</a:t>
            </a: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Cơ cấu cu lit 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11223" y="1359710"/>
            <a:ext cx="1508442" cy="875111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88" y="2459038"/>
            <a:ext cx="3357562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8192" y="2607929"/>
            <a:ext cx="2435225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Connector 26"/>
          <p:cNvCxnSpPr/>
          <p:nvPr/>
        </p:nvCxnSpPr>
        <p:spPr>
          <a:xfrm>
            <a:off x="6650038" y="3182938"/>
            <a:ext cx="744537" cy="32781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146925" y="3929063"/>
            <a:ext cx="1209675" cy="259715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6545263" y="4362450"/>
            <a:ext cx="341312" cy="419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vi-VN" sz="2000" dirty="0">
                <a:latin typeface="+mn-lt"/>
                <a:ea typeface="Calibri" pitchFamily="34" charset="0"/>
                <a:cs typeface="Times New Roman" pitchFamily="18" charset="0"/>
              </a:rPr>
              <a:t>p</a:t>
            </a:r>
            <a:endParaRPr lang="en-US" sz="2000" dirty="0"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6788150" y="5872163"/>
            <a:ext cx="436563" cy="444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000" dirty="0">
                <a:latin typeface="+mn-lt"/>
                <a:ea typeface="Calibri" pitchFamily="34" charset="0"/>
                <a:cs typeface="Times New Roman" pitchFamily="18" charset="0"/>
              </a:rPr>
              <a:t>b</a:t>
            </a:r>
            <a:r>
              <a:rPr lang="en-US" sz="2000" baseline="-25000" dirty="0">
                <a:latin typeface="+mn-lt"/>
                <a:ea typeface="Calibri" pitchFamily="34" charset="0"/>
                <a:cs typeface="Times New Roman" pitchFamily="18" charset="0"/>
              </a:rPr>
              <a:t>2</a:t>
            </a:r>
            <a:endParaRPr lang="en-US" sz="2000" dirty="0"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7969250" y="4741863"/>
            <a:ext cx="485775" cy="371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000">
                <a:latin typeface="+mn-lt"/>
                <a:ea typeface="Calibri" pitchFamily="34" charset="0"/>
                <a:cs typeface="Times New Roman" pitchFamily="18" charset="0"/>
              </a:rPr>
              <a:t>b</a:t>
            </a:r>
            <a:r>
              <a:rPr lang="en-US" sz="2000" baseline="-25000">
                <a:latin typeface="+mn-lt"/>
                <a:ea typeface="Calibri" pitchFamily="34" charset="0"/>
                <a:cs typeface="Times New Roman" pitchFamily="18" charset="0"/>
              </a:rPr>
              <a:t>3</a:t>
            </a:r>
            <a:endParaRPr lang="en-US" sz="2000"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938963" y="4459288"/>
            <a:ext cx="385762" cy="162242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881688" y="2779713"/>
            <a:ext cx="2446337" cy="5603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 rot="20867954">
            <a:off x="6521450" y="3176588"/>
            <a:ext cx="136525" cy="138112"/>
          </a:xfrm>
          <a:prstGeom prst="rect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 rot="17980822">
            <a:off x="5679282" y="3799681"/>
            <a:ext cx="138112" cy="136525"/>
          </a:xfrm>
          <a:prstGeom prst="rect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5694363" y="3762375"/>
            <a:ext cx="2752725" cy="152876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938963" y="4440238"/>
            <a:ext cx="962025" cy="534987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7327900" y="4935538"/>
            <a:ext cx="536575" cy="1131887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Multiply 44"/>
          <p:cNvSpPr/>
          <p:nvPr/>
        </p:nvSpPr>
        <p:spPr>
          <a:xfrm>
            <a:off x="6818313" y="4329113"/>
            <a:ext cx="271462" cy="274637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noFill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426200" y="5067300"/>
            <a:ext cx="604838" cy="328613"/>
            <a:chOff x="5777" y="1923"/>
            <a:chExt cx="686" cy="417"/>
          </a:xfrm>
        </p:grpSpPr>
        <p:sp>
          <p:nvSpPr>
            <p:cNvPr id="44067" name="Text Box 3"/>
            <p:cNvSpPr txBox="1">
              <a:spLocks noChangeArrowheads="1"/>
            </p:cNvSpPr>
            <p:nvPr/>
          </p:nvSpPr>
          <p:spPr bwMode="auto">
            <a:xfrm>
              <a:off x="5777" y="1923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000">
                  <a:latin typeface="Arial" charset="0"/>
                  <a:cs typeface="Arial" charset="0"/>
                </a:rPr>
                <a:t>V</a:t>
              </a:r>
              <a:r>
                <a:rPr lang="en-US" sz="2000" baseline="-25000">
                  <a:latin typeface="Arial" charset="0"/>
                  <a:cs typeface="Arial" charset="0"/>
                </a:rPr>
                <a:t>B2</a:t>
              </a:r>
              <a:endParaRPr lang="en-US" sz="2000">
                <a:latin typeface="Arial" charset="0"/>
                <a:cs typeface="Arial" charset="0"/>
              </a:endParaRPr>
            </a:p>
          </p:txBody>
        </p:sp>
        <p:cxnSp>
          <p:nvCxnSpPr>
            <p:cNvPr id="44068" name="AutoShape 4"/>
            <p:cNvCxnSpPr>
              <a:cxnSpLocks noChangeShapeType="1"/>
            </p:cNvCxnSpPr>
            <p:nvPr/>
          </p:nvCxnSpPr>
          <p:spPr bwMode="auto">
            <a:xfrm>
              <a:off x="5852" y="1980"/>
              <a:ext cx="28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7653338" y="5741988"/>
            <a:ext cx="855662" cy="382587"/>
            <a:chOff x="5777" y="1923"/>
            <a:chExt cx="686" cy="417"/>
          </a:xfrm>
        </p:grpSpPr>
        <p:sp>
          <p:nvSpPr>
            <p:cNvPr id="44065" name="Text Box 3"/>
            <p:cNvSpPr txBox="1">
              <a:spLocks noChangeArrowheads="1"/>
            </p:cNvSpPr>
            <p:nvPr/>
          </p:nvSpPr>
          <p:spPr bwMode="auto">
            <a:xfrm>
              <a:off x="5777" y="1923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000">
                  <a:latin typeface="Arial" charset="0"/>
                  <a:cs typeface="Arial" charset="0"/>
                </a:rPr>
                <a:t>V</a:t>
              </a:r>
              <a:r>
                <a:rPr lang="en-US" sz="2000" baseline="-25000">
                  <a:latin typeface="Arial" charset="0"/>
                  <a:cs typeface="Arial" charset="0"/>
                </a:rPr>
                <a:t>B3/B2</a:t>
              </a:r>
              <a:endParaRPr lang="en-US" sz="2000">
                <a:latin typeface="Arial" charset="0"/>
                <a:cs typeface="Arial" charset="0"/>
              </a:endParaRPr>
            </a:p>
          </p:txBody>
        </p:sp>
        <p:cxnSp>
          <p:nvCxnSpPr>
            <p:cNvPr id="44066" name="AutoShape 4"/>
            <p:cNvCxnSpPr>
              <a:cxnSpLocks noChangeShapeType="1"/>
            </p:cNvCxnSpPr>
            <p:nvPr/>
          </p:nvCxnSpPr>
          <p:spPr bwMode="auto">
            <a:xfrm flipV="1">
              <a:off x="5818" y="1977"/>
              <a:ext cx="202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7299325" y="4237038"/>
            <a:ext cx="646113" cy="382587"/>
            <a:chOff x="5777" y="1923"/>
            <a:chExt cx="686" cy="417"/>
          </a:xfrm>
        </p:grpSpPr>
        <p:sp>
          <p:nvSpPr>
            <p:cNvPr id="44063" name="Text Box 3"/>
            <p:cNvSpPr txBox="1">
              <a:spLocks noChangeArrowheads="1"/>
            </p:cNvSpPr>
            <p:nvPr/>
          </p:nvSpPr>
          <p:spPr bwMode="auto">
            <a:xfrm>
              <a:off x="5777" y="1923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000">
                  <a:latin typeface="Arial" charset="0"/>
                  <a:cs typeface="Arial" charset="0"/>
                </a:rPr>
                <a:t>V</a:t>
              </a:r>
              <a:r>
                <a:rPr lang="en-US" sz="2000" baseline="-25000">
                  <a:latin typeface="Arial" charset="0"/>
                  <a:cs typeface="Arial" charset="0"/>
                </a:rPr>
                <a:t>B3</a:t>
              </a:r>
              <a:endParaRPr lang="en-US" sz="2000">
                <a:latin typeface="Arial" charset="0"/>
                <a:cs typeface="Arial" charset="0"/>
              </a:endParaRPr>
            </a:p>
          </p:txBody>
        </p:sp>
        <p:cxnSp>
          <p:nvCxnSpPr>
            <p:cNvPr id="44064" name="AutoShape 4"/>
            <p:cNvCxnSpPr>
              <a:cxnSpLocks noChangeShapeType="1"/>
            </p:cNvCxnSpPr>
            <p:nvPr/>
          </p:nvCxnSpPr>
          <p:spPr bwMode="auto">
            <a:xfrm>
              <a:off x="5846" y="1980"/>
              <a:ext cx="26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4058" name="Freeform 468"/>
          <p:cNvSpPr>
            <a:spLocks/>
          </p:cNvSpPr>
          <p:nvPr/>
        </p:nvSpPr>
        <p:spPr bwMode="auto">
          <a:xfrm rot="-8613064">
            <a:off x="8113713" y="5189538"/>
            <a:ext cx="211137" cy="161925"/>
          </a:xfrm>
          <a:custGeom>
            <a:avLst/>
            <a:gdLst>
              <a:gd name="T0" fmla="*/ 0 w 135172"/>
              <a:gd name="T1" fmla="*/ 394041 h 98971"/>
              <a:gd name="T2" fmla="*/ 962322 w 135172"/>
              <a:gd name="T3" fmla="*/ 1275556 h 98971"/>
              <a:gd name="T4" fmla="*/ 1168534 w 135172"/>
              <a:gd name="T5" fmla="*/ 10970755 h 989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sp>
        <p:nvSpPr>
          <p:cNvPr id="40" name="Rectangle 3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05456" y="5926712"/>
            <a:ext cx="1610249" cy="396262"/>
          </a:xfrm>
          <a:prstGeom prst="rect">
            <a:avLst/>
          </a:prstGeom>
          <a:blipFill rotWithShape="1">
            <a:blip r:embed="rId5"/>
            <a:stretch>
              <a:fillRect l="-1894" b="-12308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44060" name="Freeform 467"/>
          <p:cNvSpPr>
            <a:spLocks/>
          </p:cNvSpPr>
          <p:nvPr/>
        </p:nvSpPr>
        <p:spPr bwMode="auto">
          <a:xfrm rot="9347936">
            <a:off x="6937375" y="6224588"/>
            <a:ext cx="225425" cy="244475"/>
          </a:xfrm>
          <a:custGeom>
            <a:avLst/>
            <a:gdLst>
              <a:gd name="T0" fmla="*/ 0 w 135172"/>
              <a:gd name="T1" fmla="*/ 8454550 h 98971"/>
              <a:gd name="T2" fmla="*/ 7944050 w 135172"/>
              <a:gd name="T3" fmla="*/ 27363153 h 98971"/>
              <a:gd name="T4" fmla="*/ 9646341 w 135172"/>
              <a:gd name="T5" fmla="*/ 235345444 h 989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sp>
        <p:nvSpPr>
          <p:cNvPr id="8" name="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86109" y="5339833"/>
            <a:ext cx="1344151" cy="368499"/>
          </a:xfrm>
          <a:prstGeom prst="rect">
            <a:avLst/>
          </a:prstGeom>
          <a:blipFill rotWithShape="1">
            <a:blip r:embed="rId6"/>
            <a:stretch>
              <a:fillRect l="-2727" b="-20000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1389456"/>
            <a:ext cx="4935538" cy="43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+ Phương trình vectơ vận tốc điểm B</a:t>
            </a:r>
            <a:r>
              <a:rPr lang="vi-VN" sz="2200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42775" y="262690"/>
            <a:ext cx="2913647" cy="91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200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≡ B</a:t>
            </a:r>
            <a:r>
              <a:rPr lang="vi-VN" sz="2200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(khớp bản lề)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200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# B</a:t>
            </a:r>
            <a:r>
              <a:rPr lang="vi-VN" sz="2200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(khớp trượt)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7"/>
          <a:srcRect l="40049" t="55651" r="42815" b="37500"/>
          <a:stretch>
            <a:fillRect/>
          </a:stretch>
        </p:blipFill>
        <p:spPr bwMode="auto">
          <a:xfrm>
            <a:off x="2299185" y="1796991"/>
            <a:ext cx="2229633" cy="50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6" grpId="0" animBg="1"/>
      <p:bldP spid="37" grpId="0" animBg="1"/>
      <p:bldP spid="44058" grpId="0" animBg="1"/>
      <p:bldP spid="44060" grpId="0" animBg="1"/>
      <p:bldP spid="38" grpId="0"/>
      <p:bldP spid="4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F1D0693-F00F-4BA8-81E8-D4A6E17722DD}" type="slidenum">
              <a:rPr lang="en-US" smtClean="0">
                <a:solidFill>
                  <a:srgbClr val="898989"/>
                </a:solidFill>
              </a:rPr>
              <a:pPr/>
              <a:t>46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135438" y="1155700"/>
            <a:ext cx="873125" cy="4921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vi-VN" sz="2200" i="1" u="sng" smtClean="0"/>
              <a:t>Giải</a:t>
            </a:r>
            <a:endParaRPr lang="en-US" sz="2200" smtClean="0"/>
          </a:p>
        </p:txBody>
      </p:sp>
      <p:sp>
        <p:nvSpPr>
          <p:cNvPr id="3" name="Rectangle 2"/>
          <p:cNvSpPr/>
          <p:nvPr/>
        </p:nvSpPr>
        <p:spPr>
          <a:xfrm>
            <a:off x="876300" y="1562100"/>
            <a:ext cx="4572000" cy="895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200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≡ B</a:t>
            </a:r>
            <a:r>
              <a:rPr lang="vi-VN" sz="2200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(khớp bản lề)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200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# B</a:t>
            </a:r>
            <a:r>
              <a:rPr lang="vi-VN" sz="2200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(khớp trượt)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300" y="2797175"/>
            <a:ext cx="4935538" cy="43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+ Phương trình vectơ vận tốc điểm B</a:t>
            </a:r>
            <a:r>
              <a:rPr lang="vi-VN" sz="2200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300" y="4111625"/>
            <a:ext cx="1479550" cy="43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+ Kết quả: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94782" y="4519942"/>
            <a:ext cx="3554435" cy="879408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2200">
                <a:noFill/>
              </a:rPr>
              <a:t> </a:t>
            </a:r>
          </a:p>
        </p:txBody>
      </p:sp>
      <p:grpSp>
        <p:nvGrpSpPr>
          <p:cNvPr id="45064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4506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8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06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1863" y="5486400"/>
            <a:ext cx="23653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83687" y="3333794"/>
            <a:ext cx="2805506" cy="510268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/>
      <p:bldP spid="7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D2F65FD-F168-486F-A057-1DBA7E61A38E}" type="slidenum">
              <a:rPr lang="en-US" smtClean="0">
                <a:solidFill>
                  <a:srgbClr val="898989"/>
                </a:solidFill>
              </a:rPr>
              <a:pPr/>
              <a:t>47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2970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600" y="2490788"/>
            <a:ext cx="6821488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779463" y="1130300"/>
            <a:ext cx="30876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vi-VN" sz="2600" b="1" u="sng">
                <a:latin typeface="Arial" charset="0"/>
                <a:cs typeface="Times New Roman" pitchFamily="18" charset="0"/>
              </a:rPr>
              <a:t>Ví dụ áp dụng:</a:t>
            </a:r>
            <a:endParaRPr lang="vi-VN" sz="2600">
              <a:latin typeface="Arial" charset="0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819150" y="1544638"/>
            <a:ext cx="16033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vi-VN" sz="2600" dirty="0">
                <a:latin typeface="+mn-lt"/>
                <a:ea typeface="Calibri" pitchFamily="34" charset="0"/>
                <a:cs typeface="Times New Roman" pitchFamily="18" charset="0"/>
              </a:rPr>
              <a:t>l</a:t>
            </a:r>
            <a:r>
              <a:rPr lang="vi-VN" sz="2600" baseline="-30000" dirty="0">
                <a:latin typeface="+mn-lt"/>
                <a:ea typeface="Calibri" pitchFamily="34" charset="0"/>
                <a:cs typeface="Times New Roman" pitchFamily="18" charset="0"/>
              </a:rPr>
              <a:t>AB</a:t>
            </a:r>
            <a:r>
              <a:rPr lang="vi-VN" sz="2600" dirty="0">
                <a:latin typeface="+mn-lt"/>
                <a:ea typeface="Calibri" pitchFamily="34" charset="0"/>
                <a:cs typeface="Times New Roman" pitchFamily="18" charset="0"/>
              </a:rPr>
              <a:t> = a</a:t>
            </a:r>
            <a:endParaRPr lang="vi-VN" sz="2600" dirty="0">
              <a:latin typeface="+mn-lt"/>
            </a:endParaRPr>
          </a:p>
        </p:txBody>
      </p:sp>
      <p:sp>
        <p:nvSpPr>
          <p:cNvPr id="4608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sp>
        <p:nvSpPr>
          <p:cNvPr id="46087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68350" y="2043113"/>
            <a:ext cx="3470275" cy="492125"/>
            <a:chOff x="767587" y="2135061"/>
            <a:chExt cx="3470365" cy="492444"/>
          </a:xfrm>
        </p:grpSpPr>
        <p:pic>
          <p:nvPicPr>
            <p:cNvPr id="46092" name="Picture 1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976" y="2173574"/>
              <a:ext cx="597764" cy="404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767587" y="2135061"/>
              <a:ext cx="852510" cy="492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sz="2600" dirty="0">
                  <a:latin typeface="+mn-lt"/>
                </a:rPr>
                <a:t>Tính</a:t>
              </a:r>
              <a:endParaRPr lang="en-US" sz="2600" dirty="0">
                <a:latin typeface="+mn-l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83659" y="2135061"/>
              <a:ext cx="1560552" cy="492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sz="2600" dirty="0">
                  <a:latin typeface="+mn-lt"/>
                </a:rPr>
                <a:t>theo a và</a:t>
              </a:r>
              <a:endParaRPr lang="en-US" sz="2600" dirty="0">
                <a:latin typeface="+mn-lt"/>
              </a:endParaRPr>
            </a:p>
          </p:txBody>
        </p:sp>
        <p:pic>
          <p:nvPicPr>
            <p:cNvPr id="46095" name="Picture 1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631" y="2158583"/>
              <a:ext cx="625321" cy="434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089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46090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1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7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E69D733-F845-4A39-A00E-2E6689896871}" type="slidenum">
              <a:rPr lang="en-US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48</a:t>
            </a:fld>
            <a:endParaRPr lang="en-US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36613" y="1322388"/>
            <a:ext cx="35845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b="1" u="sng">
                <a:latin typeface="Arial" charset="0"/>
                <a:ea typeface="Calibri" pitchFamily="34" charset="0"/>
                <a:cs typeface="Arial" charset="0"/>
              </a:rPr>
              <a:t>Ví dụ 4</a:t>
            </a:r>
            <a:r>
              <a:rPr lang="en-US" sz="2200">
                <a:latin typeface="Arial" charset="0"/>
                <a:ea typeface="Calibri" pitchFamily="34" charset="0"/>
                <a:cs typeface="Arial" charset="0"/>
              </a:rPr>
              <a:t>: (</a:t>
            </a:r>
            <a:r>
              <a:rPr lang="vi-VN" sz="2200">
                <a:latin typeface="Arial" charset="0"/>
                <a:ea typeface="Calibri" pitchFamily="34" charset="0"/>
                <a:cs typeface="Arial" charset="0"/>
              </a:rPr>
              <a:t>Cơ cấu hỗn hợp</a:t>
            </a:r>
            <a:r>
              <a:rPr lang="en-US" sz="2200">
                <a:latin typeface="Arial" charset="0"/>
                <a:ea typeface="Calibri" pitchFamily="34" charset="0"/>
                <a:cs typeface="Arial" charset="0"/>
              </a:rPr>
              <a:t>)</a:t>
            </a:r>
            <a:r>
              <a:rPr lang="vi-VN" sz="2200">
                <a:latin typeface="Arial" charset="0"/>
                <a:ea typeface="Calibri" pitchFamily="34" charset="0"/>
                <a:cs typeface="Arial" charset="0"/>
              </a:rPr>
              <a:t> 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5975" y="1866900"/>
            <a:ext cx="3635375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1) Cho </a:t>
            </a: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2025" y="3333750"/>
            <a:ext cx="3560763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khâu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4332288" y="4483100"/>
            <a:ext cx="6873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200" i="1" u="sng">
                <a:latin typeface="Arial" charset="0"/>
                <a:ea typeface="Calibri" pitchFamily="34" charset="0"/>
                <a:cs typeface="Arial" charset="0"/>
              </a:rPr>
              <a:t>Giải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149350" y="5087938"/>
            <a:ext cx="662622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200">
                <a:latin typeface="Arial" charset="0"/>
                <a:ea typeface="Calibri" pitchFamily="34" charset="0"/>
                <a:cs typeface="Arial" charset="0"/>
              </a:rPr>
              <a:t>Khâu dẫn (1) + NTĐ 1 (2 + 3) + NTĐ 2 (4 + 5)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200">
                <a:latin typeface="Arial" charset="0"/>
                <a:ea typeface="Calibri" pitchFamily="34" charset="0"/>
                <a:cs typeface="Arial" charset="0"/>
              </a:rPr>
              <a:t>NTĐ: nhóm tĩnh định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9213" y="2510287"/>
            <a:ext cx="2450530" cy="60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13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47115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11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304925"/>
            <a:ext cx="4267200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D37CFD9-A4AD-48E6-997C-BF46E95F9DF0}" type="slidenum">
              <a:rPr lang="en-US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49</a:t>
            </a:fld>
            <a:endParaRPr lang="en-US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863" y="1155700"/>
            <a:ext cx="5426075" cy="9191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vi-VN" sz="22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NTĐ 1 (2 + 3):</a:t>
            </a: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  <a:defRPr/>
            </a:pPr>
            <a:r>
              <a:rPr lang="vi-VN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 trình vectơ vận tốc điểm C</a:t>
            </a: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34" name="Rectangle 13"/>
          <p:cNvSpPr>
            <a:spLocks noChangeArrowheads="1"/>
          </p:cNvSpPr>
          <p:nvPr/>
        </p:nvSpPr>
        <p:spPr bwMode="auto">
          <a:xfrm>
            <a:off x="530225" y="2500313"/>
            <a:ext cx="274161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Arial" charset="0"/>
                <a:ea typeface="Calibri" pitchFamily="34" charset="0"/>
                <a:cs typeface="Arial" charset="0"/>
              </a:rPr>
              <a:t>b) </a:t>
            </a:r>
            <a:r>
              <a:rPr lang="vi-VN" sz="2200">
                <a:latin typeface="Arial" charset="0"/>
                <a:ea typeface="Calibri" pitchFamily="34" charset="0"/>
                <a:cs typeface="Arial" charset="0"/>
              </a:rPr>
              <a:t>Giải phương trình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8163" y="2959100"/>
            <a:ext cx="15509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200">
                <a:latin typeface="Arial" charset="0"/>
                <a:ea typeface="Calibri" pitchFamily="34" charset="0"/>
                <a:cs typeface="Arial" charset="0"/>
              </a:rPr>
              <a:t>c) </a:t>
            </a:r>
            <a:r>
              <a:rPr lang="vi-VN" sz="2200">
                <a:latin typeface="Arial" charset="0"/>
                <a:ea typeface="Calibri" pitchFamily="34" charset="0"/>
                <a:cs typeface="Arial" charset="0"/>
              </a:rPr>
              <a:t>Kết quả: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772400" y="4343400"/>
            <a:ext cx="0" cy="914400"/>
          </a:xfrm>
          <a:prstGeom prst="line">
            <a:avLst/>
          </a:prstGeom>
          <a:ln w="3810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6059488" y="4249738"/>
            <a:ext cx="179387" cy="358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Arial" charset="0"/>
                <a:ea typeface="Calibri" pitchFamily="34" charset="0"/>
                <a:cs typeface="Arial" charset="0"/>
              </a:rPr>
              <a:t>p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7808913" y="4108450"/>
            <a:ext cx="209550" cy="3413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Arial" charset="0"/>
                <a:ea typeface="Calibri" pitchFamily="34" charset="0"/>
                <a:cs typeface="Arial" charset="0"/>
              </a:rPr>
              <a:t>b</a:t>
            </a: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7537450" y="5249863"/>
            <a:ext cx="177800" cy="346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Arial" charset="0"/>
                <a:ea typeface="Calibri" pitchFamily="34" charset="0"/>
                <a:cs typeface="Arial" charset="0"/>
              </a:rPr>
              <a:t>c</a:t>
            </a:r>
          </a:p>
        </p:txBody>
      </p:sp>
      <p:sp>
        <p:nvSpPr>
          <p:cNvPr id="26" name="Rectangle 25"/>
          <p:cNvSpPr/>
          <p:nvPr/>
        </p:nvSpPr>
        <p:spPr>
          <a:xfrm rot="1731881">
            <a:off x="6559550" y="4552950"/>
            <a:ext cx="101600" cy="138113"/>
          </a:xfrm>
          <a:prstGeom prst="rect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778750" y="1631950"/>
            <a:ext cx="101600" cy="136525"/>
          </a:xfrm>
          <a:prstGeom prst="rect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389688" y="4171950"/>
            <a:ext cx="114300" cy="155575"/>
          </a:xfrm>
          <a:prstGeom prst="rect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5" name="Multiply 24"/>
          <p:cNvSpPr/>
          <p:nvPr/>
        </p:nvSpPr>
        <p:spPr>
          <a:xfrm>
            <a:off x="6294438" y="4192588"/>
            <a:ext cx="204787" cy="274637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noFill/>
            </a:endParaRPr>
          </a:p>
        </p:txBody>
      </p:sp>
      <p:sp>
        <p:nvSpPr>
          <p:cNvPr id="48142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382963"/>
            <a:ext cx="352107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4" name="Rectangle 3"/>
          <p:cNvSpPr>
            <a:spLocks noChangeArrowheads="1"/>
          </p:cNvSpPr>
          <p:nvPr/>
        </p:nvSpPr>
        <p:spPr bwMode="auto">
          <a:xfrm>
            <a:off x="342900" y="9334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id-ID">
              <a:latin typeface="Arial" charset="0"/>
              <a:cs typeface="Arial" charset="0"/>
            </a:endParaRPr>
          </a:p>
        </p:txBody>
      </p:sp>
      <p:sp>
        <p:nvSpPr>
          <p:cNvPr id="48145" name="Rectangle 5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endParaRPr lang="id-ID">
              <a:latin typeface="Arial" charset="0"/>
              <a:cs typeface="Arial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163" y="4071938"/>
            <a:ext cx="32400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 rot="10800000" flipV="1">
            <a:off x="4251325" y="4351338"/>
            <a:ext cx="725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vi-VN" dirty="0">
                <a:latin typeface="+mn-lt"/>
                <a:ea typeface="Times New Roman" pitchFamily="18" charset="0"/>
                <a:cs typeface="Times New Roman" pitchFamily="18" charset="0"/>
              </a:rPr>
              <a:t>(1/s)</a:t>
            </a:r>
            <a:endParaRPr lang="vi-VN" dirty="0">
              <a:latin typeface="+mn-lt"/>
              <a:cs typeface="Arial" pitchFamily="34" charset="0"/>
            </a:endParaRPr>
          </a:p>
        </p:txBody>
      </p:sp>
      <p:sp>
        <p:nvSpPr>
          <p:cNvPr id="48148" name="Rectangle 8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888" y="4986338"/>
            <a:ext cx="33115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0" name="Rectangle 9"/>
          <p:cNvSpPr>
            <a:spLocks noChangeArrowheads="1"/>
          </p:cNvSpPr>
          <p:nvPr/>
        </p:nvSpPr>
        <p:spPr bwMode="auto">
          <a:xfrm>
            <a:off x="342900" y="9334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id-ID">
              <a:latin typeface="Arial" charset="0"/>
              <a:cs typeface="Arial" charset="0"/>
            </a:endParaRPr>
          </a:p>
        </p:txBody>
      </p:sp>
      <p:sp>
        <p:nvSpPr>
          <p:cNvPr id="48151" name="Rectangle 11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888" y="5688013"/>
            <a:ext cx="16144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6"/>
          <p:cNvSpPr>
            <a:spLocks noChangeArrowheads="1"/>
          </p:cNvSpPr>
          <p:nvPr/>
        </p:nvSpPr>
        <p:spPr bwMode="auto">
          <a:xfrm rot="10800000" flipV="1">
            <a:off x="2709863" y="5854700"/>
            <a:ext cx="723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vi-VN" dirty="0">
                <a:latin typeface="+mn-lt"/>
                <a:ea typeface="Times New Roman" pitchFamily="18" charset="0"/>
                <a:cs typeface="Times New Roman" pitchFamily="18" charset="0"/>
              </a:rPr>
              <a:t>(1/s)</a:t>
            </a:r>
            <a:endParaRPr lang="vi-VN" dirty="0">
              <a:latin typeface="+mn-lt"/>
              <a:cs typeface="Arial" pitchFamily="34" charset="0"/>
            </a:endParaRPr>
          </a:p>
        </p:txBody>
      </p:sp>
      <p:grpSp>
        <p:nvGrpSpPr>
          <p:cNvPr id="48154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48176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77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Rectangle 4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64074" y="2037703"/>
            <a:ext cx="2209186" cy="472052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grpSp>
        <p:nvGrpSpPr>
          <p:cNvPr id="42" name="Group 2"/>
          <p:cNvGrpSpPr>
            <a:grpSpLocks/>
          </p:cNvGrpSpPr>
          <p:nvPr/>
        </p:nvGrpSpPr>
        <p:grpSpPr bwMode="auto">
          <a:xfrm>
            <a:off x="6724650" y="4930775"/>
            <a:ext cx="828675" cy="382588"/>
            <a:chOff x="5177" y="1600"/>
            <a:chExt cx="686" cy="417"/>
          </a:xfrm>
        </p:grpSpPr>
        <p:sp>
          <p:nvSpPr>
            <p:cNvPr id="48174" name="Text Box 3"/>
            <p:cNvSpPr txBox="1">
              <a:spLocks noChangeArrowheads="1"/>
            </p:cNvSpPr>
            <p:nvPr/>
          </p:nvSpPr>
          <p:spPr bwMode="auto">
            <a:xfrm>
              <a:off x="5177" y="1600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200">
                  <a:latin typeface="Arial" charset="0"/>
                  <a:cs typeface="Arial" charset="0"/>
                </a:rPr>
                <a:t>V</a:t>
              </a:r>
              <a:r>
                <a:rPr lang="en-US" sz="2200" baseline="-25000">
                  <a:latin typeface="Arial" charset="0"/>
                  <a:cs typeface="Arial" charset="0"/>
                </a:rPr>
                <a:t>C</a:t>
              </a:r>
              <a:endParaRPr lang="en-US" sz="2200">
                <a:latin typeface="Arial" charset="0"/>
                <a:cs typeface="Arial" charset="0"/>
              </a:endParaRPr>
            </a:p>
          </p:txBody>
        </p:sp>
        <p:cxnSp>
          <p:nvCxnSpPr>
            <p:cNvPr id="48175" name="AutoShape 4"/>
            <p:cNvCxnSpPr>
              <a:cxnSpLocks noChangeShapeType="1"/>
            </p:cNvCxnSpPr>
            <p:nvPr/>
          </p:nvCxnSpPr>
          <p:spPr bwMode="auto">
            <a:xfrm>
              <a:off x="5213" y="1659"/>
              <a:ext cx="23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5" name="Group 2"/>
          <p:cNvGrpSpPr>
            <a:grpSpLocks/>
          </p:cNvGrpSpPr>
          <p:nvPr/>
        </p:nvGrpSpPr>
        <p:grpSpPr bwMode="auto">
          <a:xfrm>
            <a:off x="7891463" y="4602163"/>
            <a:ext cx="855662" cy="384175"/>
            <a:chOff x="6137" y="1415"/>
            <a:chExt cx="686" cy="417"/>
          </a:xfrm>
        </p:grpSpPr>
        <p:sp>
          <p:nvSpPr>
            <p:cNvPr id="48172" name="Text Box 3"/>
            <p:cNvSpPr txBox="1">
              <a:spLocks noChangeArrowheads="1"/>
            </p:cNvSpPr>
            <p:nvPr/>
          </p:nvSpPr>
          <p:spPr bwMode="auto">
            <a:xfrm>
              <a:off x="6137" y="1415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200">
                  <a:latin typeface="Arial" charset="0"/>
                  <a:cs typeface="Arial" charset="0"/>
                </a:rPr>
                <a:t>V</a:t>
              </a:r>
              <a:r>
                <a:rPr lang="en-US" sz="2200" baseline="-25000">
                  <a:latin typeface="Arial" charset="0"/>
                  <a:cs typeface="Arial" charset="0"/>
                </a:rPr>
                <a:t>C/B</a:t>
              </a:r>
              <a:endParaRPr lang="en-US" sz="2200">
                <a:latin typeface="Arial" charset="0"/>
                <a:cs typeface="Arial" charset="0"/>
              </a:endParaRPr>
            </a:p>
          </p:txBody>
        </p:sp>
        <p:cxnSp>
          <p:nvCxnSpPr>
            <p:cNvPr id="48173" name="AutoShape 4"/>
            <p:cNvCxnSpPr>
              <a:cxnSpLocks noChangeShapeType="1"/>
            </p:cNvCxnSpPr>
            <p:nvPr/>
          </p:nvCxnSpPr>
          <p:spPr bwMode="auto">
            <a:xfrm>
              <a:off x="6188" y="1468"/>
              <a:ext cx="231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8" name="Group 2"/>
          <p:cNvGrpSpPr>
            <a:grpSpLocks/>
          </p:cNvGrpSpPr>
          <p:nvPr/>
        </p:nvGrpSpPr>
        <p:grpSpPr bwMode="auto">
          <a:xfrm>
            <a:off x="6964363" y="3908425"/>
            <a:ext cx="828675" cy="382588"/>
            <a:chOff x="5854" y="1977"/>
            <a:chExt cx="686" cy="417"/>
          </a:xfrm>
        </p:grpSpPr>
        <p:sp>
          <p:nvSpPr>
            <p:cNvPr id="48170" name="Text Box 3"/>
            <p:cNvSpPr txBox="1">
              <a:spLocks noChangeArrowheads="1"/>
            </p:cNvSpPr>
            <p:nvPr/>
          </p:nvSpPr>
          <p:spPr bwMode="auto">
            <a:xfrm>
              <a:off x="5854" y="1977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200" dirty="0">
                  <a:latin typeface="Arial" charset="0"/>
                  <a:cs typeface="Arial" charset="0"/>
                </a:rPr>
                <a:t>V</a:t>
              </a:r>
              <a:r>
                <a:rPr lang="en-US" sz="2200" baseline="-25000" dirty="0">
                  <a:latin typeface="Arial" charset="0"/>
                  <a:cs typeface="Arial" charset="0"/>
                </a:rPr>
                <a:t>B</a:t>
              </a:r>
              <a:endParaRPr lang="en-US" sz="2200" dirty="0">
                <a:latin typeface="Arial" charset="0"/>
                <a:cs typeface="Arial" charset="0"/>
              </a:endParaRPr>
            </a:p>
          </p:txBody>
        </p:sp>
        <p:cxnSp>
          <p:nvCxnSpPr>
            <p:cNvPr id="48171" name="AutoShape 4"/>
            <p:cNvCxnSpPr>
              <a:cxnSpLocks noChangeShapeType="1"/>
            </p:cNvCxnSpPr>
            <p:nvPr/>
          </p:nvCxnSpPr>
          <p:spPr bwMode="auto">
            <a:xfrm>
              <a:off x="5902" y="2043"/>
              <a:ext cx="20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19" name="Straight Connector 18"/>
          <p:cNvCxnSpPr/>
          <p:nvPr/>
        </p:nvCxnSpPr>
        <p:spPr>
          <a:xfrm>
            <a:off x="6413500" y="4389438"/>
            <a:ext cx="1376363" cy="869950"/>
          </a:xfrm>
          <a:prstGeom prst="line">
            <a:avLst/>
          </a:prstGeom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7772400" y="1319213"/>
            <a:ext cx="0" cy="438943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08738" y="4321175"/>
            <a:ext cx="13716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6381750" y="3308350"/>
            <a:ext cx="0" cy="201136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918200" y="4071938"/>
            <a:ext cx="2181225" cy="135096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164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575" y="1160463"/>
            <a:ext cx="3257550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/>
          <p:cNvCxnSpPr/>
          <p:nvPr/>
        </p:nvCxnSpPr>
        <p:spPr>
          <a:xfrm flipV="1">
            <a:off x="5943600" y="3406775"/>
            <a:ext cx="1265238" cy="230187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Freeform 468"/>
          <p:cNvSpPr>
            <a:spLocks/>
          </p:cNvSpPr>
          <p:nvPr/>
        </p:nvSpPr>
        <p:spPr bwMode="auto">
          <a:xfrm rot="-8613064">
            <a:off x="7940675" y="5403850"/>
            <a:ext cx="212725" cy="161925"/>
          </a:xfrm>
          <a:custGeom>
            <a:avLst/>
            <a:gdLst>
              <a:gd name="T0" fmla="*/ 0 w 135172"/>
              <a:gd name="T1" fmla="*/ 394041 h 98971"/>
              <a:gd name="T2" fmla="*/ 969560 w 135172"/>
              <a:gd name="T3" fmla="*/ 1275556 h 98971"/>
              <a:gd name="T4" fmla="*/ 1177323 w 135172"/>
              <a:gd name="T5" fmla="*/ 10970755 h 989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sp>
        <p:nvSpPr>
          <p:cNvPr id="47" name="Rectangle 4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83077" y="5541863"/>
            <a:ext cx="1260923" cy="368499"/>
          </a:xfrm>
          <a:prstGeom prst="rect">
            <a:avLst/>
          </a:prstGeom>
          <a:blipFill rotWithShape="1">
            <a:blip r:embed="rId10"/>
            <a:stretch>
              <a:fillRect l="-2415" b="-18033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49" name="Freeform 468"/>
          <p:cNvSpPr>
            <a:spLocks/>
          </p:cNvSpPr>
          <p:nvPr/>
        </p:nvSpPr>
        <p:spPr bwMode="auto">
          <a:xfrm rot="-8613064">
            <a:off x="7640638" y="3759200"/>
            <a:ext cx="212725" cy="163513"/>
          </a:xfrm>
          <a:custGeom>
            <a:avLst/>
            <a:gdLst>
              <a:gd name="T0" fmla="*/ 0 w 135172"/>
              <a:gd name="T1" fmla="*/ 397906 h 98971"/>
              <a:gd name="T2" fmla="*/ 969560 w 135172"/>
              <a:gd name="T3" fmla="*/ 1288065 h 98971"/>
              <a:gd name="T4" fmla="*/ 1177323 w 135172"/>
              <a:gd name="T5" fmla="*/ 11078346 h 989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sp>
        <p:nvSpPr>
          <p:cNvPr id="50" name="Rectangle 4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99449" y="3348785"/>
            <a:ext cx="1439689" cy="396262"/>
          </a:xfrm>
          <a:prstGeom prst="rect">
            <a:avLst/>
          </a:prstGeom>
          <a:blipFill rotWithShape="1">
            <a:blip r:embed="rId11"/>
            <a:stretch>
              <a:fillRect l="-2542" b="-12308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734" grpId="0"/>
      <p:bldP spid="14" grpId="0"/>
      <p:bldP spid="22" grpId="0" animBg="1"/>
      <p:bldP spid="23" grpId="0" animBg="1"/>
      <p:bldP spid="24" grpId="0" animBg="1"/>
      <p:bldP spid="26" grpId="0" animBg="1"/>
      <p:bldP spid="27" grpId="0" animBg="1"/>
      <p:bldP spid="33" grpId="0" animBg="1"/>
      <p:bldP spid="8198" grpId="0"/>
      <p:bldP spid="40" grpId="0"/>
      <p:bldP spid="46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FF331D8-4578-4092-AAF3-B8CF6C740D0F}" type="slidenum">
              <a:rPr lang="en-US" smtClean="0">
                <a:solidFill>
                  <a:srgbClr val="898989"/>
                </a:solidFill>
              </a:rPr>
              <a:pPr/>
              <a:t>5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71525" y="1290638"/>
            <a:ext cx="5827713" cy="1323975"/>
          </a:xfrm>
        </p:spPr>
        <p:txBody>
          <a:bodyPr/>
          <a:lstStyle/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Font typeface="Wingdings 3" pitchFamily="18" charset="2"/>
              <a:buNone/>
            </a:pPr>
            <a:r>
              <a:rPr lang="en-US" sz="2200" b="1" smtClean="0">
                <a:latin typeface="Arial" charset="0"/>
                <a:cs typeface="Arial" charset="0"/>
              </a:rPr>
              <a:t>1. Các phép tính vectơ</a:t>
            </a:r>
            <a:endParaRPr lang="en-US" sz="2200" smtClean="0"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sz="2200" smtClean="0">
                <a:latin typeface="Arial" charset="0"/>
                <a:cs typeface="Arial" charset="0"/>
              </a:rPr>
              <a:t>    c. </a:t>
            </a:r>
            <a:r>
              <a:rPr lang="vi-VN" sz="2200" smtClean="0">
                <a:cs typeface="Arial" charset="0"/>
              </a:rPr>
              <a:t>Phép nhân vô hướng 2 vectơ</a:t>
            </a:r>
            <a:endParaRPr lang="en-US" sz="2200" smtClean="0"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sz="2200" smtClean="0">
                <a:cs typeface="Arial" charset="0"/>
              </a:rPr>
              <a:t>        </a:t>
            </a:r>
            <a:r>
              <a:rPr lang="en-US" sz="2200" smtClean="0">
                <a:latin typeface="Arial" charset="0"/>
                <a:cs typeface="Arial" charset="0"/>
              </a:rPr>
              <a:t>Đ</a:t>
            </a:r>
            <a:r>
              <a:rPr lang="vi-VN" sz="2200" smtClean="0">
                <a:cs typeface="Arial" charset="0"/>
              </a:rPr>
              <a:t>ại lượng vô hướng</a:t>
            </a:r>
            <a:endParaRPr lang="en-US" sz="2200" smtClean="0"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3350" y="3867150"/>
            <a:ext cx="11430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400" dirty="0">
                <a:latin typeface="+mn-lt"/>
                <a:ea typeface="Times New Roman" panose="02020603050405020304" pitchFamily="18" charset="0"/>
              </a:rPr>
              <a:t>Lưu ý: </a:t>
            </a:r>
            <a:endParaRPr lang="en-US" sz="2400" dirty="0"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6334125" y="2255838"/>
            <a:ext cx="974725" cy="715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6334125" y="2974975"/>
            <a:ext cx="1101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 bwMode="auto">
          <a:xfrm rot="1471273">
            <a:off x="6491288" y="2674938"/>
            <a:ext cx="301625" cy="463550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207" name="TextBox 13"/>
          <p:cNvSpPr txBox="1">
            <a:spLocks noChangeArrowheads="1"/>
          </p:cNvSpPr>
          <p:nvPr/>
        </p:nvSpPr>
        <p:spPr bwMode="auto">
          <a:xfrm>
            <a:off x="6813550" y="2624138"/>
            <a:ext cx="280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θ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094413" y="3908425"/>
            <a:ext cx="2159000" cy="2181225"/>
            <a:chOff x="8384432" y="4118517"/>
            <a:chExt cx="2138493" cy="2182527"/>
          </a:xfrm>
        </p:grpSpPr>
        <p:grpSp>
          <p:nvGrpSpPr>
            <p:cNvPr id="21522" name="Group 14"/>
            <p:cNvGrpSpPr>
              <a:grpSpLocks/>
            </p:cNvGrpSpPr>
            <p:nvPr/>
          </p:nvGrpSpPr>
          <p:grpSpPr bwMode="auto">
            <a:xfrm>
              <a:off x="8384432" y="4118517"/>
              <a:ext cx="2138493" cy="2182527"/>
              <a:chOff x="8357538" y="4145410"/>
              <a:chExt cx="2138493" cy="2182527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rot="16200000" flipV="1">
                <a:off x="7819973" y="5196962"/>
                <a:ext cx="1829892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8450310" y="5829164"/>
                <a:ext cx="1921499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529" name="TextBox 18"/>
              <p:cNvSpPr txBox="1">
                <a:spLocks noChangeArrowheads="1"/>
              </p:cNvSpPr>
              <p:nvPr/>
            </p:nvSpPr>
            <p:spPr bwMode="auto">
              <a:xfrm>
                <a:off x="8357538" y="4145410"/>
                <a:ext cx="310026" cy="400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2000">
                    <a:latin typeface="Arial" charset="0"/>
                    <a:cs typeface="Arial" charset="0"/>
                  </a:rPr>
                  <a:t>y</a:t>
                </a:r>
              </a:p>
            </p:txBody>
          </p:sp>
          <p:sp>
            <p:nvSpPr>
              <p:cNvPr id="21530" name="TextBox 19"/>
              <p:cNvSpPr txBox="1">
                <a:spLocks noChangeArrowheads="1"/>
              </p:cNvSpPr>
              <p:nvPr/>
            </p:nvSpPr>
            <p:spPr bwMode="auto">
              <a:xfrm>
                <a:off x="10186005" y="5927720"/>
                <a:ext cx="310026" cy="400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2000">
                    <a:latin typeface="Arial" charset="0"/>
                    <a:cs typeface="Arial" charset="0"/>
                  </a:rPr>
                  <a:t>x</a:t>
                </a:r>
              </a:p>
            </p:txBody>
          </p:sp>
          <p:sp>
            <p:nvSpPr>
              <p:cNvPr id="21531" name="TextBox 20"/>
              <p:cNvSpPr txBox="1">
                <a:spLocks noChangeArrowheads="1"/>
              </p:cNvSpPr>
              <p:nvPr/>
            </p:nvSpPr>
            <p:spPr bwMode="auto">
              <a:xfrm>
                <a:off x="8379951" y="5838071"/>
                <a:ext cx="379909" cy="400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2000">
                    <a:latin typeface="Arial" charset="0"/>
                    <a:cs typeface="Arial" charset="0"/>
                  </a:rPr>
                  <a:t>O</a:t>
                </a:r>
              </a:p>
            </p:txBody>
          </p:sp>
        </p:grpSp>
        <p:sp>
          <p:nvSpPr>
            <p:cNvPr id="21523" name="TextBox 21"/>
            <p:cNvSpPr txBox="1">
              <a:spLocks noChangeArrowheads="1"/>
            </p:cNvSpPr>
            <p:nvPr/>
          </p:nvSpPr>
          <p:spPr bwMode="auto">
            <a:xfrm>
              <a:off x="8467164" y="5399313"/>
              <a:ext cx="240143" cy="400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000">
                  <a:latin typeface="Arial" charset="0"/>
                  <a:cs typeface="Arial" charset="0"/>
                </a:rPr>
                <a:t>j</a:t>
              </a:r>
            </a:p>
          </p:txBody>
        </p:sp>
        <p:sp>
          <p:nvSpPr>
            <p:cNvPr id="21524" name="TextBox 22"/>
            <p:cNvSpPr txBox="1">
              <a:spLocks noChangeArrowheads="1"/>
            </p:cNvSpPr>
            <p:nvPr/>
          </p:nvSpPr>
          <p:spPr bwMode="auto">
            <a:xfrm>
              <a:off x="8833564" y="5743048"/>
              <a:ext cx="240143" cy="400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000">
                  <a:latin typeface="Arial" charset="0"/>
                  <a:cs typeface="Arial" charset="0"/>
                </a:rPr>
                <a:t>i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16200000" flipV="1">
              <a:off x="8560938" y="5628337"/>
              <a:ext cx="38917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8755523" y="5810214"/>
              <a:ext cx="42927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514" name="Group 8"/>
          <p:cNvGrpSpPr>
            <a:grpSpLocks/>
          </p:cNvGrpSpPr>
          <p:nvPr/>
        </p:nvGrpSpPr>
        <p:grpSpPr bwMode="auto">
          <a:xfrm>
            <a:off x="0" y="-17463"/>
            <a:ext cx="7358063" cy="1089026"/>
            <a:chOff x="362309" y="-53282"/>
            <a:chExt cx="8412453" cy="1381659"/>
          </a:xfrm>
        </p:grpSpPr>
        <p:pic>
          <p:nvPicPr>
            <p:cNvPr id="21520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1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1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662238"/>
            <a:ext cx="23399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5675" y="4522788"/>
            <a:ext cx="987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5838" y="5175250"/>
            <a:ext cx="1408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9388" y="2066925"/>
            <a:ext cx="292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4813" y="2976563"/>
            <a:ext cx="280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20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0C5F0E7-5BD0-47C1-BB82-2D28B3ACAF8A}" type="slidenum">
              <a:rPr lang="en-US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50</a:t>
            </a:fld>
            <a:endParaRPr lang="en-US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36525" y="1227138"/>
            <a:ext cx="24447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vi-VN" sz="2200" u="sng">
                <a:latin typeface="Arial" charset="0"/>
                <a:ea typeface="Calibri" pitchFamily="34" charset="0"/>
                <a:cs typeface="Arial" charset="0"/>
              </a:rPr>
              <a:t>NTĐ 2 (4 + 5):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8484" y="2732561"/>
            <a:ext cx="2819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dirty="0" smtClean="0">
                <a:latin typeface="Arial" charset="0"/>
                <a:ea typeface="Calibri" pitchFamily="34" charset="0"/>
                <a:cs typeface="Arial" charset="0"/>
              </a:rPr>
              <a:t>2) </a:t>
            </a:r>
            <a:r>
              <a:rPr lang="vi-VN" sz="2200" dirty="0">
                <a:latin typeface="Arial" charset="0"/>
                <a:ea typeface="Calibri" pitchFamily="34" charset="0"/>
                <a:cs typeface="Arial" charset="0"/>
              </a:rPr>
              <a:t>Giải  phương trình</a:t>
            </a:r>
            <a:endParaRPr lang="en-US" sz="2200" dirty="0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17110" y="3248345"/>
            <a:ext cx="1487908" cy="42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latin typeface="Arial" charset="0"/>
                <a:ea typeface="Calibri" pitchFamily="34" charset="0"/>
                <a:cs typeface="Arial" charset="0"/>
              </a:rPr>
              <a:t>3) </a:t>
            </a:r>
            <a:r>
              <a:rPr lang="vi-VN" sz="2200" dirty="0">
                <a:latin typeface="Arial" charset="0"/>
                <a:ea typeface="Calibri" pitchFamily="34" charset="0"/>
                <a:cs typeface="Arial" charset="0"/>
              </a:rPr>
              <a:t>Kết quả</a:t>
            </a:r>
            <a:endParaRPr lang="en-US" sz="2200" dirty="0">
              <a:latin typeface="Arial" charset="0"/>
              <a:ea typeface="Calibri" pitchFamily="34" charset="0"/>
              <a:cs typeface="Arial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389688" y="4384675"/>
            <a:ext cx="793750" cy="509588"/>
          </a:xfrm>
          <a:prstGeom prst="line">
            <a:avLst/>
          </a:prstGeom>
          <a:ln w="38100">
            <a:solidFill>
              <a:srgbClr val="FF99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427788" y="4360863"/>
            <a:ext cx="989012" cy="4762"/>
          </a:xfrm>
          <a:prstGeom prst="line">
            <a:avLst/>
          </a:prstGeom>
          <a:ln w="381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7169150" y="4946650"/>
            <a:ext cx="179388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Arial" charset="0"/>
                <a:ea typeface="Calibri" pitchFamily="34" charset="0"/>
                <a:cs typeface="Arial" charset="0"/>
              </a:rPr>
              <a:t>e</a:t>
            </a: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7343775" y="4264025"/>
            <a:ext cx="180975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Arial" charset="0"/>
                <a:ea typeface="Calibri" pitchFamily="34" charset="0"/>
                <a:cs typeface="Arial" charset="0"/>
              </a:rPr>
              <a:t>f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5599113" y="4308475"/>
            <a:ext cx="2776537" cy="2063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9166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49196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9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16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2950" y="1614488"/>
            <a:ext cx="267335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 rot="1731881">
            <a:off x="8007350" y="2976563"/>
            <a:ext cx="103188" cy="138112"/>
          </a:xfrm>
          <a:prstGeom prst="rect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200"/>
          </a:p>
        </p:txBody>
      </p:sp>
      <p:sp>
        <p:nvSpPr>
          <p:cNvPr id="11" name="Rectangle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02030" y="3829844"/>
            <a:ext cx="561564" cy="402931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12" name="Rectangle 1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99213" y="4621906"/>
            <a:ext cx="521360" cy="368499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217109" y="4526780"/>
            <a:ext cx="493322" cy="377155"/>
          </a:xfrm>
          <a:prstGeom prst="rect">
            <a:avLst/>
          </a:prstGeom>
          <a:blipFill rotWithShape="1">
            <a:blip r:embed="rId7"/>
            <a:stretch>
              <a:fillRect r="-13580" b="-4918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102350" y="3802063"/>
            <a:ext cx="2644775" cy="1736725"/>
            <a:chOff x="6102350" y="3802435"/>
            <a:chExt cx="2644775" cy="1736627"/>
          </a:xfrm>
        </p:grpSpPr>
        <p:grpSp>
          <p:nvGrpSpPr>
            <p:cNvPr id="49180" name="Group 35"/>
            <p:cNvGrpSpPr>
              <a:grpSpLocks/>
            </p:cNvGrpSpPr>
            <p:nvPr/>
          </p:nvGrpSpPr>
          <p:grpSpPr bwMode="auto">
            <a:xfrm>
              <a:off x="6102350" y="3881438"/>
              <a:ext cx="1876425" cy="1608137"/>
              <a:chOff x="8138695" y="3882007"/>
              <a:chExt cx="2501260" cy="1608048"/>
            </a:xfrm>
          </p:grpSpPr>
          <p:sp>
            <p:nvSpPr>
              <p:cNvPr id="49190" name="Text Box 2"/>
              <p:cNvSpPr txBox="1">
                <a:spLocks noChangeArrowheads="1"/>
              </p:cNvSpPr>
              <p:nvPr/>
            </p:nvSpPr>
            <p:spPr bwMode="auto">
              <a:xfrm>
                <a:off x="8138695" y="3882007"/>
                <a:ext cx="240030" cy="3593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200">
                    <a:latin typeface="Arial" charset="0"/>
                    <a:ea typeface="Calibri" pitchFamily="34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49191" name="Text Box 2"/>
              <p:cNvSpPr txBox="1">
                <a:spLocks noChangeArrowheads="1"/>
              </p:cNvSpPr>
              <p:nvPr/>
            </p:nvSpPr>
            <p:spPr bwMode="auto">
              <a:xfrm>
                <a:off x="10399925" y="3926348"/>
                <a:ext cx="240030" cy="2762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200">
                    <a:latin typeface="Arial" charset="0"/>
                    <a:ea typeface="Calibri" pitchFamily="34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49192" name="Text Box 2"/>
              <p:cNvSpPr txBox="1">
                <a:spLocks noChangeArrowheads="1"/>
              </p:cNvSpPr>
              <p:nvPr/>
            </p:nvSpPr>
            <p:spPr bwMode="auto">
              <a:xfrm>
                <a:off x="10372813" y="5144924"/>
                <a:ext cx="235949" cy="34513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200">
                    <a:latin typeface="Arial" charset="0"/>
                    <a:ea typeface="Calibri" pitchFamily="34" charset="0"/>
                    <a:cs typeface="Arial" charset="0"/>
                  </a:rPr>
                  <a:t>c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8557688" y="4334761"/>
                <a:ext cx="182833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8534411" y="4355397"/>
                <a:ext cx="1853726" cy="903186"/>
              </a:xfrm>
              <a:prstGeom prst="line">
                <a:avLst/>
              </a:prstGeom>
              <a:ln w="38100">
                <a:solidFill>
                  <a:srgbClr val="0000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0362743" y="4352222"/>
                <a:ext cx="0" cy="914298"/>
              </a:xfrm>
              <a:prstGeom prst="line">
                <a:avLst/>
              </a:prstGeom>
              <a:ln w="38100">
                <a:solidFill>
                  <a:srgbClr val="0000FF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9181" name="Group 2"/>
            <p:cNvGrpSpPr>
              <a:grpSpLocks/>
            </p:cNvGrpSpPr>
            <p:nvPr/>
          </p:nvGrpSpPr>
          <p:grpSpPr bwMode="auto">
            <a:xfrm>
              <a:off x="6684791" y="5156474"/>
              <a:ext cx="529096" cy="382588"/>
              <a:chOff x="5144" y="1846"/>
              <a:chExt cx="438" cy="417"/>
            </a:xfrm>
          </p:grpSpPr>
          <p:sp>
            <p:nvSpPr>
              <p:cNvPr id="49188" name="Text Box 3"/>
              <p:cNvSpPr txBox="1">
                <a:spLocks noChangeArrowheads="1"/>
              </p:cNvSpPr>
              <p:nvPr/>
            </p:nvSpPr>
            <p:spPr bwMode="auto">
              <a:xfrm>
                <a:off x="5144" y="1846"/>
                <a:ext cx="438" cy="41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Aft>
                    <a:spcPts val="1000"/>
                  </a:spcAft>
                </a:pPr>
                <a:r>
                  <a:rPr lang="en-US" sz="2000">
                    <a:latin typeface="Arial" charset="0"/>
                    <a:cs typeface="Arial" charset="0"/>
                  </a:rPr>
                  <a:t>V</a:t>
                </a:r>
                <a:r>
                  <a:rPr lang="en-US" sz="2000" baseline="-25000">
                    <a:latin typeface="Arial" charset="0"/>
                    <a:cs typeface="Arial" charset="0"/>
                  </a:rPr>
                  <a:t>C</a:t>
                </a:r>
                <a:endParaRPr lang="en-US" sz="2000"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49189" name="AutoShape 4"/>
              <p:cNvCxnSpPr>
                <a:cxnSpLocks noChangeShapeType="1"/>
              </p:cNvCxnSpPr>
              <p:nvPr/>
            </p:nvCxnSpPr>
            <p:spPr bwMode="auto">
              <a:xfrm>
                <a:off x="5217" y="1918"/>
                <a:ext cx="179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49182" name="Group 2"/>
            <p:cNvGrpSpPr>
              <a:grpSpLocks/>
            </p:cNvGrpSpPr>
            <p:nvPr/>
          </p:nvGrpSpPr>
          <p:grpSpPr bwMode="auto">
            <a:xfrm>
              <a:off x="7891463" y="4602163"/>
              <a:ext cx="855662" cy="384175"/>
              <a:chOff x="6137" y="1415"/>
              <a:chExt cx="686" cy="417"/>
            </a:xfrm>
          </p:grpSpPr>
          <p:sp>
            <p:nvSpPr>
              <p:cNvPr id="49186" name="Text Box 3"/>
              <p:cNvSpPr txBox="1">
                <a:spLocks noChangeArrowheads="1"/>
              </p:cNvSpPr>
              <p:nvPr/>
            </p:nvSpPr>
            <p:spPr bwMode="auto">
              <a:xfrm>
                <a:off x="6137" y="1415"/>
                <a:ext cx="686" cy="41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Aft>
                    <a:spcPts val="1000"/>
                  </a:spcAft>
                </a:pPr>
                <a:r>
                  <a:rPr lang="en-US" sz="2000" dirty="0">
                    <a:latin typeface="Arial" charset="0"/>
                    <a:cs typeface="Arial" charset="0"/>
                  </a:rPr>
                  <a:t>V</a:t>
                </a:r>
                <a:r>
                  <a:rPr lang="en-US" sz="2000" baseline="-25000" dirty="0">
                    <a:latin typeface="Arial" charset="0"/>
                    <a:cs typeface="Arial" charset="0"/>
                  </a:rPr>
                  <a:t>C/B</a:t>
                </a:r>
                <a:endParaRPr lang="en-US" sz="2000" dirty="0"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49187" name="AutoShape 4"/>
              <p:cNvCxnSpPr>
                <a:cxnSpLocks noChangeShapeType="1"/>
              </p:cNvCxnSpPr>
              <p:nvPr/>
            </p:nvCxnSpPr>
            <p:spPr bwMode="auto">
              <a:xfrm>
                <a:off x="6188" y="1468"/>
                <a:ext cx="20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49183" name="Group 2"/>
            <p:cNvGrpSpPr>
              <a:grpSpLocks/>
            </p:cNvGrpSpPr>
            <p:nvPr/>
          </p:nvGrpSpPr>
          <p:grpSpPr bwMode="auto">
            <a:xfrm>
              <a:off x="7093940" y="3802435"/>
              <a:ext cx="589495" cy="382587"/>
              <a:chOff x="5854" y="1977"/>
              <a:chExt cx="488" cy="417"/>
            </a:xfrm>
          </p:grpSpPr>
          <p:sp>
            <p:nvSpPr>
              <p:cNvPr id="49184" name="Text Box 3"/>
              <p:cNvSpPr txBox="1">
                <a:spLocks noChangeArrowheads="1"/>
              </p:cNvSpPr>
              <p:nvPr/>
            </p:nvSpPr>
            <p:spPr bwMode="auto">
              <a:xfrm>
                <a:off x="5854" y="1977"/>
                <a:ext cx="488" cy="41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Aft>
                    <a:spcPts val="1000"/>
                  </a:spcAft>
                </a:pPr>
                <a:r>
                  <a:rPr lang="en-US" sz="2000">
                    <a:latin typeface="Arial" charset="0"/>
                    <a:cs typeface="Arial" charset="0"/>
                  </a:rPr>
                  <a:t>V</a:t>
                </a:r>
                <a:r>
                  <a:rPr lang="en-US" sz="2000" baseline="-25000">
                    <a:latin typeface="Arial" charset="0"/>
                    <a:cs typeface="Arial" charset="0"/>
                  </a:rPr>
                  <a:t>B</a:t>
                </a:r>
                <a:endParaRPr lang="en-US" sz="2000"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49185" name="AutoShape 4"/>
              <p:cNvCxnSpPr>
                <a:cxnSpLocks noChangeShapeType="1"/>
              </p:cNvCxnSpPr>
              <p:nvPr/>
            </p:nvCxnSpPr>
            <p:spPr bwMode="auto">
              <a:xfrm>
                <a:off x="5902" y="2043"/>
                <a:ext cx="209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cxnSp>
        <p:nvCxnSpPr>
          <p:cNvPr id="29" name="Straight Connector 28"/>
          <p:cNvCxnSpPr/>
          <p:nvPr/>
        </p:nvCxnSpPr>
        <p:spPr>
          <a:xfrm rot="5400000" flipH="1" flipV="1">
            <a:off x="6439694" y="3366294"/>
            <a:ext cx="2320925" cy="125888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194550" y="4330700"/>
            <a:ext cx="193675" cy="490538"/>
          </a:xfrm>
          <a:prstGeom prst="line">
            <a:avLst/>
          </a:prstGeom>
          <a:ln w="38100">
            <a:solidFill>
              <a:srgbClr val="00B0F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Freeform 468"/>
          <p:cNvSpPr>
            <a:spLocks/>
          </p:cNvSpPr>
          <p:nvPr/>
        </p:nvSpPr>
        <p:spPr bwMode="auto">
          <a:xfrm rot="3995005">
            <a:off x="5609431" y="4368007"/>
            <a:ext cx="212725" cy="163512"/>
          </a:xfrm>
          <a:custGeom>
            <a:avLst/>
            <a:gdLst>
              <a:gd name="T0" fmla="*/ 0 w 135172"/>
              <a:gd name="T1" fmla="*/ 397903 h 98971"/>
              <a:gd name="T2" fmla="*/ 969560 w 135172"/>
              <a:gd name="T3" fmla="*/ 1288057 h 98971"/>
              <a:gd name="T4" fmla="*/ 1177323 w 135172"/>
              <a:gd name="T5" fmla="*/ 11078278 h 989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sp>
        <p:nvSpPr>
          <p:cNvPr id="45" name="Rectangle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48172" y="4552124"/>
            <a:ext cx="1318631" cy="368499"/>
          </a:xfrm>
          <a:prstGeom prst="rect">
            <a:avLst/>
          </a:prstGeom>
          <a:blipFill rotWithShape="1">
            <a:blip r:embed="rId8"/>
            <a:stretch>
              <a:fillRect l="-2304" b="-20000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46" name="Freeform 468"/>
          <p:cNvSpPr>
            <a:spLocks/>
          </p:cNvSpPr>
          <p:nvPr/>
        </p:nvSpPr>
        <p:spPr bwMode="auto">
          <a:xfrm rot="-10399736">
            <a:off x="7494588" y="3652838"/>
            <a:ext cx="211137" cy="163512"/>
          </a:xfrm>
          <a:custGeom>
            <a:avLst/>
            <a:gdLst>
              <a:gd name="T0" fmla="*/ 0 w 135172"/>
              <a:gd name="T1" fmla="*/ 397903 h 98971"/>
              <a:gd name="T2" fmla="*/ 962322 w 135172"/>
              <a:gd name="T3" fmla="*/ 1288057 h 98971"/>
              <a:gd name="T4" fmla="*/ 1168534 w 135172"/>
              <a:gd name="T5" fmla="*/ 11078278 h 989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sp>
        <p:nvSpPr>
          <p:cNvPr id="47" name="Rectangle 4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15891" y="3280383"/>
            <a:ext cx="1449692" cy="396262"/>
          </a:xfrm>
          <a:prstGeom prst="rect">
            <a:avLst/>
          </a:prstGeom>
          <a:blipFill rotWithShape="1">
            <a:blip r:embed="rId9"/>
            <a:stretch>
              <a:fillRect l="-2532" b="-12308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Rectangle 3"/>
              <p:cNvSpPr/>
              <p:nvPr/>
            </p:nvSpPr>
            <p:spPr>
              <a:xfrm>
                <a:off x="703991" y="3734594"/>
                <a:ext cx="4934860" cy="6750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d-ID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vi-VN" i="1">
                              <a:latin typeface="Cambria Math"/>
                            </a:rPr>
                            <m:t>𝐹</m:t>
                          </m:r>
                          <m:r>
                            <a:rPr lang="vi-VN" i="1">
                              <a:latin typeface="Cambria Math"/>
                            </a:rPr>
                            <m:t>/</m:t>
                          </m:r>
                          <m:r>
                            <a:rPr lang="vi-VN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vi-VN" i="1">
                          <a:latin typeface="Cambria Math"/>
                        </a:rPr>
                        <m:t>= </m:t>
                      </m:r>
                      <m:acc>
                        <m:accPr>
                          <m:chr m:val="̅"/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vi-VN" i="1">
                              <a:latin typeface="Cambria Math"/>
                            </a:rPr>
                            <m:t>𝑒𝑓</m:t>
                          </m:r>
                        </m:e>
                      </m:acc>
                      <m:r>
                        <a:rPr lang="vi-VN" i="1">
                          <a:latin typeface="Cambria Math"/>
                        </a:rPr>
                        <m:t>.</m:t>
                      </m:r>
                      <m:sSub>
                        <m:sSub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vi-VN" i="1">
                              <a:latin typeface="Cambria Math"/>
                            </a:rPr>
                            <m:t>𝑣</m:t>
                          </m:r>
                        </m:sub>
                      </m:sSub>
                      <m:r>
                        <a:rPr lang="vi-VN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id-ID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i="1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i="1">
                              <a:latin typeface="Cambria Math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d-ID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2.</m:t>
                              </m:r>
                              <m:r>
                                <a:rPr lang="vi-VN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vi-VN" i="1">
                                  <a:latin typeface="Cambria Math"/>
                                </a:rPr>
                                <m:t>1 </m:t>
                              </m:r>
                            </m:sub>
                          </m:sSub>
                          <m:r>
                            <a:rPr lang="vi-VN" i="1">
                              <a:latin typeface="Cambria Math"/>
                            </a:rPr>
                            <m:t>. </m:t>
                          </m:r>
                          <m:sSub>
                            <m:sSubPr>
                              <m:ctrlPr>
                                <a:rPr lang="id-ID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i="1">
                                  <a:latin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vi-VN" i="1">
                                  <a:latin typeface="Cambria Math"/>
                                </a:rPr>
                                <m:t>𝐴𝐵</m:t>
                              </m:r>
                            </m:sub>
                          </m:sSub>
                          <m:r>
                            <a:rPr lang="vi-VN" i="1">
                              <a:latin typeface="Cambria Math"/>
                            </a:rPr>
                            <m:t>.</m:t>
                          </m:r>
                          <m:rad>
                            <m:radPr>
                              <m:degHide m:val="on"/>
                              <m:ctrlPr>
                                <a:rPr lang="id-ID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i="1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i="1">
                              <a:latin typeface="Cambria Math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.2</m:t>
                          </m:r>
                        </m:den>
                      </m:f>
                      <m:r>
                        <a:rPr lang="vi-VN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vi-VN" i="1">
                              <a:latin typeface="Cambria Math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i="1">
                              <a:latin typeface="Cambria Math"/>
                            </a:rPr>
                            <m:t> </m:t>
                          </m:r>
                          <m:r>
                            <a:rPr lang="vi-VN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vi-VN" i="1">
                              <a:latin typeface="Cambria Math"/>
                            </a:rPr>
                            <m:t>1 </m:t>
                          </m:r>
                        </m:sub>
                      </m:sSub>
                      <m:r>
                        <a:rPr lang="vi-VN" i="1">
                          <a:latin typeface="Cambria Math"/>
                        </a:rPr>
                        <m:t>. </m:t>
                      </m:r>
                      <m:sSub>
                        <m:sSub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vi-VN" i="1">
                              <a:latin typeface="Cambria Math"/>
                            </a:rPr>
                            <m:t>𝐴𝐵</m:t>
                          </m:r>
                        </m:sub>
                      </m:sSub>
                    </m:oMath>
                  </m:oMathPara>
                </a14:m>
                <a:endParaRPr lang="id-ID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91" y="3734594"/>
                <a:ext cx="4934860" cy="67505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d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Rectangle 4"/>
              <p:cNvSpPr/>
              <p:nvPr/>
            </p:nvSpPr>
            <p:spPr>
              <a:xfrm>
                <a:off x="743729" y="4644121"/>
                <a:ext cx="2959207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vi-VN" i="1"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vi-VN" i="1">
                          <a:latin typeface="Cambria Math"/>
                        </a:rPr>
                        <m:t>= 2. </m:t>
                      </m:r>
                      <m:sSub>
                        <m:sSub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vi-VN" i="1">
                              <a:latin typeface="Cambria Math"/>
                            </a:rPr>
                            <m:t>𝐹</m:t>
                          </m:r>
                          <m:r>
                            <a:rPr lang="vi-VN" i="1">
                              <a:latin typeface="Cambria Math"/>
                            </a:rPr>
                            <m:t>/</m:t>
                          </m:r>
                          <m:r>
                            <a:rPr lang="vi-VN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vi-VN" i="1">
                          <a:latin typeface="Cambria Math"/>
                        </a:rPr>
                        <m:t> = </m:t>
                      </m:r>
                      <m:f>
                        <m:f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vi-VN" i="1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vi-VN" i="1">
                          <a:latin typeface="Cambria Math"/>
                        </a:rPr>
                        <m:t> .</m:t>
                      </m:r>
                      <m:sSub>
                        <m:sSub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i="1">
                              <a:latin typeface="Cambria Math"/>
                            </a:rPr>
                            <m:t> </m:t>
                          </m:r>
                          <m:r>
                            <a:rPr lang="vi-VN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vi-VN" i="1">
                              <a:latin typeface="Cambria Math"/>
                            </a:rPr>
                            <m:t>1 </m:t>
                          </m:r>
                        </m:sub>
                      </m:sSub>
                      <m:r>
                        <a:rPr lang="vi-VN" i="1">
                          <a:latin typeface="Cambria Math"/>
                        </a:rPr>
                        <m:t>. </m:t>
                      </m:r>
                      <m:sSub>
                        <m:sSub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vi-VN" i="1">
                              <a:latin typeface="Cambria Math"/>
                            </a:rPr>
                            <m:t>𝐴𝐵</m:t>
                          </m:r>
                        </m:sub>
                      </m:sSub>
                    </m:oMath>
                  </m:oMathPara>
                </a14:m>
                <a:endParaRPr lang="id-ID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29" y="4644121"/>
                <a:ext cx="2959207" cy="6127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d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Rectangle 5"/>
              <p:cNvSpPr/>
              <p:nvPr/>
            </p:nvSpPr>
            <p:spPr>
              <a:xfrm>
                <a:off x="802039" y="5464858"/>
                <a:ext cx="3885871" cy="754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vi-VN" i="1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vi-VN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d-ID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vi-VN" i="1">
                                  <a:latin typeface="Cambria Math"/>
                                </a:rPr>
                                <m:t>𝐹</m:t>
                              </m:r>
                              <m:r>
                                <a:rPr lang="vi-VN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vi-VN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d-ID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i="1">
                                  <a:latin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vi-VN" i="1">
                                  <a:latin typeface="Cambria Math"/>
                                </a:rPr>
                                <m:t>𝐸𝐹</m:t>
                              </m:r>
                            </m:sub>
                          </m:sSub>
                        </m:den>
                      </m:f>
                      <m:r>
                        <a:rPr lang="vi-VN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vi-VN" i="1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vi-VN" i="1">
                          <a:latin typeface="Cambria Math"/>
                        </a:rPr>
                        <m:t> . </m:t>
                      </m:r>
                      <m:sSub>
                        <m:sSub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i="1">
                              <a:latin typeface="Cambria Math"/>
                            </a:rPr>
                            <m:t> </m:t>
                          </m:r>
                          <m:r>
                            <a:rPr lang="vi-VN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vi-VN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vi-VN" i="1">
                          <a:latin typeface="Cambria Math"/>
                        </a:rPr>
                        <m:t>. </m:t>
                      </m:r>
                      <m:f>
                        <m:f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d-ID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i="1">
                                  <a:latin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vi-VN" i="1">
                                  <a:latin typeface="Cambria Math"/>
                                </a:rPr>
                                <m:t>𝐴𝐵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d-ID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i="1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  <m:r>
                            <a:rPr lang="vi-VN" i="1">
                              <a:latin typeface="Cambria Math"/>
                            </a:rPr>
                            <m:t>. </m:t>
                          </m:r>
                          <m:sSub>
                            <m:sSubPr>
                              <m:ctrlPr>
                                <a:rPr lang="id-ID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i="1">
                                  <a:latin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vi-VN" i="1">
                                  <a:latin typeface="Cambria Math"/>
                                </a:rPr>
                                <m:t>𝐴𝐵</m:t>
                              </m:r>
                            </m:sub>
                          </m:sSub>
                        </m:den>
                      </m:f>
                      <m:r>
                        <a:rPr lang="vi-VN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d-ID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ad>
                                <m:radPr>
                                  <m:degHide m:val="on"/>
                                  <m:ctrlPr>
                                    <a:rPr lang="id-ID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vi-VN" i="1">
                                      <a:latin typeface="Cambria Math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vi-VN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vi-VN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vi-VN" i="1">
                              <a:latin typeface="Cambria Math"/>
                            </a:rPr>
                            <m:t>9</m:t>
                          </m:r>
                        </m:den>
                      </m:f>
                      <m:r>
                        <a:rPr lang="vi-VN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id-ID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039" y="5464858"/>
                <a:ext cx="3885871" cy="75488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d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Rectangle 8"/>
              <p:cNvSpPr/>
              <p:nvPr/>
            </p:nvSpPr>
            <p:spPr>
              <a:xfrm>
                <a:off x="4611738" y="5646943"/>
                <a:ext cx="6691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d-ID" i="1">
                        <a:latin typeface="Cambria Math"/>
                      </a:rPr>
                      <m:t> </m:t>
                    </m:r>
                  </m:oMath>
                </a14:m>
                <a:r>
                  <a:rPr lang="vi-VN" dirty="0"/>
                  <a:t>(1/s)</a:t>
                </a:r>
                <a:endParaRPr lang="id-ID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738" y="5646943"/>
                <a:ext cx="669158" cy="369332"/>
              </a:xfrm>
              <a:prstGeom prst="rect">
                <a:avLst/>
              </a:prstGeom>
              <a:blipFill rotWithShape="1">
                <a:blip r:embed="rId13"/>
                <a:stretch>
                  <a:fillRect l="-917" t="-8197" r="-8257" b="-24590"/>
                </a:stretch>
              </a:blipFill>
            </p:spPr>
            <p:txBody>
              <a:bodyPr/>
              <a:lstStyle/>
              <a:p>
                <a:r>
                  <a:rPr lang="id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Rectangle 13"/>
              <p:cNvSpPr/>
              <p:nvPr/>
            </p:nvSpPr>
            <p:spPr>
              <a:xfrm>
                <a:off x="703991" y="2034545"/>
                <a:ext cx="2863926" cy="71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d-ID" sz="1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d-ID" sz="19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latin typeface="Cambria Math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vi-VN" sz="1900" i="1"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vi-VN" sz="19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id-ID" sz="1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d-ID" sz="19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latin typeface="Cambria Math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vi-VN" sz="1900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vi-VN" sz="19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d-ID" sz="1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d-ID" sz="19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latin typeface="Cambria Math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vi-VN" sz="1900" i="1">
                              <a:latin typeface="Cambria Math"/>
                            </a:rPr>
                            <m:t>𝐹</m:t>
                          </m:r>
                          <m:r>
                            <a:rPr lang="vi-VN" sz="1900" i="1">
                              <a:latin typeface="Cambria Math"/>
                            </a:rPr>
                            <m:t>/</m:t>
                          </m:r>
                          <m:r>
                            <a:rPr lang="vi-VN" sz="1900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vi-VN" sz="1900" i="1">
                          <a:latin typeface="Cambria Math"/>
                        </a:rPr>
                        <m:t>,</m:t>
                      </m:r>
                      <m:r>
                        <a:rPr lang="vi-VN" sz="190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id-ID" sz="1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d-ID" sz="19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latin typeface="Cambria Math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vi-VN" sz="1900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vi-VN" sz="19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id-ID" sz="1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d-ID" sz="1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d-ID" sz="19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1900" i="1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vi-VN" sz="1900" i="1"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vi-VN" sz="1900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id-ID" sz="1900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91" y="2034545"/>
                <a:ext cx="2863926" cy="713529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d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15424" y="1666016"/>
            <a:ext cx="37879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latin typeface="Arial" charset="0"/>
                <a:ea typeface="Calibri" pitchFamily="34" charset="0"/>
                <a:cs typeface="Arial" charset="0"/>
              </a:rPr>
              <a:t>1) </a:t>
            </a:r>
            <a:r>
              <a:rPr lang="en-US" sz="2200" dirty="0" err="1" smtClean="0">
                <a:latin typeface="Arial" charset="0"/>
                <a:ea typeface="Calibri" pitchFamily="34" charset="0"/>
                <a:cs typeface="Arial" charset="0"/>
              </a:rPr>
              <a:t>Viết</a:t>
            </a:r>
            <a:r>
              <a:rPr lang="vi-VN" sz="2200" dirty="0" smtClean="0">
                <a:latin typeface="Arial" charset="0"/>
                <a:ea typeface="Calibri" pitchFamily="34" charset="0"/>
                <a:cs typeface="Arial" charset="0"/>
              </a:rPr>
              <a:t>  </a:t>
            </a:r>
            <a:r>
              <a:rPr lang="vi-VN" sz="2200" dirty="0">
                <a:latin typeface="Arial" charset="0"/>
                <a:ea typeface="Calibri" pitchFamily="34" charset="0"/>
                <a:cs typeface="Arial" charset="0"/>
              </a:rPr>
              <a:t>phương </a:t>
            </a:r>
            <a:r>
              <a:rPr lang="vi-VN" sz="2200" dirty="0" smtClean="0">
                <a:latin typeface="Arial" charset="0"/>
                <a:ea typeface="Calibri" pitchFamily="34" charset="0"/>
                <a:cs typeface="Arial" charset="0"/>
              </a:rPr>
              <a:t>trình</a:t>
            </a:r>
            <a:r>
              <a:rPr lang="en-US" sz="2200" dirty="0" smtClean="0">
                <a:latin typeface="Arial" charset="0"/>
                <a:ea typeface="Calibri" pitchFamily="34" charset="0"/>
                <a:cs typeface="Arial" charset="0"/>
              </a:rPr>
              <a:t> </a:t>
            </a:r>
            <a:r>
              <a:rPr lang="en-US" sz="2200" dirty="0" err="1" smtClean="0">
                <a:latin typeface="Arial" charset="0"/>
                <a:ea typeface="Calibri" pitchFamily="34" charset="0"/>
                <a:cs typeface="Arial" charset="0"/>
              </a:rPr>
              <a:t>vận</a:t>
            </a:r>
            <a:r>
              <a:rPr lang="en-US" sz="2200" dirty="0" smtClean="0">
                <a:latin typeface="Arial" charset="0"/>
                <a:ea typeface="Calibri" pitchFamily="34" charset="0"/>
                <a:cs typeface="Arial" charset="0"/>
              </a:rPr>
              <a:t> </a:t>
            </a:r>
            <a:r>
              <a:rPr lang="en-US" sz="2200" dirty="0" err="1" smtClean="0">
                <a:latin typeface="Arial" charset="0"/>
                <a:ea typeface="Calibri" pitchFamily="34" charset="0"/>
                <a:cs typeface="Arial" charset="0"/>
              </a:rPr>
              <a:t>tốc</a:t>
            </a:r>
            <a:endParaRPr lang="en-US" sz="2200" dirty="0">
              <a:latin typeface="Arial" charset="0"/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23" grpId="0" animBg="1"/>
      <p:bldP spid="24" grpId="0" animBg="1"/>
      <p:bldP spid="31" grpId="0" animBg="1"/>
      <p:bldP spid="44" grpId="0" animBg="1"/>
      <p:bldP spid="46" grpId="0" animBg="1"/>
      <p:bldP spid="4" grpId="0" animBg="1"/>
      <p:bldP spid="5" grpId="0" animBg="1"/>
      <p:bldP spid="6" grpId="0" animBg="1"/>
      <p:bldP spid="9" grpId="0" animBg="1"/>
      <p:bldP spid="14" grpId="0" animBg="1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3CB710D-DC2F-47A6-AB71-5468B97074D1}" type="slidenum">
              <a:rPr lang="en-US" smtClean="0">
                <a:solidFill>
                  <a:srgbClr val="898989"/>
                </a:solidFill>
              </a:rPr>
              <a:pPr/>
              <a:t>51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81050" y="1173163"/>
            <a:ext cx="743426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b="1" u="sng">
                <a:latin typeface="Arial" charset="0"/>
                <a:ea typeface="Calibri" pitchFamily="34" charset="0"/>
                <a:cs typeface="Times New Roman" pitchFamily="18" charset="0"/>
              </a:rPr>
              <a:t>Nguyên tắc giải bài toán vận tốc:</a:t>
            </a:r>
            <a:endParaRPr lang="en-US" sz="220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Times New Roman" pitchFamily="18" charset="0"/>
              <a:buChar char="-"/>
            </a:pPr>
            <a:r>
              <a:rPr lang="en-US" sz="2200">
                <a:latin typeface="Arial" charset="0"/>
                <a:ea typeface="Calibri" pitchFamily="34" charset="0"/>
                <a:cs typeface="Times New Roman" pitchFamily="18" charset="0"/>
              </a:rPr>
              <a:t> Cơ </a:t>
            </a:r>
            <a:r>
              <a:rPr lang="vi-VN" sz="2200">
                <a:latin typeface="Arial" charset="0"/>
                <a:ea typeface="Calibri" pitchFamily="34" charset="0"/>
                <a:cs typeface="Times New Roman" pitchFamily="18" charset="0"/>
              </a:rPr>
              <a:t>cấu </a:t>
            </a:r>
            <a:r>
              <a:rPr lang="en-US" sz="2200">
                <a:latin typeface="Arial" charset="0"/>
                <a:ea typeface="Calibri" pitchFamily="34" charset="0"/>
                <a:cs typeface="Times New Roman" pitchFamily="18" charset="0"/>
              </a:rPr>
              <a:t>=&gt; </a:t>
            </a:r>
            <a:r>
              <a:rPr lang="vi-VN" sz="2200">
                <a:latin typeface="Arial" charset="0"/>
                <a:ea typeface="Calibri" pitchFamily="34" charset="0"/>
                <a:cs typeface="Times New Roman" pitchFamily="18" charset="0"/>
              </a:rPr>
              <a:t>khâu dẫn </a:t>
            </a:r>
            <a:r>
              <a:rPr lang="en-US" sz="2200">
                <a:latin typeface="Arial" charset="0"/>
                <a:ea typeface="Calibri" pitchFamily="34" charset="0"/>
                <a:cs typeface="Times New Roman" pitchFamily="18" charset="0"/>
              </a:rPr>
              <a:t>+</a:t>
            </a:r>
            <a:r>
              <a:rPr lang="vi-VN" sz="2200">
                <a:latin typeface="Arial" charset="0"/>
                <a:ea typeface="Calibri" pitchFamily="34" charset="0"/>
                <a:cs typeface="Times New Roman" pitchFamily="18" charset="0"/>
              </a:rPr>
              <a:t> các nhóm tĩnh định</a:t>
            </a:r>
            <a:r>
              <a:rPr lang="en-US" sz="2200">
                <a:ea typeface="Calibri" pitchFamily="34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Font typeface="Times New Roman" pitchFamily="18" charset="0"/>
              <a:buChar char="-"/>
            </a:pPr>
            <a:r>
              <a:rPr lang="en-US" sz="2200">
                <a:latin typeface="Arial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2200">
                <a:latin typeface="Arial" charset="0"/>
                <a:ea typeface="Calibri" pitchFamily="34" charset="0"/>
                <a:cs typeface="Times New Roman" pitchFamily="18" charset="0"/>
              </a:rPr>
              <a:t>Trong từng nhóm:</a:t>
            </a:r>
            <a:endParaRPr lang="en-US" sz="220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200">
                <a:latin typeface="Arial" charset="0"/>
                <a:ea typeface="Calibri" pitchFamily="34" charset="0"/>
                <a:cs typeface="Times New Roman" pitchFamily="18" charset="0"/>
              </a:rPr>
              <a:t>+ Viết phương trình vectơ vận tốc </a:t>
            </a:r>
            <a:r>
              <a:rPr lang="en-US" sz="2200">
                <a:latin typeface="Arial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vi-VN" sz="2200">
                <a:latin typeface="Arial" charset="0"/>
                <a:ea typeface="Calibri" pitchFamily="34" charset="0"/>
                <a:cs typeface="Times New Roman" pitchFamily="18" charset="0"/>
              </a:rPr>
              <a:t>điểm thuộc khớp trong</a:t>
            </a:r>
            <a:r>
              <a:rPr lang="en-US" sz="2200">
                <a:latin typeface="Arial" charset="0"/>
                <a:ea typeface="Calibri" pitchFamily="34" charset="0"/>
                <a:cs typeface="Times New Roman" pitchFamily="18" charset="0"/>
              </a:rPr>
              <a:t>)</a:t>
            </a:r>
            <a:endParaRPr lang="en-US" sz="220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200">
                <a:latin typeface="Arial" charset="0"/>
                <a:ea typeface="Calibri" pitchFamily="34" charset="0"/>
                <a:cs typeface="Times New Roman" pitchFamily="18" charset="0"/>
              </a:rPr>
              <a:t>+ Giải phương trình</a:t>
            </a:r>
            <a:r>
              <a:rPr lang="en-US" sz="2200">
                <a:ea typeface="Calibri" pitchFamily="34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200">
                <a:latin typeface="Arial" charset="0"/>
                <a:ea typeface="Calibri" pitchFamily="34" charset="0"/>
                <a:cs typeface="Times New Roman" pitchFamily="18" charset="0"/>
              </a:rPr>
              <a:t>+ Từ họa đồ </a:t>
            </a:r>
            <a:r>
              <a:rPr lang="en-US" sz="2200">
                <a:latin typeface="Arial" charset="0"/>
                <a:ea typeface="Calibri" pitchFamily="34" charset="0"/>
                <a:cs typeface="Times New Roman" pitchFamily="18" charset="0"/>
              </a:rPr>
              <a:t>=&gt;</a:t>
            </a:r>
            <a:r>
              <a:rPr lang="vi-VN" sz="2200">
                <a:latin typeface="Arial" charset="0"/>
                <a:ea typeface="Calibri" pitchFamily="34" charset="0"/>
                <a:cs typeface="Times New Roman" pitchFamily="18" charset="0"/>
              </a:rPr>
              <a:t> kết quả</a:t>
            </a:r>
            <a:r>
              <a:rPr lang="en-US" sz="2200">
                <a:ea typeface="Calibri" pitchFamily="34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>
                <a:latin typeface="Arial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vi-VN" sz="2200">
                <a:latin typeface="Arial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200">
                <a:latin typeface="Arial" charset="0"/>
                <a:ea typeface="Calibri" pitchFamily="34" charset="0"/>
                <a:cs typeface="Times New Roman" pitchFamily="18" charset="0"/>
              </a:rPr>
              <a:t>Giải </a:t>
            </a:r>
            <a:r>
              <a:rPr lang="vi-VN" sz="2200">
                <a:latin typeface="Arial" charset="0"/>
                <a:ea typeface="Calibri" pitchFamily="34" charset="0"/>
                <a:cs typeface="Times New Roman" pitchFamily="18" charset="0"/>
              </a:rPr>
              <a:t>cho nhóm gần khâu dẫn trước, xa khâu dẫn sau.</a:t>
            </a:r>
            <a:endParaRPr lang="en-US" sz="220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200" b="1" u="sng">
                <a:latin typeface="Arial" charset="0"/>
                <a:ea typeface="Calibri" pitchFamily="34" charset="0"/>
                <a:cs typeface="Times New Roman" pitchFamily="18" charset="0"/>
              </a:rPr>
              <a:t>Nhận xét:</a:t>
            </a:r>
            <a:endParaRPr lang="en-US" sz="220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>
                <a:latin typeface="Arial" charset="0"/>
                <a:ea typeface="Calibri" pitchFamily="34" charset="0"/>
                <a:cs typeface="Times New Roman" pitchFamily="18" charset="0"/>
              </a:rPr>
              <a:t>- C</a:t>
            </a:r>
            <a:r>
              <a:rPr lang="vi-VN" sz="2200">
                <a:latin typeface="Arial" charset="0"/>
                <a:ea typeface="Calibri" pitchFamily="34" charset="0"/>
                <a:cs typeface="Times New Roman" pitchFamily="18" charset="0"/>
              </a:rPr>
              <a:t>ác vectơ biểu diễn vận tốc tuyệt đối có chung gốc</a:t>
            </a:r>
            <a:r>
              <a:rPr lang="en-US" sz="2200">
                <a:ea typeface="Calibri" pitchFamily="34" charset="0"/>
                <a:cs typeface="Times New Roman" pitchFamily="18" charset="0"/>
              </a:rPr>
              <a:t>.</a:t>
            </a:r>
          </a:p>
          <a:p>
            <a:r>
              <a:rPr lang="en-US" sz="2200">
                <a:latin typeface="Arial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vi-VN" sz="2200">
                <a:latin typeface="Arial" charset="0"/>
                <a:ea typeface="Calibri" pitchFamily="34" charset="0"/>
                <a:cs typeface="Times New Roman" pitchFamily="18" charset="0"/>
              </a:rPr>
              <a:t>Dạng họa đồ vận tốc</a:t>
            </a:r>
            <a:r>
              <a:rPr lang="en-US" sz="2200">
                <a:latin typeface="Arial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vi-VN" sz="2200">
                <a:latin typeface="Arial" charset="0"/>
                <a:ea typeface="Calibri" pitchFamily="34" charset="0"/>
                <a:cs typeface="Times New Roman" pitchFamily="18" charset="0"/>
              </a:rPr>
              <a:t>phụ thuộc vị trí cơ cấu.</a:t>
            </a:r>
            <a:endParaRPr lang="en-US" sz="2200"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50180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50181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16259D4-735A-4061-9AEF-CE4738CAE88B}" type="slidenum">
              <a:rPr lang="en-US" smtClean="0">
                <a:solidFill>
                  <a:srgbClr val="898989"/>
                </a:solidFill>
              </a:rPr>
              <a:pPr/>
              <a:t>52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388" y="1158875"/>
            <a:ext cx="4567237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Cho </a:t>
            </a:r>
            <a:r>
              <a:rPr lang="en-US" sz="2200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culit</a:t>
            </a:r>
            <a:r>
              <a:rPr lang="en-US" sz="2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200" dirty="0"/>
          </a:p>
        </p:txBody>
      </p:sp>
      <p:sp>
        <p:nvSpPr>
          <p:cNvPr id="35" name="Rectangle 34"/>
          <p:cNvSpPr/>
          <p:nvPr/>
        </p:nvSpPr>
        <p:spPr>
          <a:xfrm>
            <a:off x="769938" y="2068513"/>
            <a:ext cx="3802062" cy="430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 err="1">
                <a:latin typeface="Arial" panose="020B0604020202020204" pitchFamily="34" charset="0"/>
                <a:cs typeface="Arial" panose="020B0604020202020204" pitchFamily="34" charset="0"/>
              </a:rPr>
              <a:t>khâu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962275" y="2517775"/>
            <a:ext cx="11144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200" i="1" u="sng">
                <a:latin typeface="Arial" charset="0"/>
                <a:ea typeface="Calibri" pitchFamily="34" charset="0"/>
                <a:cs typeface="Arial" charset="0"/>
              </a:rPr>
              <a:t>Giải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69938" y="3113088"/>
            <a:ext cx="4402137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200">
                <a:latin typeface="Arial" charset="0"/>
                <a:ea typeface="Calibri" pitchFamily="34" charset="0"/>
                <a:cs typeface="Arial" charset="0"/>
              </a:rPr>
              <a:t>Khâu dẫn (1) + NTĐ 1 (2 + 3) 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200">
                <a:latin typeface="Arial" charset="0"/>
                <a:ea typeface="Calibri" pitchFamily="34" charset="0"/>
                <a:cs typeface="Arial" charset="0"/>
              </a:rPr>
              <a:t>+ NTĐ 2 (4 + 5)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4700" y="4144963"/>
            <a:ext cx="1544638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7913" y="1162050"/>
            <a:ext cx="2443162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10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51212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11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2013" y="1584325"/>
            <a:ext cx="29130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042335" y="4609378"/>
            <a:ext cx="2151189" cy="1737144"/>
            <a:chOff x="0" y="0"/>
            <a:chExt cx="1578610" cy="1149985"/>
          </a:xfrm>
        </p:grpSpPr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1036320" y="373380"/>
              <a:ext cx="221615" cy="269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id-ID" sz="1200">
                  <a:effectLst/>
                  <a:latin typeface="Times New Roman"/>
                  <a:ea typeface="Calibri"/>
                  <a:cs typeface="Times New Roman"/>
                </a:rPr>
                <a:t>D</a:t>
              </a:r>
              <a:endParaRPr lang="id-ID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935970" y="1910"/>
              <a:ext cx="0" cy="1048604"/>
            </a:xfrm>
            <a:prstGeom prst="line">
              <a:avLst/>
            </a:prstGeom>
            <a:noFill/>
            <a:ln w="19050">
              <a:solidFill>
                <a:schemeClr val="dk1">
                  <a:lumMod val="100000"/>
                  <a:lumOff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853440" y="358140"/>
              <a:ext cx="182880" cy="411480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9050">
              <a:solidFill>
                <a:schemeClr val="tx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id-ID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 rot="985408">
              <a:off x="899160" y="525780"/>
              <a:ext cx="94615" cy="90805"/>
            </a:xfrm>
            <a:prstGeom prst="ellipse">
              <a:avLst/>
            </a:prstGeom>
            <a:solidFill>
              <a:schemeClr val="lt1">
                <a:lumMod val="100000"/>
                <a:lumOff val="0"/>
              </a:schemeClr>
            </a:solidFill>
            <a:ln w="19050">
              <a:solidFill>
                <a:schemeClr val="tx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id-ID"/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flipV="1">
              <a:off x="0" y="0"/>
              <a:ext cx="1578610" cy="0"/>
            </a:xfrm>
            <a:prstGeom prst="line">
              <a:avLst/>
            </a:prstGeom>
            <a:noFill/>
            <a:ln w="19050">
              <a:solidFill>
                <a:schemeClr val="dk1">
                  <a:lumMod val="100000"/>
                  <a:lumOff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0" name="Text Box 57"/>
            <p:cNvSpPr txBox="1">
              <a:spLocks noChangeArrowheads="1"/>
            </p:cNvSpPr>
            <p:nvPr/>
          </p:nvSpPr>
          <p:spPr bwMode="auto">
            <a:xfrm>
              <a:off x="1112520" y="586740"/>
              <a:ext cx="224790" cy="2660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id-ID" sz="1200">
                  <a:effectLst/>
                  <a:latin typeface="Times New Roman"/>
                  <a:ea typeface="Calibri"/>
                  <a:cs typeface="Times New Roman"/>
                </a:rPr>
                <a:t>4</a:t>
              </a:r>
              <a:endParaRPr lang="id-ID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>
              <a:off x="998220" y="708660"/>
              <a:ext cx="139700" cy="19685"/>
            </a:xfrm>
            <a:prstGeom prst="line">
              <a:avLst/>
            </a:prstGeom>
            <a:noFill/>
            <a:ln w="6350">
              <a:solidFill>
                <a:schemeClr val="dk1">
                  <a:lumMod val="100000"/>
                  <a:lumOff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2" name="Text Box 59"/>
            <p:cNvSpPr txBox="1">
              <a:spLocks noChangeArrowheads="1"/>
            </p:cNvSpPr>
            <p:nvPr/>
          </p:nvSpPr>
          <p:spPr bwMode="auto">
            <a:xfrm>
              <a:off x="1059180" y="883920"/>
              <a:ext cx="224790" cy="2660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id-ID" sz="1200">
                  <a:effectLst/>
                  <a:latin typeface="Times New Roman"/>
                  <a:ea typeface="Calibri"/>
                  <a:cs typeface="Times New Roman"/>
                </a:rPr>
                <a:t>5</a:t>
              </a:r>
              <a:endParaRPr lang="id-ID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937260" y="990600"/>
              <a:ext cx="139065" cy="19685"/>
            </a:xfrm>
            <a:prstGeom prst="line">
              <a:avLst/>
            </a:prstGeom>
            <a:noFill/>
            <a:ln w="6350">
              <a:solidFill>
                <a:schemeClr val="dk1">
                  <a:lumMod val="100000"/>
                  <a:lumOff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5013" y="1439863"/>
            <a:ext cx="5395912" cy="2420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2857500" algn="l"/>
              </a:tabLst>
              <a:defRPr/>
            </a:pPr>
            <a:r>
              <a:rPr lang="vi-VN" sz="2200" b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NTĐ 1 (2 + 3)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2857500" algn="l"/>
              </a:tabLs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Phương trình vectơ vận tốc điểm B</a:t>
            </a:r>
            <a:r>
              <a:rPr lang="vi-VN" sz="2200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861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857500" algn="l"/>
              </a:tabLst>
              <a:defRPr/>
            </a:pP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861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857500" algn="l"/>
              </a:tabLs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AutoNum type="arabicParenR" startAt="2"/>
              <a:tabLst>
                <a:tab pos="2857500" algn="l"/>
              </a:tabLs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Giải phương trình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AutoNum type="arabicParenR" startAt="2"/>
              <a:tabLst>
                <a:tab pos="2857500" algn="l"/>
              </a:tabLs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Kết quả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85136" y="3942606"/>
            <a:ext cx="2098844" cy="732893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2200">
                <a:noFill/>
              </a:rPr>
              <a:t> </a:t>
            </a:r>
          </a:p>
        </p:txBody>
      </p:sp>
      <p:sp>
        <p:nvSpPr>
          <p:cNvPr id="7" name="Rectangle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85136" y="5480249"/>
            <a:ext cx="2811141" cy="802399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2200">
                <a:noFill/>
              </a:rPr>
              <a:t> </a:t>
            </a:r>
          </a:p>
        </p:txBody>
      </p:sp>
      <p:sp>
        <p:nvSpPr>
          <p:cNvPr id="10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62489" y="4770128"/>
            <a:ext cx="1686376" cy="615490"/>
          </a:xfrm>
          <a:prstGeom prst="rect">
            <a:avLst/>
          </a:prstGeom>
          <a:blipFill rotWithShape="0">
            <a:blip r:embed="rId4"/>
            <a:stretch>
              <a:fillRect l="-3523" b="-2000"/>
            </a:stretch>
          </a:blipFill>
        </p:spPr>
        <p:txBody>
          <a:bodyPr/>
          <a:lstStyle/>
          <a:p>
            <a:pPr>
              <a:defRPr/>
            </a:pPr>
            <a:r>
              <a:rPr lang="en-US" sz="2200">
                <a:noFill/>
              </a:rPr>
              <a:t> </a:t>
            </a:r>
          </a:p>
        </p:txBody>
      </p:sp>
      <p:sp>
        <p:nvSpPr>
          <p:cNvPr id="52230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4F54CA9-A1A9-4981-8D7C-1D240E79A5D8}" type="slidenum">
              <a:rPr lang="en-US" smtClean="0">
                <a:solidFill>
                  <a:srgbClr val="898989"/>
                </a:solidFill>
              </a:rPr>
              <a:pPr/>
              <a:t>53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9663" y="1225550"/>
            <a:ext cx="20320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7453313" y="4465638"/>
            <a:ext cx="458787" cy="434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Arial" charset="0"/>
                <a:ea typeface="Calibri" pitchFamily="34" charset="0"/>
                <a:cs typeface="Arial" charset="0"/>
              </a:rPr>
              <a:t>b</a:t>
            </a:r>
            <a:r>
              <a:rPr lang="en-US" sz="2200" baseline="-25000">
                <a:latin typeface="Arial" charset="0"/>
                <a:ea typeface="Calibri" pitchFamily="34" charset="0"/>
                <a:cs typeface="Arial" charset="0"/>
              </a:rPr>
              <a:t>3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670675" y="4349750"/>
            <a:ext cx="0" cy="1554163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127750" y="5610225"/>
            <a:ext cx="476250" cy="419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Arial" charset="0"/>
                <a:ea typeface="Calibri" pitchFamily="34" charset="0"/>
                <a:cs typeface="Arial" charset="0"/>
              </a:rPr>
              <a:t>b</a:t>
            </a:r>
            <a:r>
              <a:rPr lang="en-US" sz="2200" baseline="-25000">
                <a:latin typeface="Arial" charset="0"/>
                <a:ea typeface="Calibri" pitchFamily="34" charset="0"/>
                <a:cs typeface="Arial" charset="0"/>
              </a:rPr>
              <a:t>2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918200" y="4349750"/>
            <a:ext cx="19192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427788" y="3487738"/>
            <a:ext cx="1692275" cy="289401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94375" y="3876675"/>
            <a:ext cx="2090738" cy="113188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691313" y="4722813"/>
            <a:ext cx="719137" cy="1169987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40525" y="4384675"/>
            <a:ext cx="665163" cy="349250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691188" y="3349625"/>
            <a:ext cx="1087437" cy="17780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rot="1731881">
            <a:off x="6200775" y="3989388"/>
            <a:ext cx="136525" cy="138112"/>
          </a:xfrm>
          <a:prstGeom prst="rect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200"/>
          </a:p>
        </p:txBody>
      </p:sp>
      <p:sp>
        <p:nvSpPr>
          <p:cNvPr id="23" name="Rectangle 22"/>
          <p:cNvSpPr/>
          <p:nvPr/>
        </p:nvSpPr>
        <p:spPr>
          <a:xfrm rot="5400000">
            <a:off x="6517481" y="4360069"/>
            <a:ext cx="138113" cy="136525"/>
          </a:xfrm>
          <a:prstGeom prst="rect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200"/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6611938" y="3917950"/>
            <a:ext cx="239712" cy="358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Arial" charset="0"/>
                <a:ea typeface="Calibri" pitchFamily="34" charset="0"/>
                <a:cs typeface="Arial" charset="0"/>
              </a:rPr>
              <a:t>p</a:t>
            </a:r>
          </a:p>
        </p:txBody>
      </p:sp>
      <p:sp>
        <p:nvSpPr>
          <p:cNvPr id="28" name="Multiply 27"/>
          <p:cNvSpPr/>
          <p:nvPr/>
        </p:nvSpPr>
        <p:spPr>
          <a:xfrm>
            <a:off x="6608763" y="4206875"/>
            <a:ext cx="204787" cy="274638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200">
              <a:noFill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35675" y="4872038"/>
            <a:ext cx="604838" cy="328612"/>
            <a:chOff x="5777" y="1923"/>
            <a:chExt cx="686" cy="417"/>
          </a:xfrm>
        </p:grpSpPr>
        <p:sp>
          <p:nvSpPr>
            <p:cNvPr id="52260" name="Text Box 3"/>
            <p:cNvSpPr txBox="1">
              <a:spLocks noChangeArrowheads="1"/>
            </p:cNvSpPr>
            <p:nvPr/>
          </p:nvSpPr>
          <p:spPr bwMode="auto">
            <a:xfrm>
              <a:off x="5777" y="1923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200">
                  <a:latin typeface="Arial" charset="0"/>
                  <a:cs typeface="Arial" charset="0"/>
                </a:rPr>
                <a:t>V</a:t>
              </a:r>
              <a:r>
                <a:rPr lang="en-US" sz="2200" baseline="-25000">
                  <a:latin typeface="Arial" charset="0"/>
                  <a:cs typeface="Arial" charset="0"/>
                </a:rPr>
                <a:t>B2</a:t>
              </a:r>
              <a:endParaRPr lang="en-US" sz="2200">
                <a:latin typeface="Arial" charset="0"/>
                <a:cs typeface="Arial" charset="0"/>
              </a:endParaRPr>
            </a:p>
          </p:txBody>
        </p:sp>
        <p:cxnSp>
          <p:nvCxnSpPr>
            <p:cNvPr id="52261" name="AutoShape 4"/>
            <p:cNvCxnSpPr>
              <a:cxnSpLocks noChangeShapeType="1"/>
            </p:cNvCxnSpPr>
            <p:nvPr/>
          </p:nvCxnSpPr>
          <p:spPr bwMode="auto">
            <a:xfrm>
              <a:off x="5862" y="1980"/>
              <a:ext cx="28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7119938" y="5226050"/>
            <a:ext cx="936625" cy="458788"/>
            <a:chOff x="5777" y="1923"/>
            <a:chExt cx="751" cy="500"/>
          </a:xfrm>
        </p:grpSpPr>
        <p:sp>
          <p:nvSpPr>
            <p:cNvPr id="52258" name="Text Box 3"/>
            <p:cNvSpPr txBox="1">
              <a:spLocks noChangeArrowheads="1"/>
            </p:cNvSpPr>
            <p:nvPr/>
          </p:nvSpPr>
          <p:spPr bwMode="auto">
            <a:xfrm>
              <a:off x="5777" y="1923"/>
              <a:ext cx="751" cy="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200">
                  <a:latin typeface="Arial" charset="0"/>
                  <a:cs typeface="Arial" charset="0"/>
                </a:rPr>
                <a:t>V</a:t>
              </a:r>
              <a:r>
                <a:rPr lang="en-US" sz="2200" baseline="-25000">
                  <a:latin typeface="Arial" charset="0"/>
                  <a:cs typeface="Arial" charset="0"/>
                </a:rPr>
                <a:t>B3/B2</a:t>
              </a:r>
              <a:endParaRPr lang="en-US" sz="2200">
                <a:latin typeface="Arial" charset="0"/>
                <a:cs typeface="Arial" charset="0"/>
              </a:endParaRPr>
            </a:p>
          </p:txBody>
        </p:sp>
        <p:cxnSp>
          <p:nvCxnSpPr>
            <p:cNvPr id="52259" name="AutoShape 4"/>
            <p:cNvCxnSpPr>
              <a:cxnSpLocks noChangeShapeType="1"/>
            </p:cNvCxnSpPr>
            <p:nvPr/>
          </p:nvCxnSpPr>
          <p:spPr bwMode="auto">
            <a:xfrm>
              <a:off x="5846" y="1980"/>
              <a:ext cx="202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6894513" y="3917950"/>
            <a:ext cx="646112" cy="382588"/>
            <a:chOff x="5777" y="1923"/>
            <a:chExt cx="686" cy="417"/>
          </a:xfrm>
        </p:grpSpPr>
        <p:sp>
          <p:nvSpPr>
            <p:cNvPr id="52256" name="Text Box 3"/>
            <p:cNvSpPr txBox="1">
              <a:spLocks noChangeArrowheads="1"/>
            </p:cNvSpPr>
            <p:nvPr/>
          </p:nvSpPr>
          <p:spPr bwMode="auto">
            <a:xfrm>
              <a:off x="5777" y="1923"/>
              <a:ext cx="686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200">
                  <a:latin typeface="Arial" charset="0"/>
                  <a:cs typeface="Arial" charset="0"/>
                </a:rPr>
                <a:t>V</a:t>
              </a:r>
              <a:r>
                <a:rPr lang="en-US" sz="2200" baseline="-25000">
                  <a:latin typeface="Arial" charset="0"/>
                  <a:cs typeface="Arial" charset="0"/>
                </a:rPr>
                <a:t>B3</a:t>
              </a:r>
              <a:endParaRPr lang="en-US" sz="2200">
                <a:latin typeface="Arial" charset="0"/>
                <a:cs typeface="Arial" charset="0"/>
              </a:endParaRPr>
            </a:p>
          </p:txBody>
        </p:sp>
        <p:cxnSp>
          <p:nvCxnSpPr>
            <p:cNvPr id="52257" name="AutoShape 4"/>
            <p:cNvCxnSpPr>
              <a:cxnSpLocks noChangeShapeType="1"/>
            </p:cNvCxnSpPr>
            <p:nvPr/>
          </p:nvCxnSpPr>
          <p:spPr bwMode="auto">
            <a:xfrm>
              <a:off x="5846" y="1980"/>
              <a:ext cx="26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52248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52254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55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10542" y="2395862"/>
            <a:ext cx="2685735" cy="510268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8" name="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912100" y="4501325"/>
            <a:ext cx="1252779" cy="368499"/>
          </a:xfrm>
          <a:prstGeom prst="rect">
            <a:avLst/>
          </a:prstGeom>
          <a:blipFill rotWithShape="1">
            <a:blip r:embed="rId9"/>
            <a:stretch>
              <a:fillRect l="-2927" b="-19672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1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40625" y="3128229"/>
            <a:ext cx="1597425" cy="396262"/>
          </a:xfrm>
          <a:prstGeom prst="rect">
            <a:avLst/>
          </a:prstGeom>
          <a:blipFill rotWithShape="1">
            <a:blip r:embed="rId10"/>
            <a:stretch>
              <a:fillRect l="-2290" b="-12308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24" name="Arc 23"/>
          <p:cNvSpPr/>
          <p:nvPr/>
        </p:nvSpPr>
        <p:spPr>
          <a:xfrm rot="7864472">
            <a:off x="7977981" y="3334544"/>
            <a:ext cx="396875" cy="28733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7" name="Arc 36"/>
          <p:cNvSpPr/>
          <p:nvPr/>
        </p:nvSpPr>
        <p:spPr>
          <a:xfrm rot="7864472">
            <a:off x="7711281" y="4660107"/>
            <a:ext cx="396875" cy="28733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2" grpId="0" animBg="1"/>
      <p:bldP spid="23" grpId="0" animBg="1"/>
      <p:bldP spid="2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9100" y="1073150"/>
            <a:ext cx="5546725" cy="930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200" b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NTĐ 2 (4 +5)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Viết phương trình vectơ của điểm D</a:t>
            </a:r>
            <a:r>
              <a:rPr lang="vi-VN" sz="2200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1963" y="3557588"/>
            <a:ext cx="27416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Arial" charset="0"/>
                <a:ea typeface="Calibri" pitchFamily="34" charset="0"/>
                <a:cs typeface="Arial" charset="0"/>
              </a:rPr>
              <a:t>2) </a:t>
            </a:r>
            <a:r>
              <a:rPr lang="vi-VN" sz="2200">
                <a:latin typeface="Arial" charset="0"/>
                <a:ea typeface="Calibri" pitchFamily="34" charset="0"/>
                <a:cs typeface="Arial" charset="0"/>
              </a:rPr>
              <a:t>Giải phương trình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675" y="4135438"/>
            <a:ext cx="1566863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3) </a:t>
            </a:r>
            <a:r>
              <a:rPr lang="vi-VN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ết quả: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25845" y="4568958"/>
            <a:ext cx="3111717" cy="772199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2200">
                <a:noFill/>
              </a:rPr>
              <a:t> </a:t>
            </a:r>
          </a:p>
        </p:txBody>
      </p:sp>
      <p:sp>
        <p:nvSpPr>
          <p:cNvPr id="53254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68DCE3C-E5D4-49B5-B4F8-F278F004AD44}" type="slidenum">
              <a:rPr lang="en-US" smtClean="0">
                <a:solidFill>
                  <a:srgbClr val="898989"/>
                </a:solidFill>
              </a:rPr>
              <a:pPr/>
              <a:t>54</a:t>
            </a:fld>
            <a:endParaRPr lang="en-US" smtClean="0">
              <a:solidFill>
                <a:srgbClr val="898989"/>
              </a:solidFill>
            </a:endParaRPr>
          </a:p>
        </p:txBody>
      </p:sp>
      <p:cxnSp>
        <p:nvCxnSpPr>
          <p:cNvPr id="24" name="Straight Arrow Connector 23"/>
          <p:cNvCxnSpPr>
            <a:stCxn id="32" idx="1"/>
          </p:cNvCxnSpPr>
          <p:nvPr/>
        </p:nvCxnSpPr>
        <p:spPr>
          <a:xfrm rot="16200000" flipH="1">
            <a:off x="7076282" y="3785394"/>
            <a:ext cx="0" cy="979487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7585075" y="3851275"/>
            <a:ext cx="569913" cy="346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Arial" charset="0"/>
                <a:ea typeface="Calibri" pitchFamily="34" charset="0"/>
                <a:cs typeface="Arial" charset="0"/>
              </a:rPr>
              <a:t>d</a:t>
            </a:r>
            <a:r>
              <a:rPr lang="en-US" sz="2200" baseline="-25000">
                <a:latin typeface="Arial" charset="0"/>
                <a:ea typeface="Calibri" pitchFamily="34" charset="0"/>
                <a:cs typeface="Arial" charset="0"/>
              </a:rPr>
              <a:t>5 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Arial" charset="0"/>
                <a:ea typeface="Calibri" pitchFamily="34" charset="0"/>
                <a:cs typeface="Arial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aseline="-25000">
                <a:latin typeface="Arial" charset="0"/>
                <a:ea typeface="Calibri" pitchFamily="34" charset="0"/>
                <a:cs typeface="Arial" charset="0"/>
              </a:rPr>
              <a:t> 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7535863" y="4275138"/>
            <a:ext cx="0" cy="639762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756275" y="4256088"/>
            <a:ext cx="2157413" cy="0"/>
          </a:xfrm>
          <a:prstGeom prst="line">
            <a:avLst/>
          </a:prstGeom>
          <a:ln w="9525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67475" y="4222750"/>
            <a:ext cx="1073150" cy="619125"/>
          </a:xfrm>
          <a:prstGeom prst="straightConnector1">
            <a:avLst/>
          </a:prstGeom>
          <a:ln w="38100">
            <a:solidFill>
              <a:srgbClr val="FF99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3261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5328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88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84125" y="2046555"/>
            <a:ext cx="2655279" cy="510204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5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11555" y="2745970"/>
            <a:ext cx="3400418" cy="510268"/>
          </a:xfrm>
          <a:prstGeom prst="rect">
            <a:avLst/>
          </a:prstGeom>
          <a:blipFill rotWithShape="1">
            <a:blip r:embed="rId6"/>
            <a:stretch>
              <a:fillRect b="-17857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61200" y="3767616"/>
            <a:ext cx="559192" cy="434606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1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023737" y="4207617"/>
            <a:ext cx="559192" cy="433067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16" name="Rectangle 1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91555" y="4357726"/>
            <a:ext cx="840999" cy="434606"/>
          </a:xfrm>
          <a:prstGeom prst="rect">
            <a:avLst/>
          </a:prstGeom>
          <a:blipFill rotWithShape="1">
            <a:blip r:embed="rId9"/>
            <a:stretch>
              <a:fillRect b="-8451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856288" y="3741738"/>
            <a:ext cx="1952625" cy="2228850"/>
            <a:chOff x="5857066" y="3741738"/>
            <a:chExt cx="1951822" cy="2228850"/>
          </a:xfrm>
        </p:grpSpPr>
        <p:grpSp>
          <p:nvGrpSpPr>
            <p:cNvPr id="53275" name="Group 32"/>
            <p:cNvGrpSpPr>
              <a:grpSpLocks/>
            </p:cNvGrpSpPr>
            <p:nvPr/>
          </p:nvGrpSpPr>
          <p:grpSpPr bwMode="auto">
            <a:xfrm>
              <a:off x="5971900" y="3741738"/>
              <a:ext cx="1836988" cy="2228850"/>
              <a:chOff x="8820898" y="3636096"/>
              <a:chExt cx="1753550" cy="2228522"/>
            </a:xfrm>
          </p:grpSpPr>
          <p:grpSp>
            <p:nvGrpSpPr>
              <p:cNvPr id="53279" name="Group 4"/>
              <p:cNvGrpSpPr>
                <a:grpSpLocks/>
              </p:cNvGrpSpPr>
              <p:nvPr/>
            </p:nvGrpSpPr>
            <p:grpSpPr bwMode="auto">
              <a:xfrm>
                <a:off x="8820898" y="3636096"/>
                <a:ext cx="1753550" cy="2228522"/>
                <a:chOff x="8820898" y="3636096"/>
                <a:chExt cx="1753550" cy="2228522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9321732" y="4185290"/>
                  <a:ext cx="0" cy="1553933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328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9895830" y="4726830"/>
                  <a:ext cx="678618" cy="38954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2200">
                      <a:latin typeface="Arial" charset="0"/>
                      <a:ea typeface="Calibri" pitchFamily="34" charset="0"/>
                      <a:cs typeface="Arial" charset="0"/>
                    </a:rPr>
                    <a:t>b</a:t>
                  </a:r>
                  <a:r>
                    <a:rPr lang="en-US" sz="2200" baseline="-25000">
                      <a:latin typeface="Arial" charset="0"/>
                      <a:ea typeface="Calibri" pitchFamily="34" charset="0"/>
                      <a:cs typeface="Arial" charset="0"/>
                    </a:rPr>
                    <a:t>3</a:t>
                  </a:r>
                  <a:endParaRPr lang="en-US" sz="2200">
                    <a:latin typeface="Arial" charset="0"/>
                    <a:ea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328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9043676" y="3636096"/>
                  <a:ext cx="239395" cy="3587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2200">
                      <a:latin typeface="Arial" charset="0"/>
                      <a:ea typeface="Calibri" pitchFamily="34" charset="0"/>
                      <a:cs typeface="Arial" charset="0"/>
                    </a:rPr>
                    <a:t>p</a:t>
                  </a:r>
                </a:p>
              </p:txBody>
            </p:sp>
            <p:sp>
              <p:nvSpPr>
                <p:cNvPr id="5328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8820898" y="5445124"/>
                  <a:ext cx="399703" cy="41949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>
                      <a:latin typeface="Arial" charset="0"/>
                      <a:ea typeface="Calibri" pitchFamily="34" charset="0"/>
                      <a:cs typeface="Arial" charset="0"/>
                    </a:rPr>
                    <a:t>b</a:t>
                  </a:r>
                  <a:r>
                    <a:rPr lang="en-US" baseline="-25000">
                      <a:latin typeface="Arial" charset="0"/>
                      <a:ea typeface="Calibri" pitchFamily="34" charset="0"/>
                      <a:cs typeface="Arial" charset="0"/>
                    </a:rPr>
                    <a:t>2</a:t>
                  </a:r>
                  <a:endParaRPr lang="en-US">
                    <a:latin typeface="Arial" charset="0"/>
                    <a:ea typeface="Calibri" pitchFamily="34" charset="0"/>
                    <a:cs typeface="Arial" charset="0"/>
                  </a:endParaRPr>
                </a:p>
              </p:txBody>
            </p:sp>
            <p:cxnSp>
              <p:nvCxnSpPr>
                <p:cNvPr id="18" name="Straight Arrow Connector 17"/>
                <p:cNvCxnSpPr/>
                <p:nvPr/>
              </p:nvCxnSpPr>
              <p:spPr>
                <a:xfrm flipV="1">
                  <a:off x="9342939" y="4556711"/>
                  <a:ext cx="721031" cy="1171403"/>
                </a:xfrm>
                <a:prstGeom prst="straightConnector1">
                  <a:avLst/>
                </a:prstGeom>
                <a:ln w="38100">
                  <a:solidFill>
                    <a:srgbClr val="0000FF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9342939" y="4185290"/>
                  <a:ext cx="714972" cy="384118"/>
                </a:xfrm>
                <a:prstGeom prst="straightConnector1">
                  <a:avLst/>
                </a:prstGeom>
                <a:ln w="38100">
                  <a:solidFill>
                    <a:srgbClr val="0000FF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Multiply 31"/>
              <p:cNvSpPr/>
              <p:nvPr/>
            </p:nvSpPr>
            <p:spPr>
              <a:xfrm>
                <a:off x="9199036" y="4050372"/>
                <a:ext cx="272659" cy="274598"/>
              </a:xfrm>
              <a:prstGeom prst="mathMultiply">
                <a:avLst/>
              </a:prstGeom>
              <a:solidFill>
                <a:srgbClr val="FF0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200">
                  <a:noFill/>
                </a:endParaRPr>
              </a:p>
            </p:txBody>
          </p:sp>
        </p:grpSp>
        <p:sp>
          <p:nvSpPr>
            <p:cNvPr id="17" name="Rectangle 16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857066" y="4738523"/>
              <a:ext cx="553420" cy="433067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d-ID">
                  <a:noFill/>
                </a:rPr>
                <a:t> </a:t>
              </a:r>
            </a:p>
          </p:txBody>
        </p:sp>
        <p:sp>
          <p:nvSpPr>
            <p:cNvPr id="20" name="Rectangle 19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855764" y="5326460"/>
              <a:ext cx="829458" cy="434350"/>
            </a:xfrm>
            <a:prstGeom prst="rect">
              <a:avLst/>
            </a:prstGeom>
            <a:blipFill rotWithShape="1">
              <a:blip r:embed="rId11"/>
              <a:stretch>
                <a:fillRect b="-8451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d-ID">
                  <a:noFill/>
                </a:rPr>
                <a:t> </a:t>
              </a:r>
            </a:p>
          </p:txBody>
        </p:sp>
        <p:sp>
          <p:nvSpPr>
            <p:cNvPr id="26" name="Rectangle 25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555055" y="4402916"/>
              <a:ext cx="553420" cy="434350"/>
            </a:xfrm>
            <a:prstGeom prst="rect">
              <a:avLst/>
            </a:prstGeom>
            <a:blipFill rotWithShape="1"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d-ID">
                  <a:noFill/>
                </a:rPr>
                <a:t> </a:t>
              </a:r>
            </a:p>
          </p:txBody>
        </p:sp>
      </p:grpSp>
      <p:sp>
        <p:nvSpPr>
          <p:cNvPr id="6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11907" y="5459848"/>
            <a:ext cx="3085973" cy="618503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37" name="Rectangle 3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52520" y="3741738"/>
            <a:ext cx="1265603" cy="368499"/>
          </a:xfrm>
          <a:prstGeom prst="rect">
            <a:avLst/>
          </a:prstGeom>
          <a:blipFill rotWithShape="1">
            <a:blip r:embed="rId14"/>
            <a:stretch>
              <a:fillRect l="-2404" b="-21667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38" name="Rectangle 3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35823" y="3456868"/>
            <a:ext cx="1535998" cy="377155"/>
          </a:xfrm>
          <a:prstGeom prst="rect">
            <a:avLst/>
          </a:prstGeom>
          <a:blipFill rotWithShape="1">
            <a:blip r:embed="rId15"/>
            <a:stretch>
              <a:fillRect l="-1190" b="-9677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39" name="Arc 38"/>
          <p:cNvSpPr/>
          <p:nvPr/>
        </p:nvSpPr>
        <p:spPr>
          <a:xfrm rot="7864472">
            <a:off x="7485856" y="3601244"/>
            <a:ext cx="566738" cy="152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41" name="Arc 40"/>
          <p:cNvSpPr/>
          <p:nvPr/>
        </p:nvSpPr>
        <p:spPr>
          <a:xfrm rot="1292623">
            <a:off x="5548313" y="4083050"/>
            <a:ext cx="565150" cy="152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7556500" y="4913313"/>
            <a:ext cx="1031875" cy="333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Arial" charset="0"/>
                <a:ea typeface="Calibri" pitchFamily="34" charset="0"/>
                <a:cs typeface="Arial" charset="0"/>
              </a:rPr>
              <a:t>d</a:t>
            </a:r>
            <a:r>
              <a:rPr lang="en-US" sz="1600" baseline="-25000" dirty="0">
                <a:latin typeface="Arial" charset="0"/>
                <a:ea typeface="Calibri" pitchFamily="34" charset="0"/>
                <a:cs typeface="Arial" charset="0"/>
              </a:rPr>
              <a:t>3 </a:t>
            </a:r>
            <a:r>
              <a:rPr lang="en-US" sz="1600" dirty="0">
                <a:latin typeface="Arial" charset="0"/>
                <a:ea typeface="Calibri" pitchFamily="34" charset="0"/>
                <a:cs typeface="Arial" charset="0"/>
              </a:rPr>
              <a:t>≡ d</a:t>
            </a:r>
            <a:r>
              <a:rPr lang="en-US" sz="1600" baseline="-25000" dirty="0">
                <a:latin typeface="Arial" charset="0"/>
                <a:ea typeface="Calibri" pitchFamily="34" charset="0"/>
                <a:cs typeface="Arial" charset="0"/>
              </a:rPr>
              <a:t>4</a:t>
            </a:r>
            <a:endParaRPr lang="en-US" sz="1600" dirty="0">
              <a:latin typeface="Arial" charset="0"/>
              <a:ea typeface="Calibri" pitchFamily="34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Arial" charset="0"/>
                <a:ea typeface="Calibri" pitchFamily="34" charset="0"/>
                <a:cs typeface="Arial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aseline="-25000" dirty="0">
                <a:latin typeface="Arial" charset="0"/>
                <a:ea typeface="Calibri" pitchFamily="34" charset="0"/>
                <a:cs typeface="Arial" charset="0"/>
              </a:rPr>
              <a:t> </a:t>
            </a:r>
            <a:endParaRPr lang="en-US" sz="2200" dirty="0">
              <a:latin typeface="Arial" charset="0"/>
              <a:ea typeface="Calibri" pitchFamily="34" charset="0"/>
              <a:cs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7545388" y="3559175"/>
            <a:ext cx="0" cy="2286000"/>
          </a:xfrm>
          <a:prstGeom prst="line">
            <a:avLst/>
          </a:prstGeom>
          <a:ln w="9525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6177691" y="1395089"/>
            <a:ext cx="2300287" cy="1880653"/>
            <a:chOff x="0" y="0"/>
            <a:chExt cx="1578610" cy="1149985"/>
          </a:xfrm>
        </p:grpSpPr>
        <p:sp>
          <p:nvSpPr>
            <p:cNvPr id="43" name="Text Box 3"/>
            <p:cNvSpPr txBox="1">
              <a:spLocks noChangeArrowheads="1"/>
            </p:cNvSpPr>
            <p:nvPr/>
          </p:nvSpPr>
          <p:spPr bwMode="auto">
            <a:xfrm>
              <a:off x="1036320" y="373380"/>
              <a:ext cx="221615" cy="269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id-ID" sz="1200" dirty="0">
                  <a:effectLst/>
                  <a:latin typeface="Times New Roman"/>
                  <a:ea typeface="Calibri"/>
                  <a:cs typeface="Times New Roman"/>
                </a:rPr>
                <a:t>D</a:t>
              </a:r>
              <a:endParaRPr lang="id-ID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 bwMode="auto">
            <a:xfrm>
              <a:off x="935970" y="1910"/>
              <a:ext cx="0" cy="1048604"/>
            </a:xfrm>
            <a:prstGeom prst="line">
              <a:avLst/>
            </a:prstGeom>
            <a:noFill/>
            <a:ln w="19050">
              <a:solidFill>
                <a:schemeClr val="dk1">
                  <a:lumMod val="100000"/>
                  <a:lumOff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853440" y="358140"/>
              <a:ext cx="182880" cy="411480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9050">
              <a:solidFill>
                <a:schemeClr val="tx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id-ID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 rot="985408">
              <a:off x="899160" y="525780"/>
              <a:ext cx="94615" cy="90805"/>
            </a:xfrm>
            <a:prstGeom prst="ellipse">
              <a:avLst/>
            </a:prstGeom>
            <a:solidFill>
              <a:schemeClr val="lt1">
                <a:lumMod val="100000"/>
                <a:lumOff val="0"/>
              </a:schemeClr>
            </a:solidFill>
            <a:ln w="19050">
              <a:solidFill>
                <a:schemeClr val="tx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id-ID"/>
            </a:p>
          </p:txBody>
        </p:sp>
        <p:cxnSp>
          <p:nvCxnSpPr>
            <p:cNvPr id="47" name="Straight Connector 46"/>
            <p:cNvCxnSpPr/>
            <p:nvPr/>
          </p:nvCxnSpPr>
          <p:spPr bwMode="auto">
            <a:xfrm flipV="1">
              <a:off x="0" y="0"/>
              <a:ext cx="1578610" cy="0"/>
            </a:xfrm>
            <a:prstGeom prst="line">
              <a:avLst/>
            </a:prstGeom>
            <a:noFill/>
            <a:ln w="19050">
              <a:solidFill>
                <a:schemeClr val="dk1">
                  <a:lumMod val="100000"/>
                  <a:lumOff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8" name="Text Box 57"/>
            <p:cNvSpPr txBox="1">
              <a:spLocks noChangeArrowheads="1"/>
            </p:cNvSpPr>
            <p:nvPr/>
          </p:nvSpPr>
          <p:spPr bwMode="auto">
            <a:xfrm>
              <a:off x="1112520" y="586740"/>
              <a:ext cx="224790" cy="2660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id-ID" dirty="0">
                  <a:effectLst/>
                  <a:latin typeface="Times New Roman"/>
                  <a:ea typeface="Calibri"/>
                  <a:cs typeface="Times New Roman"/>
                </a:rPr>
                <a:t>4</a:t>
              </a:r>
              <a:endParaRPr lang="id-ID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998220" y="708660"/>
              <a:ext cx="139700" cy="19685"/>
            </a:xfrm>
            <a:prstGeom prst="line">
              <a:avLst/>
            </a:prstGeom>
            <a:noFill/>
            <a:ln w="6350">
              <a:solidFill>
                <a:schemeClr val="dk1">
                  <a:lumMod val="100000"/>
                  <a:lumOff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0" name="Text Box 59"/>
            <p:cNvSpPr txBox="1">
              <a:spLocks noChangeArrowheads="1"/>
            </p:cNvSpPr>
            <p:nvPr/>
          </p:nvSpPr>
          <p:spPr bwMode="auto">
            <a:xfrm>
              <a:off x="1059180" y="883920"/>
              <a:ext cx="224790" cy="2660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id-ID" dirty="0">
                  <a:effectLst/>
                  <a:latin typeface="Times New Roman"/>
                  <a:ea typeface="Calibri"/>
                  <a:cs typeface="Times New Roman"/>
                </a:rPr>
                <a:t>5</a:t>
              </a:r>
              <a:endParaRPr lang="id-ID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>
              <a:off x="937260" y="990600"/>
              <a:ext cx="139065" cy="19685"/>
            </a:xfrm>
            <a:prstGeom prst="line">
              <a:avLst/>
            </a:prstGeom>
            <a:noFill/>
            <a:ln w="6350">
              <a:solidFill>
                <a:schemeClr val="dk1">
                  <a:lumMod val="100000"/>
                  <a:lumOff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5" grpId="0" animBg="1"/>
      <p:bldP spid="2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369219"/>
            <a:ext cx="92202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876" y="1672389"/>
            <a:ext cx="4628995" cy="278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502" y="3934578"/>
            <a:ext cx="19240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 rot="1861627">
            <a:off x="2736926" y="1514515"/>
            <a:ext cx="520835" cy="1215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6304"/>
            <a:ext cx="8725061" cy="327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465" y="3741821"/>
            <a:ext cx="4628995" cy="278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6154" y="3874420"/>
            <a:ext cx="19240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gia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tốc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286" r="13837" b="-1712"/>
          <a:stretch>
            <a:fillRect/>
          </a:stretch>
        </p:blipFill>
        <p:spPr bwMode="auto">
          <a:xfrm>
            <a:off x="385010" y="0"/>
            <a:ext cx="8602579" cy="67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969042" y="5017168"/>
            <a:ext cx="3681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Lúc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này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vận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tốc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góc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Oomega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=0, do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đó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thành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phần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gia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tốc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Coorriolic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= 0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0782" r="11141" b="-171"/>
          <a:stretch>
            <a:fillRect/>
          </a:stretch>
        </p:blipFill>
        <p:spPr bwMode="auto">
          <a:xfrm>
            <a:off x="288099" y="150544"/>
            <a:ext cx="8855901" cy="638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A9DA37C-8DD4-4CB8-A15B-31859CF214F3}" type="slidenum">
              <a:rPr lang="en-US" sz="1800" smtClean="0">
                <a:solidFill>
                  <a:srgbClr val="898989"/>
                </a:solidFill>
              </a:rPr>
              <a:pPr/>
              <a:t>6</a:t>
            </a:fld>
            <a:endParaRPr lang="en-US" sz="1800" smtClean="0">
              <a:solidFill>
                <a:srgbClr val="89898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04875" y="1133475"/>
            <a:ext cx="4656138" cy="5349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400" smtClean="0">
                <a:latin typeface="Arial" charset="0"/>
                <a:cs typeface="Arial" charset="0"/>
              </a:rPr>
              <a:t>d. </a:t>
            </a:r>
            <a:r>
              <a:rPr lang="vi-VN" sz="2400" smtClean="0">
                <a:cs typeface="Arial" charset="0"/>
              </a:rPr>
              <a:t>Phép nhân có hướng 2 vectơ:</a:t>
            </a:r>
            <a:endParaRPr lang="en-US" sz="2400" smtClean="0"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0463" y="2533650"/>
            <a:ext cx="11430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400" dirty="0">
                <a:latin typeface="+mn-lt"/>
                <a:ea typeface="Times New Roman" panose="02020603050405020304" pitchFamily="18" charset="0"/>
              </a:rPr>
              <a:t>Lưu ý: </a:t>
            </a:r>
            <a:endParaRPr lang="en-US" sz="2400" dirty="0">
              <a:latin typeface="+mn-lt"/>
            </a:endParaRPr>
          </a:p>
        </p:txBody>
      </p:sp>
      <p:sp>
        <p:nvSpPr>
          <p:cNvPr id="9223" name="Rectangle 8"/>
          <p:cNvSpPr>
            <a:spLocks noChangeArrowheads="1"/>
          </p:cNvSpPr>
          <p:nvPr/>
        </p:nvSpPr>
        <p:spPr bwMode="auto">
          <a:xfrm>
            <a:off x="904875" y="4603750"/>
            <a:ext cx="560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  <a:cs typeface="Arial" charset="0"/>
              </a:rPr>
              <a:t>e. </a:t>
            </a:r>
            <a:r>
              <a:rPr lang="vi-VN" sz="2400">
                <a:latin typeface="Arial" charset="0"/>
                <a:cs typeface="Arial" charset="0"/>
              </a:rPr>
              <a:t>Momen của một vectơ đối với 1 điểm</a:t>
            </a: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9234" name="TextBox 13"/>
          <p:cNvSpPr txBox="1">
            <a:spLocks noChangeArrowheads="1"/>
          </p:cNvSpPr>
          <p:nvPr/>
        </p:nvSpPr>
        <p:spPr bwMode="auto">
          <a:xfrm rot="226231">
            <a:off x="7327900" y="5341938"/>
            <a:ext cx="24606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θ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6953250" y="5554663"/>
            <a:ext cx="803275" cy="60801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rot="11001117">
            <a:off x="6872288" y="4918075"/>
            <a:ext cx="898525" cy="61277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 bwMode="auto">
          <a:xfrm rot="13481788">
            <a:off x="7597775" y="5394325"/>
            <a:ext cx="265113" cy="342900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 sz="2200"/>
          </a:p>
        </p:txBody>
      </p:sp>
      <p:cxnSp>
        <p:nvCxnSpPr>
          <p:cNvPr id="18" name="Straight Connector 17"/>
          <p:cNvCxnSpPr/>
          <p:nvPr/>
        </p:nvCxnSpPr>
        <p:spPr bwMode="auto">
          <a:xfrm rot="5400000" flipH="1" flipV="1">
            <a:off x="6738144" y="5490369"/>
            <a:ext cx="874713" cy="428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 rot="2085686">
            <a:off x="7253288" y="5226050"/>
            <a:ext cx="114300" cy="128588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200"/>
          </a:p>
        </p:txBody>
      </p:sp>
      <p:sp>
        <p:nvSpPr>
          <p:cNvPr id="9242" name="TextBox 12"/>
          <p:cNvSpPr txBox="1">
            <a:spLocks noChangeArrowheads="1"/>
          </p:cNvSpPr>
          <p:nvPr/>
        </p:nvSpPr>
        <p:spPr bwMode="auto">
          <a:xfrm>
            <a:off x="6580188" y="5970588"/>
            <a:ext cx="2571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200">
                <a:latin typeface="Arial" charset="0"/>
                <a:cs typeface="Arial" charset="0"/>
              </a:rPr>
              <a:t>O</a:t>
            </a:r>
          </a:p>
        </p:txBody>
      </p:sp>
      <p:sp>
        <p:nvSpPr>
          <p:cNvPr id="9243" name="TextBox 12"/>
          <p:cNvSpPr txBox="1">
            <a:spLocks noChangeArrowheads="1"/>
          </p:cNvSpPr>
          <p:nvPr/>
        </p:nvSpPr>
        <p:spPr bwMode="auto">
          <a:xfrm>
            <a:off x="7775575" y="5334000"/>
            <a:ext cx="255588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20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9233" name="TextBox 1"/>
          <p:cNvSpPr txBox="1">
            <a:spLocks noChangeArrowheads="1"/>
          </p:cNvSpPr>
          <p:nvPr/>
        </p:nvSpPr>
        <p:spPr bwMode="auto">
          <a:xfrm>
            <a:off x="6837363" y="5326063"/>
            <a:ext cx="2651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200">
                <a:latin typeface="Arial" charset="0"/>
                <a:cs typeface="Arial" charset="0"/>
              </a:rPr>
              <a:t>d</a:t>
            </a:r>
          </a:p>
        </p:txBody>
      </p:sp>
      <p:sp>
        <p:nvSpPr>
          <p:cNvPr id="12" name="Rectangle 1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62550" y="1572722"/>
            <a:ext cx="1020761" cy="480966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58645" y="2071994"/>
            <a:ext cx="1376002" cy="43088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7" name="Freeform 6"/>
          <p:cNvSpPr/>
          <p:nvPr/>
        </p:nvSpPr>
        <p:spPr bwMode="auto">
          <a:xfrm rot="10964476">
            <a:off x="6242050" y="1690688"/>
            <a:ext cx="257175" cy="425450"/>
          </a:xfrm>
          <a:custGeom>
            <a:avLst/>
            <a:gdLst>
              <a:gd name="connsiteX0" fmla="*/ 206473 w 224847"/>
              <a:gd name="connsiteY0" fmla="*/ 425465 h 425465"/>
              <a:gd name="connsiteX1" fmla="*/ 90564 w 224847"/>
              <a:gd name="connsiteY1" fmla="*/ 412587 h 425465"/>
              <a:gd name="connsiteX2" fmla="*/ 51927 w 224847"/>
              <a:gd name="connsiteY2" fmla="*/ 399708 h 425465"/>
              <a:gd name="connsiteX3" fmla="*/ 26169 w 224847"/>
              <a:gd name="connsiteY3" fmla="*/ 361071 h 425465"/>
              <a:gd name="connsiteX4" fmla="*/ 39048 w 224847"/>
              <a:gd name="connsiteY4" fmla="*/ 296677 h 425465"/>
              <a:gd name="connsiteX5" fmla="*/ 219352 w 224847"/>
              <a:gd name="connsiteY5" fmla="*/ 296677 h 425465"/>
              <a:gd name="connsiteX6" fmla="*/ 206473 w 224847"/>
              <a:gd name="connsiteY6" fmla="*/ 335313 h 425465"/>
              <a:gd name="connsiteX7" fmla="*/ 90564 w 224847"/>
              <a:gd name="connsiteY7" fmla="*/ 309556 h 425465"/>
              <a:gd name="connsiteX8" fmla="*/ 13290 w 224847"/>
              <a:gd name="connsiteY8" fmla="*/ 245161 h 425465"/>
              <a:gd name="connsiteX9" fmla="*/ 411 w 224847"/>
              <a:gd name="connsiteY9" fmla="*/ 206525 h 425465"/>
              <a:gd name="connsiteX10" fmla="*/ 13290 w 224847"/>
              <a:gd name="connsiteY10" fmla="*/ 167888 h 425465"/>
              <a:gd name="connsiteX11" fmla="*/ 103442 w 224847"/>
              <a:gd name="connsiteY11" fmla="*/ 116372 h 425465"/>
              <a:gd name="connsiteX12" fmla="*/ 206473 w 224847"/>
              <a:gd name="connsiteY12" fmla="*/ 129251 h 425465"/>
              <a:gd name="connsiteX13" fmla="*/ 219352 w 224847"/>
              <a:gd name="connsiteY13" fmla="*/ 167888 h 425465"/>
              <a:gd name="connsiteX14" fmla="*/ 26169 w 224847"/>
              <a:gd name="connsiteY14" fmla="*/ 155009 h 425465"/>
              <a:gd name="connsiteX15" fmla="*/ 411 w 224847"/>
              <a:gd name="connsiteY15" fmla="*/ 39099 h 425465"/>
              <a:gd name="connsiteX16" fmla="*/ 39048 w 224847"/>
              <a:gd name="connsiteY16" fmla="*/ 13341 h 425465"/>
              <a:gd name="connsiteX17" fmla="*/ 193595 w 224847"/>
              <a:gd name="connsiteY17" fmla="*/ 463 h 425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4847" h="425465">
                <a:moveTo>
                  <a:pt x="206473" y="425465"/>
                </a:moveTo>
                <a:cubicBezTo>
                  <a:pt x="167837" y="421172"/>
                  <a:pt x="128909" y="418978"/>
                  <a:pt x="90564" y="412587"/>
                </a:cubicBezTo>
                <a:cubicBezTo>
                  <a:pt x="77173" y="410355"/>
                  <a:pt x="62528" y="408189"/>
                  <a:pt x="51927" y="399708"/>
                </a:cubicBezTo>
                <a:cubicBezTo>
                  <a:pt x="39840" y="390039"/>
                  <a:pt x="34755" y="373950"/>
                  <a:pt x="26169" y="361071"/>
                </a:cubicBezTo>
                <a:cubicBezTo>
                  <a:pt x="30462" y="339606"/>
                  <a:pt x="26325" y="314489"/>
                  <a:pt x="39048" y="296677"/>
                </a:cubicBezTo>
                <a:cubicBezTo>
                  <a:pt x="78718" y="241139"/>
                  <a:pt x="188042" y="290415"/>
                  <a:pt x="219352" y="296677"/>
                </a:cubicBezTo>
                <a:cubicBezTo>
                  <a:pt x="215059" y="309556"/>
                  <a:pt x="219352" y="331020"/>
                  <a:pt x="206473" y="335313"/>
                </a:cubicBezTo>
                <a:cubicBezTo>
                  <a:pt x="199468" y="337648"/>
                  <a:pt x="102876" y="312634"/>
                  <a:pt x="90564" y="309556"/>
                </a:cubicBezTo>
                <a:cubicBezTo>
                  <a:pt x="62054" y="290549"/>
                  <a:pt x="33123" y="274911"/>
                  <a:pt x="13290" y="245161"/>
                </a:cubicBezTo>
                <a:cubicBezTo>
                  <a:pt x="5760" y="233866"/>
                  <a:pt x="4704" y="219404"/>
                  <a:pt x="411" y="206525"/>
                </a:cubicBezTo>
                <a:cubicBezTo>
                  <a:pt x="4704" y="193646"/>
                  <a:pt x="4599" y="178317"/>
                  <a:pt x="13290" y="167888"/>
                </a:cubicBezTo>
                <a:cubicBezTo>
                  <a:pt x="43278" y="131902"/>
                  <a:pt x="64926" y="129211"/>
                  <a:pt x="103442" y="116372"/>
                </a:cubicBezTo>
                <a:cubicBezTo>
                  <a:pt x="137786" y="120665"/>
                  <a:pt x="174845" y="115194"/>
                  <a:pt x="206473" y="129251"/>
                </a:cubicBezTo>
                <a:cubicBezTo>
                  <a:pt x="218879" y="134765"/>
                  <a:pt x="232791" y="165968"/>
                  <a:pt x="219352" y="167888"/>
                </a:cubicBezTo>
                <a:cubicBezTo>
                  <a:pt x="155463" y="177015"/>
                  <a:pt x="90563" y="159302"/>
                  <a:pt x="26169" y="155009"/>
                </a:cubicBezTo>
                <a:cubicBezTo>
                  <a:pt x="17583" y="116372"/>
                  <a:pt x="-3172" y="78516"/>
                  <a:pt x="411" y="39099"/>
                </a:cubicBezTo>
                <a:cubicBezTo>
                  <a:pt x="1812" y="23684"/>
                  <a:pt x="24364" y="18236"/>
                  <a:pt x="39048" y="13341"/>
                </a:cubicBezTo>
                <a:cubicBezTo>
                  <a:pt x="90386" y="-3771"/>
                  <a:pt x="140853" y="463"/>
                  <a:pt x="193595" y="463"/>
                </a:cubicBezTo>
              </a:path>
            </a:pathLst>
          </a:cu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6384925" y="1728788"/>
            <a:ext cx="974725" cy="715962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698601" y="1355725"/>
            <a:ext cx="290901" cy="523378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noFill/>
              </a:rPr>
              <a:t> </a:t>
            </a:r>
          </a:p>
        </p:txBody>
      </p:sp>
      <p:sp>
        <p:nvSpPr>
          <p:cNvPr id="30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776922" y="2507158"/>
            <a:ext cx="279713" cy="523380"/>
          </a:xfrm>
          <a:prstGeom prst="rect">
            <a:avLst/>
          </a:prstGeom>
          <a:blipFill rotWithShape="0">
            <a:blip r:embed="rId5"/>
            <a:stretch>
              <a:fillRect t="-11628" r="-2295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6384925" y="2447925"/>
            <a:ext cx="110172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6875463" y="2057400"/>
            <a:ext cx="279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θ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rot="5400000" flipH="1" flipV="1">
            <a:off x="5807869" y="1888332"/>
            <a:ext cx="1125537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6378575" y="2306638"/>
            <a:ext cx="103188" cy="13652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id-ID"/>
          </a:p>
        </p:txBody>
      </p:sp>
      <p:sp>
        <p:nvSpPr>
          <p:cNvPr id="23" name="Freeform 20"/>
          <p:cNvSpPr>
            <a:spLocks/>
          </p:cNvSpPr>
          <p:nvPr/>
        </p:nvSpPr>
        <p:spPr bwMode="auto">
          <a:xfrm>
            <a:off x="6375400" y="2225675"/>
            <a:ext cx="114300" cy="146050"/>
          </a:xfrm>
          <a:custGeom>
            <a:avLst/>
            <a:gdLst>
              <a:gd name="T0" fmla="*/ 0 w 119270"/>
              <a:gd name="T1" fmla="*/ 1651528 h 127221"/>
              <a:gd name="T2" fmla="*/ 0 w 119270"/>
              <a:gd name="T3" fmla="*/ 1651528 h 127221"/>
              <a:gd name="T4" fmla="*/ 22045 w 119270"/>
              <a:gd name="T5" fmla="*/ 0 h 127221"/>
              <a:gd name="T6" fmla="*/ 23741 w 119270"/>
              <a:gd name="T7" fmla="*/ 0 h 127221"/>
              <a:gd name="T8" fmla="*/ 25438 w 119270"/>
              <a:gd name="T9" fmla="*/ 2936045 h 1272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270"/>
              <a:gd name="T16" fmla="*/ 0 h 127221"/>
              <a:gd name="T17" fmla="*/ 119270 w 119270"/>
              <a:gd name="T18" fmla="*/ 127221 h 1272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270" h="127221">
                <a:moveTo>
                  <a:pt x="0" y="71562"/>
                </a:moveTo>
                <a:lnTo>
                  <a:pt x="0" y="71562"/>
                </a:lnTo>
                <a:cubicBezTo>
                  <a:pt x="29632" y="41931"/>
                  <a:pt x="54969" y="0"/>
                  <a:pt x="103367" y="0"/>
                </a:cubicBezTo>
                <a:lnTo>
                  <a:pt x="111319" y="0"/>
                </a:lnTo>
                <a:lnTo>
                  <a:pt x="119270" y="127221"/>
                </a:lnTo>
              </a:path>
            </a:pathLst>
          </a:cu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5922963" y="1697038"/>
            <a:ext cx="309562" cy="430212"/>
            <a:chOff x="8004313" y="1722783"/>
            <a:chExt cx="412933" cy="430887"/>
          </a:xfrm>
        </p:grpSpPr>
        <p:sp>
          <p:nvSpPr>
            <p:cNvPr id="22571" name="TextBox 42"/>
            <p:cNvSpPr txBox="1">
              <a:spLocks noChangeArrowheads="1"/>
            </p:cNvSpPr>
            <p:nvPr/>
          </p:nvSpPr>
          <p:spPr bwMode="auto">
            <a:xfrm>
              <a:off x="8004313" y="1722783"/>
              <a:ext cx="41293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200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rot="10800000" flipH="1">
              <a:off x="8112310" y="1838852"/>
              <a:ext cx="243526" cy="15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Arc 46"/>
          <p:cNvSpPr/>
          <p:nvPr/>
        </p:nvSpPr>
        <p:spPr bwMode="auto">
          <a:xfrm rot="1471273">
            <a:off x="6542088" y="2147888"/>
            <a:ext cx="301625" cy="463550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8" name="Multiply 47"/>
          <p:cNvSpPr/>
          <p:nvPr/>
        </p:nvSpPr>
        <p:spPr>
          <a:xfrm>
            <a:off x="6919913" y="6026150"/>
            <a:ext cx="138112" cy="182563"/>
          </a:xfrm>
          <a:prstGeom prst="mathMultiply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noFill/>
            </a:endParaRPr>
          </a:p>
        </p:txBody>
      </p:sp>
      <p:sp>
        <p:nvSpPr>
          <p:cNvPr id="22557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169988" y="5707063"/>
            <a:ext cx="1511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228600" eaLnBrk="1" hangingPunct="1"/>
            <a:r>
              <a:rPr lang="vi-VN" sz="2400">
                <a:latin typeface="Arial" charset="0"/>
                <a:cs typeface="Times New Roman" pitchFamily="18" charset="0"/>
              </a:rPr>
              <a:t>Giá trị: </a:t>
            </a:r>
            <a:endParaRPr lang="vi-VN" sz="2400">
              <a:latin typeface="Arial" charset="0"/>
              <a:cs typeface="Arial" charset="0"/>
            </a:endParaRPr>
          </a:p>
        </p:txBody>
      </p:sp>
      <p:sp>
        <p:nvSpPr>
          <p:cNvPr id="22559" name="Rectangle 5"/>
          <p:cNvSpPr>
            <a:spLocks noChangeArrowheads="1"/>
          </p:cNvSpPr>
          <p:nvPr/>
        </p:nvSpPr>
        <p:spPr bwMode="auto">
          <a:xfrm>
            <a:off x="171450" y="6762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id-ID">
              <a:latin typeface="Arial" charset="0"/>
              <a:cs typeface="Arial" charset="0"/>
            </a:endParaRPr>
          </a:p>
        </p:txBody>
      </p:sp>
      <p:pic>
        <p:nvPicPr>
          <p:cNvPr id="5160" name="Picture 4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095625"/>
            <a:ext cx="9271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3700" y="3679825"/>
            <a:ext cx="8842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6" name="Picture 4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3700" y="4189413"/>
            <a:ext cx="8540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7425" y="3125788"/>
            <a:ext cx="1074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2" name="Picture 5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709988"/>
            <a:ext cx="2749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65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22569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70" name="Picture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03463" y="5090658"/>
            <a:ext cx="2294416" cy="447495"/>
          </a:xfrm>
          <a:prstGeom prst="rect">
            <a:avLst/>
          </a:prstGeom>
          <a:blipFill rotWithShape="1">
            <a:blip r:embed="rId13"/>
            <a:stretch>
              <a:fillRect b="-13699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5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81288" y="5757863"/>
            <a:ext cx="2379049" cy="406971"/>
          </a:xfrm>
          <a:prstGeom prst="rect">
            <a:avLst/>
          </a:prstGeom>
          <a:blipFill rotWithShape="1">
            <a:blip r:embed="rId14"/>
            <a:stretch>
              <a:fillRect r="-12821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8" name="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85200" y="4732115"/>
            <a:ext cx="490262" cy="402931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6" grpId="0" autoUpdateAnimBg="0"/>
      <p:bldP spid="9223" grpId="0" autoUpdateAnimBg="0"/>
      <p:bldP spid="9234" grpId="0" autoUpdateAnimBg="0"/>
      <p:bldP spid="19" grpId="0" animBg="1" autoUpdateAnimBg="0"/>
      <p:bldP spid="9242" grpId="0" autoUpdateAnimBg="0"/>
      <p:bldP spid="9243" grpId="0" autoUpdateAnimBg="0"/>
      <p:bldP spid="9233" grpId="0" autoUpdateAnimBg="0"/>
      <p:bldP spid="32" grpId="0" autoUpdateAnimBg="0"/>
      <p:bldP spid="11" grpId="0" animBg="1" autoUpdateAnimBg="0"/>
      <p:bldP spid="23" grpId="0" animBg="1"/>
      <p:bldP spid="3072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0878" r="10660"/>
          <a:stretch>
            <a:fillRect/>
          </a:stretch>
        </p:blipFill>
        <p:spPr bwMode="auto">
          <a:xfrm>
            <a:off x="120495" y="0"/>
            <a:ext cx="8899042" cy="6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7988969" y="3970421"/>
            <a:ext cx="721895" cy="830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9947" t="45548" r="22694" b="24835"/>
          <a:stretch>
            <a:fillRect/>
          </a:stretch>
        </p:blipFill>
        <p:spPr bwMode="auto">
          <a:xfrm>
            <a:off x="204536" y="4523050"/>
            <a:ext cx="4860758" cy="216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0686" r="10756"/>
          <a:stretch>
            <a:fillRect/>
          </a:stretch>
        </p:blipFill>
        <p:spPr bwMode="auto">
          <a:xfrm>
            <a:off x="50104" y="0"/>
            <a:ext cx="8926081" cy="638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49935" t="42979" r="37766" b="32895"/>
          <a:stretch>
            <a:fillRect/>
          </a:stretch>
        </p:blipFill>
        <p:spPr bwMode="auto">
          <a:xfrm>
            <a:off x="541422" y="2295284"/>
            <a:ext cx="3838073" cy="423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0782" t="15871" r="10949"/>
          <a:stretch>
            <a:fillRect/>
          </a:stretch>
        </p:blipFill>
        <p:spPr bwMode="auto">
          <a:xfrm>
            <a:off x="274621" y="770022"/>
            <a:ext cx="8761091" cy="529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12299" t="36644" r="47628" b="25000"/>
          <a:stretch>
            <a:fillRect/>
          </a:stretch>
        </p:blipFill>
        <p:spPr bwMode="auto">
          <a:xfrm>
            <a:off x="409076" y="2139150"/>
            <a:ext cx="4511842" cy="242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2735" y="0"/>
            <a:ext cx="8229600" cy="1460500"/>
          </a:xfrm>
        </p:spPr>
        <p:txBody>
          <a:bodyPr/>
          <a:lstStyle/>
          <a:p>
            <a:pPr>
              <a:defRPr/>
            </a:pP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tốc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3" pitchFamily="18" charset="2"/>
              <a:buNone/>
              <a:defRPr/>
            </a:pP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hệ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tốc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thường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gặp</a:t>
            </a:r>
            <a:endParaRPr lang="en-US" sz="2200" i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3" pitchFamily="18" charset="2"/>
              <a:buNone/>
              <a:defRPr/>
            </a:pP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tốc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khâu</a:t>
            </a:r>
            <a:endParaRPr lang="id-ID" sz="2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C8EDB45-1D6E-49BD-8418-00040BEE3D75}" type="slidenum">
              <a:rPr lang="en-US" smtClean="0">
                <a:solidFill>
                  <a:schemeClr val="tx2"/>
                </a:solidFill>
              </a:rPr>
              <a:pPr/>
              <a:t>64</a:t>
            </a:fld>
            <a:endParaRPr lang="en-US" smtClean="0">
              <a:solidFill>
                <a:schemeClr val="tx2"/>
              </a:solidFill>
            </a:endParaRPr>
          </a:p>
        </p:txBody>
      </p:sp>
      <p:pic>
        <p:nvPicPr>
          <p:cNvPr id="3379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633" y="1457357"/>
            <a:ext cx="3988372" cy="306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439" y="4797838"/>
            <a:ext cx="4129088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71411" y="0"/>
            <a:ext cx="3272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Cách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xác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định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gia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tốc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pháp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dđ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tại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B,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phương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và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chiều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luôn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hướng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từ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B-A,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trị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số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=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oomega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bình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phương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x l </a:t>
            </a:r>
            <a:r>
              <a:rPr lang="en-US" baseline="-25000" dirty="0" smtClean="0">
                <a:solidFill>
                  <a:schemeClr val="bg1">
                    <a:lumMod val="95000"/>
                  </a:schemeClr>
                </a:solidFill>
              </a:rPr>
              <a:t>AB    </a:t>
            </a:r>
          </a:p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Cách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xác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định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gia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tốc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tiếp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dđ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tại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B,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phương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vuông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góc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AB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và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chiều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cùng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chiều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Excsxilon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,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trị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số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=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ecxilon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x l </a:t>
            </a:r>
            <a:r>
              <a:rPr lang="en-US" baseline="-25000" dirty="0" smtClean="0">
                <a:solidFill>
                  <a:schemeClr val="bg1">
                    <a:lumMod val="95000"/>
                  </a:schemeClr>
                </a:solidFill>
              </a:rPr>
              <a:t>AB    </a:t>
            </a:r>
            <a:endParaRPr lang="en-US" baseline="-25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50543" t="14555" r="2862" b="8733"/>
          <a:stretch>
            <a:fillRect/>
          </a:stretch>
        </p:blipFill>
        <p:spPr bwMode="auto">
          <a:xfrm>
            <a:off x="4910203" y="2711781"/>
            <a:ext cx="4208745" cy="389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8587" t="23973" r="16436" b="3289"/>
          <a:stretch>
            <a:fillRect/>
          </a:stretch>
        </p:blipFill>
        <p:spPr bwMode="auto">
          <a:xfrm>
            <a:off x="0" y="815181"/>
            <a:ext cx="8760112" cy="5513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388768" y="6003758"/>
            <a:ext cx="2358190" cy="324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8217" t="23459" r="16918" b="4112"/>
          <a:stretch>
            <a:fillRect/>
          </a:stretch>
        </p:blipFill>
        <p:spPr bwMode="auto">
          <a:xfrm>
            <a:off x="300789" y="970109"/>
            <a:ext cx="8439741" cy="529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162926" y="5582653"/>
            <a:ext cx="4752474" cy="962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52074" y="3092114"/>
            <a:ext cx="517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6575" y="0"/>
            <a:ext cx="8386011" cy="1460500"/>
          </a:xfrm>
        </p:spPr>
        <p:txBody>
          <a:bodyPr/>
          <a:lstStyle/>
          <a:p>
            <a:pPr>
              <a:defRPr/>
            </a:pP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tốc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3" pitchFamily="18" charset="2"/>
              <a:buNone/>
              <a:defRPr/>
            </a:pPr>
            <a:r>
              <a:rPr lang="en-US" sz="2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hệ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tốc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thường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latin typeface="Arial" pitchFamily="34" charset="0"/>
                <a:cs typeface="Arial" pitchFamily="34" charset="0"/>
              </a:rPr>
              <a:t>gặp</a:t>
            </a:r>
            <a:endParaRPr lang="en-US" sz="2200" i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3" pitchFamily="18" charset="2"/>
              <a:buNone/>
              <a:defRPr/>
            </a:pP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tốc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khâu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nối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nhau</a:t>
            </a:r>
            <a:endParaRPr lang="id-ID" sz="2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126C162-ABA4-4EDF-876F-2D1DB46477BF}" type="slidenum">
              <a:rPr lang="en-US" smtClean="0">
                <a:solidFill>
                  <a:schemeClr val="tx2"/>
                </a:solidFill>
              </a:rPr>
              <a:pPr/>
              <a:t>68</a:t>
            </a:fld>
            <a:endParaRPr lang="en-US" smtClean="0">
              <a:solidFill>
                <a:schemeClr val="tx2"/>
              </a:solidFill>
            </a:endParaRPr>
          </a:p>
        </p:txBody>
      </p:sp>
      <p:pic>
        <p:nvPicPr>
          <p:cNvPr id="3482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5454659"/>
            <a:ext cx="3898232" cy="57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607" y="1822450"/>
            <a:ext cx="3027362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84526" y="1277837"/>
            <a:ext cx="3106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en-US" baseline="-25000" dirty="0" err="1" smtClean="0">
                <a:solidFill>
                  <a:schemeClr val="bg1">
                    <a:lumMod val="95000"/>
                  </a:schemeClr>
                </a:solidFill>
              </a:rPr>
              <a:t>Bi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đã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biết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)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và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</a:t>
            </a:r>
            <a:r>
              <a:rPr lang="en-US" baseline="-25000" dirty="0" err="1" smtClean="0">
                <a:solidFill>
                  <a:schemeClr val="bg1">
                    <a:lumMod val="95000"/>
                  </a:schemeClr>
                </a:solidFill>
              </a:rPr>
              <a:t>Bk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đi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tìm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)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là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vecto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vận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tốc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tuyệt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đối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của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điểm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và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k.</a:t>
            </a:r>
          </a:p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</a:t>
            </a:r>
            <a:r>
              <a:rPr lang="en-US" baseline="-25000" dirty="0" err="1" smtClean="0">
                <a:solidFill>
                  <a:schemeClr val="bg1">
                    <a:lumMod val="95000"/>
                  </a:schemeClr>
                </a:solidFill>
              </a:rPr>
              <a:t>BiBk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là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vecto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van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tốc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trượt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tương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đói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của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Bi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với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Bk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Vecto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này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có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phương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với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phương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trượt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của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2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khâu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i,k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45151" t="19322" r="2670" b="6250"/>
          <a:stretch>
            <a:fillRect/>
          </a:stretch>
        </p:blipFill>
        <p:spPr bwMode="auto">
          <a:xfrm>
            <a:off x="4242369" y="3491136"/>
            <a:ext cx="4552715" cy="315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77714" y="5329993"/>
            <a:ext cx="3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2335" t="11815" r="20672" b="12500"/>
          <a:stretch>
            <a:fillRect/>
          </a:stretch>
        </p:blipFill>
        <p:spPr bwMode="auto">
          <a:xfrm>
            <a:off x="200417" y="-20988"/>
            <a:ext cx="8617906" cy="643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2720217-2524-4A48-AD33-D17E86EA2AAE}" type="slidenum">
              <a:rPr lang="en-US" smtClean="0">
                <a:solidFill>
                  <a:srgbClr val="898989"/>
                </a:solidFill>
              </a:rPr>
              <a:pPr/>
              <a:t>7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10242" name="Content Placeholder 2"/>
          <p:cNvSpPr>
            <a:spLocks noGrp="1"/>
          </p:cNvSpPr>
          <p:nvPr>
            <p:ph sz="quarter" idx="1"/>
          </p:nvPr>
        </p:nvSpPr>
        <p:spPr>
          <a:xfrm>
            <a:off x="523875" y="1109663"/>
            <a:ext cx="3556000" cy="53022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vi-VN" sz="2300" u="sng" smtClean="0"/>
              <a:t>Giải phương trình vect</a:t>
            </a:r>
            <a:r>
              <a:rPr lang="en-US" sz="2300" u="sng" smtClean="0">
                <a:latin typeface="Arial" charset="0"/>
                <a:cs typeface="Arial" charset="0"/>
              </a:rPr>
              <a:t>ơ</a:t>
            </a:r>
            <a:r>
              <a:rPr lang="vi-VN" sz="2300" u="sng" smtClean="0"/>
              <a:t>:</a:t>
            </a:r>
            <a:endParaRPr lang="en-US" sz="2300" smtClean="0">
              <a:cs typeface="Arial" charset="0"/>
            </a:endParaRPr>
          </a:p>
        </p:txBody>
      </p:sp>
      <p:sp>
        <p:nvSpPr>
          <p:cNvPr id="5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56089" y="1102719"/>
            <a:ext cx="1142332" cy="516232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2400">
                <a:noFill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36575" y="1484313"/>
            <a:ext cx="6629400" cy="622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  <a:defRPr/>
            </a:pPr>
            <a:r>
              <a:rPr lang="vi-VN" sz="23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 vectơ </a:t>
            </a:r>
            <a:r>
              <a:rPr lang="en-US" sz="2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vi-VN" sz="23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và 2 vectơ còn lại biết phương</a:t>
            </a:r>
            <a:endParaRPr lang="en-US" sz="23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1025" y="3592513"/>
            <a:ext cx="6200775" cy="5667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vi-VN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vectơ </a:t>
            </a:r>
            <a:r>
              <a:rPr lang="en-US" sz="2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3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 2 vectơ còn lại biết giá trị</a:t>
            </a:r>
            <a:endParaRPr lang="en-US" sz="23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875" y="5821363"/>
            <a:ext cx="8620125" cy="623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vi-VN" sz="23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 vectơ</a:t>
            </a:r>
            <a:r>
              <a:rPr lang="en-US" sz="23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vi-VN" sz="23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và 2 vectơ còn lại, 1 biết phương, 1 biết giá trị</a:t>
            </a:r>
            <a:endParaRPr lang="en-US" sz="23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Cap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988" y="2093913"/>
            <a:ext cx="1541462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Captur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1625" y="2514600"/>
            <a:ext cx="15128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421"/>
          <p:cNvCxnSpPr>
            <a:cxnSpLocks noChangeShapeType="1"/>
          </p:cNvCxnSpPr>
          <p:nvPr/>
        </p:nvCxnSpPr>
        <p:spPr bwMode="auto">
          <a:xfrm flipV="1">
            <a:off x="4686300" y="1970088"/>
            <a:ext cx="3481388" cy="1377950"/>
          </a:xfrm>
          <a:prstGeom prst="straightConnector1">
            <a:avLst/>
          </a:prstGeom>
          <a:noFill/>
          <a:ln w="6350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" name="Straight Arrow Connector 422"/>
          <p:cNvCxnSpPr>
            <a:cxnSpLocks noChangeShapeType="1"/>
          </p:cNvCxnSpPr>
          <p:nvPr/>
        </p:nvCxnSpPr>
        <p:spPr bwMode="auto">
          <a:xfrm flipV="1">
            <a:off x="6115050" y="1747838"/>
            <a:ext cx="2112963" cy="1752600"/>
          </a:xfrm>
          <a:prstGeom prst="straightConnector1">
            <a:avLst/>
          </a:prstGeom>
          <a:noFill/>
          <a:ln w="6350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6716713" y="1317625"/>
            <a:ext cx="1271587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>
                <a:latin typeface="Arial" charset="0"/>
                <a:cs typeface="Arial" charset="0"/>
              </a:rPr>
              <a:t>Phương b</a:t>
            </a:r>
          </a:p>
        </p:txBody>
      </p:sp>
      <p:sp>
        <p:nvSpPr>
          <p:cNvPr id="21" name="Freeform 428"/>
          <p:cNvSpPr>
            <a:spLocks/>
          </p:cNvSpPr>
          <p:nvPr/>
        </p:nvSpPr>
        <p:spPr bwMode="auto">
          <a:xfrm>
            <a:off x="7783513" y="1627188"/>
            <a:ext cx="244475" cy="260350"/>
          </a:xfrm>
          <a:custGeom>
            <a:avLst/>
            <a:gdLst>
              <a:gd name="T0" fmla="*/ 0 w 135172"/>
              <a:gd name="T1" fmla="*/ 2147483647 h 98971"/>
              <a:gd name="T2" fmla="*/ 2147483647 w 135172"/>
              <a:gd name="T3" fmla="*/ 2147483647 h 98971"/>
              <a:gd name="T4" fmla="*/ 2147483647 w 135172"/>
              <a:gd name="T5" fmla="*/ 2147483647 h 98971"/>
              <a:gd name="T6" fmla="*/ 0 60000 65536"/>
              <a:gd name="T7" fmla="*/ 0 60000 65536"/>
              <a:gd name="T8" fmla="*/ 0 60000 65536"/>
              <a:gd name="T9" fmla="*/ 0 w 135172"/>
              <a:gd name="T10" fmla="*/ 0 h 98971"/>
              <a:gd name="T11" fmla="*/ 135172 w 135172"/>
              <a:gd name="T12" fmla="*/ 98971 h 989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635875" y="2401888"/>
            <a:ext cx="1263650" cy="395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>
                <a:latin typeface="Arial" charset="0"/>
                <a:cs typeface="Arial" charset="0"/>
              </a:rPr>
              <a:t>Phương c</a:t>
            </a:r>
          </a:p>
        </p:txBody>
      </p:sp>
      <p:sp>
        <p:nvSpPr>
          <p:cNvPr id="23" name="Freeform 429"/>
          <p:cNvSpPr>
            <a:spLocks/>
          </p:cNvSpPr>
          <p:nvPr/>
        </p:nvSpPr>
        <p:spPr bwMode="auto">
          <a:xfrm>
            <a:off x="7977188" y="2055813"/>
            <a:ext cx="254000" cy="211137"/>
          </a:xfrm>
          <a:custGeom>
            <a:avLst/>
            <a:gdLst>
              <a:gd name="T0" fmla="*/ 0 w 135172"/>
              <a:gd name="T1" fmla="*/ 2147483647 h 98971"/>
              <a:gd name="T2" fmla="*/ 2147483647 w 135172"/>
              <a:gd name="T3" fmla="*/ 2147483647 h 98971"/>
              <a:gd name="T4" fmla="*/ 2147483647 w 135172"/>
              <a:gd name="T5" fmla="*/ 2147483647 h 98971"/>
              <a:gd name="T6" fmla="*/ 0 60000 65536"/>
              <a:gd name="T7" fmla="*/ 0 60000 65536"/>
              <a:gd name="T8" fmla="*/ 0 60000 65536"/>
              <a:gd name="T9" fmla="*/ 0 w 135172"/>
              <a:gd name="T10" fmla="*/ 0 h 98971"/>
              <a:gd name="T11" fmla="*/ 135172 w 135172"/>
              <a:gd name="T12" fmla="*/ 98971 h 989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457825" y="3287713"/>
            <a:ext cx="341313" cy="430212"/>
            <a:chOff x="8004313" y="1722783"/>
            <a:chExt cx="341911" cy="431563"/>
          </a:xfrm>
        </p:grpSpPr>
        <p:sp>
          <p:nvSpPr>
            <p:cNvPr id="23611" name="TextBox 24"/>
            <p:cNvSpPr txBox="1">
              <a:spLocks noChangeArrowheads="1"/>
            </p:cNvSpPr>
            <p:nvPr/>
          </p:nvSpPr>
          <p:spPr bwMode="auto">
            <a:xfrm>
              <a:off x="8004313" y="1722783"/>
              <a:ext cx="341911" cy="43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200">
                  <a:latin typeface="Arial" charset="0"/>
                  <a:cs typeface="Arial" charset="0"/>
                </a:rPr>
                <a:t>a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10800000" flipH="1">
              <a:off x="8074285" y="1823109"/>
              <a:ext cx="182883" cy="159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7115175" y="2682875"/>
            <a:ext cx="341313" cy="430213"/>
            <a:chOff x="8004313" y="1722783"/>
            <a:chExt cx="342067" cy="431562"/>
          </a:xfrm>
        </p:grpSpPr>
        <p:sp>
          <p:nvSpPr>
            <p:cNvPr id="23609" name="TextBox 27"/>
            <p:cNvSpPr txBox="1">
              <a:spLocks noChangeArrowheads="1"/>
            </p:cNvSpPr>
            <p:nvPr/>
          </p:nvSpPr>
          <p:spPr bwMode="auto">
            <a:xfrm>
              <a:off x="8004313" y="1722783"/>
              <a:ext cx="342067" cy="43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200">
                  <a:latin typeface="Arial" charset="0"/>
                  <a:cs typeface="Arial" charset="0"/>
                </a:rPr>
                <a:t>b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10800000" flipH="1">
              <a:off x="8088637" y="1768965"/>
              <a:ext cx="182965" cy="15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076950" y="2190750"/>
            <a:ext cx="325438" cy="430213"/>
            <a:chOff x="8004313" y="1722783"/>
            <a:chExt cx="324212" cy="429976"/>
          </a:xfrm>
        </p:grpSpPr>
        <p:sp>
          <p:nvSpPr>
            <p:cNvPr id="23607" name="TextBox 30"/>
            <p:cNvSpPr txBox="1">
              <a:spLocks noChangeArrowheads="1"/>
            </p:cNvSpPr>
            <p:nvPr/>
          </p:nvSpPr>
          <p:spPr bwMode="auto">
            <a:xfrm>
              <a:off x="8004313" y="1722783"/>
              <a:ext cx="324212" cy="42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200">
                  <a:latin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10800000" flipH="1">
              <a:off x="8089715" y="1822741"/>
              <a:ext cx="181875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403"/>
          <p:cNvCxnSpPr>
            <a:cxnSpLocks noChangeShapeType="1"/>
          </p:cNvCxnSpPr>
          <p:nvPr/>
        </p:nvCxnSpPr>
        <p:spPr bwMode="auto">
          <a:xfrm>
            <a:off x="4903788" y="3298825"/>
            <a:ext cx="1462087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" name="Straight Arrow Connector 418"/>
          <p:cNvCxnSpPr>
            <a:cxnSpLocks noChangeShapeType="1"/>
          </p:cNvCxnSpPr>
          <p:nvPr/>
        </p:nvCxnSpPr>
        <p:spPr bwMode="auto">
          <a:xfrm flipV="1">
            <a:off x="6335713" y="2108200"/>
            <a:ext cx="1419225" cy="1187450"/>
          </a:xfrm>
          <a:prstGeom prst="straightConnector1">
            <a:avLst/>
          </a:prstGeom>
          <a:noFill/>
          <a:ln w="381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" name="Straight Arrow Connector 419"/>
          <p:cNvCxnSpPr>
            <a:cxnSpLocks noChangeShapeType="1"/>
          </p:cNvCxnSpPr>
          <p:nvPr/>
        </p:nvCxnSpPr>
        <p:spPr bwMode="auto">
          <a:xfrm flipV="1">
            <a:off x="4935538" y="2122488"/>
            <a:ext cx="2763837" cy="1139825"/>
          </a:xfrm>
          <a:prstGeom prst="straightConnector1">
            <a:avLst/>
          </a:prstGeom>
          <a:noFill/>
          <a:ln w="381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" name="Straight Arrow Connector 403"/>
          <p:cNvCxnSpPr>
            <a:cxnSpLocks noChangeShapeType="1"/>
          </p:cNvCxnSpPr>
          <p:nvPr/>
        </p:nvCxnSpPr>
        <p:spPr bwMode="auto">
          <a:xfrm>
            <a:off x="1884363" y="5611813"/>
            <a:ext cx="1463675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2392363" y="5613400"/>
            <a:ext cx="341312" cy="430213"/>
            <a:chOff x="8004313" y="1722783"/>
            <a:chExt cx="341912" cy="429976"/>
          </a:xfrm>
        </p:grpSpPr>
        <p:sp>
          <p:nvSpPr>
            <p:cNvPr id="23605" name="TextBox 37"/>
            <p:cNvSpPr txBox="1">
              <a:spLocks noChangeArrowheads="1"/>
            </p:cNvSpPr>
            <p:nvPr/>
          </p:nvSpPr>
          <p:spPr bwMode="auto">
            <a:xfrm>
              <a:off x="8004313" y="1722783"/>
              <a:ext cx="341912" cy="42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200">
                  <a:latin typeface="Arial" charset="0"/>
                  <a:cs typeface="Arial" charset="0"/>
                </a:rPr>
                <a:t>a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rot="10800000" flipH="1">
              <a:off x="8088598" y="1838607"/>
              <a:ext cx="182884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Arc 13458"/>
          <p:cNvSpPr>
            <a:spLocks/>
          </p:cNvSpPr>
          <p:nvPr/>
        </p:nvSpPr>
        <p:spPr bwMode="auto">
          <a:xfrm>
            <a:off x="1471613" y="4171950"/>
            <a:ext cx="1825625" cy="1658938"/>
          </a:xfrm>
          <a:custGeom>
            <a:avLst/>
            <a:gdLst>
              <a:gd name="T0" fmla="*/ 277348 w 1828800"/>
              <a:gd name="T1" fmla="*/ 16005 h 1828800"/>
              <a:gd name="T2" fmla="*/ 1141731 w 1828800"/>
              <a:gd name="T3" fmla="*/ 2955 h 1828800"/>
              <a:gd name="T4" fmla="*/ 1726491 w 1828800"/>
              <a:gd name="T5" fmla="*/ 48475 h 1828800"/>
              <a:gd name="T6" fmla="*/ 0 60000 65536"/>
              <a:gd name="T7" fmla="*/ 0 60000 65536"/>
              <a:gd name="T8" fmla="*/ 0 60000 65536"/>
              <a:gd name="T9" fmla="*/ 0 w 1828800"/>
              <a:gd name="T10" fmla="*/ 0 h 1828800"/>
              <a:gd name="T11" fmla="*/ 1828800 w 1828800"/>
              <a:gd name="T12" fmla="*/ 1828800 h 1828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8800" h="1828800" stroke="0">
                <a:moveTo>
                  <a:pt x="291175" y="245283"/>
                </a:moveTo>
                <a:cubicBezTo>
                  <a:pt x="534728" y="18434"/>
                  <a:pt x="882307" y="-58161"/>
                  <a:pt x="1198651" y="45303"/>
                </a:cubicBezTo>
                <a:cubicBezTo>
                  <a:pt x="1514995" y="148768"/>
                  <a:pt x="1750136" y="415950"/>
                  <a:pt x="1812569" y="742876"/>
                </a:cubicBezTo>
                <a:lnTo>
                  <a:pt x="914400" y="914400"/>
                </a:lnTo>
                <a:lnTo>
                  <a:pt x="291175" y="245283"/>
                </a:lnTo>
                <a:close/>
              </a:path>
              <a:path w="1828800" h="1828800" fill="none">
                <a:moveTo>
                  <a:pt x="291175" y="245283"/>
                </a:moveTo>
                <a:cubicBezTo>
                  <a:pt x="534728" y="18434"/>
                  <a:pt x="882307" y="-58161"/>
                  <a:pt x="1198651" y="45303"/>
                </a:cubicBezTo>
                <a:cubicBezTo>
                  <a:pt x="1514995" y="148768"/>
                  <a:pt x="1750136" y="415950"/>
                  <a:pt x="1812569" y="742876"/>
                </a:cubicBezTo>
              </a:path>
            </a:pathLst>
          </a:cu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sp>
        <p:nvSpPr>
          <p:cNvPr id="41" name="Arc 13460"/>
          <p:cNvSpPr>
            <a:spLocks/>
          </p:cNvSpPr>
          <p:nvPr/>
        </p:nvSpPr>
        <p:spPr bwMode="auto">
          <a:xfrm>
            <a:off x="2627313" y="4495800"/>
            <a:ext cx="1128712" cy="960438"/>
          </a:xfrm>
          <a:custGeom>
            <a:avLst/>
            <a:gdLst>
              <a:gd name="T0" fmla="*/ 133 w 1371600"/>
              <a:gd name="T1" fmla="*/ 22 h 1371600"/>
              <a:gd name="T2" fmla="*/ 2535 w 1371600"/>
              <a:gd name="T3" fmla="*/ 1 h 1371600"/>
              <a:gd name="T4" fmla="*/ 5385 w 1371600"/>
              <a:gd name="T5" fmla="*/ 15 h 1371600"/>
              <a:gd name="T6" fmla="*/ 0 60000 65536"/>
              <a:gd name="T7" fmla="*/ 0 60000 65536"/>
              <a:gd name="T8" fmla="*/ 0 60000 65536"/>
              <a:gd name="T9" fmla="*/ 0 w 1371600"/>
              <a:gd name="T10" fmla="*/ 0 h 1371600"/>
              <a:gd name="T11" fmla="*/ 1371600 w 1371600"/>
              <a:gd name="T12" fmla="*/ 1371600 h 137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71600" h="1371600" stroke="0">
                <a:moveTo>
                  <a:pt x="31428" y="480570"/>
                </a:moveTo>
                <a:cubicBezTo>
                  <a:pt x="111074" y="226619"/>
                  <a:pt x="330457" y="41682"/>
                  <a:pt x="594221" y="6142"/>
                </a:cubicBezTo>
                <a:cubicBezTo>
                  <a:pt x="857985" y="-29398"/>
                  <a:pt x="1118493" y="90878"/>
                  <a:pt x="1262514" y="314691"/>
                </a:cubicBezTo>
                <a:lnTo>
                  <a:pt x="685800" y="685800"/>
                </a:lnTo>
                <a:lnTo>
                  <a:pt x="31428" y="480570"/>
                </a:lnTo>
                <a:close/>
              </a:path>
              <a:path w="1371600" h="1371600" fill="none">
                <a:moveTo>
                  <a:pt x="31428" y="480570"/>
                </a:moveTo>
                <a:cubicBezTo>
                  <a:pt x="111074" y="226619"/>
                  <a:pt x="330457" y="41682"/>
                  <a:pt x="594221" y="6142"/>
                </a:cubicBezTo>
                <a:cubicBezTo>
                  <a:pt x="857985" y="-29398"/>
                  <a:pt x="1118493" y="90878"/>
                  <a:pt x="1262514" y="314691"/>
                </a:cubicBezTo>
              </a:path>
            </a:pathLst>
          </a:cu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cxnSp>
        <p:nvCxnSpPr>
          <p:cNvPr id="42" name="Straight Arrow Connector 13461"/>
          <p:cNvCxnSpPr>
            <a:cxnSpLocks noChangeShapeType="1"/>
            <a:endCxn id="41" idx="1"/>
          </p:cNvCxnSpPr>
          <p:nvPr/>
        </p:nvCxnSpPr>
        <p:spPr bwMode="auto">
          <a:xfrm flipV="1">
            <a:off x="1868488" y="4500563"/>
            <a:ext cx="1247775" cy="1120775"/>
          </a:xfrm>
          <a:prstGeom prst="straightConnector1">
            <a:avLst/>
          </a:prstGeom>
          <a:noFill/>
          <a:ln w="381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3" name="Straight Arrow Connector 13462"/>
          <p:cNvCxnSpPr>
            <a:cxnSpLocks noChangeShapeType="1"/>
          </p:cNvCxnSpPr>
          <p:nvPr/>
        </p:nvCxnSpPr>
        <p:spPr bwMode="auto">
          <a:xfrm rot="16200000" flipV="1">
            <a:off x="2636837" y="4953001"/>
            <a:ext cx="1120775" cy="215900"/>
          </a:xfrm>
          <a:prstGeom prst="straightConnector1">
            <a:avLst/>
          </a:prstGeom>
          <a:noFill/>
          <a:ln w="381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3363913" y="4933950"/>
            <a:ext cx="341312" cy="430213"/>
            <a:chOff x="8004313" y="1722783"/>
            <a:chExt cx="342068" cy="431562"/>
          </a:xfrm>
        </p:grpSpPr>
        <p:sp>
          <p:nvSpPr>
            <p:cNvPr id="23603" name="TextBox 44"/>
            <p:cNvSpPr txBox="1">
              <a:spLocks noChangeArrowheads="1"/>
            </p:cNvSpPr>
            <p:nvPr/>
          </p:nvSpPr>
          <p:spPr bwMode="auto">
            <a:xfrm>
              <a:off x="8004313" y="1722783"/>
              <a:ext cx="342068" cy="43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200">
                  <a:latin typeface="Arial" charset="0"/>
                  <a:cs typeface="Arial" charset="0"/>
                </a:rPr>
                <a:t>b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rot="10800000" flipH="1">
              <a:off x="8088636" y="1797630"/>
              <a:ext cx="182967" cy="15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46"/>
          <p:cNvGrpSpPr>
            <a:grpSpLocks/>
          </p:cNvGrpSpPr>
          <p:nvPr/>
        </p:nvGrpSpPr>
        <p:grpSpPr bwMode="auto">
          <a:xfrm>
            <a:off x="2108200" y="4714875"/>
            <a:ext cx="325438" cy="430213"/>
            <a:chOff x="8004313" y="1722783"/>
            <a:chExt cx="325874" cy="429976"/>
          </a:xfrm>
        </p:grpSpPr>
        <p:sp>
          <p:nvSpPr>
            <p:cNvPr id="23601" name="TextBox 47"/>
            <p:cNvSpPr txBox="1">
              <a:spLocks noChangeArrowheads="1"/>
            </p:cNvSpPr>
            <p:nvPr/>
          </p:nvSpPr>
          <p:spPr bwMode="auto">
            <a:xfrm>
              <a:off x="8004313" y="1722783"/>
              <a:ext cx="325874" cy="42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200">
                  <a:latin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rot="10800000" flipH="1">
              <a:off x="8074257" y="1852886"/>
              <a:ext cx="182808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03"/>
          <p:cNvCxnSpPr>
            <a:cxnSpLocks noChangeShapeType="1"/>
          </p:cNvCxnSpPr>
          <p:nvPr/>
        </p:nvCxnSpPr>
        <p:spPr bwMode="auto">
          <a:xfrm>
            <a:off x="4914900" y="5578475"/>
            <a:ext cx="1463675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2" name="Group 50"/>
          <p:cNvGrpSpPr>
            <a:grpSpLocks/>
          </p:cNvGrpSpPr>
          <p:nvPr/>
        </p:nvGrpSpPr>
        <p:grpSpPr bwMode="auto">
          <a:xfrm>
            <a:off x="5422900" y="5580063"/>
            <a:ext cx="341313" cy="430212"/>
            <a:chOff x="8004313" y="1722783"/>
            <a:chExt cx="341911" cy="429976"/>
          </a:xfrm>
        </p:grpSpPr>
        <p:sp>
          <p:nvSpPr>
            <p:cNvPr id="23599" name="TextBox 51"/>
            <p:cNvSpPr txBox="1">
              <a:spLocks noChangeArrowheads="1"/>
            </p:cNvSpPr>
            <p:nvPr/>
          </p:nvSpPr>
          <p:spPr bwMode="auto">
            <a:xfrm>
              <a:off x="8004313" y="1722783"/>
              <a:ext cx="341911" cy="42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200">
                  <a:latin typeface="Arial" charset="0"/>
                  <a:cs typeface="Arial" charset="0"/>
                </a:rPr>
                <a:t>a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rot="10800000" flipH="1">
              <a:off x="8088598" y="1824327"/>
              <a:ext cx="18288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Arc 13460"/>
          <p:cNvSpPr>
            <a:spLocks/>
          </p:cNvSpPr>
          <p:nvPr/>
        </p:nvSpPr>
        <p:spPr bwMode="auto">
          <a:xfrm>
            <a:off x="5726113" y="4791075"/>
            <a:ext cx="1128712" cy="960438"/>
          </a:xfrm>
          <a:custGeom>
            <a:avLst/>
            <a:gdLst>
              <a:gd name="T0" fmla="*/ 133 w 1371600"/>
              <a:gd name="T1" fmla="*/ 22 h 1371600"/>
              <a:gd name="T2" fmla="*/ 2535 w 1371600"/>
              <a:gd name="T3" fmla="*/ 1 h 1371600"/>
              <a:gd name="T4" fmla="*/ 5385 w 1371600"/>
              <a:gd name="T5" fmla="*/ 15 h 1371600"/>
              <a:gd name="T6" fmla="*/ 0 60000 65536"/>
              <a:gd name="T7" fmla="*/ 0 60000 65536"/>
              <a:gd name="T8" fmla="*/ 0 60000 65536"/>
              <a:gd name="T9" fmla="*/ 0 w 1371600"/>
              <a:gd name="T10" fmla="*/ 0 h 1371600"/>
              <a:gd name="T11" fmla="*/ 1371600 w 1371600"/>
              <a:gd name="T12" fmla="*/ 1371600 h 137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71600" h="1371600" stroke="0">
                <a:moveTo>
                  <a:pt x="31428" y="480570"/>
                </a:moveTo>
                <a:cubicBezTo>
                  <a:pt x="111074" y="226619"/>
                  <a:pt x="330457" y="41682"/>
                  <a:pt x="594221" y="6142"/>
                </a:cubicBezTo>
                <a:cubicBezTo>
                  <a:pt x="857985" y="-29398"/>
                  <a:pt x="1118493" y="90878"/>
                  <a:pt x="1262514" y="314691"/>
                </a:cubicBezTo>
                <a:lnTo>
                  <a:pt x="685800" y="685800"/>
                </a:lnTo>
                <a:lnTo>
                  <a:pt x="31428" y="480570"/>
                </a:lnTo>
                <a:close/>
              </a:path>
              <a:path w="1371600" h="1371600" fill="none">
                <a:moveTo>
                  <a:pt x="31428" y="480570"/>
                </a:moveTo>
                <a:cubicBezTo>
                  <a:pt x="111074" y="226619"/>
                  <a:pt x="330457" y="41682"/>
                  <a:pt x="594221" y="6142"/>
                </a:cubicBezTo>
                <a:cubicBezTo>
                  <a:pt x="857985" y="-29398"/>
                  <a:pt x="1118493" y="90878"/>
                  <a:pt x="1262514" y="314691"/>
                </a:cubicBezTo>
              </a:path>
            </a:pathLst>
          </a:cu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cxnSp>
        <p:nvCxnSpPr>
          <p:cNvPr id="55" name="Straight Arrow Connector 419"/>
          <p:cNvCxnSpPr>
            <a:cxnSpLocks noChangeShapeType="1"/>
          </p:cNvCxnSpPr>
          <p:nvPr/>
        </p:nvCxnSpPr>
        <p:spPr bwMode="auto">
          <a:xfrm flipV="1">
            <a:off x="4918075" y="4889500"/>
            <a:ext cx="1670050" cy="679450"/>
          </a:xfrm>
          <a:prstGeom prst="straightConnector1">
            <a:avLst/>
          </a:prstGeom>
          <a:noFill/>
          <a:ln w="381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6" name="Straight Arrow Connector 421"/>
          <p:cNvCxnSpPr>
            <a:cxnSpLocks noChangeShapeType="1"/>
          </p:cNvCxnSpPr>
          <p:nvPr/>
        </p:nvCxnSpPr>
        <p:spPr bwMode="auto">
          <a:xfrm flipV="1">
            <a:off x="4951413" y="4508500"/>
            <a:ext cx="2673350" cy="1052513"/>
          </a:xfrm>
          <a:prstGeom prst="straightConnector1">
            <a:avLst/>
          </a:prstGeom>
          <a:noFill/>
          <a:ln w="6350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7" name="Text Box 13"/>
          <p:cNvSpPr txBox="1">
            <a:spLocks noChangeArrowheads="1"/>
          </p:cNvSpPr>
          <p:nvPr/>
        </p:nvSpPr>
        <p:spPr bwMode="auto">
          <a:xfrm>
            <a:off x="7086600" y="4919663"/>
            <a:ext cx="1265238" cy="395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>
                <a:latin typeface="Arial" charset="0"/>
                <a:cs typeface="Arial" charset="0"/>
              </a:rPr>
              <a:t>Phương c</a:t>
            </a:r>
          </a:p>
        </p:txBody>
      </p:sp>
      <p:sp>
        <p:nvSpPr>
          <p:cNvPr id="58" name="Freeform 429"/>
          <p:cNvSpPr>
            <a:spLocks/>
          </p:cNvSpPr>
          <p:nvPr/>
        </p:nvSpPr>
        <p:spPr bwMode="auto">
          <a:xfrm>
            <a:off x="7429500" y="4559300"/>
            <a:ext cx="252413" cy="209550"/>
          </a:xfrm>
          <a:custGeom>
            <a:avLst/>
            <a:gdLst>
              <a:gd name="T0" fmla="*/ 0 w 135172"/>
              <a:gd name="T1" fmla="*/ 2147483647 h 98971"/>
              <a:gd name="T2" fmla="*/ 2147483647 w 135172"/>
              <a:gd name="T3" fmla="*/ 2147483647 h 98971"/>
              <a:gd name="T4" fmla="*/ 2147483647 w 135172"/>
              <a:gd name="T5" fmla="*/ 2147483647 h 98971"/>
              <a:gd name="T6" fmla="*/ 0 60000 65536"/>
              <a:gd name="T7" fmla="*/ 0 60000 65536"/>
              <a:gd name="T8" fmla="*/ 0 60000 65536"/>
              <a:gd name="T9" fmla="*/ 0 w 135172"/>
              <a:gd name="T10" fmla="*/ 0 h 98971"/>
              <a:gd name="T11" fmla="*/ 135172 w 135172"/>
              <a:gd name="T12" fmla="*/ 98971 h 989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5172" h="98971">
                <a:moveTo>
                  <a:pt x="0" y="3555"/>
                </a:moveTo>
                <a:cubicBezTo>
                  <a:pt x="44394" y="-421"/>
                  <a:pt x="88789" y="-4396"/>
                  <a:pt x="111318" y="11507"/>
                </a:cubicBezTo>
                <a:cubicBezTo>
                  <a:pt x="133847" y="27410"/>
                  <a:pt x="132522" y="85719"/>
                  <a:pt x="135172" y="98971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grpSp>
        <p:nvGrpSpPr>
          <p:cNvPr id="13" name="Group 58"/>
          <p:cNvGrpSpPr>
            <a:grpSpLocks/>
          </p:cNvGrpSpPr>
          <p:nvPr/>
        </p:nvGrpSpPr>
        <p:grpSpPr bwMode="auto">
          <a:xfrm>
            <a:off x="6527800" y="5157788"/>
            <a:ext cx="341313" cy="430212"/>
            <a:chOff x="8004313" y="1722783"/>
            <a:chExt cx="340407" cy="431563"/>
          </a:xfrm>
        </p:grpSpPr>
        <p:sp>
          <p:nvSpPr>
            <p:cNvPr id="23597" name="TextBox 59"/>
            <p:cNvSpPr txBox="1">
              <a:spLocks noChangeArrowheads="1"/>
            </p:cNvSpPr>
            <p:nvPr/>
          </p:nvSpPr>
          <p:spPr bwMode="auto">
            <a:xfrm>
              <a:off x="8004313" y="1722783"/>
              <a:ext cx="340407" cy="43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200">
                  <a:latin typeface="Arial" charset="0"/>
                  <a:cs typeface="Arial" charset="0"/>
                </a:rPr>
                <a:t>b</a:t>
              </a: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rot="10800000" flipH="1">
              <a:off x="8088228" y="1783297"/>
              <a:ext cx="183661" cy="15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5395913" y="4843463"/>
            <a:ext cx="325437" cy="430212"/>
            <a:chOff x="8004313" y="1722783"/>
            <a:chExt cx="325875" cy="429976"/>
          </a:xfrm>
        </p:grpSpPr>
        <p:sp>
          <p:nvSpPr>
            <p:cNvPr id="23595" name="TextBox 62"/>
            <p:cNvSpPr txBox="1">
              <a:spLocks noChangeArrowheads="1"/>
            </p:cNvSpPr>
            <p:nvPr/>
          </p:nvSpPr>
          <p:spPr bwMode="auto">
            <a:xfrm>
              <a:off x="8004313" y="1722783"/>
              <a:ext cx="325875" cy="42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200">
                  <a:latin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rot="10800000" flipH="1">
              <a:off x="8059950" y="1838606"/>
              <a:ext cx="181219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5" name="Straight Arrow Connector 13462"/>
          <p:cNvCxnSpPr>
            <a:cxnSpLocks noChangeShapeType="1"/>
          </p:cNvCxnSpPr>
          <p:nvPr/>
        </p:nvCxnSpPr>
        <p:spPr bwMode="auto">
          <a:xfrm rot="5400000" flipH="1" flipV="1">
            <a:off x="6052344" y="5128419"/>
            <a:ext cx="738188" cy="266700"/>
          </a:xfrm>
          <a:prstGeom prst="straightConnector1">
            <a:avLst/>
          </a:prstGeom>
          <a:noFill/>
          <a:ln w="381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3592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23593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4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/>
      <p:bldP spid="6" grpId="0"/>
      <p:bldP spid="7" grpId="0"/>
      <p:bldP spid="8" grpId="0"/>
      <p:bldP spid="20" grpId="0" animBg="1"/>
      <p:bldP spid="21" grpId="0" animBg="1"/>
      <p:bldP spid="22" grpId="0" animBg="1"/>
      <p:bldP spid="23" grpId="0" animBg="1"/>
      <p:bldP spid="40" grpId="0" animBg="1"/>
      <p:bldP spid="41" grpId="0" animBg="1"/>
      <p:bldP spid="54" grpId="0" animBg="1"/>
      <p:bldP spid="57" grpId="0" animBg="1"/>
      <p:bldP spid="5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2335" t="14383" r="20672" b="16610"/>
          <a:stretch>
            <a:fillRect/>
          </a:stretch>
        </p:blipFill>
        <p:spPr bwMode="auto">
          <a:xfrm>
            <a:off x="212943" y="86752"/>
            <a:ext cx="8668010" cy="590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824063C-1CC5-432B-B197-0886C4827F07}" type="slidenum">
              <a:rPr lang="en-US" smtClean="0">
                <a:solidFill>
                  <a:srgbClr val="898989"/>
                </a:solidFill>
              </a:rPr>
              <a:pPr/>
              <a:t>71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40964" name="Rectangle 1"/>
          <p:cNvSpPr>
            <a:spLocks noChangeArrowheads="1"/>
          </p:cNvSpPr>
          <p:nvPr/>
        </p:nvSpPr>
        <p:spPr bwMode="auto">
          <a:xfrm>
            <a:off x="990600" y="1608138"/>
            <a:ext cx="5688013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vi-VN" sz="2200" i="1" dirty="0">
                <a:latin typeface="Arial" charset="0"/>
                <a:ea typeface="Calibri" pitchFamily="34" charset="0"/>
                <a:cs typeface="Times New Roman" pitchFamily="18" charset="0"/>
              </a:rPr>
              <a:t>Cho biết:</a:t>
            </a:r>
            <a:r>
              <a:rPr lang="vi-VN" sz="2200" dirty="0">
                <a:latin typeface="Arial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2200" dirty="0">
              <a:ea typeface="Calibri" pitchFamily="34" charset="0"/>
              <a:cs typeface="Times New Roman" pitchFamily="18" charset="0"/>
            </a:endParaRPr>
          </a:p>
          <a:p>
            <a:pPr lvl="1">
              <a:lnSpc>
                <a:spcPct val="107000"/>
              </a:lnSpc>
              <a:buFont typeface="Times New Roman" pitchFamily="18" charset="0"/>
              <a:buChar char="-"/>
            </a:pPr>
            <a:r>
              <a:rPr lang="en-US" sz="2200" dirty="0">
                <a:latin typeface="Arial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2200" dirty="0">
                <a:latin typeface="Arial" charset="0"/>
                <a:ea typeface="Calibri" pitchFamily="34" charset="0"/>
                <a:cs typeface="Times New Roman" pitchFamily="18" charset="0"/>
              </a:rPr>
              <a:t>Cơ cấu</a:t>
            </a:r>
            <a:endParaRPr lang="en-US" sz="2200" dirty="0">
              <a:ea typeface="Calibri" pitchFamily="34" charset="0"/>
              <a:cs typeface="Times New Roman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Font typeface="Times New Roman" pitchFamily="18" charset="0"/>
              <a:buChar char="-"/>
            </a:pPr>
            <a:r>
              <a:rPr lang="en-US" sz="2200" dirty="0">
                <a:latin typeface="Arial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2200" dirty="0">
                <a:latin typeface="Arial" charset="0"/>
                <a:ea typeface="Calibri" pitchFamily="34" charset="0"/>
                <a:cs typeface="Times New Roman" pitchFamily="18" charset="0"/>
              </a:rPr>
              <a:t>Khâu dẫn ω</a:t>
            </a:r>
            <a:r>
              <a:rPr lang="vi-VN" sz="2200" baseline="-25000" dirty="0">
                <a:latin typeface="Arial" charset="0"/>
                <a:ea typeface="Calibri" pitchFamily="34" charset="0"/>
                <a:cs typeface="Times New Roman" pitchFamily="18" charset="0"/>
              </a:rPr>
              <a:t>1</a:t>
            </a:r>
            <a:r>
              <a:rPr lang="vi-VN" sz="2200" dirty="0">
                <a:latin typeface="Arial" charset="0"/>
                <a:ea typeface="Calibri" pitchFamily="34" charset="0"/>
                <a:cs typeface="Times New Roman" pitchFamily="18" charset="0"/>
              </a:rPr>
              <a:t> = </a:t>
            </a:r>
            <a:r>
              <a:rPr lang="en-US" sz="2200" dirty="0" err="1">
                <a:latin typeface="Arial" charset="0"/>
                <a:ea typeface="Calibri" pitchFamily="34" charset="0"/>
                <a:cs typeface="Times New Roman" pitchFamily="18" charset="0"/>
              </a:rPr>
              <a:t>hằng</a:t>
            </a:r>
            <a:r>
              <a:rPr lang="en-US" sz="2200" dirty="0">
                <a:latin typeface="Arial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charset="0"/>
                <a:ea typeface="Calibri" pitchFamily="34" charset="0"/>
                <a:cs typeface="Times New Roman" pitchFamily="18" charset="0"/>
              </a:rPr>
              <a:t>số</a:t>
            </a:r>
            <a:endParaRPr lang="en-US" sz="2200" dirty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200" i="1" dirty="0">
                <a:latin typeface="Arial" charset="0"/>
                <a:ea typeface="Calibri" pitchFamily="34" charset="0"/>
                <a:cs typeface="Times New Roman" pitchFamily="18" charset="0"/>
              </a:rPr>
              <a:t>Yêu cầu:</a:t>
            </a:r>
            <a:endParaRPr lang="en-US" sz="2200" i="1" dirty="0">
              <a:ea typeface="Calibri" pitchFamily="34" charset="0"/>
              <a:cs typeface="Times New Roman" pitchFamily="18" charset="0"/>
            </a:endParaRPr>
          </a:p>
          <a:p>
            <a:r>
              <a:rPr lang="vi-VN" sz="2200" dirty="0">
                <a:latin typeface="Arial" charset="0"/>
                <a:ea typeface="Calibri" pitchFamily="34" charset="0"/>
                <a:cs typeface="Times New Roman" pitchFamily="18" charset="0"/>
              </a:rPr>
              <a:t>Xác định gia tốc góc các khâu bị dẫn</a:t>
            </a:r>
            <a:endParaRPr lang="en-US" sz="22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0965" name="Rectangle 46"/>
          <p:cNvSpPr>
            <a:spLocks noChangeArrowheads="1"/>
          </p:cNvSpPr>
          <p:nvPr/>
        </p:nvSpPr>
        <p:spPr bwMode="auto">
          <a:xfrm>
            <a:off x="823913" y="3662363"/>
            <a:ext cx="6350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vi-VN" sz="2200">
                <a:latin typeface="Arial" charset="0"/>
                <a:cs typeface="Calibri" pitchFamily="34" charset="0"/>
              </a:rPr>
              <a:t>Vật (khâu) tịnh tiến ≡ một điểm thuộc khâu (M)</a:t>
            </a:r>
            <a:endParaRPr lang="en-US" sz="2200"/>
          </a:p>
        </p:txBody>
      </p:sp>
      <p:pic>
        <p:nvPicPr>
          <p:cNvPr id="40966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338" y="4006850"/>
            <a:ext cx="3071812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Rectangle 6"/>
          <p:cNvSpPr>
            <a:spLocks noChangeArrowheads="1"/>
          </p:cNvSpPr>
          <p:nvPr/>
        </p:nvSpPr>
        <p:spPr bwMode="auto">
          <a:xfrm>
            <a:off x="4037013" y="4957763"/>
            <a:ext cx="45307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sz="2200">
                <a:latin typeface="Arial" charset="0"/>
                <a:cs typeface="Calibri" pitchFamily="34" charset="0"/>
              </a:rPr>
              <a:t>Khi quỹ đạo của M là đường thẳn</a:t>
            </a:r>
            <a:r>
              <a:rPr lang="en-US" sz="2200">
                <a:latin typeface="Arial" charset="0"/>
                <a:ea typeface="Calibri" pitchFamily="34" charset="0"/>
                <a:cs typeface="Arial" charset="0"/>
              </a:rPr>
              <a:t>g</a:t>
            </a:r>
            <a:endParaRPr lang="en-US" sz="2200">
              <a:latin typeface="Arial" charset="0"/>
              <a:cs typeface="Arial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569913" y="1063625"/>
            <a:ext cx="3467100" cy="703263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lvl="2" eaLnBrk="1" fontAlgn="auto" hangingPunct="1">
              <a:spcAft>
                <a:spcPts val="0"/>
              </a:spcAft>
              <a:defRPr/>
            </a:pPr>
            <a:r>
              <a:rPr lang="vi-VN" sz="27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27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7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. Bài toán </a:t>
            </a:r>
            <a:r>
              <a:rPr lang="en-US" sz="27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vi-VN" sz="27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tốc</a:t>
            </a:r>
            <a:endParaRPr lang="vi-VN" sz="2700" b="1" kern="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54280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54283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4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22033" y="5495828"/>
            <a:ext cx="943528" cy="400110"/>
          </a:xfrm>
          <a:prstGeom prst="rect">
            <a:avLst/>
          </a:prstGeom>
          <a:blipFill rotWithShape="1">
            <a:blip r:embed="rId5"/>
            <a:stretch>
              <a:fillRect t="-7692" r="-6452" b="-27692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Rectangle 3"/>
              <p:cNvSpPr/>
              <p:nvPr/>
            </p:nvSpPr>
            <p:spPr>
              <a:xfrm>
                <a:off x="4934218" y="4283811"/>
                <a:ext cx="1819601" cy="4863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d-ID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d-ID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20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vi-VN" sz="2000" i="1">
                                  <a:latin typeface="Cambria Math"/>
                                </a:rPr>
                                <m:t>𝑀</m:t>
                              </m:r>
                            </m:sub>
                          </m:sSub>
                        </m:e>
                      </m:acc>
                      <m:r>
                        <a:rPr lang="vi-VN" sz="2000" i="1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id-ID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id-ID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vi-VN" sz="20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vi-VN" sz="2000" i="1">
                                  <a:latin typeface="Cambria Math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vi-VN" sz="2000" i="1">
                                  <a:latin typeface="Cambria Math"/>
                                </a:rPr>
                                <m:t>𝑛</m:t>
                              </m:r>
                            </m:sup>
                          </m:sSubSup>
                        </m:e>
                      </m:acc>
                      <m:r>
                        <a:rPr lang="vi-VN" sz="2000" i="1">
                          <a:latin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id-ID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id-ID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vi-VN" sz="20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vi-VN" sz="2000" i="1">
                                  <a:latin typeface="Cambria Math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vi-VN" sz="2000" i="1">
                                  <a:latin typeface="Cambria Math"/>
                                </a:rPr>
                                <m:t>𝑡</m:t>
                              </m:r>
                            </m:sup>
                          </m:sSubSup>
                        </m:e>
                      </m:acc>
                    </m:oMath>
                  </m:oMathPara>
                </a14:m>
                <a:endParaRPr lang="id-ID" sz="20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218" y="4283811"/>
                <a:ext cx="1819601" cy="48635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d-ID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/>
      <p:bldP spid="40968" grpId="0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D52815A-F57A-4545-B6D1-65871BDE1F0E}" type="slidenum">
              <a:rPr lang="en-US" smtClean="0">
                <a:solidFill>
                  <a:srgbClr val="898989"/>
                </a:solidFill>
              </a:rPr>
              <a:pPr/>
              <a:t>72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4688" y="1511300"/>
            <a:ext cx="4676775" cy="43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"/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Vật (khâu) có chuyển động quay: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989" name="Rectangle 2"/>
          <p:cNvSpPr>
            <a:spLocks noChangeArrowheads="1"/>
          </p:cNvSpPr>
          <p:nvPr/>
        </p:nvSpPr>
        <p:spPr bwMode="auto">
          <a:xfrm>
            <a:off x="950913" y="2436813"/>
            <a:ext cx="17700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sz="2200">
                <a:latin typeface="Arial" charset="0"/>
                <a:cs typeface="Calibri" pitchFamily="34" charset="0"/>
              </a:rPr>
              <a:t>Gia tốc góc: </a:t>
            </a:r>
            <a:endParaRPr lang="en-US" sz="2200"/>
          </a:p>
        </p:txBody>
      </p:sp>
      <p:sp>
        <p:nvSpPr>
          <p:cNvPr id="6" name="Rectangle 5"/>
          <p:cNvSpPr/>
          <p:nvPr/>
        </p:nvSpPr>
        <p:spPr>
          <a:xfrm>
            <a:off x="965200" y="3419475"/>
            <a:ext cx="6340475" cy="43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200" dirty="0">
                <a:latin typeface="+mn-lt"/>
              </a:rPr>
              <a:t>Gia tốc của điểm thuộc trên vật quay (gia tốc dài)</a:t>
            </a:r>
            <a:endParaRPr lang="en-US" sz="2200" dirty="0">
              <a:latin typeface="+mn-lt"/>
            </a:endParaRPr>
          </a:p>
        </p:txBody>
      </p:sp>
      <p:sp>
        <p:nvSpPr>
          <p:cNvPr id="8" name="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11412" y="2223615"/>
            <a:ext cx="977287" cy="852093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2200">
                <a:noFill/>
              </a:rPr>
              <a:t> </a:t>
            </a:r>
          </a:p>
        </p:txBody>
      </p:sp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8625" y="4729163"/>
            <a:ext cx="164782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8788" y="5284788"/>
            <a:ext cx="14081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5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5530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8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Rectangle 13"/>
              <p:cNvSpPr/>
              <p:nvPr/>
            </p:nvSpPr>
            <p:spPr>
              <a:xfrm>
                <a:off x="2796849" y="4028491"/>
                <a:ext cx="1819601" cy="4863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d-ID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d-ID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20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vi-VN" sz="2000" i="1">
                                  <a:latin typeface="Cambria Math"/>
                                </a:rPr>
                                <m:t>𝑀</m:t>
                              </m:r>
                            </m:sub>
                          </m:sSub>
                        </m:e>
                      </m:acc>
                      <m:r>
                        <a:rPr lang="vi-VN" sz="2000" i="1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id-ID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id-ID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vi-VN" sz="20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vi-VN" sz="2000" i="1">
                                  <a:latin typeface="Cambria Math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vi-VN" sz="2000" i="1">
                                  <a:latin typeface="Cambria Math"/>
                                </a:rPr>
                                <m:t>𝑛</m:t>
                              </m:r>
                            </m:sup>
                          </m:sSubSup>
                        </m:e>
                      </m:acc>
                      <m:r>
                        <a:rPr lang="vi-VN" sz="2000" i="1">
                          <a:latin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id-ID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id-ID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vi-VN" sz="20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vi-VN" sz="2000" i="1">
                                  <a:latin typeface="Cambria Math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vi-VN" sz="2000" i="1">
                                  <a:latin typeface="Cambria Math"/>
                                </a:rPr>
                                <m:t>𝑡</m:t>
                              </m:r>
                            </m:sup>
                          </m:sSubSup>
                        </m:e>
                      </m:acc>
                    </m:oMath>
                  </m:oMathPara>
                </a14:m>
                <a:endParaRPr lang="id-ID" sz="2000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6849" y="4028491"/>
                <a:ext cx="1819601" cy="48635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d-ID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1989" grpId="0" autoUpdateAnimBg="0"/>
      <p:bldP spid="6" grpId="0" autoUpdateAnimBg="0"/>
      <p:bldP spid="1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37937"/>
          </a:xfrm>
        </p:spPr>
        <p:txBody>
          <a:bodyPr/>
          <a:lstStyle/>
          <a:p>
            <a:r>
              <a:rPr lang="en-US" dirty="0" err="1" smtClean="0"/>
              <a:t>Ví</a:t>
            </a:r>
            <a:r>
              <a:rPr lang="en-US" dirty="0" smtClean="0"/>
              <a:t> </a:t>
            </a:r>
            <a:r>
              <a:rPr lang="en-US" dirty="0" err="1" smtClean="0"/>
              <a:t>dụ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41974" t="36986" r="19943" b="50367"/>
          <a:stretch>
            <a:fillRect/>
          </a:stretch>
        </p:blipFill>
        <p:spPr bwMode="auto">
          <a:xfrm>
            <a:off x="0" y="879623"/>
            <a:ext cx="8757157" cy="163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1612" t="55993" r="32032" b="13870"/>
          <a:stretch>
            <a:fillRect/>
          </a:stretch>
        </p:blipFill>
        <p:spPr bwMode="auto">
          <a:xfrm>
            <a:off x="986590" y="2531906"/>
            <a:ext cx="5138361" cy="330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45152" t="74183" r="38338"/>
          <a:stretch>
            <a:fillRect/>
          </a:stretch>
        </p:blipFill>
        <p:spPr bwMode="auto">
          <a:xfrm>
            <a:off x="6148133" y="4162948"/>
            <a:ext cx="2887579" cy="2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2900" t="16674" r="12104" b="47260"/>
          <a:stretch>
            <a:fillRect/>
          </a:stretch>
        </p:blipFill>
        <p:spPr bwMode="auto">
          <a:xfrm>
            <a:off x="0" y="0"/>
            <a:ext cx="8855241" cy="239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Group 12"/>
          <p:cNvGrpSpPr/>
          <p:nvPr/>
        </p:nvGrpSpPr>
        <p:grpSpPr>
          <a:xfrm>
            <a:off x="0" y="2367836"/>
            <a:ext cx="8042181" cy="2829794"/>
            <a:chOff x="644618" y="3968046"/>
            <a:chExt cx="8042181" cy="2829794"/>
          </a:xfrm>
        </p:grpSpPr>
        <p:grpSp>
          <p:nvGrpSpPr>
            <p:cNvPr id="11" name="Group 10"/>
            <p:cNvGrpSpPr/>
            <p:nvPr/>
          </p:nvGrpSpPr>
          <p:grpSpPr>
            <a:xfrm>
              <a:off x="644618" y="3968046"/>
              <a:ext cx="6682614" cy="2829794"/>
              <a:chOff x="218052" y="3770828"/>
              <a:chExt cx="7109180" cy="3027012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18052" y="3770828"/>
                <a:ext cx="7109180" cy="2798414"/>
                <a:chOff x="218052" y="3770828"/>
                <a:chExt cx="7109180" cy="2798414"/>
              </a:xfrm>
            </p:grpSpPr>
            <p:pic>
              <p:nvPicPr>
                <p:cNvPr id="6147" name="Picture 3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13285" t="51712" r="32225" b="11986"/>
                <a:stretch>
                  <a:fillRect/>
                </a:stretch>
              </p:blipFill>
              <p:spPr bwMode="auto">
                <a:xfrm>
                  <a:off x="218052" y="3770828"/>
                  <a:ext cx="7089732" cy="2655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7" name="Rectangle 6"/>
                <p:cNvSpPr/>
                <p:nvPr/>
              </p:nvSpPr>
              <p:spPr>
                <a:xfrm>
                  <a:off x="5342021" y="4908884"/>
                  <a:ext cx="1985211" cy="16603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 l="29363" t="93750" r="57448" b="-171"/>
              <a:stretch>
                <a:fillRect/>
              </a:stretch>
            </p:blipFill>
            <p:spPr bwMode="auto">
              <a:xfrm>
                <a:off x="2954161" y="6328114"/>
                <a:ext cx="1716066" cy="4697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335505" y="6268448"/>
                <a:ext cx="16242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00FF"/>
                    </a:solidFill>
                  </a:rPr>
                  <a:t>+ </a:t>
                </a:r>
                <a:r>
                  <a:rPr lang="en-US" sz="2800" dirty="0" err="1" smtClean="0">
                    <a:solidFill>
                      <a:srgbClr val="0000FF"/>
                    </a:solidFill>
                  </a:rPr>
                  <a:t>Giá</a:t>
                </a:r>
                <a:r>
                  <a:rPr lang="en-US" sz="28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0000FF"/>
                    </a:solidFill>
                  </a:rPr>
                  <a:t>trị</a:t>
                </a:r>
                <a:r>
                  <a:rPr lang="en-US" sz="2800" dirty="0" smtClean="0">
                    <a:solidFill>
                      <a:srgbClr val="0000FF"/>
                    </a:solidFill>
                  </a:rPr>
                  <a:t>:</a:t>
                </a:r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8013032" y="4403557"/>
              <a:ext cx="6737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(3.2)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 l="41612" t="55993" r="32032" b="13870"/>
          <a:stretch>
            <a:fillRect/>
          </a:stretch>
        </p:blipFill>
        <p:spPr bwMode="auto">
          <a:xfrm>
            <a:off x="5715000" y="3356812"/>
            <a:ext cx="3443519" cy="221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/>
          <a:srcRect l="15115" t="16096" r="50805" b="61473"/>
          <a:stretch>
            <a:fillRect/>
          </a:stretch>
        </p:blipFill>
        <p:spPr bwMode="auto">
          <a:xfrm>
            <a:off x="1167063" y="5279107"/>
            <a:ext cx="4006516" cy="14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156410"/>
            <a:ext cx="8414029" cy="4625985"/>
            <a:chOff x="369024" y="2117557"/>
            <a:chExt cx="8414029" cy="4625985"/>
          </a:xfrm>
        </p:grpSpPr>
        <p:grpSp>
          <p:nvGrpSpPr>
            <p:cNvPr id="9" name="Group 8"/>
            <p:cNvGrpSpPr/>
            <p:nvPr/>
          </p:nvGrpSpPr>
          <p:grpSpPr>
            <a:xfrm>
              <a:off x="369024" y="2117557"/>
              <a:ext cx="8414029" cy="4066675"/>
              <a:chOff x="369024" y="2117557"/>
              <a:chExt cx="8414029" cy="4066675"/>
            </a:xfrm>
          </p:grpSpPr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 l="13285" t="37500" r="23272" b="7401"/>
              <a:stretch>
                <a:fillRect/>
              </a:stretch>
            </p:blipFill>
            <p:spPr bwMode="auto">
              <a:xfrm>
                <a:off x="369024" y="2117557"/>
                <a:ext cx="8254652" cy="4030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5293895" y="3416968"/>
                <a:ext cx="3489158" cy="27672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167064" y="6220322"/>
              <a:ext cx="40025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+ </a:t>
              </a:r>
              <a:r>
                <a:rPr lang="en-US" sz="2800" dirty="0" err="1" smtClean="0">
                  <a:solidFill>
                    <a:srgbClr val="0000FF"/>
                  </a:solidFill>
                </a:rPr>
                <a:t>Chiều</a:t>
              </a:r>
              <a:r>
                <a:rPr lang="en-US" sz="2800" dirty="0" smtClean="0">
                  <a:solidFill>
                    <a:srgbClr val="0000FF"/>
                  </a:solidFill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</a:rPr>
                <a:t>và</a:t>
              </a:r>
              <a:r>
                <a:rPr lang="en-US" sz="2800" dirty="0" smtClean="0">
                  <a:solidFill>
                    <a:srgbClr val="0000FF"/>
                  </a:solidFill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</a:rPr>
                <a:t>giá</a:t>
              </a:r>
              <a:r>
                <a:rPr lang="en-US" sz="2800" dirty="0" smtClean="0">
                  <a:solidFill>
                    <a:srgbClr val="0000FF"/>
                  </a:solidFill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</a:rPr>
                <a:t>trị</a:t>
              </a:r>
              <a:r>
                <a:rPr lang="en-US" sz="2800" dirty="0" smtClean="0">
                  <a:solidFill>
                    <a:srgbClr val="0000FF"/>
                  </a:solidFill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</a:rPr>
                <a:t>chưa</a:t>
              </a:r>
              <a:r>
                <a:rPr lang="en-US" sz="2800" dirty="0" smtClean="0">
                  <a:solidFill>
                    <a:srgbClr val="0000FF"/>
                  </a:solidFill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</a:rPr>
                <a:t>biết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193507" y="757988"/>
            <a:ext cx="67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(3.3)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 l="41612" t="55993" r="32032" b="13870"/>
          <a:stretch>
            <a:fillRect/>
          </a:stretch>
        </p:blipFill>
        <p:spPr bwMode="auto">
          <a:xfrm>
            <a:off x="5269832" y="1479884"/>
            <a:ext cx="3237657" cy="2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42456" t="33166" r="19228" b="57192"/>
          <a:stretch>
            <a:fillRect/>
          </a:stretch>
        </p:blipFill>
        <p:spPr bwMode="auto">
          <a:xfrm>
            <a:off x="275571" y="0"/>
            <a:ext cx="8279706" cy="11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42780" t="40453" r="19578" b="54067"/>
          <a:stretch>
            <a:fillRect/>
          </a:stretch>
        </p:blipFill>
        <p:spPr bwMode="auto">
          <a:xfrm>
            <a:off x="263046" y="1155008"/>
            <a:ext cx="8079288" cy="661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 l="42491" t="44737" r="19001" b="49443"/>
          <a:stretch>
            <a:fillRect/>
          </a:stretch>
        </p:blipFill>
        <p:spPr bwMode="auto">
          <a:xfrm>
            <a:off x="216568" y="1973155"/>
            <a:ext cx="8224076" cy="69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/>
          <a:srcRect l="42491" t="47533" r="31901" b="47217"/>
          <a:stretch>
            <a:fillRect/>
          </a:stretch>
        </p:blipFill>
        <p:spPr bwMode="auto">
          <a:xfrm>
            <a:off x="276713" y="2571787"/>
            <a:ext cx="5871409" cy="6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/>
          <p:cNvGrpSpPr/>
          <p:nvPr/>
        </p:nvGrpSpPr>
        <p:grpSpPr>
          <a:xfrm>
            <a:off x="192505" y="3234353"/>
            <a:ext cx="8132449" cy="889347"/>
            <a:chOff x="0" y="3908121"/>
            <a:chExt cx="8132449" cy="889347"/>
          </a:xfrm>
        </p:grpSpPr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6"/>
            <a:srcRect l="42491" t="50214" r="23622" b="43380"/>
            <a:stretch>
              <a:fillRect/>
            </a:stretch>
          </p:blipFill>
          <p:spPr bwMode="auto">
            <a:xfrm>
              <a:off x="0" y="3933173"/>
              <a:ext cx="8132449" cy="864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ectangle 9"/>
            <p:cNvSpPr/>
            <p:nvPr/>
          </p:nvSpPr>
          <p:spPr>
            <a:xfrm>
              <a:off x="288099" y="3908121"/>
              <a:ext cx="5599134" cy="1503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/>
          <a:srcRect l="67426" t="58731" r="19674" b="22731"/>
          <a:stretch>
            <a:fillRect/>
          </a:stretch>
        </p:blipFill>
        <p:spPr bwMode="auto">
          <a:xfrm>
            <a:off x="6050071" y="4680284"/>
            <a:ext cx="2695538" cy="217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/>
          <a:srcRect l="42972" t="54666" r="19001" b="40882"/>
          <a:stretch>
            <a:fillRect/>
          </a:stretch>
        </p:blipFill>
        <p:spPr bwMode="auto">
          <a:xfrm>
            <a:off x="180471" y="4162901"/>
            <a:ext cx="8122758" cy="53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/>
          <a:srcRect l="41612" t="55993" r="32032" b="13870"/>
          <a:stretch>
            <a:fillRect/>
          </a:stretch>
        </p:blipFill>
        <p:spPr bwMode="auto">
          <a:xfrm>
            <a:off x="3573379" y="4789340"/>
            <a:ext cx="2562726" cy="164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>
          <a:xfrm rot="5400000">
            <a:off x="1882943" y="4987082"/>
            <a:ext cx="1215189" cy="8903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1010653" y="6039845"/>
            <a:ext cx="1022684" cy="16844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 flipV="1">
            <a:off x="156410" y="5366086"/>
            <a:ext cx="1383632" cy="34891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2646947" y="5089358"/>
            <a:ext cx="673769" cy="120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V="1">
            <a:off x="529389" y="5498431"/>
            <a:ext cx="2526632" cy="37297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7"/>
          <a:srcRect l="79059" t="58731" r="19674" b="38982"/>
          <a:stretch>
            <a:fillRect/>
          </a:stretch>
        </p:blipFill>
        <p:spPr bwMode="auto">
          <a:xfrm>
            <a:off x="2959764" y="4652209"/>
            <a:ext cx="264694" cy="26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2117558" y="5835316"/>
            <a:ext cx="43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b’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45700" y="5999748"/>
            <a:ext cx="61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</a:t>
            </a:r>
            <a:r>
              <a:rPr lang="en-US" baseline="-25000" dirty="0" err="1" smtClean="0"/>
              <a:t>cB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05852" y="4808622"/>
            <a:ext cx="43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04800" y="5574632"/>
            <a:ext cx="43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076074" y="5374105"/>
            <a:ext cx="43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46221" y="5442284"/>
            <a:ext cx="43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c’</a:t>
            </a:r>
            <a:endParaRPr lang="en-US" dirty="0"/>
          </a:p>
        </p:txBody>
      </p:sp>
      <p:cxnSp>
        <p:nvCxnSpPr>
          <p:cNvPr id="32" name="Straight Connector 31"/>
          <p:cNvCxnSpPr>
            <a:stCxn id="23" idx="1"/>
          </p:cNvCxnSpPr>
          <p:nvPr/>
        </p:nvCxnSpPr>
        <p:spPr>
          <a:xfrm rot="10800000" flipV="1">
            <a:off x="926432" y="4786562"/>
            <a:ext cx="2033332" cy="1012658"/>
          </a:xfrm>
          <a:prstGeom prst="line">
            <a:avLst/>
          </a:prstGeom>
          <a:ln>
            <a:solidFill>
              <a:srgbClr val="2BF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08747" y="4900863"/>
            <a:ext cx="43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29653"/>
          </a:xfrm>
        </p:spPr>
        <p:txBody>
          <a:bodyPr/>
          <a:lstStyle/>
          <a:p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854236"/>
            <a:ext cx="9018938" cy="3765883"/>
            <a:chOff x="0" y="1034716"/>
            <a:chExt cx="9018938" cy="3765883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/>
            <a:srcRect l="41782" t="33317" r="19291" b="38050"/>
            <a:stretch>
              <a:fillRect/>
            </a:stretch>
          </p:blipFill>
          <p:spPr bwMode="auto">
            <a:xfrm>
              <a:off x="0" y="1034716"/>
              <a:ext cx="9018938" cy="3729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ctangle 5"/>
            <p:cNvSpPr/>
            <p:nvPr/>
          </p:nvSpPr>
          <p:spPr>
            <a:xfrm>
              <a:off x="8085221" y="4463716"/>
              <a:ext cx="892800" cy="324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672390" y="4415589"/>
              <a:ext cx="1491916" cy="3850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00196" y="4150885"/>
            <a:ext cx="1684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chậm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dần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882943" y="4987082"/>
            <a:ext cx="1215189" cy="8903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 flipV="1">
            <a:off x="1010653" y="6039845"/>
            <a:ext cx="1022684" cy="16844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V="1">
            <a:off x="156410" y="5366086"/>
            <a:ext cx="1383632" cy="34891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H="1">
            <a:off x="2646947" y="5089358"/>
            <a:ext cx="673769" cy="120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V="1">
            <a:off x="529389" y="5498431"/>
            <a:ext cx="2526632" cy="37297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/>
          <a:srcRect l="79059" t="58731" r="19674" b="38982"/>
          <a:stretch>
            <a:fillRect/>
          </a:stretch>
        </p:blipFill>
        <p:spPr bwMode="auto">
          <a:xfrm>
            <a:off x="2959764" y="4652209"/>
            <a:ext cx="264694" cy="26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117558" y="5835316"/>
            <a:ext cx="43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b’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5700" y="5999748"/>
            <a:ext cx="61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</a:t>
            </a:r>
            <a:r>
              <a:rPr lang="en-US" baseline="-25000" dirty="0" err="1" smtClean="0"/>
              <a:t>cB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5852" y="4808622"/>
            <a:ext cx="43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" y="5574632"/>
            <a:ext cx="43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76074" y="5374105"/>
            <a:ext cx="43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46221" y="5442284"/>
            <a:ext cx="43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c’</a:t>
            </a:r>
            <a:endParaRPr lang="en-US" dirty="0"/>
          </a:p>
        </p:txBody>
      </p:sp>
      <p:cxnSp>
        <p:nvCxnSpPr>
          <p:cNvPr id="22" name="Straight Connector 21"/>
          <p:cNvCxnSpPr>
            <a:stCxn id="15" idx="1"/>
          </p:cNvCxnSpPr>
          <p:nvPr/>
        </p:nvCxnSpPr>
        <p:spPr>
          <a:xfrm rot="10800000" flipV="1">
            <a:off x="926432" y="4786562"/>
            <a:ext cx="2033332" cy="1012658"/>
          </a:xfrm>
          <a:prstGeom prst="line">
            <a:avLst/>
          </a:prstGeom>
          <a:ln>
            <a:solidFill>
              <a:srgbClr val="2BF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808747" y="4900863"/>
            <a:ext cx="43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c</a:t>
            </a:r>
            <a:endParaRPr lang="en-US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/>
          <a:srcRect l="41612" t="55993" r="32032" b="13870"/>
          <a:stretch>
            <a:fillRect/>
          </a:stretch>
        </p:blipFill>
        <p:spPr bwMode="auto">
          <a:xfrm>
            <a:off x="4451684" y="4535903"/>
            <a:ext cx="3237657" cy="2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41974" t="33220" r="19036" b="47774"/>
          <a:stretch>
            <a:fillRect/>
          </a:stretch>
        </p:blipFill>
        <p:spPr bwMode="auto">
          <a:xfrm>
            <a:off x="601250" y="1791221"/>
            <a:ext cx="8317963" cy="22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42359" t="33219" r="22694" b="46233"/>
          <a:stretch>
            <a:fillRect/>
          </a:stretch>
        </p:blipFill>
        <p:spPr bwMode="auto">
          <a:xfrm>
            <a:off x="0" y="444838"/>
            <a:ext cx="8699527" cy="287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1612" t="55993" r="32032" b="13870"/>
          <a:stretch>
            <a:fillRect/>
          </a:stretch>
        </p:blipFill>
        <p:spPr bwMode="auto">
          <a:xfrm>
            <a:off x="5329990" y="3573378"/>
            <a:ext cx="3237657" cy="2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45167" y="3284621"/>
            <a:ext cx="5823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Giải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phương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trình</a:t>
            </a:r>
            <a:r>
              <a:rPr lang="en-US" sz="2000" b="1" dirty="0" smtClean="0">
                <a:solidFill>
                  <a:srgbClr val="0000FF"/>
                </a:solidFill>
              </a:rPr>
              <a:t> (3.5) </a:t>
            </a:r>
            <a:r>
              <a:rPr lang="en-US" sz="2000" b="1" dirty="0" err="1" smtClean="0">
                <a:solidFill>
                  <a:srgbClr val="0000FF"/>
                </a:solidFill>
              </a:rPr>
              <a:t>bằng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phương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pháp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vẽ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họa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đồ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8EF8563-F127-49EA-A602-E10FF7BE18C0}" type="slidenum">
              <a:rPr lang="en-US" smtClean="0">
                <a:solidFill>
                  <a:srgbClr val="898989"/>
                </a:solidFill>
              </a:rPr>
              <a:pPr/>
              <a:t>8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11266" name="Content Placeholder 2"/>
          <p:cNvSpPr>
            <a:spLocks noGrp="1"/>
          </p:cNvSpPr>
          <p:nvPr>
            <p:ph sz="quarter" idx="1"/>
          </p:nvPr>
        </p:nvSpPr>
        <p:spPr>
          <a:xfrm>
            <a:off x="442913" y="1135063"/>
            <a:ext cx="6188075" cy="55721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200" b="1" smtClean="0">
                <a:latin typeface="Arial" charset="0"/>
                <a:cs typeface="Arial" charset="0"/>
              </a:rPr>
              <a:t>2. </a:t>
            </a:r>
            <a:r>
              <a:rPr lang="vi-VN" sz="2400" b="1" smtClean="0">
                <a:cs typeface="Arial" charset="0"/>
              </a:rPr>
              <a:t>Các dạng chuyển động của vật rắn</a:t>
            </a:r>
            <a:endParaRPr lang="en-US" sz="2400" b="1" smtClean="0">
              <a:latin typeface="Arial" charset="0"/>
              <a:cs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97358" y="1593445"/>
          <a:ext cx="8172186" cy="4701358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3878889"/>
                <a:gridCol w="4293297"/>
              </a:tblGrid>
              <a:tr h="8219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+mn-lt"/>
                        </a:rPr>
                        <a:t>Chuyển động tịnh tiến</a:t>
                      </a:r>
                      <a:endParaRPr lang="en-US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+mn-lt"/>
                        </a:rPr>
                        <a:t>Chuyển động quay (quanh 1 trục cố định)</a:t>
                      </a:r>
                      <a:endParaRPr lang="en-US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3723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rotWithShape="0">
                      <a:blip r:embed="rId2"/>
                      <a:stretch>
                        <a:fillRect l="-127" t="-19616" r="-110900" b="-60341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Mọi</a:t>
                      </a:r>
                      <a:r>
                        <a:rPr lang="en-US" sz="2000" b="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0" dirty="0" smtClean="0">
                          <a:effectLst/>
                          <a:latin typeface="+mn-lt"/>
                        </a:rPr>
                        <a:t>điểm </a:t>
                      </a:r>
                      <a:r>
                        <a:rPr lang="vi-VN" sz="2000" b="0" dirty="0">
                          <a:effectLst/>
                          <a:latin typeface="+mn-lt"/>
                        </a:rPr>
                        <a:t>trên vật đều chuyển </a:t>
                      </a:r>
                      <a:r>
                        <a:rPr lang="vi-VN" sz="2000" b="0" dirty="0" smtClean="0"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000" b="0" dirty="0" smtClean="0">
                          <a:effectLst/>
                          <a:latin typeface="+mn-lt"/>
                        </a:rPr>
                        <a:t> (</a:t>
                      </a:r>
                      <a:r>
                        <a:rPr lang="vi-VN" sz="2000" b="0" dirty="0" smtClean="0">
                          <a:effectLst/>
                          <a:latin typeface="+mn-lt"/>
                        </a:rPr>
                        <a:t>trừ </a:t>
                      </a:r>
                      <a:r>
                        <a:rPr lang="vi-VN" sz="2000" b="0" dirty="0">
                          <a:effectLst/>
                          <a:latin typeface="+mn-lt"/>
                        </a:rPr>
                        <a:t>những điểm </a:t>
                      </a:r>
                      <a:r>
                        <a:rPr lang="vi-VN" sz="2000" b="0" dirty="0" smtClean="0">
                          <a:effectLst/>
                          <a:latin typeface="+mn-lt"/>
                        </a:rPr>
                        <a:t>trên </a:t>
                      </a:r>
                      <a:r>
                        <a:rPr lang="vi-VN" sz="2000" b="0" dirty="0">
                          <a:effectLst/>
                          <a:latin typeface="+mn-lt"/>
                        </a:rPr>
                        <a:t>trục </a:t>
                      </a:r>
                      <a:r>
                        <a:rPr lang="vi-VN" sz="2000" b="0" dirty="0" smtClean="0">
                          <a:effectLst/>
                          <a:latin typeface="+mn-lt"/>
                        </a:rPr>
                        <a:t>quay</a:t>
                      </a:r>
                      <a:r>
                        <a:rPr lang="en-US" sz="2000" b="0" dirty="0" smtClean="0">
                          <a:effectLst/>
                          <a:latin typeface="+mn-lt"/>
                        </a:rPr>
                        <a:t>)</a:t>
                      </a:r>
                      <a:endParaRPr lang="en-US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4145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dirty="0" smtClean="0">
                          <a:effectLst/>
                        </a:rPr>
                        <a:t>Chuyển vị dài : s = s(t)</a:t>
                      </a:r>
                      <a:endParaRPr lang="en-US" sz="2000" b="0" dirty="0" smtClean="0">
                        <a:effectLst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dirty="0" smtClean="0">
                          <a:effectLst/>
                        </a:rPr>
                        <a:t>Vận tốc dài</a:t>
                      </a:r>
                      <a:r>
                        <a:rPr lang="fr-FR" sz="2000" b="0" dirty="0" smtClean="0">
                          <a:effectLst/>
                        </a:rPr>
                        <a:t>     </a:t>
                      </a:r>
                      <a:r>
                        <a:rPr lang="vi-VN" sz="2000" b="0" dirty="0" smtClean="0">
                          <a:effectLst/>
                        </a:rPr>
                        <a:t>: </a:t>
                      </a:r>
                      <a:r>
                        <a:rPr lang="en-US" sz="2000" b="0" dirty="0" smtClean="0">
                          <a:effectLst/>
                        </a:rPr>
                        <a:t> </a:t>
                      </a:r>
                      <a:r>
                        <a:rPr lang="vi-VN" sz="2000" b="0" dirty="0" smtClean="0">
                          <a:effectLst/>
                        </a:rPr>
                        <a:t>v = v(t)</a:t>
                      </a:r>
                      <a:endParaRPr lang="en-US" sz="2000" b="0" dirty="0" smtClean="0">
                        <a:effectLst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dirty="0" smtClean="0">
                          <a:effectLst/>
                        </a:rPr>
                        <a:t>Gia tốc dài </a:t>
                      </a:r>
                      <a:r>
                        <a:rPr lang="en-US" sz="2000" b="0" dirty="0" smtClean="0">
                          <a:effectLst/>
                        </a:rPr>
                        <a:t>     </a:t>
                      </a:r>
                      <a:r>
                        <a:rPr lang="vi-VN" sz="2000" b="0" dirty="0" smtClean="0">
                          <a:effectLst/>
                        </a:rPr>
                        <a:t>: </a:t>
                      </a:r>
                      <a:r>
                        <a:rPr lang="en-US" sz="2000" b="0" dirty="0" smtClean="0">
                          <a:effectLst/>
                        </a:rPr>
                        <a:t> </a:t>
                      </a:r>
                      <a:r>
                        <a:rPr lang="vi-VN" sz="2000" b="0" dirty="0" smtClean="0">
                          <a:effectLst/>
                        </a:rPr>
                        <a:t>a = a(t)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1435" marR="51435" marT="0" marB="0">
                    <a:blipFill rotWithShape="0">
                      <a:blip r:embed="rId2"/>
                      <a:stretch>
                        <a:fillRect l="-90493" t="-201075" r="-229" b="-1434"/>
                      </a:stretch>
                    </a:blipFill>
                  </a:tcPr>
                </a:tc>
              </a:tr>
            </a:tbl>
          </a:graphicData>
        </a:graphic>
      </p:graphicFrame>
      <p:grpSp>
        <p:nvGrpSpPr>
          <p:cNvPr id="24581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24582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41782" t="31801" r="19806" b="41096"/>
          <a:stretch>
            <a:fillRect/>
          </a:stretch>
        </p:blipFill>
        <p:spPr bwMode="auto">
          <a:xfrm>
            <a:off x="0" y="240631"/>
            <a:ext cx="9021825" cy="357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1612" t="55993" r="32032" b="13870"/>
          <a:stretch>
            <a:fillRect/>
          </a:stretch>
        </p:blipFill>
        <p:spPr bwMode="auto">
          <a:xfrm>
            <a:off x="5342022" y="4283241"/>
            <a:ext cx="3237657" cy="2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15165" t="67295" r="58411" b="7894"/>
          <a:stretch>
            <a:fillRect/>
          </a:stretch>
        </p:blipFill>
        <p:spPr bwMode="auto">
          <a:xfrm>
            <a:off x="1696482" y="3803773"/>
            <a:ext cx="3438065" cy="181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859511" y="5674895"/>
            <a:ext cx="61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</a:t>
            </a:r>
            <a:r>
              <a:rPr lang="en-US" baseline="-25000" dirty="0" err="1" smtClean="0"/>
              <a:t>EB</a:t>
            </a:r>
            <a:endParaRPr lang="en-US" dirty="0"/>
          </a:p>
        </p:txBody>
      </p:sp>
      <p:cxnSp>
        <p:nvCxnSpPr>
          <p:cNvPr id="12" name="Straight Connector 11"/>
          <p:cNvCxnSpPr>
            <a:endCxn id="20" idx="0"/>
          </p:cNvCxnSpPr>
          <p:nvPr/>
        </p:nvCxnSpPr>
        <p:spPr>
          <a:xfrm rot="16200000" flipV="1">
            <a:off x="2747211" y="5538539"/>
            <a:ext cx="176467" cy="128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2851485" y="5317956"/>
            <a:ext cx="697832" cy="397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2803359" y="4018548"/>
            <a:ext cx="1636295" cy="155207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54707" y="5514473"/>
            <a:ext cx="43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e’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334126" y="5089358"/>
            <a:ext cx="1191127" cy="21656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20" idx="0"/>
          </p:cNvCxnSpPr>
          <p:nvPr/>
        </p:nvCxnSpPr>
        <p:spPr>
          <a:xfrm>
            <a:off x="2322095" y="5065295"/>
            <a:ext cx="449181" cy="44917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082842"/>
            <a:ext cx="8915400" cy="5507728"/>
            <a:chOff x="0" y="1082842"/>
            <a:chExt cx="8915400" cy="5507728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2"/>
            <a:srcRect l="41974" t="33521" r="19373" b="24006"/>
            <a:stretch>
              <a:fillRect/>
            </a:stretch>
          </p:blipFill>
          <p:spPr bwMode="auto">
            <a:xfrm>
              <a:off x="0" y="1082842"/>
              <a:ext cx="8915400" cy="5507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Oval 5"/>
            <p:cNvSpPr/>
            <p:nvPr/>
          </p:nvSpPr>
          <p:spPr>
            <a:xfrm>
              <a:off x="3404937" y="5329989"/>
              <a:ext cx="962526" cy="8061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57ED398-0AFB-4E9A-AEAE-1D5C7710FC57}" type="slidenum">
              <a:rPr lang="en-US" smtClean="0">
                <a:solidFill>
                  <a:srgbClr val="898989"/>
                </a:solidFill>
              </a:rPr>
              <a:pPr/>
              <a:t>83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2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01098" y="1826903"/>
            <a:ext cx="2325012" cy="849463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2200">
                <a:noFill/>
              </a:rPr>
              <a:t> </a:t>
            </a:r>
          </a:p>
        </p:txBody>
      </p:sp>
      <p:sp>
        <p:nvSpPr>
          <p:cNvPr id="43014" name="Rectangle 2"/>
          <p:cNvSpPr>
            <a:spLocks noChangeArrowheads="1"/>
          </p:cNvSpPr>
          <p:nvPr/>
        </p:nvSpPr>
        <p:spPr bwMode="auto">
          <a:xfrm>
            <a:off x="4275138" y="4019550"/>
            <a:ext cx="6858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200" i="1" u="sng">
                <a:latin typeface="Arial" charset="0"/>
                <a:ea typeface="Calibri" pitchFamily="34" charset="0"/>
                <a:cs typeface="Arial" charset="0"/>
              </a:rPr>
              <a:t>Giải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43015" name="Rectangle 5"/>
          <p:cNvSpPr>
            <a:spLocks noChangeArrowheads="1"/>
          </p:cNvSpPr>
          <p:nvPr/>
        </p:nvSpPr>
        <p:spPr bwMode="auto">
          <a:xfrm>
            <a:off x="962025" y="4797425"/>
            <a:ext cx="21304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200">
                <a:latin typeface="Arial" charset="0"/>
                <a:ea typeface="Calibri" pitchFamily="34" charset="0"/>
                <a:cs typeface="Arial" charset="0"/>
              </a:rPr>
              <a:t>Gia tốc điểm C:</a:t>
            </a:r>
            <a:endParaRPr lang="en-US" sz="2200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43018" name="Rectangle 11"/>
          <p:cNvSpPr>
            <a:spLocks noChangeArrowheads="1"/>
          </p:cNvSpPr>
          <p:nvPr/>
        </p:nvSpPr>
        <p:spPr bwMode="auto">
          <a:xfrm>
            <a:off x="941388" y="1150938"/>
            <a:ext cx="12842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sz="2200" b="1" u="sng" dirty="0">
                <a:latin typeface="Arial" charset="0"/>
                <a:ea typeface="Calibri" pitchFamily="34" charset="0"/>
                <a:cs typeface="Arial" charset="0"/>
              </a:rPr>
              <a:t>Ví dụ </a:t>
            </a:r>
            <a:r>
              <a:rPr lang="en-US" sz="2200" b="1" u="sng" dirty="0" smtClean="0">
                <a:latin typeface="Arial" charset="0"/>
                <a:ea typeface="Calibri" pitchFamily="34" charset="0"/>
                <a:cs typeface="Arial" charset="0"/>
              </a:rPr>
              <a:t>2</a:t>
            </a:r>
            <a:r>
              <a:rPr lang="vi-VN" sz="2200" b="1" u="sng" dirty="0" smtClean="0">
                <a:latin typeface="Arial" charset="0"/>
                <a:ea typeface="Calibri" pitchFamily="34" charset="0"/>
                <a:cs typeface="Arial" charset="0"/>
              </a:rPr>
              <a:t>:</a:t>
            </a:r>
            <a:r>
              <a:rPr lang="vi-VN" sz="2200" b="1" dirty="0" smtClean="0">
                <a:latin typeface="Arial" charset="0"/>
                <a:ea typeface="Calibri" pitchFamily="34" charset="0"/>
                <a:cs typeface="Arial" charset="0"/>
              </a:rPr>
              <a:t> </a:t>
            </a:r>
            <a:endParaRPr lang="en-US" sz="2200" dirty="0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43019" name="Rectangle 12"/>
          <p:cNvSpPr>
            <a:spLocks noChangeArrowheads="1"/>
          </p:cNvSpPr>
          <p:nvPr/>
        </p:nvSpPr>
        <p:spPr bwMode="auto">
          <a:xfrm>
            <a:off x="1489075" y="2816225"/>
            <a:ext cx="18097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sz="2200">
                <a:latin typeface="Arial" charset="0"/>
                <a:cs typeface="Arial" charset="0"/>
              </a:rPr>
              <a:t>ω</a:t>
            </a:r>
            <a:r>
              <a:rPr lang="vi-VN" sz="2200" baseline="-25000">
                <a:latin typeface="Arial" charset="0"/>
                <a:cs typeface="Arial" charset="0"/>
              </a:rPr>
              <a:t>1 </a:t>
            </a:r>
            <a:r>
              <a:rPr lang="vi-VN" sz="2200">
                <a:latin typeface="Arial" charset="0"/>
                <a:cs typeface="Arial" charset="0"/>
              </a:rPr>
              <a:t>= </a:t>
            </a:r>
            <a:r>
              <a:rPr lang="en-US" sz="2200">
                <a:latin typeface="Arial" charset="0"/>
                <a:cs typeface="Arial" charset="0"/>
              </a:rPr>
              <a:t>hằng số</a:t>
            </a:r>
            <a:endParaRPr lang="en-US" sz="2200"/>
          </a:p>
        </p:txBody>
      </p: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56332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76471" y="4840100"/>
            <a:ext cx="2186689" cy="427618"/>
          </a:xfrm>
          <a:prstGeom prst="rect">
            <a:avLst/>
          </a:prstGeom>
          <a:blipFill rotWithShape="1">
            <a:blip r:embed="rId5"/>
            <a:stretch>
              <a:fillRect b="-11429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84258" y="5487629"/>
            <a:ext cx="3601371" cy="475771"/>
          </a:xfrm>
          <a:prstGeom prst="rect">
            <a:avLst/>
          </a:prstGeom>
          <a:blipFill rotWithShape="1">
            <a:blip r:embed="rId6"/>
            <a:stretch>
              <a:fillRect b="-8974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pic>
        <p:nvPicPr>
          <p:cNvPr id="5633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4750" y="1366838"/>
            <a:ext cx="35369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67073" y="4642394"/>
            <a:ext cx="16362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Vận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tốc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góc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=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hằng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số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=&gt;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gia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tốc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góc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=0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vậy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Gia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tốc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tiếp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B quay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quanh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bằng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0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  <p:bldP spid="43015" grpId="0"/>
      <p:bldP spid="43018" grpId="0"/>
      <p:bldP spid="4301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612775" y="6363970"/>
            <a:ext cx="19812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9492E4E-8EBD-48A6-BCAA-1734879D86C9}" type="slidenum">
              <a:rPr lang="en-US" smtClean="0">
                <a:solidFill>
                  <a:srgbClr val="898989"/>
                </a:solidFill>
              </a:rPr>
              <a:pPr/>
              <a:t>84</a:t>
            </a:fld>
            <a:endParaRPr lang="en-US" smtClean="0">
              <a:solidFill>
                <a:srgbClr val="898989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623175" y="2212975"/>
            <a:ext cx="0" cy="32908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026275" y="5456238"/>
            <a:ext cx="547688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172201" y="2695575"/>
            <a:ext cx="1911350" cy="942975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040563" y="2635250"/>
            <a:ext cx="0" cy="329247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V="1">
            <a:off x="6481762" y="4895851"/>
            <a:ext cx="1077913" cy="11112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638925" y="4084638"/>
            <a:ext cx="450850" cy="307975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043" name="Text Box 2"/>
          <p:cNvSpPr txBox="1">
            <a:spLocks noChangeArrowheads="1"/>
          </p:cNvSpPr>
          <p:nvPr/>
        </p:nvSpPr>
        <p:spPr bwMode="auto">
          <a:xfrm>
            <a:off x="7593013" y="1665288"/>
            <a:ext cx="492125" cy="404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Arial" charset="0"/>
                <a:ea typeface="Calibri" pitchFamily="34" charset="0"/>
                <a:cs typeface="Times New Roman" pitchFamily="18" charset="0"/>
              </a:rPr>
              <a:t>p’</a:t>
            </a:r>
            <a:endParaRPr lang="en-US" sz="2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4044" name="Text Box 2"/>
          <p:cNvSpPr txBox="1">
            <a:spLocks noChangeArrowheads="1"/>
          </p:cNvSpPr>
          <p:nvPr/>
        </p:nvSpPr>
        <p:spPr bwMode="auto">
          <a:xfrm>
            <a:off x="7810500" y="5303838"/>
            <a:ext cx="463550" cy="404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ea typeface="Calibri" pitchFamily="34" charset="0"/>
                <a:cs typeface="Times New Roman" pitchFamily="18" charset="0"/>
              </a:rPr>
              <a:t>b’</a:t>
            </a:r>
          </a:p>
        </p:txBody>
      </p:sp>
      <p:sp>
        <p:nvSpPr>
          <p:cNvPr id="44045" name="Text Box 2"/>
          <p:cNvSpPr txBox="1">
            <a:spLocks noChangeArrowheads="1"/>
          </p:cNvSpPr>
          <p:nvPr/>
        </p:nvSpPr>
        <p:spPr bwMode="auto">
          <a:xfrm>
            <a:off x="6370638" y="5187950"/>
            <a:ext cx="620712" cy="571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Arial" charset="0"/>
                <a:ea typeface="Calibri" pitchFamily="34" charset="0"/>
                <a:cs typeface="Times New Roman" pitchFamily="18" charset="0"/>
              </a:rPr>
              <a:t>n</a:t>
            </a:r>
            <a:r>
              <a:rPr lang="en-US" sz="2000" baseline="-25000">
                <a:latin typeface="Arial" charset="0"/>
                <a:ea typeface="Calibri" pitchFamily="34" charset="0"/>
                <a:cs typeface="Times New Roman" pitchFamily="18" charset="0"/>
              </a:rPr>
              <a:t>CB</a:t>
            </a:r>
            <a:endParaRPr lang="en-US" sz="20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4046" name="Text Box 2"/>
          <p:cNvSpPr txBox="1">
            <a:spLocks noChangeArrowheads="1"/>
          </p:cNvSpPr>
          <p:nvPr/>
        </p:nvSpPr>
        <p:spPr bwMode="auto">
          <a:xfrm>
            <a:off x="6027738" y="3849688"/>
            <a:ext cx="600075" cy="388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Arial" charset="0"/>
                <a:ea typeface="Calibri" pitchFamily="34" charset="0"/>
                <a:cs typeface="Times New Roman" pitchFamily="18" charset="0"/>
              </a:rPr>
              <a:t>n</a:t>
            </a:r>
            <a:r>
              <a:rPr lang="en-US" sz="2000" baseline="-25000">
                <a:latin typeface="Arial" charset="0"/>
                <a:ea typeface="Calibri" pitchFamily="34" charset="0"/>
                <a:cs typeface="Times New Roman" pitchFamily="18" charset="0"/>
              </a:rPr>
              <a:t>CD</a:t>
            </a:r>
            <a:endParaRPr lang="en-US" sz="20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4047" name="Text Box 2"/>
          <p:cNvSpPr txBox="1">
            <a:spLocks noChangeArrowheads="1"/>
          </p:cNvSpPr>
          <p:nvPr/>
        </p:nvSpPr>
        <p:spPr bwMode="auto">
          <a:xfrm>
            <a:off x="7139045" y="3960181"/>
            <a:ext cx="417512" cy="373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Arial" charset="0"/>
                <a:ea typeface="Calibri" pitchFamily="34" charset="0"/>
                <a:cs typeface="Times New Roman" pitchFamily="18" charset="0"/>
              </a:rPr>
              <a:t>c’</a:t>
            </a:r>
            <a:endParaRPr lang="en-US" sz="20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Arc 7"/>
          <p:cNvSpPr/>
          <p:nvPr/>
        </p:nvSpPr>
        <p:spPr>
          <a:xfrm rot="10494662">
            <a:off x="7412038" y="2416175"/>
            <a:ext cx="354012" cy="290513"/>
          </a:xfrm>
          <a:prstGeom prst="arc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9" name="Text 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278564" y="3002101"/>
            <a:ext cx="308607" cy="567160"/>
          </a:xfrm>
          <a:prstGeom prst="rect">
            <a:avLst/>
          </a:prstGeom>
          <a:blipFill rotWithShape="0">
            <a:blip r:embed="rId2"/>
            <a:stretch>
              <a:fillRect b="-6383"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3" name="Rectangle 2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11478" y="2712679"/>
            <a:ext cx="4269294" cy="1038554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4" name="Rectangle 2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11478" y="4818833"/>
            <a:ext cx="1308531" cy="467372"/>
          </a:xfrm>
          <a:prstGeom prst="rect">
            <a:avLst/>
          </a:prstGeom>
          <a:blipFill rotWithShape="0">
            <a:blip r:embed="rId4"/>
            <a:stretch>
              <a:fillRect b="-519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5" name="Rectangle 2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11478" y="3803666"/>
            <a:ext cx="4120792" cy="786177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pSp>
        <p:nvGrpSpPr>
          <p:cNvPr id="57363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57375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76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Rectangle 2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82930" y="1832214"/>
            <a:ext cx="3601371" cy="475771"/>
          </a:xfrm>
          <a:prstGeom prst="rect">
            <a:avLst/>
          </a:prstGeom>
          <a:blipFill rotWithShape="1">
            <a:blip r:embed="rId8"/>
            <a:stretch>
              <a:fillRect b="-8974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2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36788" y="3485372"/>
            <a:ext cx="537262" cy="38735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3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903984" y="4412568"/>
            <a:ext cx="1324337" cy="406265"/>
          </a:xfrm>
          <a:prstGeom prst="rect">
            <a:avLst/>
          </a:prstGeom>
          <a:blipFill rotWithShape="1">
            <a:blip r:embed="rId10"/>
            <a:stretch>
              <a:fillRect l="-4147" b="-24242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57367" name="Arc 24"/>
          <p:cNvSpPr>
            <a:spLocks/>
          </p:cNvSpPr>
          <p:nvPr/>
        </p:nvSpPr>
        <p:spPr bwMode="auto">
          <a:xfrm rot="11126974" flipV="1">
            <a:off x="8012113" y="4829175"/>
            <a:ext cx="211137" cy="166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5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65082" y="2832104"/>
            <a:ext cx="1465401" cy="437492"/>
          </a:xfrm>
          <a:prstGeom prst="rect">
            <a:avLst/>
          </a:prstGeom>
          <a:blipFill rotWithShape="1">
            <a:blip r:embed="rId11"/>
            <a:stretch>
              <a:fillRect l="-3333" b="-18310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57369" name="Arc 25"/>
          <p:cNvSpPr>
            <a:spLocks/>
          </p:cNvSpPr>
          <p:nvPr/>
        </p:nvSpPr>
        <p:spPr bwMode="auto">
          <a:xfrm rot="12428248" flipV="1">
            <a:off x="6788150" y="2882900"/>
            <a:ext cx="211138" cy="166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7" name="Rectangle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997259" y="5550162"/>
            <a:ext cx="721608" cy="418576"/>
          </a:xfrm>
          <a:prstGeom prst="rect">
            <a:avLst/>
          </a:prstGeom>
          <a:blipFill rotWithShape="1">
            <a:blip r:embed="rId12"/>
            <a:stretch>
              <a:fillRect b="-8696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10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971065" y="4648157"/>
            <a:ext cx="721608" cy="437492"/>
          </a:xfrm>
          <a:prstGeom prst="rect">
            <a:avLst/>
          </a:prstGeom>
          <a:blipFill rotWithShape="1">
            <a:blip r:embed="rId13"/>
            <a:stretch>
              <a:fillRect b="-8333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11" name="Rectangle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511484" y="4278537"/>
            <a:ext cx="527645" cy="406265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 dirty="0">
                <a:noFill/>
              </a:rPr>
              <a:t> </a:t>
            </a:r>
          </a:p>
        </p:txBody>
      </p:sp>
      <p:sp>
        <p:nvSpPr>
          <p:cNvPr id="12" name="Rectangle 1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919672" y="2209196"/>
            <a:ext cx="527645" cy="387350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027738" y="3679825"/>
            <a:ext cx="2187575" cy="140176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020718" y="4356103"/>
            <a:ext cx="60245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50287" y="403874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h1</a:t>
            </a:r>
            <a:endParaRPr lang="id-ID" dirty="0"/>
          </a:p>
        </p:txBody>
      </p:sp>
      <p:sp>
        <p:nvSpPr>
          <p:cNvPr id="36" name="TextBox 35"/>
          <p:cNvSpPr txBox="1"/>
          <p:nvPr/>
        </p:nvSpPr>
        <p:spPr>
          <a:xfrm>
            <a:off x="7605952" y="4823242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h2</a:t>
            </a:r>
            <a:endParaRPr lang="id-ID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3" grpId="0" animBg="1"/>
      <p:bldP spid="44044" grpId="0" animBg="1"/>
      <p:bldP spid="44045" grpId="0" animBg="1"/>
      <p:bldP spid="44046" grpId="0" animBg="1"/>
      <p:bldP spid="44047" grpId="0" animBg="1"/>
      <p:bldP spid="57367" grpId="0" animBg="1"/>
      <p:bldP spid="5736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56B8497-9BE2-499C-A77C-C55B358632B5}" type="slidenum">
              <a:rPr lang="en-US" smtClean="0">
                <a:solidFill>
                  <a:srgbClr val="898989"/>
                </a:solidFill>
              </a:rPr>
              <a:pPr/>
              <a:t>85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45061" name="Rectangle 1"/>
          <p:cNvSpPr>
            <a:spLocks noChangeArrowheads="1"/>
          </p:cNvSpPr>
          <p:nvPr/>
        </p:nvSpPr>
        <p:spPr bwMode="auto">
          <a:xfrm>
            <a:off x="596900" y="1308100"/>
            <a:ext cx="5019675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354138" algn="l"/>
              </a:tabLst>
            </a:pPr>
            <a:r>
              <a:rPr lang="vi-VN" sz="2200" b="1" u="sng" dirty="0">
                <a:latin typeface="Arial" charset="0"/>
              </a:rPr>
              <a:t>Ví dụ </a:t>
            </a:r>
            <a:r>
              <a:rPr lang="en-US" sz="2200" b="1" u="sng" dirty="0" smtClean="0">
                <a:latin typeface="Arial" charset="0"/>
              </a:rPr>
              <a:t>3</a:t>
            </a:r>
            <a:r>
              <a:rPr lang="vi-VN" sz="2200" b="1" dirty="0" smtClean="0">
                <a:latin typeface="Arial" charset="0"/>
              </a:rPr>
              <a:t>:</a:t>
            </a:r>
            <a:r>
              <a:rPr lang="en-US" sz="2200" b="1" dirty="0" smtClean="0"/>
              <a:t> </a:t>
            </a:r>
            <a:r>
              <a:rPr lang="vi-VN" sz="2200" dirty="0">
                <a:latin typeface="Arial" charset="0"/>
                <a:ea typeface="Calibri" pitchFamily="34" charset="0"/>
                <a:cs typeface="Times New Roman" pitchFamily="18" charset="0"/>
              </a:rPr>
              <a:t>Cho cơ cấu culit như hình vẽ.  </a:t>
            </a:r>
            <a:endParaRPr lang="en-US" sz="2200" dirty="0"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354138" algn="l"/>
              </a:tabLst>
            </a:pPr>
            <a:r>
              <a:rPr lang="vi-VN" sz="2200" dirty="0">
                <a:latin typeface="Arial" charset="0"/>
                <a:ea typeface="Calibri" pitchFamily="34" charset="0"/>
                <a:cs typeface="Times New Roman" pitchFamily="18" charset="0"/>
              </a:rPr>
              <a:t>ω = </a:t>
            </a:r>
            <a:r>
              <a:rPr lang="en-US" sz="2200" dirty="0" err="1">
                <a:latin typeface="Arial" charset="0"/>
                <a:ea typeface="Calibri" pitchFamily="34" charset="0"/>
                <a:cs typeface="Times New Roman" pitchFamily="18" charset="0"/>
              </a:rPr>
              <a:t>hằng</a:t>
            </a:r>
            <a:r>
              <a:rPr lang="en-US" sz="2200" dirty="0">
                <a:latin typeface="Arial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charset="0"/>
                <a:ea typeface="Calibri" pitchFamily="34" charset="0"/>
                <a:cs typeface="Times New Roman" pitchFamily="18" charset="0"/>
              </a:rPr>
              <a:t>số</a:t>
            </a:r>
            <a:r>
              <a:rPr lang="vi-VN" sz="2200" dirty="0">
                <a:latin typeface="Arial" charset="0"/>
                <a:ea typeface="Calibri" pitchFamily="34" charset="0"/>
                <a:cs typeface="Times New Roman" pitchFamily="18" charset="0"/>
              </a:rPr>
              <a:t>, l</a:t>
            </a:r>
            <a:r>
              <a:rPr lang="vi-VN" sz="2200" baseline="-25000" dirty="0">
                <a:latin typeface="Arial" charset="0"/>
                <a:ea typeface="Calibri" pitchFamily="34" charset="0"/>
                <a:cs typeface="Times New Roman" pitchFamily="18" charset="0"/>
              </a:rPr>
              <a:t>AB</a:t>
            </a:r>
            <a:r>
              <a:rPr lang="vi-VN" sz="2200" dirty="0">
                <a:latin typeface="Arial" charset="0"/>
                <a:ea typeface="Calibri" pitchFamily="34" charset="0"/>
                <a:cs typeface="Times New Roman" pitchFamily="18" charset="0"/>
              </a:rPr>
              <a:t> = a</a:t>
            </a:r>
            <a:endParaRPr lang="en-US" sz="2200" dirty="0">
              <a:ea typeface="Calibri" pitchFamily="34" charset="0"/>
              <a:cs typeface="Times New Roman" pitchFamily="18" charset="0"/>
            </a:endParaRPr>
          </a:p>
          <a:p>
            <a:pPr algn="just">
              <a:tabLst>
                <a:tab pos="1354138" algn="l"/>
              </a:tabLst>
            </a:pPr>
            <a:r>
              <a:rPr lang="vi-VN" sz="2200" dirty="0">
                <a:latin typeface="Arial" charset="0"/>
                <a:cs typeface="Calibri" pitchFamily="34" charset="0"/>
              </a:rPr>
              <a:t>Xác định gia tốc góc các khâu.</a:t>
            </a:r>
            <a:endParaRPr lang="en-US" sz="2200" dirty="0"/>
          </a:p>
        </p:txBody>
      </p:sp>
      <p:sp>
        <p:nvSpPr>
          <p:cNvPr id="45062" name="Rectangle 2"/>
          <p:cNvSpPr>
            <a:spLocks noChangeArrowheads="1"/>
          </p:cNvSpPr>
          <p:nvPr/>
        </p:nvSpPr>
        <p:spPr bwMode="auto">
          <a:xfrm>
            <a:off x="2751138" y="2851150"/>
            <a:ext cx="685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sz="2200" i="1" u="sng">
                <a:latin typeface="Arial" charset="0"/>
                <a:cs typeface="Calibri" pitchFamily="34" charset="0"/>
              </a:rPr>
              <a:t>Giải</a:t>
            </a:r>
            <a:endParaRPr lang="en-US" sz="2200"/>
          </a:p>
        </p:txBody>
      </p:sp>
      <p:sp>
        <p:nvSpPr>
          <p:cNvPr id="58373" name="Rectangle 12"/>
          <p:cNvSpPr>
            <a:spLocks noChangeArrowheads="1"/>
          </p:cNvSpPr>
          <p:nvPr/>
        </p:nvSpPr>
        <p:spPr bwMode="auto">
          <a:xfrm>
            <a:off x="0" y="-215900"/>
            <a:ext cx="1841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 sz="2200"/>
          </a:p>
        </p:txBody>
      </p:sp>
      <p:sp>
        <p:nvSpPr>
          <p:cNvPr id="58374" name="Rectangle 14"/>
          <p:cNvSpPr>
            <a:spLocks noChangeArrowheads="1"/>
          </p:cNvSpPr>
          <p:nvPr/>
        </p:nvSpPr>
        <p:spPr bwMode="auto">
          <a:xfrm>
            <a:off x="0" y="-215900"/>
            <a:ext cx="1841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 sz="2200"/>
          </a:p>
        </p:txBody>
      </p:sp>
      <p:grpSp>
        <p:nvGrpSpPr>
          <p:cNvPr id="58375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58381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3117" y="3929158"/>
            <a:ext cx="2753061" cy="461280"/>
          </a:xfrm>
          <a:prstGeom prst="rect">
            <a:avLst/>
          </a:prstGeom>
          <a:blipFill rotWithShape="1">
            <a:blip r:embed="rId4"/>
            <a:stretch>
              <a:fillRect b="-10667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3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55865" y="4473854"/>
            <a:ext cx="4782207" cy="514243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grpSp>
        <p:nvGrpSpPr>
          <p:cNvPr id="58378" name="Group 5"/>
          <p:cNvGrpSpPr>
            <a:grpSpLocks/>
          </p:cNvGrpSpPr>
          <p:nvPr/>
        </p:nvGrpSpPr>
        <p:grpSpPr bwMode="auto">
          <a:xfrm>
            <a:off x="5791200" y="1247775"/>
            <a:ext cx="2759075" cy="3387725"/>
            <a:chOff x="5830888" y="1619250"/>
            <a:chExt cx="2759075" cy="3387725"/>
          </a:xfrm>
        </p:grpSpPr>
        <p:pic>
          <p:nvPicPr>
            <p:cNvPr id="58379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0888" y="1619250"/>
              <a:ext cx="2759075" cy="338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7521576" y="2682875"/>
              <a:ext cx="13017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AEE6026-6D2C-466A-A56C-09B3AD43E647}" type="slidenum">
              <a:rPr lang="en-US" smtClean="0">
                <a:solidFill>
                  <a:srgbClr val="898989"/>
                </a:solidFill>
              </a:rPr>
              <a:pPr/>
              <a:t>86</a:t>
            </a:fld>
            <a:endParaRPr lang="en-US" smtClean="0">
              <a:solidFill>
                <a:srgbClr val="898989"/>
              </a:solidFill>
            </a:endParaRP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598488" y="2786063"/>
            <a:ext cx="3452812" cy="915987"/>
            <a:chOff x="537007" y="1605625"/>
            <a:chExt cx="4603801" cy="971742"/>
          </a:xfrm>
        </p:grpSpPr>
        <p:sp>
          <p:nvSpPr>
            <p:cNvPr id="2" name="Rectangle 1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37007" y="1838511"/>
              <a:ext cx="690124" cy="430887"/>
            </a:xfrm>
            <a:prstGeom prst="rect">
              <a:avLst/>
            </a:prstGeom>
            <a:blipFill rotWithShape="0">
              <a:blip r:embed="rId2"/>
              <a:stretch>
                <a:fillRect b="-4286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59446" name="Rectangle 2"/>
            <p:cNvSpPr>
              <a:spLocks noChangeArrowheads="1"/>
            </p:cNvSpPr>
            <p:nvPr/>
          </p:nvSpPr>
          <p:spPr bwMode="auto">
            <a:xfrm>
              <a:off x="1577758" y="1605625"/>
              <a:ext cx="3563050" cy="415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vi-VN" sz="2100">
                  <a:latin typeface="Arial" charset="0"/>
                  <a:ea typeface="Times New Roman" pitchFamily="18" charset="0"/>
                  <a:cs typeface="Arial" charset="0"/>
                </a:rPr>
                <a:t>có phương từ B -&gt; C</a:t>
              </a:r>
              <a:endParaRPr lang="en-US" sz="2100">
                <a:latin typeface="Arial" charset="0"/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6" name="Rectangle 5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577758" y="2115959"/>
              <a:ext cx="1329531" cy="461408"/>
            </a:xfrm>
            <a:prstGeom prst="rect">
              <a:avLst/>
            </a:prstGeom>
            <a:blipFill rotWithShape="0">
              <a:blip r:embed="rId3"/>
              <a:stretch>
                <a:fillRect l="-5963" t="-7895" r="-1376" b="-21053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7" name="Left Brace 6"/>
            <p:cNvSpPr/>
            <p:nvPr/>
          </p:nvSpPr>
          <p:spPr>
            <a:xfrm>
              <a:off x="1370983" y="1728566"/>
              <a:ext cx="148168" cy="703966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945063" y="1209675"/>
            <a:ext cx="11874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54138" algn="l"/>
              </a:tabLst>
            </a:pPr>
            <a:r>
              <a:rPr lang="vi-VN" sz="2100" u="sng">
                <a:latin typeface="Arial" charset="0"/>
                <a:ea typeface="Times New Roman" pitchFamily="18" charset="0"/>
                <a:cs typeface="Arial" charset="0"/>
              </a:rPr>
              <a:t>Kết quả:</a:t>
            </a:r>
            <a:endParaRPr lang="en-US" sz="2100">
              <a:latin typeface="Arial" charset="0"/>
              <a:ea typeface="Calibri" pitchFamily="34" charset="0"/>
              <a:cs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7639844" y="4914107"/>
            <a:ext cx="298450" cy="144462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880100" y="4813300"/>
            <a:ext cx="2011363" cy="0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908675" y="4813300"/>
            <a:ext cx="1524000" cy="7874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470775" y="4813300"/>
            <a:ext cx="388938" cy="8270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930900" y="4822825"/>
            <a:ext cx="781050" cy="433388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5948363" y="4146550"/>
            <a:ext cx="1795462" cy="9540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700838" y="4651375"/>
            <a:ext cx="271462" cy="62865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>
            <a:off x="6967538" y="4665663"/>
            <a:ext cx="779462" cy="409575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6592888" y="4068763"/>
            <a:ext cx="554037" cy="404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Arial" charset="0"/>
                <a:ea typeface="Calibri" pitchFamily="34" charset="0"/>
                <a:cs typeface="Arial" charset="0"/>
              </a:rPr>
              <a:t>b</a:t>
            </a:r>
            <a:r>
              <a:rPr lang="en-US" baseline="-25000">
                <a:latin typeface="Arial" charset="0"/>
                <a:ea typeface="Calibri" pitchFamily="34" charset="0"/>
                <a:cs typeface="Arial" charset="0"/>
              </a:rPr>
              <a:t>3</a:t>
            </a:r>
            <a:r>
              <a:rPr lang="en-US">
                <a:latin typeface="Arial" charset="0"/>
                <a:ea typeface="Calibri" pitchFamily="34" charset="0"/>
                <a:cs typeface="Arial" charset="0"/>
              </a:rPr>
              <a:t>’</a:t>
            </a: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7985125" y="4568825"/>
            <a:ext cx="466725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Arial" charset="0"/>
                <a:ea typeface="Calibri" pitchFamily="34" charset="0"/>
                <a:cs typeface="Arial" charset="0"/>
              </a:rPr>
              <a:t>p’</a:t>
            </a: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7716838" y="5106988"/>
            <a:ext cx="598487" cy="4841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Arial" charset="0"/>
                <a:ea typeface="Calibri" pitchFamily="34" charset="0"/>
                <a:cs typeface="Arial" charset="0"/>
              </a:rPr>
              <a:t>n</a:t>
            </a:r>
            <a:r>
              <a:rPr lang="en-US" baseline="-25000">
                <a:latin typeface="Arial" charset="0"/>
                <a:ea typeface="Calibri" pitchFamily="34" charset="0"/>
                <a:cs typeface="Arial" charset="0"/>
              </a:rPr>
              <a:t>C</a:t>
            </a:r>
            <a:endParaRPr lang="en-US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5373688" y="4576763"/>
            <a:ext cx="531812" cy="4079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Arial" charset="0"/>
                <a:ea typeface="Calibri" pitchFamily="34" charset="0"/>
                <a:cs typeface="Arial" charset="0"/>
              </a:rPr>
              <a:t>b</a:t>
            </a:r>
            <a:r>
              <a:rPr lang="en-US" baseline="-25000">
                <a:latin typeface="Arial" charset="0"/>
                <a:ea typeface="Calibri" pitchFamily="34" charset="0"/>
                <a:cs typeface="Arial" charset="0"/>
              </a:rPr>
              <a:t>2</a:t>
            </a:r>
            <a:r>
              <a:rPr lang="en-US">
                <a:latin typeface="Arial" charset="0"/>
                <a:ea typeface="Calibri" pitchFamily="34" charset="0"/>
                <a:cs typeface="Arial" charset="0"/>
              </a:rPr>
              <a:t>’</a:t>
            </a: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364413" y="5630863"/>
            <a:ext cx="219075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Arial" charset="0"/>
                <a:ea typeface="Calibri" pitchFamily="34" charset="0"/>
                <a:cs typeface="Arial" charset="0"/>
              </a:rPr>
              <a:t>h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172200" y="5441950"/>
            <a:ext cx="763588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Arial" charset="0"/>
                <a:ea typeface="Calibri" pitchFamily="34" charset="0"/>
                <a:cs typeface="Arial" charset="0"/>
              </a:rPr>
              <a:t>c</a:t>
            </a:r>
            <a:r>
              <a:rPr lang="en-US" baseline="-25000">
                <a:latin typeface="Arial" charset="0"/>
                <a:ea typeface="Calibri" pitchFamily="34" charset="0"/>
                <a:cs typeface="Arial" charset="0"/>
              </a:rPr>
              <a:t>b3b2</a:t>
            </a:r>
            <a:endParaRPr lang="en-US">
              <a:latin typeface="Arial" charset="0"/>
              <a:ea typeface="Calibri" pitchFamily="34" charset="0"/>
              <a:cs typeface="Arial" charset="0"/>
            </a:endParaRPr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612775" y="1944688"/>
            <a:ext cx="3406775" cy="754062"/>
            <a:chOff x="535859" y="2624634"/>
            <a:chExt cx="4540955" cy="818370"/>
          </a:xfrm>
        </p:grpSpPr>
        <p:sp>
          <p:nvSpPr>
            <p:cNvPr id="8" name="Rectangle 7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35859" y="2762421"/>
              <a:ext cx="690124" cy="430887"/>
            </a:xfrm>
            <a:prstGeom prst="rect">
              <a:avLst/>
            </a:prstGeom>
            <a:blipFill rotWithShape="0">
              <a:blip r:embed="rId4"/>
              <a:stretch>
                <a:fillRect b="-4225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59442" name="Rectangle 8"/>
            <p:cNvSpPr>
              <a:spLocks noChangeArrowheads="1"/>
            </p:cNvSpPr>
            <p:nvPr/>
          </p:nvSpPr>
          <p:spPr bwMode="auto">
            <a:xfrm>
              <a:off x="1553344" y="2624634"/>
              <a:ext cx="3523470" cy="41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tabLst>
                  <a:tab pos="2571750" algn="ctr"/>
                </a:tabLst>
              </a:pPr>
              <a:r>
                <a:rPr lang="vi-VN" sz="2100">
                  <a:latin typeface="Arial" charset="0"/>
                  <a:ea typeface="Times New Roman" pitchFamily="18" charset="0"/>
                  <a:cs typeface="Arial" charset="0"/>
                </a:rPr>
                <a:t>có phương từ B -&gt; A</a:t>
              </a:r>
              <a:endParaRPr lang="en-US" sz="2100">
                <a:latin typeface="Arial" charset="0"/>
                <a:ea typeface="Calibri" pitchFamily="34" charset="0"/>
                <a:cs typeface="Arial" charset="0"/>
              </a:endParaRPr>
            </a:p>
          </p:txBody>
        </p:sp>
        <p:sp>
          <p:nvSpPr>
            <p:cNvPr id="11" name="Rectangle 10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545049" y="3008077"/>
              <a:ext cx="1318310" cy="434927"/>
            </a:xfrm>
            <a:prstGeom prst="rect">
              <a:avLst/>
            </a:prstGeom>
            <a:blipFill rotWithShape="0">
              <a:blip r:embed="rId5"/>
              <a:stretch>
                <a:fillRect l="-6019" t="-8451" r="-1852" b="-28169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33" name="Left Brace 32"/>
            <p:cNvSpPr/>
            <p:nvPr/>
          </p:nvSpPr>
          <p:spPr>
            <a:xfrm>
              <a:off x="1350523" y="2712501"/>
              <a:ext cx="146004" cy="702937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412" name="Rectangle 3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pic>
        <p:nvPicPr>
          <p:cNvPr id="44069" name="Picture 3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138" y="4586288"/>
            <a:ext cx="1244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6" name="Picture 4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013" y="5089525"/>
            <a:ext cx="29368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9" name="Picture 4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50" y="5688013"/>
            <a:ext cx="461645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6" name="Rectangle 49"/>
          <p:cNvSpPr>
            <a:spLocks noChangeArrowheads="1"/>
          </p:cNvSpPr>
          <p:nvPr/>
        </p:nvSpPr>
        <p:spPr bwMode="auto">
          <a:xfrm>
            <a:off x="0" y="922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tabLst>
                <a:tab pos="1354138" algn="l"/>
              </a:tabLst>
            </a:pPr>
            <a:endParaRPr lang="id-ID"/>
          </a:p>
        </p:txBody>
      </p:sp>
      <p:sp>
        <p:nvSpPr>
          <p:cNvPr id="59417" name="Rectangle 5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pic>
        <p:nvPicPr>
          <p:cNvPr id="44082" name="Picture 5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50" y="3883025"/>
            <a:ext cx="24098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/>
          <p:nvPr/>
        </p:nvCxnSpPr>
        <p:spPr>
          <a:xfrm flipV="1">
            <a:off x="6559550" y="3829050"/>
            <a:ext cx="758825" cy="169862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420" name="Rectangle 5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pic>
        <p:nvPicPr>
          <p:cNvPr id="44084" name="Picture 5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1463" y="1784350"/>
            <a:ext cx="151447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22" name="Rectangle 5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sp>
        <p:nvSpPr>
          <p:cNvPr id="59423" name="Rectangle 5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pic>
        <p:nvPicPr>
          <p:cNvPr id="44088" name="Picture 56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5875" y="2413000"/>
            <a:ext cx="31337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25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59439" name="Picture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40" name="Picture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92712" y="1321813"/>
            <a:ext cx="4156330" cy="456663"/>
          </a:xfrm>
          <a:prstGeom prst="rect">
            <a:avLst/>
          </a:prstGeom>
          <a:blipFill rotWithShape="1">
            <a:blip r:embed="rId14"/>
            <a:stretch>
              <a:fillRect b="-6667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10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388100" y="3649521"/>
            <a:ext cx="1660968" cy="418576"/>
          </a:xfrm>
          <a:prstGeom prst="rect">
            <a:avLst/>
          </a:prstGeom>
          <a:blipFill rotWithShape="1">
            <a:blip r:embed="rId15"/>
            <a:stretch>
              <a:fillRect l="-3309" b="-19118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59428" name="Arc 45"/>
          <p:cNvSpPr>
            <a:spLocks/>
          </p:cNvSpPr>
          <p:nvPr/>
        </p:nvSpPr>
        <p:spPr bwMode="auto">
          <a:xfrm rot="11126974" flipV="1">
            <a:off x="7232650" y="3970338"/>
            <a:ext cx="265113" cy="163512"/>
          </a:xfrm>
          <a:custGeom>
            <a:avLst/>
            <a:gdLst>
              <a:gd name="T0" fmla="*/ 2147483647 w 21600"/>
              <a:gd name="T1" fmla="*/ 0 h 21097"/>
              <a:gd name="T2" fmla="*/ 2147483647 w 21600"/>
              <a:gd name="T3" fmla="*/ 2147483647 h 21097"/>
              <a:gd name="T4" fmla="*/ 0 w 21600"/>
              <a:gd name="T5" fmla="*/ 2147483647 h 210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097" fill="none" extrusionOk="0">
                <a:moveTo>
                  <a:pt x="4633" y="-1"/>
                </a:moveTo>
                <a:cubicBezTo>
                  <a:pt x="14541" y="2175"/>
                  <a:pt x="21600" y="10952"/>
                  <a:pt x="21600" y="21097"/>
                </a:cubicBezTo>
              </a:path>
              <a:path w="21600" h="21097" stroke="0" extrusionOk="0">
                <a:moveTo>
                  <a:pt x="4633" y="-1"/>
                </a:moveTo>
                <a:cubicBezTo>
                  <a:pt x="14541" y="2175"/>
                  <a:pt x="21600" y="10952"/>
                  <a:pt x="21600" y="21097"/>
                </a:cubicBezTo>
                <a:lnTo>
                  <a:pt x="0" y="21097"/>
                </a:lnTo>
                <a:lnTo>
                  <a:pt x="4633" y="-1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5" name="Rectangle 1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116668" y="4829404"/>
            <a:ext cx="630237" cy="387350"/>
          </a:xfrm>
          <a:prstGeom prst="rect">
            <a:avLst/>
          </a:prstGeom>
          <a:blipFill rotWithShape="1">
            <a:blip r:embed="rId1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cxnSp>
        <p:nvCxnSpPr>
          <p:cNvPr id="59430" name="AutoShape 46"/>
          <p:cNvCxnSpPr>
            <a:cxnSpLocks noChangeShapeType="1"/>
          </p:cNvCxnSpPr>
          <p:nvPr/>
        </p:nvCxnSpPr>
        <p:spPr bwMode="auto">
          <a:xfrm flipH="1" flipV="1">
            <a:off x="7789863" y="4973638"/>
            <a:ext cx="357187" cy="3175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" name="Rectangle 1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23679" y="3664302"/>
            <a:ext cx="1374030" cy="406265"/>
          </a:xfrm>
          <a:prstGeom prst="rect">
            <a:avLst/>
          </a:prstGeom>
          <a:blipFill rotWithShape="1">
            <a:blip r:embed="rId17"/>
            <a:stretch>
              <a:fillRect l="-3556" b="-22388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59432" name="Arc 47"/>
          <p:cNvSpPr>
            <a:spLocks/>
          </p:cNvSpPr>
          <p:nvPr/>
        </p:nvSpPr>
        <p:spPr bwMode="auto">
          <a:xfrm rot="16527319" flipV="1">
            <a:off x="5921375" y="4081463"/>
            <a:ext cx="265113" cy="179387"/>
          </a:xfrm>
          <a:custGeom>
            <a:avLst/>
            <a:gdLst>
              <a:gd name="T0" fmla="*/ 2147483647 w 21600"/>
              <a:gd name="T1" fmla="*/ 0 h 21097"/>
              <a:gd name="T2" fmla="*/ 2147483647 w 21600"/>
              <a:gd name="T3" fmla="*/ 2147483647 h 21097"/>
              <a:gd name="T4" fmla="*/ 0 w 21600"/>
              <a:gd name="T5" fmla="*/ 2147483647 h 210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097" fill="none" extrusionOk="0">
                <a:moveTo>
                  <a:pt x="4633" y="-1"/>
                </a:moveTo>
                <a:cubicBezTo>
                  <a:pt x="14541" y="2175"/>
                  <a:pt x="21600" y="10952"/>
                  <a:pt x="21600" y="21097"/>
                </a:cubicBezTo>
              </a:path>
              <a:path w="21600" h="21097" stroke="0" extrusionOk="0">
                <a:moveTo>
                  <a:pt x="4633" y="-1"/>
                </a:moveTo>
                <a:cubicBezTo>
                  <a:pt x="14541" y="2175"/>
                  <a:pt x="21600" y="10952"/>
                  <a:pt x="21600" y="21097"/>
                </a:cubicBezTo>
                <a:lnTo>
                  <a:pt x="0" y="21097"/>
                </a:lnTo>
                <a:lnTo>
                  <a:pt x="4633" y="-1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57345" name="Rectangle 573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96123" y="5033006"/>
            <a:ext cx="917174" cy="418448"/>
          </a:xfrm>
          <a:prstGeom prst="rect">
            <a:avLst/>
          </a:prstGeom>
          <a:blipFill rotWithShape="1">
            <a:blip r:embed="rId18"/>
            <a:stretch>
              <a:fillRect b="-10294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57348" name="Rectangle 5734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54710" y="4420345"/>
            <a:ext cx="630237" cy="387350"/>
          </a:xfrm>
          <a:prstGeom prst="rect">
            <a:avLst/>
          </a:prstGeom>
          <a:blipFill rotWithShape="1">
            <a:blip r:embed="rId1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59435" name="Arc 13895"/>
          <p:cNvSpPr>
            <a:spLocks/>
          </p:cNvSpPr>
          <p:nvPr/>
        </p:nvSpPr>
        <p:spPr bwMode="auto">
          <a:xfrm rot="2301774">
            <a:off x="6038850" y="4805363"/>
            <a:ext cx="128588" cy="238125"/>
          </a:xfrm>
          <a:custGeom>
            <a:avLst/>
            <a:gdLst>
              <a:gd name="T0" fmla="*/ 110 w 285102"/>
              <a:gd name="T1" fmla="*/ 0 h 313822"/>
              <a:gd name="T2" fmla="*/ 220 w 285102"/>
              <a:gd name="T3" fmla="*/ 13085 h 31382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85102" h="313822" stroke="0">
                <a:moveTo>
                  <a:pt x="142551" y="0"/>
                </a:moveTo>
                <a:cubicBezTo>
                  <a:pt x="221280" y="0"/>
                  <a:pt x="285102" y="70251"/>
                  <a:pt x="285102" y="156911"/>
                </a:cubicBezTo>
                <a:lnTo>
                  <a:pt x="142551" y="156911"/>
                </a:lnTo>
                <a:lnTo>
                  <a:pt x="142551" y="0"/>
                </a:lnTo>
                <a:close/>
              </a:path>
              <a:path w="285102" h="313822" fill="none">
                <a:moveTo>
                  <a:pt x="142551" y="0"/>
                </a:moveTo>
                <a:cubicBezTo>
                  <a:pt x="221280" y="0"/>
                  <a:pt x="285102" y="70251"/>
                  <a:pt x="285102" y="156911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sp>
        <p:nvSpPr>
          <p:cNvPr id="57351" name="Rectangle 5735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66357" y="4762250"/>
            <a:ext cx="542136" cy="323165"/>
          </a:xfrm>
          <a:prstGeom prst="rect">
            <a:avLst/>
          </a:prstGeom>
          <a:blipFill rotWithShape="1">
            <a:blip r:embed="rId20"/>
            <a:stretch>
              <a:fillRect b="-9434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57352" name="Rectangle 5735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158929" y="4331951"/>
            <a:ext cx="630237" cy="406265"/>
          </a:xfrm>
          <a:prstGeom prst="rect">
            <a:avLst/>
          </a:prstGeom>
          <a:blipFill rotWithShape="1">
            <a:blip r:embed="rId2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57353" name="Rectangle 5735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61460" y="4923832"/>
            <a:ext cx="917174" cy="418576"/>
          </a:xfrm>
          <a:prstGeom prst="rect">
            <a:avLst/>
          </a:prstGeom>
          <a:blipFill rotWithShape="1">
            <a:blip r:embed="rId22"/>
            <a:stretch>
              <a:fillRect b="-10294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grpSp>
        <p:nvGrpSpPr>
          <p:cNvPr id="57" name="Group 5"/>
          <p:cNvGrpSpPr>
            <a:grpSpLocks/>
          </p:cNvGrpSpPr>
          <p:nvPr/>
        </p:nvGrpSpPr>
        <p:grpSpPr bwMode="auto">
          <a:xfrm>
            <a:off x="7150768" y="0"/>
            <a:ext cx="1993232" cy="2289342"/>
            <a:chOff x="5830888" y="1619250"/>
            <a:chExt cx="2759075" cy="3387725"/>
          </a:xfrm>
        </p:grpSpPr>
        <p:pic>
          <p:nvPicPr>
            <p:cNvPr id="58" name="Picture 1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0888" y="1619250"/>
              <a:ext cx="2759075" cy="338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9" name="Straight Connector 58"/>
            <p:cNvCxnSpPr/>
            <p:nvPr/>
          </p:nvCxnSpPr>
          <p:spPr>
            <a:xfrm>
              <a:off x="7521576" y="2682875"/>
              <a:ext cx="13017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  <p:bldP spid="28" grpId="0" animBg="1" autoUpdateAnimBg="0"/>
      <p:bldP spid="29" grpId="0" animBg="1" autoUpdateAnimBg="0"/>
      <p:bldP spid="30" grpId="0" animBg="1" autoUpdateAnimBg="0"/>
      <p:bldP spid="31" grpId="0" animBg="1" autoUpdateAnimBg="0"/>
      <p:bldP spid="32" grpId="0" animBg="1" autoUpdateAnimBg="0"/>
      <p:bldP spid="19" grpId="0" animBg="1" autoUpdateAnimBg="0"/>
      <p:bldP spid="59428" grpId="0" animBg="1"/>
      <p:bldP spid="59432" grpId="0" animBg="1"/>
      <p:bldP spid="5943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D44321E-A11C-44C9-99DF-C177110A408C}" type="slidenum">
              <a:rPr lang="en-US" smtClean="0">
                <a:solidFill>
                  <a:srgbClr val="898989"/>
                </a:solidFill>
              </a:rPr>
              <a:pPr/>
              <a:t>87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58975" y="1174750"/>
            <a:ext cx="62213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sz="2200" dirty="0">
                <a:latin typeface="Arial" charset="0"/>
                <a:cs typeface="Times New Roman" pitchFamily="18" charset="0"/>
              </a:rPr>
              <a:t>Cho cơ cấu như hình vẽ</a:t>
            </a:r>
            <a:r>
              <a:rPr lang="vi-VN" sz="2200" dirty="0" smtClean="0">
                <a:latin typeface="Arial" charset="0"/>
                <a:cs typeface="Times New Roman" pitchFamily="18" charset="0"/>
              </a:rPr>
              <a:t>.</a:t>
            </a:r>
            <a:r>
              <a:rPr lang="en-US" sz="2200" dirty="0" smtClean="0">
                <a:latin typeface="Arial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" charset="0"/>
                <a:cs typeface="Times New Roman" pitchFamily="18" charset="0"/>
              </a:rPr>
              <a:t>Tính</a:t>
            </a:r>
            <a:r>
              <a:rPr lang="en-US" sz="2200" dirty="0" smtClean="0">
                <a:latin typeface="Arial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" charset="0"/>
                <a:cs typeface="Times New Roman" pitchFamily="18" charset="0"/>
              </a:rPr>
              <a:t>vận</a:t>
            </a:r>
            <a:r>
              <a:rPr lang="en-US" sz="2200" dirty="0" smtClean="0">
                <a:latin typeface="Arial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" charset="0"/>
                <a:cs typeface="Times New Roman" pitchFamily="18" charset="0"/>
              </a:rPr>
              <a:t>tốc</a:t>
            </a:r>
            <a:r>
              <a:rPr lang="en-US" sz="2200" dirty="0" smtClean="0">
                <a:latin typeface="Arial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Arial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" charset="0"/>
                <a:cs typeface="Times New Roman" pitchFamily="18" charset="0"/>
              </a:rPr>
              <a:t>gia</a:t>
            </a:r>
            <a:r>
              <a:rPr lang="en-US" sz="2200" dirty="0" smtClean="0">
                <a:latin typeface="Arial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" charset="0"/>
                <a:cs typeface="Times New Roman" pitchFamily="18" charset="0"/>
              </a:rPr>
              <a:t>tốc</a:t>
            </a:r>
            <a:endParaRPr lang="en-US" sz="2200" dirty="0"/>
          </a:p>
        </p:txBody>
      </p:sp>
      <p:pic>
        <p:nvPicPr>
          <p:cNvPr id="4711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3450" y="2660650"/>
            <a:ext cx="46767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95313" y="1157288"/>
            <a:ext cx="12842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sz="2200" b="1" u="sng" dirty="0">
                <a:latin typeface="Arial" charset="0"/>
                <a:ea typeface="Calibri" pitchFamily="34" charset="0"/>
                <a:cs typeface="Arial" charset="0"/>
              </a:rPr>
              <a:t>Ví dụ </a:t>
            </a:r>
            <a:r>
              <a:rPr lang="en-US" sz="2200" b="1" u="sng" dirty="0" smtClean="0">
                <a:latin typeface="Arial" charset="0"/>
                <a:ea typeface="Calibri" pitchFamily="34" charset="0"/>
                <a:cs typeface="Arial" charset="0"/>
              </a:rPr>
              <a:t>4</a:t>
            </a:r>
            <a:r>
              <a:rPr lang="vi-VN" sz="2200" b="1" u="sng" dirty="0" smtClean="0">
                <a:latin typeface="Arial" charset="0"/>
                <a:ea typeface="Calibri" pitchFamily="34" charset="0"/>
                <a:cs typeface="Arial" charset="0"/>
              </a:rPr>
              <a:t>:</a:t>
            </a:r>
            <a:r>
              <a:rPr lang="vi-VN" sz="2200" b="1" dirty="0" smtClean="0">
                <a:latin typeface="Arial" charset="0"/>
                <a:ea typeface="Calibri" pitchFamily="34" charset="0"/>
                <a:cs typeface="Arial" charset="0"/>
              </a:rPr>
              <a:t> </a:t>
            </a:r>
            <a:endParaRPr lang="en-US" sz="2200" dirty="0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76450" y="1652588"/>
            <a:ext cx="669925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200" dirty="0">
                <a:latin typeface="+mn-lt"/>
              </a:rPr>
              <a:t>Biết</a:t>
            </a:r>
            <a:endParaRPr lang="en-US" sz="2200" dirty="0">
              <a:latin typeface="+mn-lt"/>
            </a:endParaRPr>
          </a:p>
        </p:txBody>
      </p:sp>
      <p:sp>
        <p:nvSpPr>
          <p:cNvPr id="6042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sp>
        <p:nvSpPr>
          <p:cNvPr id="6042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d-ID"/>
          </a:p>
        </p:txBody>
      </p:sp>
      <p:pic>
        <p:nvPicPr>
          <p:cNvPr id="45067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7813" y="2173288"/>
            <a:ext cx="28749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26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6042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9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2792413" y="1657350"/>
            <a:ext cx="1771650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200" dirty="0">
                <a:latin typeface="+mn-lt"/>
              </a:rPr>
              <a:t>ω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1</a:t>
            </a:r>
            <a:r>
              <a:rPr lang="vi-VN" sz="2200" dirty="0">
                <a:latin typeface="+mn-lt"/>
              </a:rPr>
              <a:t> = </a:t>
            </a:r>
            <a:r>
              <a:rPr lang="en-US" sz="2200" dirty="0" err="1">
                <a:latin typeface="+mn-lt"/>
              </a:rPr>
              <a:t>hằng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số</a:t>
            </a:r>
            <a:endParaRPr lang="id-ID" sz="2200" dirty="0">
              <a:latin typeface="+mn-lt"/>
            </a:endParaRPr>
          </a:p>
        </p:txBody>
      </p:sp>
      <p:sp>
        <p:nvSpPr>
          <p:cNvPr id="4" name="Arc 3"/>
          <p:cNvSpPr/>
          <p:nvPr/>
        </p:nvSpPr>
        <p:spPr>
          <a:xfrm rot="11272673">
            <a:off x="5275101" y="5044440"/>
            <a:ext cx="777875" cy="213360"/>
          </a:xfrm>
          <a:prstGeom prst="arc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8" grpId="0" autoUpdateAnimBg="0"/>
      <p:bldP spid="10" grpId="0"/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D57816D-D278-4316-BEBD-F4B21AEAD967}" type="slidenum">
              <a:rPr lang="en-US" smtClean="0">
                <a:solidFill>
                  <a:srgbClr val="898989"/>
                </a:solidFill>
              </a:rPr>
              <a:pPr/>
              <a:t>88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49338" y="1206500"/>
            <a:ext cx="26622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vi-VN" sz="2200" b="1" i="1" u="sng">
                <a:latin typeface="Arial" charset="0"/>
                <a:cs typeface="Calibri" pitchFamily="34" charset="0"/>
              </a:rPr>
              <a:t>Tính vận tốc:</a:t>
            </a:r>
            <a:endParaRPr lang="en-US" sz="2200"/>
          </a:p>
        </p:txBody>
      </p:sp>
      <p:sp>
        <p:nvSpPr>
          <p:cNvPr id="3" name="Rectangle 2"/>
          <p:cNvSpPr/>
          <p:nvPr/>
        </p:nvSpPr>
        <p:spPr>
          <a:xfrm>
            <a:off x="1087438" y="1757363"/>
            <a:ext cx="5222875" cy="9194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2476500" algn="l"/>
              </a:tabLst>
              <a:defRPr/>
            </a:pPr>
            <a:r>
              <a:rPr lang="vi-VN" sz="2200" b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NTĐ 1 (2 + 3):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  <a:tabLst>
                <a:tab pos="2476500" algn="l"/>
              </a:tabLst>
              <a:defRPr/>
            </a:pP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Viết phương trình vectơ điểm </a:t>
            </a:r>
            <a:r>
              <a:rPr lang="vi-VN" sz="2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2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7438" y="3222625"/>
            <a:ext cx="2741612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</a:t>
            </a:r>
            <a:r>
              <a:rPr lang="vi-VN" sz="2200" dirty="0">
                <a:latin typeface="+mn-lt"/>
                <a:ea typeface="Calibri" panose="020F0502020204030204" pitchFamily="34" charset="0"/>
              </a:rPr>
              <a:t>Giải phương trình</a:t>
            </a:r>
            <a:endParaRPr lang="en-US" sz="22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7438" y="3683000"/>
            <a:ext cx="1566862" cy="43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2476500" algn="l"/>
              </a:tabLst>
              <a:defRPr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3) </a:t>
            </a: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Kết quả: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814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0313" y="1189038"/>
            <a:ext cx="2398712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56308" y="4113126"/>
            <a:ext cx="2922050" cy="80983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2200">
                <a:noFill/>
              </a:rPr>
              <a:t> </a:t>
            </a:r>
          </a:p>
        </p:txBody>
      </p:sp>
      <p:sp>
        <p:nvSpPr>
          <p:cNvPr id="15" name="Rectangle 1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81609" y="4848096"/>
            <a:ext cx="1802993" cy="796949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2200">
                <a:noFill/>
              </a:rPr>
              <a:t> </a:t>
            </a:r>
          </a:p>
        </p:txBody>
      </p:sp>
      <p:sp>
        <p:nvSpPr>
          <p:cNvPr id="16" name="Rectangle 1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56308" y="5516805"/>
            <a:ext cx="3362219" cy="879343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2200">
                <a:noFill/>
              </a:rPr>
              <a:t> </a:t>
            </a:r>
          </a:p>
        </p:txBody>
      </p:sp>
      <p:sp>
        <p:nvSpPr>
          <p:cNvPr id="14385" name="Straight Connector 14385"/>
          <p:cNvSpPr>
            <a:spLocks noChangeShapeType="1"/>
          </p:cNvSpPr>
          <p:nvPr/>
        </p:nvSpPr>
        <p:spPr bwMode="auto">
          <a:xfrm rot="16200000" flipH="1">
            <a:off x="6446838" y="4643438"/>
            <a:ext cx="2111375" cy="139382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4386" name="Straight Connector 14386"/>
          <p:cNvSpPr>
            <a:spLocks noChangeShapeType="1"/>
          </p:cNvSpPr>
          <p:nvPr/>
        </p:nvSpPr>
        <p:spPr bwMode="auto">
          <a:xfrm flipV="1">
            <a:off x="6149975" y="4410075"/>
            <a:ext cx="1273175" cy="893763"/>
          </a:xfrm>
          <a:prstGeom prst="line">
            <a:avLst/>
          </a:prstGeom>
          <a:noFill/>
          <a:ln w="6350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4390" name="Text Box 14390"/>
          <p:cNvSpPr txBox="1">
            <a:spLocks noChangeArrowheads="1"/>
          </p:cNvSpPr>
          <p:nvPr/>
        </p:nvSpPr>
        <p:spPr bwMode="auto">
          <a:xfrm>
            <a:off x="6884988" y="4148138"/>
            <a:ext cx="538162" cy="265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000">
                <a:latin typeface="Arial" charset="0"/>
                <a:cs typeface="Arial" charset="0"/>
              </a:rPr>
              <a:t>b</a:t>
            </a:r>
            <a:r>
              <a:rPr lang="en-US" sz="2000" baseline="-25000">
                <a:latin typeface="Arial" charset="0"/>
                <a:cs typeface="Arial" charset="0"/>
              </a:rPr>
              <a:t>3</a:t>
            </a:r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4395" name="Arc 14395"/>
          <p:cNvSpPr>
            <a:spLocks/>
          </p:cNvSpPr>
          <p:nvPr/>
        </p:nvSpPr>
        <p:spPr bwMode="auto">
          <a:xfrm rot="3005477">
            <a:off x="6443662" y="4862513"/>
            <a:ext cx="284163" cy="312738"/>
          </a:xfrm>
          <a:custGeom>
            <a:avLst/>
            <a:gdLst>
              <a:gd name="T0" fmla="*/ 138331 w 284480"/>
              <a:gd name="T1" fmla="*/ 0 h 313690"/>
              <a:gd name="T2" fmla="*/ 276660 w 284480"/>
              <a:gd name="T3" fmla="*/ 145367 h 313690"/>
              <a:gd name="T4" fmla="*/ 0 60000 65536"/>
              <a:gd name="T5" fmla="*/ 0 60000 65536"/>
              <a:gd name="T6" fmla="*/ 0 w 284480"/>
              <a:gd name="T7" fmla="*/ 0 h 313690"/>
              <a:gd name="T8" fmla="*/ 284480 w 284480"/>
              <a:gd name="T9" fmla="*/ 313690 h 313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4480" h="313690" stroke="0">
                <a:moveTo>
                  <a:pt x="142240" y="0"/>
                </a:moveTo>
                <a:cubicBezTo>
                  <a:pt x="220797" y="0"/>
                  <a:pt x="284480" y="70222"/>
                  <a:pt x="284480" y="156845"/>
                </a:cubicBezTo>
                <a:lnTo>
                  <a:pt x="142240" y="156845"/>
                </a:lnTo>
                <a:lnTo>
                  <a:pt x="142240" y="0"/>
                </a:lnTo>
                <a:close/>
              </a:path>
              <a:path w="284480" h="313690" fill="none">
                <a:moveTo>
                  <a:pt x="142240" y="0"/>
                </a:moveTo>
                <a:cubicBezTo>
                  <a:pt x="220797" y="0"/>
                  <a:pt x="284480" y="70222"/>
                  <a:pt x="284480" y="156845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sp>
        <p:nvSpPr>
          <p:cNvPr id="14397" name="Text Box 14397"/>
          <p:cNvSpPr txBox="1">
            <a:spLocks noChangeArrowheads="1"/>
          </p:cNvSpPr>
          <p:nvPr/>
        </p:nvSpPr>
        <p:spPr bwMode="auto">
          <a:xfrm>
            <a:off x="6740525" y="4883150"/>
            <a:ext cx="665163" cy="407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000">
                <a:latin typeface="Arial" charset="0"/>
                <a:cs typeface="Arial" charset="0"/>
              </a:rPr>
              <a:t>60ᵒ</a:t>
            </a:r>
          </a:p>
        </p:txBody>
      </p:sp>
      <p:sp>
        <p:nvSpPr>
          <p:cNvPr id="14399" name="Text Box 14399"/>
          <p:cNvSpPr txBox="1">
            <a:spLocks noChangeArrowheads="1"/>
          </p:cNvSpPr>
          <p:nvPr/>
        </p:nvSpPr>
        <p:spPr bwMode="auto">
          <a:xfrm>
            <a:off x="8012113" y="5734050"/>
            <a:ext cx="515937" cy="277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000">
                <a:latin typeface="Arial" charset="0"/>
                <a:cs typeface="Arial" charset="0"/>
              </a:rPr>
              <a:t>b</a:t>
            </a:r>
            <a:r>
              <a:rPr lang="en-US" sz="2000" baseline="-25000">
                <a:latin typeface="Arial" charset="0"/>
                <a:cs typeface="Arial" charset="0"/>
              </a:rPr>
              <a:t>2</a:t>
            </a:r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4400" name="Text Box 14400"/>
          <p:cNvSpPr txBox="1">
            <a:spLocks noChangeArrowheads="1"/>
          </p:cNvSpPr>
          <p:nvPr/>
        </p:nvSpPr>
        <p:spPr bwMode="auto">
          <a:xfrm>
            <a:off x="6142038" y="4756150"/>
            <a:ext cx="338137" cy="274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000">
                <a:latin typeface="Arial" charset="0"/>
                <a:cs typeface="Arial" charset="0"/>
              </a:rPr>
              <a:t>p</a:t>
            </a:r>
          </a:p>
        </p:txBody>
      </p:sp>
      <p:cxnSp>
        <p:nvCxnSpPr>
          <p:cNvPr id="14389" name="Straight Arrow Connector 14389"/>
          <p:cNvCxnSpPr>
            <a:cxnSpLocks noChangeShapeType="1"/>
          </p:cNvCxnSpPr>
          <p:nvPr/>
        </p:nvCxnSpPr>
        <p:spPr bwMode="auto">
          <a:xfrm flipH="1" flipV="1">
            <a:off x="7073900" y="4648200"/>
            <a:ext cx="755650" cy="1187450"/>
          </a:xfrm>
          <a:prstGeom prst="straightConnector1">
            <a:avLst/>
          </a:prstGeom>
          <a:noFill/>
          <a:ln w="38100">
            <a:solidFill>
              <a:srgbClr val="0000FF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384" name="Straight Connector 14384"/>
          <p:cNvSpPr>
            <a:spLocks noChangeShapeType="1"/>
          </p:cNvSpPr>
          <p:nvPr/>
        </p:nvSpPr>
        <p:spPr bwMode="auto">
          <a:xfrm>
            <a:off x="6480175" y="5087938"/>
            <a:ext cx="1357313" cy="784225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cxnSp>
        <p:nvCxnSpPr>
          <p:cNvPr id="14388" name="Straight Arrow Connector 14388"/>
          <p:cNvCxnSpPr>
            <a:cxnSpLocks noChangeShapeType="1"/>
          </p:cNvCxnSpPr>
          <p:nvPr/>
        </p:nvCxnSpPr>
        <p:spPr bwMode="auto">
          <a:xfrm flipV="1">
            <a:off x="6480175" y="4659313"/>
            <a:ext cx="571500" cy="411162"/>
          </a:xfrm>
          <a:prstGeom prst="straightConnector1">
            <a:avLst/>
          </a:prstGeom>
          <a:noFill/>
          <a:ln w="38100">
            <a:solidFill>
              <a:srgbClr val="0000FF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61461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61470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1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62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5338" y="2641600"/>
            <a:ext cx="28051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05688" y="4853326"/>
            <a:ext cx="863826" cy="434158"/>
          </a:xfrm>
          <a:prstGeom prst="rect">
            <a:avLst/>
          </a:prstGeom>
          <a:blipFill rotWithShape="1">
            <a:blip r:embed="rId9"/>
            <a:stretch>
              <a:fillRect b="-8451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6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92396" y="4341287"/>
            <a:ext cx="637226" cy="434093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12" name="Arc 11"/>
          <p:cNvSpPr/>
          <p:nvPr/>
        </p:nvSpPr>
        <p:spPr>
          <a:xfrm rot="5793192">
            <a:off x="6685756" y="4029869"/>
            <a:ext cx="377825" cy="23653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2" name="Arc 31"/>
          <p:cNvSpPr/>
          <p:nvPr/>
        </p:nvSpPr>
        <p:spPr>
          <a:xfrm rot="10597669">
            <a:off x="7354888" y="4310063"/>
            <a:ext cx="379412" cy="23812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36657" y="5340350"/>
            <a:ext cx="585930" cy="433067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9975" y="3717006"/>
            <a:ext cx="1505587" cy="396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3004" y="4376276"/>
            <a:ext cx="1249577" cy="36573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4385" grpId="0" animBg="1"/>
      <p:bldP spid="14386" grpId="0" animBg="1"/>
      <p:bldP spid="14390" grpId="0" animBg="1"/>
      <p:bldP spid="14395" grpId="0" animBg="1"/>
      <p:bldP spid="14397" grpId="0" animBg="1"/>
      <p:bldP spid="14399" grpId="0" animBg="1"/>
      <p:bldP spid="14400" grpId="0" animBg="1"/>
      <p:bldP spid="1438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D1981FE-C42E-4A66-855C-E1DBB9583078}" type="slidenum">
              <a:rPr lang="en-US" smtClean="0">
                <a:solidFill>
                  <a:srgbClr val="898989"/>
                </a:solidFill>
              </a:rPr>
              <a:pPr/>
              <a:t>89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2313" y="1198563"/>
            <a:ext cx="4933950" cy="895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r>
              <a:rPr lang="vi-VN" sz="2200" b="1" u="sng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NTĐ 2 (4 + 5):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300"/>
              <a:tabLst>
                <a:tab pos="2476500" algn="l"/>
                <a:tab pos="3371850" algn="l"/>
              </a:tabLst>
              <a:defRPr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1)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Viết phương trình vectơ điểm E: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900" y="2663825"/>
            <a:ext cx="2741613" cy="43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</a:t>
            </a:r>
            <a:r>
              <a:rPr lang="en-US" sz="22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200" dirty="0">
                <a:latin typeface="+mn-lt"/>
                <a:ea typeface="Times New Roman" panose="02020603050405020304" pitchFamily="18" charset="0"/>
              </a:rPr>
              <a:t>Giải phương trình</a:t>
            </a:r>
            <a:endParaRPr lang="en-US" sz="2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2313" y="3144838"/>
            <a:ext cx="1566862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300"/>
              <a:tabLst>
                <a:tab pos="2476500" algn="l"/>
              </a:tabLst>
              <a:defRPr/>
            </a:pP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3) </a:t>
            </a:r>
            <a:r>
              <a:rPr lang="vi-VN" sz="22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Kết quả: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31387" y="3534244"/>
            <a:ext cx="2626519" cy="145059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2200">
                <a:noFill/>
              </a:rPr>
              <a:t> </a:t>
            </a:r>
          </a:p>
        </p:txBody>
      </p:sp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31387" y="4823378"/>
            <a:ext cx="2238056" cy="1715534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2200">
                <a:noFill/>
              </a:rPr>
              <a:t> </a:t>
            </a:r>
          </a:p>
        </p:txBody>
      </p:sp>
      <p:sp>
        <p:nvSpPr>
          <p:cNvPr id="14393" name="Straight Connector 14393"/>
          <p:cNvSpPr>
            <a:spLocks noChangeShapeType="1"/>
          </p:cNvSpPr>
          <p:nvPr/>
        </p:nvSpPr>
        <p:spPr bwMode="auto">
          <a:xfrm flipH="1" flipV="1">
            <a:off x="5543550" y="5057775"/>
            <a:ext cx="528638" cy="344488"/>
          </a:xfrm>
          <a:prstGeom prst="line">
            <a:avLst/>
          </a:prstGeom>
          <a:noFill/>
          <a:ln w="38100">
            <a:solidFill>
              <a:srgbClr val="00B0F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4398" name="Text Box 14398"/>
          <p:cNvSpPr txBox="1">
            <a:spLocks noChangeArrowheads="1"/>
          </p:cNvSpPr>
          <p:nvPr/>
        </p:nvSpPr>
        <p:spPr bwMode="auto">
          <a:xfrm>
            <a:off x="5824538" y="4986338"/>
            <a:ext cx="620712" cy="166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>
                <a:latin typeface="Arial" charset="0"/>
                <a:cs typeface="Arial" charset="0"/>
              </a:rPr>
              <a:t>30ᵒ</a:t>
            </a:r>
          </a:p>
          <a:p>
            <a:pPr>
              <a:spcAft>
                <a:spcPts val="1000"/>
              </a:spcAft>
            </a:pPr>
            <a:r>
              <a:rPr lang="en-US">
                <a:latin typeface="Arial" charset="0"/>
                <a:cs typeface="Arial" charset="0"/>
              </a:rPr>
              <a:t>ᵒ</a:t>
            </a:r>
          </a:p>
        </p:txBody>
      </p:sp>
      <p:sp>
        <p:nvSpPr>
          <p:cNvPr id="14401" name="Text Box 14401"/>
          <p:cNvSpPr txBox="1">
            <a:spLocks noChangeArrowheads="1"/>
          </p:cNvSpPr>
          <p:nvPr/>
        </p:nvSpPr>
        <p:spPr bwMode="auto">
          <a:xfrm>
            <a:off x="5326063" y="4640263"/>
            <a:ext cx="466725" cy="319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14403" name="Text Box 14403"/>
          <p:cNvSpPr txBox="1">
            <a:spLocks noChangeArrowheads="1"/>
          </p:cNvSpPr>
          <p:nvPr/>
        </p:nvSpPr>
        <p:spPr bwMode="auto">
          <a:xfrm>
            <a:off x="5800725" y="5432425"/>
            <a:ext cx="466725" cy="277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>
                <a:latin typeface="Arial" charset="0"/>
                <a:cs typeface="Arial" charset="0"/>
              </a:rPr>
              <a:t>d</a:t>
            </a:r>
            <a:r>
              <a:rPr lang="en-US" baseline="-25000">
                <a:latin typeface="Arial" charset="0"/>
                <a:cs typeface="Arial" charset="0"/>
              </a:rPr>
              <a:t>3</a:t>
            </a:r>
            <a:endParaRPr lang="en-US">
              <a:latin typeface="Arial" charset="0"/>
              <a:cs typeface="Arial" charset="0"/>
            </a:endParaRPr>
          </a:p>
        </p:txBody>
      </p:sp>
      <p:cxnSp>
        <p:nvCxnSpPr>
          <p:cNvPr id="38" name="Straight Arrow Connector 14388"/>
          <p:cNvCxnSpPr>
            <a:cxnSpLocks noChangeShapeType="1"/>
          </p:cNvCxnSpPr>
          <p:nvPr/>
        </p:nvCxnSpPr>
        <p:spPr bwMode="auto">
          <a:xfrm flipV="1">
            <a:off x="6011863" y="5037138"/>
            <a:ext cx="552450" cy="381000"/>
          </a:xfrm>
          <a:prstGeom prst="straightConnector1">
            <a:avLst/>
          </a:prstGeom>
          <a:noFill/>
          <a:ln w="38100">
            <a:solidFill>
              <a:srgbClr val="FFC000"/>
            </a:solidFill>
            <a:miter lim="800000"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391" name="Straight Connector 14391"/>
          <p:cNvSpPr>
            <a:spLocks noChangeShapeType="1"/>
          </p:cNvSpPr>
          <p:nvPr/>
        </p:nvSpPr>
        <p:spPr bwMode="auto">
          <a:xfrm rot="16200000" flipH="1">
            <a:off x="6051551" y="4538662"/>
            <a:ext cx="0" cy="993775"/>
          </a:xfrm>
          <a:prstGeom prst="line">
            <a:avLst/>
          </a:prstGeom>
          <a:noFill/>
          <a:ln w="38100">
            <a:solidFill>
              <a:srgbClr val="00B0F0"/>
            </a:solidFill>
            <a:miter lim="800000"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4396" name="Arc 14396"/>
          <p:cNvSpPr>
            <a:spLocks/>
          </p:cNvSpPr>
          <p:nvPr/>
        </p:nvSpPr>
        <p:spPr bwMode="auto">
          <a:xfrm rot="-8699092">
            <a:off x="6369050" y="4994275"/>
            <a:ext cx="171450" cy="160338"/>
          </a:xfrm>
          <a:custGeom>
            <a:avLst/>
            <a:gdLst>
              <a:gd name="T0" fmla="*/ 91215 w 171007"/>
              <a:gd name="T1" fmla="*/ 0 h 161371"/>
              <a:gd name="T2" fmla="*/ 182433 w 171007"/>
              <a:gd name="T3" fmla="*/ 68720 h 161371"/>
              <a:gd name="T4" fmla="*/ 0 60000 65536"/>
              <a:gd name="T5" fmla="*/ 0 60000 65536"/>
              <a:gd name="T6" fmla="*/ 0 w 171007"/>
              <a:gd name="T7" fmla="*/ 0 h 161371"/>
              <a:gd name="T8" fmla="*/ 171007 w 171007"/>
              <a:gd name="T9" fmla="*/ 161371 h 16137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1007" h="161371" stroke="0">
                <a:moveTo>
                  <a:pt x="85503" y="0"/>
                </a:moveTo>
                <a:cubicBezTo>
                  <a:pt x="132726" y="0"/>
                  <a:pt x="171007" y="36124"/>
                  <a:pt x="171007" y="80686"/>
                </a:cubicBezTo>
                <a:lnTo>
                  <a:pt x="85504" y="80686"/>
                </a:lnTo>
                <a:cubicBezTo>
                  <a:pt x="85504" y="53791"/>
                  <a:pt x="85503" y="26895"/>
                  <a:pt x="85503" y="0"/>
                </a:cubicBezTo>
                <a:close/>
              </a:path>
              <a:path w="171007" h="161371" fill="none">
                <a:moveTo>
                  <a:pt x="85503" y="0"/>
                </a:moveTo>
                <a:cubicBezTo>
                  <a:pt x="132726" y="0"/>
                  <a:pt x="171007" y="36124"/>
                  <a:pt x="171007" y="80686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cxnSp>
        <p:nvCxnSpPr>
          <p:cNvPr id="40" name="Straight Connector 39"/>
          <p:cNvCxnSpPr>
            <a:stCxn id="62500" idx="0"/>
          </p:cNvCxnSpPr>
          <p:nvPr/>
        </p:nvCxnSpPr>
        <p:spPr>
          <a:xfrm flipH="1">
            <a:off x="5097463" y="5030788"/>
            <a:ext cx="145415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0800000">
            <a:off x="5029200" y="4740275"/>
            <a:ext cx="1577975" cy="9906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2481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62504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505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48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7032" y="1291629"/>
            <a:ext cx="1341522" cy="185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96564" y="2105434"/>
            <a:ext cx="2093715" cy="472117"/>
          </a:xfrm>
          <a:prstGeom prst="rect">
            <a:avLst/>
          </a:prstGeom>
          <a:blipFill rotWithShape="1">
            <a:blip r:embed="rId7"/>
            <a:stretch>
              <a:fillRect b="-8974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8" name="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90901" y="4556666"/>
            <a:ext cx="497187" cy="402931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9" name="Rectang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155433" y="5104773"/>
            <a:ext cx="697562" cy="434158"/>
          </a:xfrm>
          <a:prstGeom prst="rect">
            <a:avLst/>
          </a:prstGeom>
          <a:blipFill rotWithShape="1">
            <a:blip r:embed="rId9"/>
            <a:stretch>
              <a:fillRect b="-6944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10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76513" y="5133445"/>
            <a:ext cx="508409" cy="402931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324600" y="4243388"/>
            <a:ext cx="2006600" cy="1679575"/>
            <a:chOff x="6324600" y="4243389"/>
            <a:chExt cx="2007103" cy="1680120"/>
          </a:xfrm>
        </p:grpSpPr>
        <p:grpSp>
          <p:nvGrpSpPr>
            <p:cNvPr id="62492" name="Group 29"/>
            <p:cNvGrpSpPr>
              <a:grpSpLocks/>
            </p:cNvGrpSpPr>
            <p:nvPr/>
          </p:nvGrpSpPr>
          <p:grpSpPr bwMode="auto">
            <a:xfrm>
              <a:off x="6324600" y="4243389"/>
              <a:ext cx="2007103" cy="1626751"/>
              <a:chOff x="6324730" y="4243475"/>
              <a:chExt cx="2007360" cy="1627001"/>
            </a:xfrm>
          </p:grpSpPr>
          <p:sp>
            <p:nvSpPr>
              <p:cNvPr id="62496" name="Text Box 14390"/>
              <p:cNvSpPr txBox="1">
                <a:spLocks noChangeArrowheads="1"/>
              </p:cNvSpPr>
              <p:nvPr/>
            </p:nvSpPr>
            <p:spPr bwMode="auto">
              <a:xfrm>
                <a:off x="6880145" y="4243475"/>
                <a:ext cx="538657" cy="2649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Aft>
                    <a:spcPts val="1000"/>
                  </a:spcAft>
                </a:pPr>
                <a:r>
                  <a:rPr lang="en-US">
                    <a:latin typeface="Arial" charset="0"/>
                    <a:cs typeface="Arial" charset="0"/>
                  </a:rPr>
                  <a:t>b</a:t>
                </a:r>
                <a:r>
                  <a:rPr lang="en-US" baseline="-25000">
                    <a:latin typeface="Arial" charset="0"/>
                    <a:cs typeface="Arial" charset="0"/>
                  </a:rPr>
                  <a:t>3</a:t>
                </a: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62497" name="Arc 14395"/>
              <p:cNvSpPr>
                <a:spLocks/>
              </p:cNvSpPr>
              <p:nvPr/>
            </p:nvSpPr>
            <p:spPr bwMode="auto">
              <a:xfrm rot="3005477">
                <a:off x="6443662" y="4862149"/>
                <a:ext cx="284163" cy="312738"/>
              </a:xfrm>
              <a:custGeom>
                <a:avLst/>
                <a:gdLst>
                  <a:gd name="T0" fmla="*/ 138331 w 284480"/>
                  <a:gd name="T1" fmla="*/ 0 h 313690"/>
                  <a:gd name="T2" fmla="*/ 276660 w 284480"/>
                  <a:gd name="T3" fmla="*/ 145367 h 313690"/>
                  <a:gd name="T4" fmla="*/ 0 60000 65536"/>
                  <a:gd name="T5" fmla="*/ 0 60000 65536"/>
                  <a:gd name="T6" fmla="*/ 0 w 284480"/>
                  <a:gd name="T7" fmla="*/ 0 h 313690"/>
                  <a:gd name="T8" fmla="*/ 284480 w 284480"/>
                  <a:gd name="T9" fmla="*/ 313690 h 31369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84480" h="313690" stroke="0">
                    <a:moveTo>
                      <a:pt x="142240" y="0"/>
                    </a:moveTo>
                    <a:cubicBezTo>
                      <a:pt x="220797" y="0"/>
                      <a:pt x="284480" y="70222"/>
                      <a:pt x="284480" y="156845"/>
                    </a:cubicBezTo>
                    <a:lnTo>
                      <a:pt x="142240" y="156845"/>
                    </a:lnTo>
                    <a:lnTo>
                      <a:pt x="142240" y="0"/>
                    </a:lnTo>
                    <a:close/>
                  </a:path>
                  <a:path w="284480" h="313690" fill="none">
                    <a:moveTo>
                      <a:pt x="142240" y="0"/>
                    </a:moveTo>
                    <a:cubicBezTo>
                      <a:pt x="220797" y="0"/>
                      <a:pt x="284480" y="70222"/>
                      <a:pt x="284480" y="156845"/>
                    </a:cubicBezTo>
                  </a:path>
                </a:pathLst>
              </a:custGeom>
              <a:noFill/>
              <a:ln w="63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id-ID"/>
              </a:p>
            </p:txBody>
          </p:sp>
          <p:sp>
            <p:nvSpPr>
              <p:cNvPr id="62498" name="Text Box 14397"/>
              <p:cNvSpPr txBox="1">
                <a:spLocks noChangeArrowheads="1"/>
              </p:cNvSpPr>
              <p:nvPr/>
            </p:nvSpPr>
            <p:spPr bwMode="auto">
              <a:xfrm>
                <a:off x="6740525" y="4882786"/>
                <a:ext cx="664616" cy="40874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Aft>
                    <a:spcPts val="1000"/>
                  </a:spcAft>
                </a:pPr>
                <a:r>
                  <a:rPr lang="en-US">
                    <a:latin typeface="Arial" charset="0"/>
                    <a:cs typeface="Arial" charset="0"/>
                  </a:rPr>
                  <a:t>60ᵒ</a:t>
                </a:r>
              </a:p>
            </p:txBody>
          </p:sp>
          <p:sp>
            <p:nvSpPr>
              <p:cNvPr id="62499" name="Text Box 14400"/>
              <p:cNvSpPr txBox="1">
                <a:spLocks noChangeArrowheads="1"/>
              </p:cNvSpPr>
              <p:nvPr/>
            </p:nvSpPr>
            <p:spPr bwMode="auto">
              <a:xfrm>
                <a:off x="6324730" y="4609213"/>
                <a:ext cx="338138" cy="2746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Aft>
                    <a:spcPts val="1000"/>
                  </a:spcAft>
                </a:pPr>
                <a:r>
                  <a:rPr lang="en-US">
                    <a:latin typeface="Arial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62500" name="Straight Connector 14384"/>
              <p:cNvSpPr>
                <a:spLocks noChangeShapeType="1"/>
              </p:cNvSpPr>
              <p:nvPr/>
            </p:nvSpPr>
            <p:spPr bwMode="auto">
              <a:xfrm>
                <a:off x="6551613" y="5030423"/>
                <a:ext cx="1264593" cy="76685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cxnSp>
            <p:nvCxnSpPr>
              <p:cNvPr id="62501" name="Straight Arrow Connector 14388"/>
              <p:cNvCxnSpPr>
                <a:cxnSpLocks noChangeShapeType="1"/>
              </p:cNvCxnSpPr>
              <p:nvPr/>
            </p:nvCxnSpPr>
            <p:spPr bwMode="auto">
              <a:xfrm flipV="1">
                <a:off x="6553663" y="4653023"/>
                <a:ext cx="553193" cy="381040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2502" name="Straight Arrow Connector 14389"/>
              <p:cNvCxnSpPr>
                <a:cxnSpLocks noChangeShapeType="1"/>
                <a:stCxn id="62500" idx="1"/>
              </p:cNvCxnSpPr>
              <p:nvPr/>
            </p:nvCxnSpPr>
            <p:spPr bwMode="auto">
              <a:xfrm flipH="1" flipV="1">
                <a:off x="7073729" y="4648541"/>
                <a:ext cx="742477" cy="1148735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62503" name="Text Box 14399"/>
              <p:cNvSpPr txBox="1">
                <a:spLocks noChangeArrowheads="1"/>
              </p:cNvSpPr>
              <p:nvPr/>
            </p:nvSpPr>
            <p:spPr bwMode="auto">
              <a:xfrm>
                <a:off x="7816205" y="5591909"/>
                <a:ext cx="515885" cy="27856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Aft>
                    <a:spcPts val="1000"/>
                  </a:spcAft>
                </a:pPr>
                <a:r>
                  <a:rPr lang="en-US">
                    <a:latin typeface="Arial" charset="0"/>
                    <a:cs typeface="Arial" charset="0"/>
                  </a:rPr>
                  <a:t>b</a:t>
                </a:r>
                <a:r>
                  <a:rPr lang="en-US" baseline="-25000">
                    <a:latin typeface="Arial" charset="0"/>
                    <a:cs typeface="Arial" charset="0"/>
                  </a:rPr>
                  <a:t>2</a:t>
                </a:r>
                <a:endParaRPr lang="en-US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2" name="Rectangle 11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422124" y="4970450"/>
              <a:ext cx="787523" cy="396262"/>
            </a:xfrm>
            <a:prstGeom prst="rect">
              <a:avLst/>
            </a:prstGeom>
            <a:blipFill rotWithShape="1">
              <a:blip r:embed="rId11"/>
              <a:stretch>
                <a:fillRect b="-4615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d-ID">
                  <a:noFill/>
                </a:rPr>
                <a:t> </a:t>
              </a:r>
            </a:p>
          </p:txBody>
        </p:sp>
        <p:sp>
          <p:nvSpPr>
            <p:cNvPr id="14" name="Rectangle 13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393174" y="4400216"/>
              <a:ext cx="585738" cy="396262"/>
            </a:xfrm>
            <a:prstGeom prst="rect">
              <a:avLst/>
            </a:prstGeom>
            <a:blipFill rotWithShape="1"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d-ID">
                  <a:noFill/>
                </a:rPr>
                <a:t> </a:t>
              </a:r>
            </a:p>
          </p:txBody>
        </p:sp>
        <p:sp>
          <p:nvSpPr>
            <p:cNvPr id="15" name="Rectangle 14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813903" y="5528208"/>
              <a:ext cx="585738" cy="395301"/>
            </a:xfrm>
            <a:prstGeom prst="rect">
              <a:avLst/>
            </a:prstGeom>
            <a:blipFill rotWithShape="1"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d-ID">
                  <a:noFill/>
                </a:rPr>
                <a:t> </a:t>
              </a:r>
            </a:p>
          </p:txBody>
        </p:sp>
      </p:grpSp>
      <p:sp>
        <p:nvSpPr>
          <p:cNvPr id="39" name="Rectangle 3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06398" y="4160197"/>
            <a:ext cx="1356846" cy="396262"/>
          </a:xfrm>
          <a:prstGeom prst="rect">
            <a:avLst/>
          </a:prstGeom>
          <a:blipFill rotWithShape="1">
            <a:blip r:embed="rId14"/>
            <a:stretch>
              <a:fillRect l="-2242" b="-13846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41" name="Arc 40"/>
          <p:cNvSpPr/>
          <p:nvPr/>
        </p:nvSpPr>
        <p:spPr>
          <a:xfrm rot="15124326">
            <a:off x="4983163" y="4527550"/>
            <a:ext cx="379412" cy="236538"/>
          </a:xfrm>
          <a:prstGeom prst="arc">
            <a:avLst>
              <a:gd name="adj1" fmla="val 13045981"/>
              <a:gd name="adj2" fmla="val 84560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43" name="Arc 42"/>
          <p:cNvSpPr/>
          <p:nvPr/>
        </p:nvSpPr>
        <p:spPr>
          <a:xfrm rot="6260067">
            <a:off x="4953794" y="4896644"/>
            <a:ext cx="377825" cy="23653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44" name="Rectangle 4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55541" y="5027007"/>
            <a:ext cx="1172052" cy="368499"/>
          </a:xfrm>
          <a:prstGeom prst="rect">
            <a:avLst/>
          </a:prstGeom>
          <a:blipFill rotWithShape="1">
            <a:blip r:embed="rId15"/>
            <a:stretch>
              <a:fillRect l="-3125" b="-21667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6" grpId="0"/>
      <p:bldP spid="7" grpId="0"/>
      <p:bldP spid="14393" grpId="0" animBg="1"/>
      <p:bldP spid="14398" grpId="0" animBg="1"/>
      <p:bldP spid="14401" grpId="0" animBg="1"/>
      <p:bldP spid="14403" grpId="0" animBg="1"/>
      <p:bldP spid="14391" grpId="0" animBg="1"/>
      <p:bldP spid="143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E2D6323-E67B-4EF0-A2EB-F8C4C5C659A7}" type="slidenum">
              <a:rPr lang="en-US" sz="1800" smtClean="0">
                <a:solidFill>
                  <a:srgbClr val="898989"/>
                </a:solidFill>
              </a:rPr>
              <a:pPr/>
              <a:t>9</a:t>
            </a:fld>
            <a:endParaRPr lang="en-US" sz="1800" smtClean="0">
              <a:solidFill>
                <a:srgbClr val="898989"/>
              </a:solidFill>
            </a:endParaRPr>
          </a:p>
        </p:txBody>
      </p:sp>
      <p:sp>
        <p:nvSpPr>
          <p:cNvPr id="12290" name="Content Placeholder 2"/>
          <p:cNvSpPr>
            <a:spLocks noGrp="1"/>
          </p:cNvSpPr>
          <p:nvPr>
            <p:ph sz="quarter" idx="1"/>
          </p:nvPr>
        </p:nvSpPr>
        <p:spPr>
          <a:xfrm>
            <a:off x="889000" y="1163638"/>
            <a:ext cx="5692775" cy="51911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vi-VN" sz="2400" smtClean="0"/>
              <a:t>Chuyển động của điểm thuộc vật quay</a:t>
            </a:r>
            <a:endParaRPr lang="en-US" sz="2400" smtClean="0"/>
          </a:p>
        </p:txBody>
      </p:sp>
      <p:sp>
        <p:nvSpPr>
          <p:cNvPr id="12292" name="Rectangle 29"/>
          <p:cNvSpPr>
            <a:spLocks noChangeArrowheads="1"/>
          </p:cNvSpPr>
          <p:nvPr/>
        </p:nvSpPr>
        <p:spPr bwMode="auto">
          <a:xfrm>
            <a:off x="1238250" y="1749425"/>
            <a:ext cx="1360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sz="2400">
                <a:latin typeface="Arial" charset="0"/>
                <a:cs typeface="Calibri" pitchFamily="34" charset="0"/>
              </a:rPr>
              <a:t>Độ lớn : </a:t>
            </a:r>
            <a:endParaRPr lang="en-US" sz="2400"/>
          </a:p>
        </p:txBody>
      </p:sp>
      <p:sp>
        <p:nvSpPr>
          <p:cNvPr id="12295" name="Rectangle 8192"/>
          <p:cNvSpPr>
            <a:spLocks noChangeArrowheads="1"/>
          </p:cNvSpPr>
          <p:nvPr/>
        </p:nvSpPr>
        <p:spPr bwMode="auto">
          <a:xfrm>
            <a:off x="1228725" y="2255838"/>
            <a:ext cx="796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sz="2400">
                <a:latin typeface="Arial" charset="0"/>
                <a:cs typeface="Calibri" pitchFamily="34" charset="0"/>
              </a:rPr>
              <a:t>Biết</a:t>
            </a:r>
            <a:r>
              <a:rPr lang="en-US" sz="2400">
                <a:cs typeface="Calibri" pitchFamily="34" charset="0"/>
              </a:rPr>
              <a:t>:</a:t>
            </a:r>
            <a:endParaRPr lang="en-US" sz="2400"/>
          </a:p>
        </p:txBody>
      </p:sp>
      <p:sp>
        <p:nvSpPr>
          <p:cNvPr id="7" name="Rectangle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72826" y="1772390"/>
            <a:ext cx="1461362" cy="474232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8" name="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96510" y="2255048"/>
            <a:ext cx="1413993" cy="61549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3088" y="3297238"/>
            <a:ext cx="13350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9225" y="3940175"/>
            <a:ext cx="2359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6100" y="4965700"/>
            <a:ext cx="136207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3482"/>
          <p:cNvSpPr>
            <a:spLocks/>
          </p:cNvSpPr>
          <p:nvPr/>
        </p:nvSpPr>
        <p:spPr bwMode="auto">
          <a:xfrm rot="593233">
            <a:off x="5302250" y="2541588"/>
            <a:ext cx="2454275" cy="2276475"/>
          </a:xfrm>
          <a:custGeom>
            <a:avLst/>
            <a:gdLst>
              <a:gd name="T0" fmla="*/ 2147483647 w 1756295"/>
              <a:gd name="T1" fmla="*/ 2147483647 h 1382211"/>
              <a:gd name="T2" fmla="*/ 2147483647 w 1756295"/>
              <a:gd name="T3" fmla="*/ 2147483647 h 1382211"/>
              <a:gd name="T4" fmla="*/ 2147483647 w 1756295"/>
              <a:gd name="T5" fmla="*/ 2147483647 h 1382211"/>
              <a:gd name="T6" fmla="*/ 2147483647 w 1756295"/>
              <a:gd name="T7" fmla="*/ 2147483647 h 1382211"/>
              <a:gd name="T8" fmla="*/ 2147483647 w 1756295"/>
              <a:gd name="T9" fmla="*/ 2147483647 h 1382211"/>
              <a:gd name="T10" fmla="*/ 2147483647 w 1756295"/>
              <a:gd name="T11" fmla="*/ 2147483647 h 1382211"/>
              <a:gd name="T12" fmla="*/ 2147483647 w 1756295"/>
              <a:gd name="T13" fmla="*/ 2147483647 h 1382211"/>
              <a:gd name="T14" fmla="*/ 2147483647 w 1756295"/>
              <a:gd name="T15" fmla="*/ 2147483647 h 1382211"/>
              <a:gd name="T16" fmla="*/ 1740963421 w 1756295"/>
              <a:gd name="T17" fmla="*/ 2147483647 h 1382211"/>
              <a:gd name="T18" fmla="*/ 1135882194 w 1756295"/>
              <a:gd name="T19" fmla="*/ 2147483647 h 1382211"/>
              <a:gd name="T20" fmla="*/ 1014861370 w 1756295"/>
              <a:gd name="T21" fmla="*/ 2147483647 h 1382211"/>
              <a:gd name="T22" fmla="*/ 530794938 w 1756295"/>
              <a:gd name="T23" fmla="*/ 2147483647 h 1382211"/>
              <a:gd name="T24" fmla="*/ 288765504 w 1756295"/>
              <a:gd name="T25" fmla="*/ 2147483647 h 1382211"/>
              <a:gd name="T26" fmla="*/ 167745446 w 1756295"/>
              <a:gd name="T27" fmla="*/ 2147483647 h 1382211"/>
              <a:gd name="T28" fmla="*/ 409776697 w 1756295"/>
              <a:gd name="T29" fmla="*/ 2147483647 h 1382211"/>
              <a:gd name="T30" fmla="*/ 1014861370 w 1756295"/>
              <a:gd name="T31" fmla="*/ 2147483647 h 1382211"/>
              <a:gd name="T32" fmla="*/ 1135882194 w 1756295"/>
              <a:gd name="T33" fmla="*/ 2147483647 h 1382211"/>
              <a:gd name="T34" fmla="*/ 1861978673 w 1756295"/>
              <a:gd name="T35" fmla="*/ 2147483647 h 1382211"/>
              <a:gd name="T36" fmla="*/ 2147483647 w 1756295"/>
              <a:gd name="T37" fmla="*/ 2147483647 h 1382211"/>
              <a:gd name="T38" fmla="*/ 2147483647 w 1756295"/>
              <a:gd name="T39" fmla="*/ 2147483647 h 1382211"/>
              <a:gd name="T40" fmla="*/ 2147483647 w 1756295"/>
              <a:gd name="T41" fmla="*/ 2147483647 h 1382211"/>
              <a:gd name="T42" fmla="*/ 2147483647 w 1756295"/>
              <a:gd name="T43" fmla="*/ 2147483647 h 1382211"/>
              <a:gd name="T44" fmla="*/ 2147483647 w 1756295"/>
              <a:gd name="T45" fmla="*/ 2147483647 h 1382211"/>
              <a:gd name="T46" fmla="*/ 2147483647 w 1756295"/>
              <a:gd name="T47" fmla="*/ 0 h 1382211"/>
              <a:gd name="T48" fmla="*/ 2147483647 w 1756295"/>
              <a:gd name="T49" fmla="*/ 2147483647 h 1382211"/>
              <a:gd name="T50" fmla="*/ 2147483647 w 1756295"/>
              <a:gd name="T51" fmla="*/ 2147483647 h 1382211"/>
              <a:gd name="T52" fmla="*/ 2147483647 w 1756295"/>
              <a:gd name="T53" fmla="*/ 2147483647 h 1382211"/>
              <a:gd name="T54" fmla="*/ 2147483647 w 1756295"/>
              <a:gd name="T55" fmla="*/ 2147483647 h 1382211"/>
              <a:gd name="T56" fmla="*/ 2147483647 w 1756295"/>
              <a:gd name="T57" fmla="*/ 2147483647 h 1382211"/>
              <a:gd name="T58" fmla="*/ 2147483647 w 1756295"/>
              <a:gd name="T59" fmla="*/ 2147483647 h 1382211"/>
              <a:gd name="T60" fmla="*/ 2147483647 w 1756295"/>
              <a:gd name="T61" fmla="*/ 2147483647 h 1382211"/>
              <a:gd name="T62" fmla="*/ 2147483647 w 1756295"/>
              <a:gd name="T63" fmla="*/ 2147483647 h 1382211"/>
              <a:gd name="T64" fmla="*/ 2147483647 w 1756295"/>
              <a:gd name="T65" fmla="*/ 2147483647 h 1382211"/>
              <a:gd name="T66" fmla="*/ 2147483647 w 1756295"/>
              <a:gd name="T67" fmla="*/ 2147483647 h 1382211"/>
              <a:gd name="T68" fmla="*/ 2147483647 w 1756295"/>
              <a:gd name="T69" fmla="*/ 2147483647 h 1382211"/>
              <a:gd name="T70" fmla="*/ 2147483647 w 1756295"/>
              <a:gd name="T71" fmla="*/ 2147483647 h 1382211"/>
              <a:gd name="T72" fmla="*/ 2147483647 w 1756295"/>
              <a:gd name="T73" fmla="*/ 2147483647 h 1382211"/>
              <a:gd name="T74" fmla="*/ 2147483647 w 1756295"/>
              <a:gd name="T75" fmla="*/ 2147483647 h 1382211"/>
              <a:gd name="T76" fmla="*/ 2147483647 w 1756295"/>
              <a:gd name="T77" fmla="*/ 2147483647 h 1382211"/>
              <a:gd name="T78" fmla="*/ 2147483647 w 1756295"/>
              <a:gd name="T79" fmla="*/ 2147483647 h 1382211"/>
              <a:gd name="T80" fmla="*/ 2147483647 w 1756295"/>
              <a:gd name="T81" fmla="*/ 2147483647 h 1382211"/>
              <a:gd name="T82" fmla="*/ 2147483647 w 1756295"/>
              <a:gd name="T83" fmla="*/ 2147483647 h 1382211"/>
              <a:gd name="T84" fmla="*/ 2147483647 w 1756295"/>
              <a:gd name="T85" fmla="*/ 2147483647 h 1382211"/>
              <a:gd name="T86" fmla="*/ 2147483647 w 1756295"/>
              <a:gd name="T87" fmla="*/ 2147483647 h 1382211"/>
              <a:gd name="T88" fmla="*/ 2147483647 w 1756295"/>
              <a:gd name="T89" fmla="*/ 2147483647 h 1382211"/>
              <a:gd name="T90" fmla="*/ 2147483647 w 1756295"/>
              <a:gd name="T91" fmla="*/ 2147483647 h 1382211"/>
              <a:gd name="T92" fmla="*/ 2147483647 w 1756295"/>
              <a:gd name="T93" fmla="*/ 2147483647 h 1382211"/>
              <a:gd name="T94" fmla="*/ 2147483647 w 1756295"/>
              <a:gd name="T95" fmla="*/ 2147483647 h 1382211"/>
              <a:gd name="T96" fmla="*/ 2147483647 w 1756295"/>
              <a:gd name="T97" fmla="*/ 2147483647 h 138221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56295"/>
              <a:gd name="T148" fmla="*/ 0 h 1382211"/>
              <a:gd name="T149" fmla="*/ 1756295 w 1756295"/>
              <a:gd name="T150" fmla="*/ 1382211 h 138221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56295" h="1382211">
                <a:moveTo>
                  <a:pt x="765678" y="1352550"/>
                </a:moveTo>
                <a:lnTo>
                  <a:pt x="765678" y="1352550"/>
                </a:lnTo>
                <a:cubicBezTo>
                  <a:pt x="718053" y="1336675"/>
                  <a:pt x="670887" y="1319350"/>
                  <a:pt x="622803" y="1304925"/>
                </a:cubicBezTo>
                <a:cubicBezTo>
                  <a:pt x="607296" y="1300273"/>
                  <a:pt x="590393" y="1300933"/>
                  <a:pt x="575178" y="1295400"/>
                </a:cubicBezTo>
                <a:cubicBezTo>
                  <a:pt x="447565" y="1248995"/>
                  <a:pt x="599601" y="1275889"/>
                  <a:pt x="432303" y="1257300"/>
                </a:cubicBezTo>
                <a:cubicBezTo>
                  <a:pt x="413253" y="1247775"/>
                  <a:pt x="394616" y="1237375"/>
                  <a:pt x="375153" y="1228725"/>
                </a:cubicBezTo>
                <a:cubicBezTo>
                  <a:pt x="365978" y="1224647"/>
                  <a:pt x="354418" y="1225472"/>
                  <a:pt x="346578" y="1219200"/>
                </a:cubicBezTo>
                <a:cubicBezTo>
                  <a:pt x="202236" y="1103726"/>
                  <a:pt x="322677" y="1193502"/>
                  <a:pt x="260853" y="1123950"/>
                </a:cubicBezTo>
                <a:cubicBezTo>
                  <a:pt x="216839" y="1074434"/>
                  <a:pt x="168197" y="1043412"/>
                  <a:pt x="137028" y="981075"/>
                </a:cubicBezTo>
                <a:cubicBezTo>
                  <a:pt x="111954" y="930927"/>
                  <a:pt x="128018" y="953015"/>
                  <a:pt x="89403" y="914400"/>
                </a:cubicBezTo>
                <a:cubicBezTo>
                  <a:pt x="86228" y="904875"/>
                  <a:pt x="84033" y="894965"/>
                  <a:pt x="79878" y="885825"/>
                </a:cubicBezTo>
                <a:cubicBezTo>
                  <a:pt x="68127" y="859972"/>
                  <a:pt x="50758" y="836566"/>
                  <a:pt x="41778" y="809625"/>
                </a:cubicBezTo>
                <a:lnTo>
                  <a:pt x="22728" y="752475"/>
                </a:lnTo>
                <a:cubicBezTo>
                  <a:pt x="-3450" y="569230"/>
                  <a:pt x="-7544" y="597078"/>
                  <a:pt x="13203" y="361950"/>
                </a:cubicBezTo>
                <a:cubicBezTo>
                  <a:pt x="15235" y="338925"/>
                  <a:pt x="25455" y="317367"/>
                  <a:pt x="32253" y="295275"/>
                </a:cubicBezTo>
                <a:cubicBezTo>
                  <a:pt x="52973" y="227936"/>
                  <a:pt x="38841" y="250587"/>
                  <a:pt x="79878" y="209550"/>
                </a:cubicBezTo>
                <a:cubicBezTo>
                  <a:pt x="83053" y="200025"/>
                  <a:pt x="80686" y="185956"/>
                  <a:pt x="89403" y="180975"/>
                </a:cubicBezTo>
                <a:cubicBezTo>
                  <a:pt x="106171" y="171393"/>
                  <a:pt x="128622" y="178623"/>
                  <a:pt x="146553" y="171450"/>
                </a:cubicBezTo>
                <a:cubicBezTo>
                  <a:pt x="161293" y="165554"/>
                  <a:pt x="171735" y="152102"/>
                  <a:pt x="184653" y="142875"/>
                </a:cubicBezTo>
                <a:cubicBezTo>
                  <a:pt x="198898" y="132700"/>
                  <a:pt x="222263" y="114777"/>
                  <a:pt x="241803" y="114300"/>
                </a:cubicBezTo>
                <a:cubicBezTo>
                  <a:pt x="492574" y="108184"/>
                  <a:pt x="743453" y="107950"/>
                  <a:pt x="994278" y="104775"/>
                </a:cubicBezTo>
                <a:cubicBezTo>
                  <a:pt x="1169270" y="46444"/>
                  <a:pt x="1010103" y="106388"/>
                  <a:pt x="1127628" y="47625"/>
                </a:cubicBezTo>
                <a:cubicBezTo>
                  <a:pt x="1136608" y="43135"/>
                  <a:pt x="1147426" y="42976"/>
                  <a:pt x="1156203" y="38100"/>
                </a:cubicBezTo>
                <a:cubicBezTo>
                  <a:pt x="1176217" y="26981"/>
                  <a:pt x="1213353" y="0"/>
                  <a:pt x="1213353" y="0"/>
                </a:cubicBezTo>
                <a:cubicBezTo>
                  <a:pt x="1254628" y="3175"/>
                  <a:pt x="1296101" y="4390"/>
                  <a:pt x="1337178" y="9525"/>
                </a:cubicBezTo>
                <a:cubicBezTo>
                  <a:pt x="1347141" y="10770"/>
                  <a:pt x="1356485" y="15188"/>
                  <a:pt x="1365753" y="19050"/>
                </a:cubicBezTo>
                <a:cubicBezTo>
                  <a:pt x="1394618" y="31077"/>
                  <a:pt x="1422903" y="44450"/>
                  <a:pt x="1451478" y="57150"/>
                </a:cubicBezTo>
                <a:cubicBezTo>
                  <a:pt x="1569893" y="195301"/>
                  <a:pt x="1440940" y="62310"/>
                  <a:pt x="1584828" y="161925"/>
                </a:cubicBezTo>
                <a:cubicBezTo>
                  <a:pt x="1603287" y="174704"/>
                  <a:pt x="1615766" y="194531"/>
                  <a:pt x="1632453" y="209550"/>
                </a:cubicBezTo>
                <a:cubicBezTo>
                  <a:pt x="1769777" y="333142"/>
                  <a:pt x="1574713" y="142285"/>
                  <a:pt x="1737228" y="304800"/>
                </a:cubicBezTo>
                <a:cubicBezTo>
                  <a:pt x="1740403" y="314325"/>
                  <a:pt x="1745426" y="323423"/>
                  <a:pt x="1746753" y="333375"/>
                </a:cubicBezTo>
                <a:cubicBezTo>
                  <a:pt x="1766291" y="479913"/>
                  <a:pt x="1752126" y="497498"/>
                  <a:pt x="1737228" y="676275"/>
                </a:cubicBezTo>
                <a:cubicBezTo>
                  <a:pt x="1740403" y="736600"/>
                  <a:pt x="1746753" y="796842"/>
                  <a:pt x="1746753" y="857250"/>
                </a:cubicBezTo>
                <a:cubicBezTo>
                  <a:pt x="1746753" y="946207"/>
                  <a:pt x="1742777" y="1035167"/>
                  <a:pt x="1737228" y="1123950"/>
                </a:cubicBezTo>
                <a:cubicBezTo>
                  <a:pt x="1736411" y="1137015"/>
                  <a:pt x="1732860" y="1150018"/>
                  <a:pt x="1727703" y="1162050"/>
                </a:cubicBezTo>
                <a:cubicBezTo>
                  <a:pt x="1723194" y="1172572"/>
                  <a:pt x="1715003" y="1181100"/>
                  <a:pt x="1708653" y="1190625"/>
                </a:cubicBezTo>
                <a:cubicBezTo>
                  <a:pt x="1705478" y="1203325"/>
                  <a:pt x="1704285" y="1216693"/>
                  <a:pt x="1699128" y="1228725"/>
                </a:cubicBezTo>
                <a:cubicBezTo>
                  <a:pt x="1687396" y="1256099"/>
                  <a:pt x="1655994" y="1282322"/>
                  <a:pt x="1632453" y="1295400"/>
                </a:cubicBezTo>
                <a:cubicBezTo>
                  <a:pt x="1621010" y="1301757"/>
                  <a:pt x="1606610" y="1300328"/>
                  <a:pt x="1594353" y="1304925"/>
                </a:cubicBezTo>
                <a:cubicBezTo>
                  <a:pt x="1581058" y="1309911"/>
                  <a:pt x="1568581" y="1316930"/>
                  <a:pt x="1556253" y="1323975"/>
                </a:cubicBezTo>
                <a:cubicBezTo>
                  <a:pt x="1546314" y="1329655"/>
                  <a:pt x="1538200" y="1338516"/>
                  <a:pt x="1527678" y="1343025"/>
                </a:cubicBezTo>
                <a:cubicBezTo>
                  <a:pt x="1515646" y="1348182"/>
                  <a:pt x="1502278" y="1349375"/>
                  <a:pt x="1489578" y="1352550"/>
                </a:cubicBezTo>
                <a:cubicBezTo>
                  <a:pt x="1480053" y="1358900"/>
                  <a:pt x="1471863" y="1367980"/>
                  <a:pt x="1461003" y="1371600"/>
                </a:cubicBezTo>
                <a:cubicBezTo>
                  <a:pt x="1391820" y="1394661"/>
                  <a:pt x="1237164" y="1373187"/>
                  <a:pt x="1203828" y="1371600"/>
                </a:cubicBezTo>
                <a:lnTo>
                  <a:pt x="1108578" y="1343025"/>
                </a:lnTo>
                <a:cubicBezTo>
                  <a:pt x="1079855" y="1333955"/>
                  <a:pt x="1052870" y="1316951"/>
                  <a:pt x="1022853" y="1314450"/>
                </a:cubicBezTo>
                <a:cubicBezTo>
                  <a:pt x="975287" y="1310486"/>
                  <a:pt x="927603" y="1320800"/>
                  <a:pt x="879978" y="1323975"/>
                </a:cubicBezTo>
                <a:cubicBezTo>
                  <a:pt x="848925" y="1339502"/>
                  <a:pt x="838361" y="1348227"/>
                  <a:pt x="803778" y="1352550"/>
                </a:cubicBezTo>
                <a:cubicBezTo>
                  <a:pt x="791176" y="1354125"/>
                  <a:pt x="772028" y="1352550"/>
                  <a:pt x="765678" y="135255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id-ID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670675" y="1846263"/>
            <a:ext cx="627063" cy="409575"/>
            <a:chOff x="5761" y="1440"/>
            <a:chExt cx="718" cy="511"/>
          </a:xfrm>
        </p:grpSpPr>
        <p:sp>
          <p:nvSpPr>
            <p:cNvPr id="25638" name="Text Box 3"/>
            <p:cNvSpPr txBox="1">
              <a:spLocks noChangeArrowheads="1"/>
            </p:cNvSpPr>
            <p:nvPr/>
          </p:nvSpPr>
          <p:spPr bwMode="auto">
            <a:xfrm>
              <a:off x="5761" y="1440"/>
              <a:ext cx="718" cy="5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000">
                  <a:latin typeface="Arial" charset="0"/>
                  <a:cs typeface="Arial" charset="0"/>
                </a:rPr>
                <a:t>V</a:t>
              </a:r>
              <a:r>
                <a:rPr lang="en-US" sz="2000" baseline="-25000">
                  <a:latin typeface="Arial" charset="0"/>
                  <a:cs typeface="Arial" charset="0"/>
                </a:rPr>
                <a:t>M</a:t>
              </a:r>
              <a:endParaRPr lang="en-US" sz="2000">
                <a:latin typeface="Arial" charset="0"/>
                <a:cs typeface="Arial" charset="0"/>
              </a:endParaRPr>
            </a:p>
          </p:txBody>
        </p:sp>
        <p:cxnSp>
          <p:nvCxnSpPr>
            <p:cNvPr id="25639" name="AutoShape 4"/>
            <p:cNvCxnSpPr>
              <a:cxnSpLocks noChangeShapeType="1"/>
            </p:cNvCxnSpPr>
            <p:nvPr/>
          </p:nvCxnSpPr>
          <p:spPr bwMode="auto">
            <a:xfrm>
              <a:off x="5879" y="1440"/>
              <a:ext cx="247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21" name="Straight Arrow Connector 13483"/>
          <p:cNvCxnSpPr>
            <a:cxnSpLocks noChangeShapeType="1"/>
          </p:cNvCxnSpPr>
          <p:nvPr/>
        </p:nvCxnSpPr>
        <p:spPr bwMode="auto">
          <a:xfrm rot="16200000" flipV="1">
            <a:off x="6296819" y="2402682"/>
            <a:ext cx="877887" cy="412750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865813" y="3149600"/>
            <a:ext cx="284162" cy="334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2000">
                <a:latin typeface="Arial" charset="0"/>
                <a:cs typeface="Arial" charset="0"/>
              </a:rPr>
              <a:t>O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024688" y="2836863"/>
            <a:ext cx="341312" cy="414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2000">
                <a:latin typeface="Arial" charset="0"/>
                <a:cs typeface="Arial" charset="0"/>
              </a:rPr>
              <a:t>M</a:t>
            </a:r>
          </a:p>
        </p:txBody>
      </p:sp>
      <p:sp>
        <p:nvSpPr>
          <p:cNvPr id="24" name="Arc 13491"/>
          <p:cNvSpPr>
            <a:spLocks/>
          </p:cNvSpPr>
          <p:nvPr/>
        </p:nvSpPr>
        <p:spPr bwMode="auto">
          <a:xfrm>
            <a:off x="6291263" y="3028950"/>
            <a:ext cx="398462" cy="641350"/>
          </a:xfrm>
          <a:custGeom>
            <a:avLst/>
            <a:gdLst>
              <a:gd name="T0" fmla="*/ 203559 w 398145"/>
              <a:gd name="T1" fmla="*/ 0 h 641985"/>
              <a:gd name="T2" fmla="*/ 407119 w 398145"/>
              <a:gd name="T3" fmla="*/ 312220 h 641985"/>
              <a:gd name="T4" fmla="*/ 0 60000 65536"/>
              <a:gd name="T5" fmla="*/ 0 60000 65536"/>
              <a:gd name="T6" fmla="*/ 0 w 398145"/>
              <a:gd name="T7" fmla="*/ 0 h 641985"/>
              <a:gd name="T8" fmla="*/ 398145 w 398145"/>
              <a:gd name="T9" fmla="*/ 641985 h 64198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98145" h="641985" stroke="0">
                <a:moveTo>
                  <a:pt x="199072" y="0"/>
                </a:moveTo>
                <a:cubicBezTo>
                  <a:pt x="309017" y="0"/>
                  <a:pt x="398145" y="143713"/>
                  <a:pt x="398145" y="320993"/>
                </a:cubicBezTo>
                <a:lnTo>
                  <a:pt x="199073" y="320993"/>
                </a:lnTo>
                <a:cubicBezTo>
                  <a:pt x="199073" y="213995"/>
                  <a:pt x="199072" y="106998"/>
                  <a:pt x="199072" y="0"/>
                </a:cubicBezTo>
                <a:close/>
              </a:path>
              <a:path w="398145" h="641985" fill="none">
                <a:moveTo>
                  <a:pt x="199072" y="0"/>
                </a:moveTo>
                <a:cubicBezTo>
                  <a:pt x="309017" y="0"/>
                  <a:pt x="398145" y="143713"/>
                  <a:pt x="398145" y="320993"/>
                </a:cubicBezTo>
              </a:path>
            </a:pathLst>
          </a:custGeom>
          <a:noFill/>
          <a:ln w="6350">
            <a:solidFill>
              <a:srgbClr val="0000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d-ID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199188" y="2686050"/>
            <a:ext cx="265112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2000">
                <a:latin typeface="Arial" charset="0"/>
                <a:cs typeface="Arial" charset="0"/>
              </a:rPr>
              <a:t>ω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7304088" y="3622675"/>
            <a:ext cx="284162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2000">
                <a:latin typeface="Arial" charset="0"/>
                <a:cs typeface="Arial" charset="0"/>
              </a:rPr>
              <a:t>P</a:t>
            </a:r>
          </a:p>
        </p:txBody>
      </p:sp>
      <p:sp>
        <p:nvSpPr>
          <p:cNvPr id="27" name="Straight Connector 13489"/>
          <p:cNvSpPr>
            <a:spLocks noChangeShapeType="1"/>
          </p:cNvSpPr>
          <p:nvPr/>
        </p:nvSpPr>
        <p:spPr bwMode="auto">
          <a:xfrm rot="18961994" flipH="1">
            <a:off x="6958013" y="3937000"/>
            <a:ext cx="381000" cy="15875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28" name="Rectangle 13490"/>
          <p:cNvSpPr>
            <a:spLocks noChangeArrowheads="1"/>
          </p:cNvSpPr>
          <p:nvPr/>
        </p:nvSpPr>
        <p:spPr bwMode="auto">
          <a:xfrm rot="-4250246">
            <a:off x="7073900" y="3813175"/>
            <a:ext cx="109538" cy="10953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endParaRPr lang="id-ID"/>
          </a:p>
        </p:txBody>
      </p:sp>
      <p:cxnSp>
        <p:nvCxnSpPr>
          <p:cNvPr id="29" name="Straight Arrow Connector 15492"/>
          <p:cNvCxnSpPr>
            <a:cxnSpLocks noChangeShapeType="1"/>
          </p:cNvCxnSpPr>
          <p:nvPr/>
        </p:nvCxnSpPr>
        <p:spPr bwMode="auto">
          <a:xfrm>
            <a:off x="6173788" y="4043363"/>
            <a:ext cx="577850" cy="82550"/>
          </a:xfrm>
          <a:prstGeom prst="straightConnector1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0" name="Straight Connector 15500"/>
          <p:cNvSpPr>
            <a:spLocks noChangeShapeType="1"/>
          </p:cNvSpPr>
          <p:nvPr/>
        </p:nvSpPr>
        <p:spPr bwMode="auto">
          <a:xfrm flipH="1">
            <a:off x="6191250" y="3341688"/>
            <a:ext cx="95250" cy="715962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31" name="Rectangle 15551"/>
          <p:cNvSpPr>
            <a:spLocks noChangeArrowheads="1"/>
          </p:cNvSpPr>
          <p:nvPr/>
        </p:nvSpPr>
        <p:spPr bwMode="auto">
          <a:xfrm rot="283488">
            <a:off x="6210300" y="3913188"/>
            <a:ext cx="138113" cy="1365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endParaRPr lang="id-ID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091238" y="4202113"/>
            <a:ext cx="577850" cy="373062"/>
            <a:chOff x="5761" y="1440"/>
            <a:chExt cx="718" cy="511"/>
          </a:xfrm>
        </p:grpSpPr>
        <p:sp>
          <p:nvSpPr>
            <p:cNvPr id="25636" name="Text Box 19"/>
            <p:cNvSpPr txBox="1">
              <a:spLocks noChangeArrowheads="1"/>
            </p:cNvSpPr>
            <p:nvPr/>
          </p:nvSpPr>
          <p:spPr bwMode="auto">
            <a:xfrm>
              <a:off x="5761" y="1440"/>
              <a:ext cx="718" cy="5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000">
                  <a:latin typeface="Arial" charset="0"/>
                  <a:cs typeface="Arial" charset="0"/>
                </a:rPr>
                <a:t>V</a:t>
              </a:r>
              <a:r>
                <a:rPr lang="en-US" sz="2000" baseline="-25000">
                  <a:latin typeface="Arial" charset="0"/>
                  <a:cs typeface="Arial" charset="0"/>
                </a:rPr>
                <a:t>N</a:t>
              </a:r>
              <a:endParaRPr lang="en-US" sz="2000">
                <a:latin typeface="Arial" charset="0"/>
                <a:cs typeface="Arial" charset="0"/>
              </a:endParaRPr>
            </a:p>
          </p:txBody>
        </p:sp>
        <p:cxnSp>
          <p:nvCxnSpPr>
            <p:cNvPr id="25637" name="AutoShape 20"/>
            <p:cNvCxnSpPr>
              <a:cxnSpLocks noChangeShapeType="1"/>
            </p:cNvCxnSpPr>
            <p:nvPr/>
          </p:nvCxnSpPr>
          <p:spPr bwMode="auto">
            <a:xfrm>
              <a:off x="5874" y="1440"/>
              <a:ext cx="374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5781675" y="3878263"/>
            <a:ext cx="287338" cy="3286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2000">
                <a:latin typeface="Arial" charset="0"/>
                <a:cs typeface="Arial" charset="0"/>
              </a:rPr>
              <a:t>N</a:t>
            </a:r>
          </a:p>
        </p:txBody>
      </p:sp>
      <p:sp>
        <p:nvSpPr>
          <p:cNvPr id="36" name="Rectangle 13485"/>
          <p:cNvSpPr>
            <a:spLocks noChangeArrowheads="1"/>
          </p:cNvSpPr>
          <p:nvPr/>
        </p:nvSpPr>
        <p:spPr bwMode="auto">
          <a:xfrm rot="-1612240">
            <a:off x="6775450" y="2940050"/>
            <a:ext cx="136525" cy="1381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endParaRPr lang="id-ID"/>
          </a:p>
        </p:txBody>
      </p:sp>
      <p:pic>
        <p:nvPicPr>
          <p:cNvPr id="37" name="Picture 2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6425" y="3360738"/>
            <a:ext cx="28575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2175" y="4030663"/>
            <a:ext cx="2603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Connector 38"/>
          <p:cNvCxnSpPr>
            <a:endCxn id="27" idx="0"/>
          </p:cNvCxnSpPr>
          <p:nvPr/>
        </p:nvCxnSpPr>
        <p:spPr>
          <a:xfrm>
            <a:off x="6345238" y="3398838"/>
            <a:ext cx="885825" cy="42862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Straight Connector 13484"/>
          <p:cNvSpPr>
            <a:spLocks noChangeShapeType="1"/>
          </p:cNvSpPr>
          <p:nvPr/>
        </p:nvSpPr>
        <p:spPr bwMode="auto">
          <a:xfrm flipH="1">
            <a:off x="6286500" y="3048000"/>
            <a:ext cx="655638" cy="300038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cxnSp>
        <p:nvCxnSpPr>
          <p:cNvPr id="41" name="Straight Arrow Connector 13488"/>
          <p:cNvCxnSpPr>
            <a:cxnSpLocks noChangeShapeType="1"/>
          </p:cNvCxnSpPr>
          <p:nvPr/>
        </p:nvCxnSpPr>
        <p:spPr bwMode="auto">
          <a:xfrm rot="-2638006" flipH="1" flipV="1">
            <a:off x="6911975" y="3524250"/>
            <a:ext cx="188913" cy="436563"/>
          </a:xfrm>
          <a:prstGeom prst="straightConnector1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3" name="Multiply 42"/>
          <p:cNvSpPr/>
          <p:nvPr/>
        </p:nvSpPr>
        <p:spPr>
          <a:xfrm>
            <a:off x="6191250" y="3259138"/>
            <a:ext cx="182563" cy="182562"/>
          </a:xfrm>
          <a:prstGeom prst="mathMultiply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noFill/>
            </a:endParaRPr>
          </a:p>
        </p:txBody>
      </p:sp>
      <p:grpSp>
        <p:nvGrpSpPr>
          <p:cNvPr id="25633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25634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35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  <p:bldP spid="12292" grpId="0"/>
      <p:bldP spid="12295" grpId="0"/>
      <p:bldP spid="1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5" grpId="0" animBg="1"/>
      <p:bldP spid="36" grpId="0" animBg="1"/>
      <p:bldP spid="4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578143-1550-4D0F-816A-AA8D5D760A21}" type="slidenum">
              <a:rPr lang="en-US" smtClean="0">
                <a:solidFill>
                  <a:srgbClr val="898989"/>
                </a:solidFill>
              </a:rPr>
              <a:pPr/>
              <a:t>90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5813" y="1176338"/>
            <a:ext cx="2214562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"/>
              <a:defRPr/>
            </a:pPr>
            <a:r>
              <a:rPr lang="vi-VN" sz="2200" b="1" i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 gia tốc: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3475" y="1625600"/>
            <a:ext cx="1905000" cy="43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vi-VN" sz="2200" b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NTĐ 1 (2 + 3)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82725" y="3859213"/>
            <a:ext cx="2740025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300"/>
              <a:tabLst>
                <a:tab pos="1354455" algn="l"/>
              </a:tabLst>
              <a:defRPr/>
            </a:pP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 </a:t>
            </a:r>
            <a:r>
              <a:rPr lang="vi-VN" sz="22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Giải phương trình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09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3213" y="4354513"/>
            <a:ext cx="134937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3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4638" y="4833938"/>
            <a:ext cx="2616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9" name="Picture 3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4638" y="5478463"/>
            <a:ext cx="583088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7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63500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01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10624" y="2386499"/>
            <a:ext cx="2523896" cy="427746"/>
          </a:xfrm>
          <a:prstGeom prst="rect">
            <a:avLst/>
          </a:prstGeom>
          <a:blipFill rotWithShape="1">
            <a:blip r:embed="rId7"/>
            <a:stretch>
              <a:fillRect b="-9859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73213" y="3011846"/>
            <a:ext cx="4375621" cy="475771"/>
          </a:xfrm>
          <a:prstGeom prst="rect">
            <a:avLst/>
          </a:prstGeom>
          <a:blipFill rotWithShape="1">
            <a:blip r:embed="rId8"/>
            <a:stretch>
              <a:fillRect b="-8974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48753" y="2055812"/>
            <a:ext cx="3630866" cy="428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300"/>
              <a:tabLst>
                <a:tab pos="1354455" algn="l"/>
              </a:tabLst>
              <a:defRPr/>
            </a:pPr>
            <a:r>
              <a:rPr lang="en-US" sz="2200" dirty="0" smtClean="0">
                <a:latin typeface="Arial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en-US" sz="2200" dirty="0" err="1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Viết</a:t>
            </a:r>
            <a:r>
              <a:rPr lang="en-US" sz="2200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phương</a:t>
            </a:r>
            <a:r>
              <a:rPr lang="en-US" sz="2200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trình</a:t>
            </a:r>
            <a:r>
              <a:rPr lang="en-US" sz="2200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gia</a:t>
            </a:r>
            <a:r>
              <a:rPr lang="en-US" sz="2200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tốc</a:t>
            </a:r>
            <a:endParaRPr lang="en-US" sz="22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7" grpId="0" autoUpdateAnimBg="0"/>
      <p:bldP spid="9" grpId="0"/>
      <p:bldP spid="1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BF1E97B-DD22-4A70-B15E-3B432ABC0B18}" type="slidenum">
              <a:rPr lang="en-US" smtClean="0">
                <a:solidFill>
                  <a:srgbClr val="898989"/>
                </a:solidFill>
              </a:rPr>
              <a:pPr/>
              <a:t>91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5018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293813"/>
            <a:ext cx="2303463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03275" y="4960938"/>
            <a:ext cx="16891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SzPts val="1300"/>
              <a:tabLst>
                <a:tab pos="1354138" algn="l"/>
              </a:tabLst>
            </a:pPr>
            <a:r>
              <a:rPr lang="en-US" sz="2400">
                <a:latin typeface="Arial" charset="0"/>
                <a:cs typeface="Arial" charset="0"/>
              </a:rPr>
              <a:t>3) </a:t>
            </a:r>
            <a:r>
              <a:rPr lang="vi-VN" sz="2400">
                <a:latin typeface="Arial" charset="0"/>
                <a:cs typeface="Times New Roman" pitchFamily="18" charset="0"/>
              </a:rPr>
              <a:t>Kết quả </a:t>
            </a:r>
            <a:endParaRPr lang="en-US" sz="2400"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594350" y="2163763"/>
            <a:ext cx="1133475" cy="219233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692775" y="3057525"/>
            <a:ext cx="1757363" cy="125253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6664325" y="2197100"/>
            <a:ext cx="552450" cy="41910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Box 14383"/>
          <p:cNvSpPr txBox="1">
            <a:spLocks noChangeArrowheads="1"/>
          </p:cNvSpPr>
          <p:nvPr/>
        </p:nvSpPr>
        <p:spPr bwMode="auto">
          <a:xfrm>
            <a:off x="6213475" y="1900238"/>
            <a:ext cx="420688" cy="438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p’</a:t>
            </a:r>
          </a:p>
        </p:txBody>
      </p:sp>
      <p:sp>
        <p:nvSpPr>
          <p:cNvPr id="50193" name="Text Box 14387"/>
          <p:cNvSpPr txBox="1">
            <a:spLocks noChangeArrowheads="1"/>
          </p:cNvSpPr>
          <p:nvPr/>
        </p:nvSpPr>
        <p:spPr bwMode="auto">
          <a:xfrm>
            <a:off x="5359400" y="4408488"/>
            <a:ext cx="592138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Arial" charset="0"/>
                <a:ea typeface="Calibri" pitchFamily="34" charset="0"/>
                <a:cs typeface="Arial" charset="0"/>
              </a:rPr>
              <a:t>b</a:t>
            </a:r>
            <a:r>
              <a:rPr lang="en-US" baseline="-25000">
                <a:latin typeface="Arial" charset="0"/>
                <a:ea typeface="Calibri" pitchFamily="34" charset="0"/>
                <a:cs typeface="Arial" charset="0"/>
              </a:rPr>
              <a:t>2</a:t>
            </a:r>
            <a:r>
              <a:rPr lang="en-US">
                <a:latin typeface="Arial" charset="0"/>
                <a:ea typeface="Calibri" pitchFamily="34" charset="0"/>
                <a:cs typeface="Arial" charset="0"/>
              </a:rPr>
              <a:t>’</a:t>
            </a:r>
          </a:p>
        </p:txBody>
      </p:sp>
      <p:sp>
        <p:nvSpPr>
          <p:cNvPr id="20" name="Text Box 14394"/>
          <p:cNvSpPr txBox="1">
            <a:spLocks noChangeArrowheads="1"/>
          </p:cNvSpPr>
          <p:nvPr/>
        </p:nvSpPr>
        <p:spPr bwMode="auto">
          <a:xfrm>
            <a:off x="7319963" y="2471738"/>
            <a:ext cx="504825" cy="473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</p:txBody>
      </p:sp>
      <p:sp>
        <p:nvSpPr>
          <p:cNvPr id="21" name="Text Box 14402"/>
          <p:cNvSpPr txBox="1">
            <a:spLocks noChangeArrowheads="1"/>
          </p:cNvSpPr>
          <p:nvPr/>
        </p:nvSpPr>
        <p:spPr bwMode="auto">
          <a:xfrm>
            <a:off x="7085013" y="3343275"/>
            <a:ext cx="765175" cy="401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cb</a:t>
            </a:r>
            <a:r>
              <a:rPr lang="en-US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4415"/>
          <p:cNvSpPr txBox="1">
            <a:spLocks noChangeArrowheads="1"/>
          </p:cNvSpPr>
          <p:nvPr/>
        </p:nvSpPr>
        <p:spPr bwMode="auto">
          <a:xfrm>
            <a:off x="7305675" y="2049463"/>
            <a:ext cx="581025" cy="403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nb</a:t>
            </a:r>
            <a:r>
              <a:rPr lang="en-US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7053262" y="2720976"/>
            <a:ext cx="449263" cy="28416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150100" y="2338388"/>
            <a:ext cx="212725" cy="3000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6200000" flipH="1">
            <a:off x="5972969" y="1775619"/>
            <a:ext cx="2024062" cy="14097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125" name="Picture 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075" y="5561013"/>
            <a:ext cx="16637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9" name="Rectangle 23"/>
          <p:cNvSpPr>
            <a:spLocks noChangeArrowheads="1"/>
          </p:cNvSpPr>
          <p:nvPr/>
        </p:nvSpPr>
        <p:spPr bwMode="auto">
          <a:xfrm>
            <a:off x="0" y="8985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tabLst>
                <a:tab pos="1354138" algn="l"/>
              </a:tabLst>
            </a:pPr>
            <a:endParaRPr lang="id-ID"/>
          </a:p>
        </p:txBody>
      </p:sp>
      <p:pic>
        <p:nvPicPr>
          <p:cNvPr id="47128" name="Picture 2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13" y="5711825"/>
            <a:ext cx="18573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1" name="Picture 2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734050"/>
            <a:ext cx="111601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 flipV="1">
            <a:off x="6886575" y="2425700"/>
            <a:ext cx="595313" cy="4572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4533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64540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1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4535" name="AutoShape 24"/>
          <p:cNvCxnSpPr>
            <a:cxnSpLocks noChangeShapeType="1"/>
          </p:cNvCxnSpPr>
          <p:nvPr/>
        </p:nvCxnSpPr>
        <p:spPr bwMode="auto">
          <a:xfrm flipH="1">
            <a:off x="6985000" y="2320925"/>
            <a:ext cx="150813" cy="1762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00688" y="2760977"/>
            <a:ext cx="630237" cy="38735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cxnSp>
        <p:nvCxnSpPr>
          <p:cNvPr id="64537" name="AutoShape 25"/>
          <p:cNvCxnSpPr>
            <a:cxnSpLocks noChangeShapeType="1"/>
          </p:cNvCxnSpPr>
          <p:nvPr/>
        </p:nvCxnSpPr>
        <p:spPr bwMode="auto">
          <a:xfrm flipH="1">
            <a:off x="7283450" y="2895600"/>
            <a:ext cx="3651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87754" y="3648974"/>
            <a:ext cx="917174" cy="418448"/>
          </a:xfrm>
          <a:prstGeom prst="rect">
            <a:avLst/>
          </a:prstGeom>
          <a:blipFill rotWithShape="1">
            <a:blip r:embed="rId9"/>
            <a:stretch>
              <a:fillRect b="-10294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9" name="Rectang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69112" y="1905803"/>
            <a:ext cx="630237" cy="387350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7689851" y="2710334"/>
                <a:ext cx="917174" cy="418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id-ID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vi-VN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vi-VN" i="1">
                                  <a:latin typeface="Cambria Math"/>
                                </a:rPr>
                                <m:t> </m:t>
                              </m:r>
                            </m:e>
                          </m:acc>
                        </m:e>
                        <m:sub>
                          <m:r>
                            <a:rPr lang="vi-VN" i="1">
                              <a:latin typeface="Cambria Math"/>
                            </a:rPr>
                            <m:t>𝐵</m:t>
                          </m:r>
                          <m:r>
                            <a:rPr lang="vi-VN" i="1">
                              <a:latin typeface="Cambria Math"/>
                            </a:rPr>
                            <m:t>3/</m:t>
                          </m:r>
                          <m:r>
                            <a:rPr lang="vi-VN" i="1">
                              <a:latin typeface="Cambria Math"/>
                            </a:rPr>
                            <m:t>𝐵</m:t>
                          </m:r>
                          <m:r>
                            <a:rPr lang="vi-VN" i="1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vi-VN" i="1">
                              <a:latin typeface="Cambria Math"/>
                            </a:rPr>
                            <m:t>𝑟</m:t>
                          </m:r>
                        </m:sup>
                      </m:sSubSup>
                    </m:oMath>
                  </m:oMathPara>
                </a14:m>
                <a:endParaRPr lang="id-ID" dirty="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851" y="2710334"/>
                <a:ext cx="917174" cy="418576"/>
              </a:xfrm>
              <a:prstGeom prst="rect">
                <a:avLst/>
              </a:prstGeom>
              <a:blipFill rotWithShape="1">
                <a:blip r:embed="rId11"/>
                <a:stretch>
                  <a:fillRect b="-10294"/>
                </a:stretch>
              </a:blipFill>
            </p:spPr>
            <p:txBody>
              <a:bodyPr/>
              <a:lstStyle/>
              <a:p>
                <a:r>
                  <a:rPr lang="id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73213" y="3011846"/>
            <a:ext cx="4375621" cy="475771"/>
          </a:xfrm>
          <a:prstGeom prst="rect">
            <a:avLst/>
          </a:prstGeom>
          <a:blipFill rotWithShape="1">
            <a:blip r:embed="rId12"/>
            <a:stretch>
              <a:fillRect b="-8974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8" grpId="0" animBg="1" autoUpdateAnimBg="0"/>
      <p:bldP spid="50193" grpId="0" animBg="1" autoUpdateAnimBg="0"/>
      <p:bldP spid="20" grpId="0" animBg="1" autoUpdateAnimBg="0"/>
      <p:bldP spid="21" grpId="0" animBg="1" autoUpdateAnimBg="0"/>
      <p:bldP spid="22" grpId="0" animBg="1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57DF66E-2DBE-4CF8-8F06-2B7265749A9B}" type="slidenum">
              <a:rPr lang="en-US" smtClean="0">
                <a:solidFill>
                  <a:srgbClr val="898989"/>
                </a:solidFill>
              </a:rPr>
              <a:pPr/>
              <a:t>92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6488" y="1200150"/>
            <a:ext cx="2073275" cy="471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vi-VN" sz="2300" b="1" u="sng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NTĐ 2 (4 + 5):</a:t>
            </a:r>
            <a:endParaRPr lang="en-US" sz="23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3163" y="3919538"/>
            <a:ext cx="1363662" cy="471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vi-VN" sz="23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Kết quả: </a:t>
            </a:r>
            <a:endParaRPr lang="en-US" sz="23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5636419" y="3405982"/>
            <a:ext cx="560387" cy="400050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5289550" y="3438525"/>
            <a:ext cx="582613" cy="360363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106988" y="3875088"/>
            <a:ext cx="118903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 Box 14424"/>
          <p:cNvSpPr txBox="1">
            <a:spLocks noChangeArrowheads="1"/>
          </p:cNvSpPr>
          <p:nvPr/>
        </p:nvSpPr>
        <p:spPr bwMode="auto">
          <a:xfrm>
            <a:off x="5557838" y="2794000"/>
            <a:ext cx="592137" cy="404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Arial" charset="0"/>
                <a:ea typeface="Calibri" pitchFamily="34" charset="0"/>
                <a:cs typeface="Arial" charset="0"/>
              </a:rPr>
              <a:t>d</a:t>
            </a:r>
            <a:r>
              <a:rPr lang="en-US" baseline="-25000">
                <a:latin typeface="Arial" charset="0"/>
                <a:ea typeface="Calibri" pitchFamily="34" charset="0"/>
                <a:cs typeface="Arial" charset="0"/>
              </a:rPr>
              <a:t>3</a:t>
            </a:r>
            <a:r>
              <a:rPr lang="en-US">
                <a:latin typeface="Arial" charset="0"/>
                <a:ea typeface="Calibri" pitchFamily="34" charset="0"/>
                <a:cs typeface="Arial" charset="0"/>
              </a:rPr>
              <a:t>’</a:t>
            </a:r>
          </a:p>
        </p:txBody>
      </p:sp>
      <p:sp>
        <p:nvSpPr>
          <p:cNvPr id="29" name="Text Box 14425"/>
          <p:cNvSpPr txBox="1">
            <a:spLocks noChangeArrowheads="1"/>
          </p:cNvSpPr>
          <p:nvPr/>
        </p:nvSpPr>
        <p:spPr bwMode="auto">
          <a:xfrm>
            <a:off x="5251450" y="3903663"/>
            <a:ext cx="542925" cy="320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Arial" charset="0"/>
                <a:ea typeface="Calibri" pitchFamily="34" charset="0"/>
                <a:cs typeface="Arial" charset="0"/>
              </a:rPr>
              <a:t>e’</a:t>
            </a:r>
          </a:p>
        </p:txBody>
      </p:sp>
      <p:pic>
        <p:nvPicPr>
          <p:cNvPr id="48157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8725" y="4519613"/>
            <a:ext cx="120015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0" name="Picture 3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8563" y="5389563"/>
            <a:ext cx="1993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6" name="Picture 3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9450" y="2682875"/>
            <a:ext cx="503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1463" y="2682875"/>
            <a:ext cx="504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 rot="5400000">
            <a:off x="4839494" y="3182144"/>
            <a:ext cx="1409700" cy="96361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441950" y="3873500"/>
            <a:ext cx="639763" cy="0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5552" name="Group 8"/>
          <p:cNvGrpSpPr>
            <a:grpSpLocks/>
          </p:cNvGrpSpPr>
          <p:nvPr/>
        </p:nvGrpSpPr>
        <p:grpSpPr bwMode="auto">
          <a:xfrm>
            <a:off x="0" y="-25400"/>
            <a:ext cx="7358063" cy="1089025"/>
            <a:chOff x="362309" y="-53282"/>
            <a:chExt cx="8412453" cy="1381659"/>
          </a:xfrm>
        </p:grpSpPr>
        <p:pic>
          <p:nvPicPr>
            <p:cNvPr id="3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9" y="1"/>
              <a:ext cx="8376249" cy="12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78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101" y="-53282"/>
              <a:ext cx="1381661" cy="138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89236" y="2032855"/>
            <a:ext cx="3301610" cy="475771"/>
          </a:xfrm>
          <a:prstGeom prst="rect">
            <a:avLst/>
          </a:prstGeom>
          <a:blipFill rotWithShape="1">
            <a:blip r:embed="rId7"/>
            <a:stretch>
              <a:fillRect b="-7595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pic>
        <p:nvPicPr>
          <p:cNvPr id="65572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2138" y="1282700"/>
            <a:ext cx="1420812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574" name="AutoShape 32"/>
          <p:cNvCxnSpPr>
            <a:cxnSpLocks noChangeShapeType="1"/>
          </p:cNvCxnSpPr>
          <p:nvPr/>
        </p:nvCxnSpPr>
        <p:spPr bwMode="auto">
          <a:xfrm flipH="1">
            <a:off x="5875338" y="3355975"/>
            <a:ext cx="206375" cy="14605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Rectang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64561" y="3235469"/>
            <a:ext cx="701859" cy="400366"/>
          </a:xfrm>
          <a:prstGeom prst="rect">
            <a:avLst/>
          </a:prstGeom>
          <a:blipFill rotWithShape="1">
            <a:blip r:embed="rId9"/>
            <a:stretch>
              <a:fillRect b="-4615"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65577" name="Straight Connector 14413"/>
          <p:cNvSpPr>
            <a:spLocks noChangeShapeType="1"/>
          </p:cNvSpPr>
          <p:nvPr/>
        </p:nvSpPr>
        <p:spPr bwMode="auto">
          <a:xfrm>
            <a:off x="4967288" y="3584575"/>
            <a:ext cx="749300" cy="449263"/>
          </a:xfrm>
          <a:prstGeom prst="line">
            <a:avLst/>
          </a:prstGeom>
          <a:noFill/>
          <a:ln w="6350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330700" y="3341688"/>
            <a:ext cx="2941638" cy="2955925"/>
            <a:chOff x="4330700" y="3342166"/>
            <a:chExt cx="2941677" cy="2955447"/>
          </a:xfrm>
        </p:grpSpPr>
        <p:sp>
          <p:nvSpPr>
            <p:cNvPr id="36" name="Text Box 14383"/>
            <p:cNvSpPr txBox="1">
              <a:spLocks noChangeArrowheads="1"/>
            </p:cNvSpPr>
            <p:nvPr/>
          </p:nvSpPr>
          <p:spPr bwMode="auto">
            <a:xfrm>
              <a:off x="6072211" y="3342166"/>
              <a:ext cx="420693" cy="43966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en-US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p’</a:t>
              </a:r>
            </a:p>
          </p:txBody>
        </p:sp>
        <p:sp>
          <p:nvSpPr>
            <p:cNvPr id="65562" name="Text Box 14387"/>
            <p:cNvSpPr txBox="1">
              <a:spLocks noChangeArrowheads="1"/>
            </p:cNvSpPr>
            <p:nvPr/>
          </p:nvSpPr>
          <p:spPr bwMode="auto">
            <a:xfrm>
              <a:off x="4330700" y="5840413"/>
              <a:ext cx="592138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>
                  <a:latin typeface="Arial" charset="0"/>
                  <a:ea typeface="Calibri" pitchFamily="34" charset="0"/>
                  <a:cs typeface="Arial" charset="0"/>
                </a:rPr>
                <a:t>b</a:t>
              </a:r>
              <a:r>
                <a:rPr lang="en-US" baseline="-25000">
                  <a:latin typeface="Arial" charset="0"/>
                  <a:ea typeface="Calibri" pitchFamily="34" charset="0"/>
                  <a:cs typeface="Arial" charset="0"/>
                </a:rPr>
                <a:t>2</a:t>
              </a:r>
              <a:r>
                <a:rPr lang="en-US">
                  <a:latin typeface="Arial" charset="0"/>
                  <a:ea typeface="Calibri" pitchFamily="34" charset="0"/>
                  <a:cs typeface="Arial" charset="0"/>
                </a:rPr>
                <a:t>’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4964121" y="3877066"/>
              <a:ext cx="1133490" cy="219198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5062548" y="4770685"/>
              <a:ext cx="1757385" cy="1252334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16200000" flipH="1">
              <a:off x="6034159" y="3910362"/>
              <a:ext cx="552361" cy="419106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 Box 14394"/>
            <p:cNvSpPr txBox="1">
              <a:spLocks noChangeArrowheads="1"/>
            </p:cNvSpPr>
            <p:nvPr/>
          </p:nvSpPr>
          <p:spPr bwMode="auto">
            <a:xfrm>
              <a:off x="6689756" y="4184992"/>
              <a:ext cx="504832" cy="4729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en-US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r>
                <a:rPr lang="en-US" baseline="-250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’</a:t>
              </a:r>
            </a:p>
          </p:txBody>
        </p:sp>
        <p:sp>
          <p:nvSpPr>
            <p:cNvPr id="39" name="Text Box 14402"/>
            <p:cNvSpPr txBox="1">
              <a:spLocks noChangeArrowheads="1"/>
            </p:cNvSpPr>
            <p:nvPr/>
          </p:nvSpPr>
          <p:spPr bwMode="auto">
            <a:xfrm>
              <a:off x="6456391" y="5054801"/>
              <a:ext cx="765185" cy="4015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en-US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cb</a:t>
              </a:r>
              <a:r>
                <a:rPr lang="en-US" baseline="-250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r>
                <a:rPr lang="en-US" baseline="-250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 Box 14415"/>
            <p:cNvSpPr txBox="1">
              <a:spLocks noChangeArrowheads="1"/>
            </p:cNvSpPr>
            <p:nvPr/>
          </p:nvSpPr>
          <p:spPr bwMode="auto">
            <a:xfrm>
              <a:off x="6691344" y="3854845"/>
              <a:ext cx="581033" cy="4015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en-US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nb</a:t>
              </a:r>
              <a:r>
                <a:rPr lang="en-US" baseline="-250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rot="16200000" flipV="1">
              <a:off x="6423093" y="4434164"/>
              <a:ext cx="449189" cy="284167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6519892" y="4119915"/>
              <a:ext cx="207965" cy="24919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571" name="AutoShape 24"/>
            <p:cNvCxnSpPr>
              <a:cxnSpLocks noChangeShapeType="1"/>
            </p:cNvCxnSpPr>
            <p:nvPr/>
          </p:nvCxnSpPr>
          <p:spPr bwMode="auto">
            <a:xfrm flipH="1">
              <a:off x="6354763" y="4033838"/>
              <a:ext cx="150812" cy="1762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7" name="Rectangle 56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966014" y="4576376"/>
              <a:ext cx="630237" cy="387350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d-ID">
                  <a:noFill/>
                </a:rPr>
                <a:t> </a:t>
              </a:r>
            </a:p>
          </p:txBody>
        </p:sp>
        <p:cxnSp>
          <p:nvCxnSpPr>
            <p:cNvPr id="65573" name="AutoShape 25"/>
            <p:cNvCxnSpPr>
              <a:cxnSpLocks noChangeShapeType="1"/>
            </p:cNvCxnSpPr>
            <p:nvPr/>
          </p:nvCxnSpPr>
          <p:spPr bwMode="auto">
            <a:xfrm flipH="1">
              <a:off x="6653213" y="4606925"/>
              <a:ext cx="36512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9" name="Rectangle 58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757965" y="5361500"/>
              <a:ext cx="917174" cy="418448"/>
            </a:xfrm>
            <a:prstGeom prst="rect">
              <a:avLst/>
            </a:prstGeom>
            <a:blipFill rotWithShape="1">
              <a:blip r:embed="rId11"/>
              <a:stretch>
                <a:fillRect b="-10294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d-ID">
                  <a:noFill/>
                </a:rPr>
                <a:t> </a:t>
              </a:r>
            </a:p>
          </p:txBody>
        </p:sp>
        <p:sp>
          <p:nvSpPr>
            <p:cNvPr id="46" name="Rectangle 45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263651" y="3663315"/>
              <a:ext cx="630237" cy="387350"/>
            </a:xfrm>
            <a:prstGeom prst="rect">
              <a:avLst/>
            </a:prstGeom>
            <a:blipFill rotWithShape="1"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d-ID">
                  <a:noFill/>
                </a:rPr>
                <a:t> </a:t>
              </a:r>
            </a:p>
          </p:txBody>
        </p:sp>
      </p:grpSp>
      <p:sp>
        <p:nvSpPr>
          <p:cNvPr id="12" name="Rectangle 1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36621" y="3866883"/>
            <a:ext cx="532453" cy="369332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33550" y="3066320"/>
            <a:ext cx="543674" cy="369332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d-ID">
                <a:noFill/>
              </a:rPr>
              <a:t> 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3" name="Rectangle 42"/>
              <p:cNvSpPr/>
              <p:nvPr/>
            </p:nvSpPr>
            <p:spPr>
              <a:xfrm>
                <a:off x="7094629" y="4366680"/>
                <a:ext cx="917174" cy="418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d-ID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id-ID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vi-VN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vi-VN" i="1">
                                  <a:latin typeface="Cambria Math"/>
                                </a:rPr>
                                <m:t> </m:t>
                              </m:r>
                            </m:e>
                          </m:acc>
                        </m:e>
                        <m:sub>
                          <m:r>
                            <a:rPr lang="vi-VN" i="1">
                              <a:latin typeface="Cambria Math"/>
                            </a:rPr>
                            <m:t>𝐵</m:t>
                          </m:r>
                          <m:r>
                            <a:rPr lang="vi-VN" i="1">
                              <a:latin typeface="Cambria Math"/>
                            </a:rPr>
                            <m:t>3/</m:t>
                          </m:r>
                          <m:r>
                            <a:rPr lang="vi-VN" i="1">
                              <a:latin typeface="Cambria Math"/>
                            </a:rPr>
                            <m:t>𝐵</m:t>
                          </m:r>
                          <m:r>
                            <a:rPr lang="vi-VN" i="1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vi-VN" i="1">
                              <a:latin typeface="Cambria Math"/>
                            </a:rPr>
                            <m:t>𝑟</m:t>
                          </m:r>
                        </m:sup>
                      </m:sSubSup>
                    </m:oMath>
                  </m:oMathPara>
                </a14:m>
                <a:endParaRPr lang="id-ID" dirty="0"/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629" y="4366680"/>
                <a:ext cx="917174" cy="418576"/>
              </a:xfrm>
              <a:prstGeom prst="rect">
                <a:avLst/>
              </a:prstGeom>
              <a:blipFill rotWithShape="1">
                <a:blip r:embed="rId15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id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1896" y="0"/>
            <a:ext cx="2303463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" grpId="0" autoUpdateAnimBg="0"/>
      <p:bldP spid="28" grpId="0" animBg="1" autoUpdateAnimBg="0"/>
      <p:bldP spid="29" grpId="0" animBg="1" autoUpdateAnimBg="0"/>
      <p:bldP spid="6557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2335" t="21918" r="20672" b="43664"/>
          <a:stretch>
            <a:fillRect/>
          </a:stretch>
        </p:blipFill>
        <p:spPr bwMode="auto">
          <a:xfrm>
            <a:off x="275572" y="1490597"/>
            <a:ext cx="8632868" cy="293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5432"/>
          </a:xfrm>
        </p:spPr>
        <p:txBody>
          <a:bodyPr/>
          <a:lstStyle/>
          <a:p>
            <a:r>
              <a:rPr lang="en-US" dirty="0" err="1" smtClean="0"/>
              <a:t>Ví</a:t>
            </a:r>
            <a:r>
              <a:rPr lang="en-US" dirty="0" smtClean="0"/>
              <a:t> </a:t>
            </a:r>
            <a:r>
              <a:rPr lang="en-US" dirty="0" err="1" smtClean="0"/>
              <a:t>dụ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486" y="766512"/>
            <a:ext cx="80295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426242" y="1311442"/>
            <a:ext cx="212959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5619" y="1316956"/>
            <a:ext cx="23336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695" y="3022182"/>
            <a:ext cx="82296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775158" y="1515979"/>
            <a:ext cx="529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rot="10800000" flipV="1">
            <a:off x="5763126" y="1700644"/>
            <a:ext cx="12032" cy="10305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98981" y="2502570"/>
            <a:ext cx="47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b1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rot="10800000" flipH="1" flipV="1">
            <a:off x="5735077" y="2711299"/>
            <a:ext cx="2013260" cy="1987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1"/>
          </p:cNvCxnSpPr>
          <p:nvPr/>
        </p:nvCxnSpPr>
        <p:spPr>
          <a:xfrm rot="10800000" flipH="1" flipV="1">
            <a:off x="5775157" y="1700645"/>
            <a:ext cx="1612231" cy="1198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4695" y="2334127"/>
            <a:ext cx="753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b2,b3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645568" y="1768642"/>
            <a:ext cx="385011" cy="818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725" y="4470985"/>
            <a:ext cx="775335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708484" y="4439652"/>
            <a:ext cx="24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1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846" y="2857124"/>
            <a:ext cx="64579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4543217"/>
            <a:ext cx="88487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6998" y="372979"/>
            <a:ext cx="23336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3181" y="400802"/>
            <a:ext cx="2066586" cy="174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634915" y="890336"/>
            <a:ext cx="385011" cy="818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00011" y="464470"/>
            <a:ext cx="2153652" cy="216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6533148" y="469232"/>
            <a:ext cx="950494" cy="216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48927" y="613612"/>
            <a:ext cx="156411" cy="1648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8276161">
            <a:off x="6419888" y="952212"/>
            <a:ext cx="1042718" cy="17058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554947">
            <a:off x="6424861" y="1732559"/>
            <a:ext cx="1118937" cy="27672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399421" y="697832"/>
            <a:ext cx="60158" cy="1564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72989" y="2249905"/>
            <a:ext cx="938464" cy="156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208295" y="553453"/>
            <a:ext cx="252663" cy="276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112041" y="1191126"/>
            <a:ext cx="348916" cy="481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232358" y="2117558"/>
            <a:ext cx="180474" cy="276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71610" y="2009274"/>
            <a:ext cx="721894" cy="577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838" y="2631156"/>
            <a:ext cx="68008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031" y="328111"/>
            <a:ext cx="47053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4325" y="343653"/>
            <a:ext cx="18764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6304"/>
            <a:ext cx="8725061" cy="327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465" y="3741821"/>
            <a:ext cx="4628995" cy="278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6154" y="3874420"/>
            <a:ext cx="19240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3AAB5-939B-4808-8486-090DD9B5C86B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613" y="343653"/>
            <a:ext cx="46101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9161" y="300789"/>
            <a:ext cx="3829960" cy="230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849" y="4686313"/>
            <a:ext cx="1591930" cy="193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680783"/>
            <a:ext cx="83248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3487" y="4030077"/>
            <a:ext cx="25622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3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4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8852</TotalTime>
  <Words>2289</Words>
  <Application>Microsoft Office PowerPoint</Application>
  <PresentationFormat>On-screen Show (4:3)</PresentationFormat>
  <Paragraphs>709</Paragraphs>
  <Slides>98</Slides>
  <Notes>10</Notes>
  <HiddenSlides>2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00" baseType="lpstr">
      <vt:lpstr>Origin</vt:lpstr>
      <vt:lpstr>1_Origin</vt:lpstr>
      <vt:lpstr>NGUYÊN LÝ MÁY</vt:lpstr>
      <vt:lpstr>Nhắc lại kiến thức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Ý nghĩa: - Xác định vị trí  phối hợp và sử dụng chuyển động của các cơ cấu để hòan thành nhiệm vụ của các máy đặt ra, bố trí không gian, vỏ máy… - Vận tốc và gia tốc là những thông số cần thiết phản ánh chât lượng làm việc của máy </vt:lpstr>
      <vt:lpstr>Slide 13</vt:lpstr>
      <vt:lpstr>Slide 14</vt:lpstr>
      <vt:lpstr>Slide 15</vt:lpstr>
      <vt:lpstr>Slide 16</vt:lpstr>
      <vt:lpstr>Slide 17</vt:lpstr>
      <vt:lpstr>Nối các đoạn B, C tương ứng ta có họa đồ vị trí của cơ cấu</vt:lpstr>
      <vt:lpstr>2.1 Bài Toán chuyển vị</vt:lpstr>
      <vt:lpstr>Slide 20</vt:lpstr>
      <vt:lpstr>Slide 21</vt:lpstr>
      <vt:lpstr>Slide 22</vt:lpstr>
      <vt:lpstr>Slide 23</vt:lpstr>
      <vt:lpstr>Slide 24</vt:lpstr>
      <vt:lpstr>c/ Ví dụ</vt:lpstr>
      <vt:lpstr>Slide 26</vt:lpstr>
      <vt:lpstr>Slide 27</vt:lpstr>
      <vt:lpstr>Slide 28</vt:lpstr>
      <vt:lpstr>Slide 29</vt:lpstr>
      <vt:lpstr>Slide 30</vt:lpstr>
      <vt:lpstr>Slide 31</vt:lpstr>
      <vt:lpstr>    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Bài toán gia tốc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Ví dụ:</vt:lpstr>
      <vt:lpstr>Slide 74</vt:lpstr>
      <vt:lpstr>Slide 75</vt:lpstr>
      <vt:lpstr>Slide 76</vt:lpstr>
      <vt:lpstr>Kết quả: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Ví dụ</vt:lpstr>
      <vt:lpstr>Slide 95</vt:lpstr>
      <vt:lpstr>Slide 96</vt:lpstr>
      <vt:lpstr>Slide 97</vt:lpstr>
      <vt:lpstr>Slide 98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2</dc:title>
  <dc:creator>Thanh Vi</dc:creator>
  <cp:lastModifiedBy>User</cp:lastModifiedBy>
  <cp:revision>550</cp:revision>
  <cp:lastPrinted>2020-05-19T03:18:47Z</cp:lastPrinted>
  <dcterms:created xsi:type="dcterms:W3CDTF">2014-08-21T13:49:13Z</dcterms:created>
  <dcterms:modified xsi:type="dcterms:W3CDTF">2022-10-12T01:34:47Z</dcterms:modified>
</cp:coreProperties>
</file>