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5" r:id="rId15"/>
    <p:sldId id="276" r:id="rId16"/>
    <p:sldId id="27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/>
  </p:normalViewPr>
  <p:slideViewPr>
    <p:cSldViewPr snapToGrid="0">
      <p:cViewPr varScale="1">
        <p:scale>
          <a:sx n="72" d="100"/>
          <a:sy n="72" d="100"/>
        </p:scale>
        <p:origin x="90" y="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9E4FA-5D29-44A6-B2FF-F780B71A4A42}" type="datetimeFigureOut">
              <a:rPr lang="en-US" smtClean="0"/>
              <a:t>29/03/2023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82E40-6088-4CDF-B6C0-DF50D9B15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093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9E4FA-5D29-44A6-B2FF-F780B71A4A42}" type="datetimeFigureOut">
              <a:rPr lang="en-US" smtClean="0"/>
              <a:t>29/03/2023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82E40-6088-4CDF-B6C0-DF50D9B15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466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9E4FA-5D29-44A6-B2FF-F780B71A4A42}" type="datetimeFigureOut">
              <a:rPr lang="en-US" smtClean="0"/>
              <a:t>29/03/2023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82E40-6088-4CDF-B6C0-DF50D9B15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114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9E4FA-5D29-44A6-B2FF-F780B71A4A42}" type="datetimeFigureOut">
              <a:rPr lang="en-US" smtClean="0"/>
              <a:t>29/03/2023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82E40-6088-4CDF-B6C0-DF50D9B15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145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9E4FA-5D29-44A6-B2FF-F780B71A4A42}" type="datetimeFigureOut">
              <a:rPr lang="en-US" smtClean="0"/>
              <a:t>29/03/2023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82E40-6088-4CDF-B6C0-DF50D9B15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469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9E4FA-5D29-44A6-B2FF-F780B71A4A42}" type="datetimeFigureOut">
              <a:rPr lang="en-US" smtClean="0"/>
              <a:t>29/03/2023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82E40-6088-4CDF-B6C0-DF50D9B15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216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9E4FA-5D29-44A6-B2FF-F780B71A4A42}" type="datetimeFigureOut">
              <a:rPr lang="en-US" smtClean="0"/>
              <a:t>29/03/2023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82E40-6088-4CDF-B6C0-DF50D9B15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164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9E4FA-5D29-44A6-B2FF-F780B71A4A42}" type="datetimeFigureOut">
              <a:rPr lang="en-US" smtClean="0"/>
              <a:t>29/03/2023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82E40-6088-4CDF-B6C0-DF50D9B15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108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9E4FA-5D29-44A6-B2FF-F780B71A4A42}" type="datetimeFigureOut">
              <a:rPr lang="en-US" smtClean="0"/>
              <a:t>29/03/2023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82E40-6088-4CDF-B6C0-DF50D9B15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141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9E4FA-5D29-44A6-B2FF-F780B71A4A42}" type="datetimeFigureOut">
              <a:rPr lang="en-US" smtClean="0"/>
              <a:t>29/03/2023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82E40-6088-4CDF-B6C0-DF50D9B15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640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9E4FA-5D29-44A6-B2FF-F780B71A4A42}" type="datetimeFigureOut">
              <a:rPr lang="en-US" smtClean="0"/>
              <a:t>29/03/2023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82E40-6088-4CDF-B6C0-DF50D9B15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513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E9E4FA-5D29-44A6-B2FF-F780B71A4A42}" type="datetimeFigureOut">
              <a:rPr lang="en-US" smtClean="0"/>
              <a:t>29/03/2023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82E40-6088-4CDF-B6C0-DF50D9B15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364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05" y="85377"/>
            <a:ext cx="5619337" cy="114125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479B445-C7B2-51FB-D080-34CACDC983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8673" y="1200421"/>
            <a:ext cx="9649521" cy="23876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4500" b="1" smtClean="0">
                <a:latin typeface="Arial" panose="020B0604020202020204" pitchFamily="34" charset="0"/>
                <a:cs typeface="Arial" panose="020B0604020202020204" pitchFamily="34" charset="0"/>
              </a:rPr>
              <a:t>CHƯƠNG </a:t>
            </a:r>
            <a:r>
              <a:rPr lang="en-US" sz="4500" b="1" smtClean="0"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r>
              <a:rPr lang="en-US" sz="4500" b="1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500" b="1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500" b="1" smtClean="0">
                <a:latin typeface="Arial" panose="020B0604020202020204" pitchFamily="34" charset="0"/>
                <a:cs typeface="Arial" panose="020B0604020202020204" pitchFamily="34" charset="0"/>
              </a:rPr>
              <a:t>VẼ QUY ƯỚC </a:t>
            </a:r>
            <a:r>
              <a:rPr lang="en-US" sz="4500" b="1" smtClean="0">
                <a:latin typeface="Arial" panose="020B0604020202020204" pitchFamily="34" charset="0"/>
                <a:cs typeface="Arial" panose="020B0604020202020204" pitchFamily="34" charset="0"/>
              </a:rPr>
              <a:t>BÁNH RĂNG VÀ LÒ XO</a:t>
            </a:r>
            <a:endParaRPr lang="en-US" sz="45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2421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81716" b="1955"/>
          <a:stretch/>
        </p:blipFill>
        <p:spPr>
          <a:xfrm>
            <a:off x="121155" y="51924"/>
            <a:ext cx="1027422" cy="111895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46981" y="611401"/>
            <a:ext cx="31909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b="1">
                <a:latin typeface="Times New Roman" panose="02020603050405020304" pitchFamily="18" charset="0"/>
                <a:ea typeface="Times New Roman" panose="02020603050405020304" pitchFamily="18" charset="0"/>
              </a:rPr>
              <a:t>2.3. Vẽ quy ước bánh răng côn</a:t>
            </a:r>
          </a:p>
        </p:txBody>
      </p:sp>
      <p:sp>
        <p:nvSpPr>
          <p:cNvPr id="5" name="Rectangle 4"/>
          <p:cNvSpPr/>
          <p:nvPr/>
        </p:nvSpPr>
        <p:spPr>
          <a:xfrm>
            <a:off x="1646981" y="980733"/>
            <a:ext cx="85003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Bộ truyền bánh răng côn thường dùng để truyền chuyển động quay giữa 2 trục cắt nhau, góc giữa 2 trục thường bằng 90</a:t>
            </a:r>
            <a:r>
              <a:rPr lang="en-US" baseline="300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endParaRPr lang="en-US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6981" y="5449088"/>
            <a:ext cx="8017720" cy="8087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1558" y="1819276"/>
            <a:ext cx="7345363" cy="3437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436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81716" b="1955"/>
          <a:stretch/>
        </p:blipFill>
        <p:spPr>
          <a:xfrm>
            <a:off x="121155" y="51924"/>
            <a:ext cx="1027422" cy="11189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4812" y="1285178"/>
            <a:ext cx="8859909" cy="41338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006487" y="426735"/>
            <a:ext cx="51563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b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Vẽ quy ước cặp bánh côn ăn khớp</a:t>
            </a:r>
            <a:endParaRPr lang="en-US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5985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81716" b="1955"/>
          <a:stretch/>
        </p:blipFill>
        <p:spPr>
          <a:xfrm>
            <a:off x="121155" y="51924"/>
            <a:ext cx="1027422" cy="111895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46981" y="611401"/>
            <a:ext cx="39539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b="1">
                <a:latin typeface="Times New Roman" panose="02020603050405020304" pitchFamily="18" charset="0"/>
                <a:ea typeface="Times New Roman" panose="02020603050405020304" pitchFamily="18" charset="0"/>
              </a:rPr>
              <a:t>2.3. Vẽ quy </a:t>
            </a:r>
            <a:r>
              <a:rPr lang="en-US" b="1">
                <a:latin typeface="Times New Roman" panose="02020603050405020304" pitchFamily="18" charset="0"/>
                <a:ea typeface="Times New Roman" panose="02020603050405020304" pitchFamily="18" charset="0"/>
              </a:rPr>
              <a:t>ước </a:t>
            </a:r>
            <a:r>
              <a:rPr lang="en-US" b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cặp bánh vít trục vít </a:t>
            </a:r>
            <a:endParaRPr lang="en-US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8577" y="1933359"/>
            <a:ext cx="9883113" cy="34006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6981" y="1044233"/>
            <a:ext cx="8023225" cy="825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483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81716" b="1955"/>
          <a:stretch/>
        </p:blipFill>
        <p:spPr>
          <a:xfrm>
            <a:off x="121155" y="51924"/>
            <a:ext cx="1027422" cy="11189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6207" y="1560357"/>
            <a:ext cx="5957544" cy="417137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006487" y="426735"/>
            <a:ext cx="51563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b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Vẽ quy ước cặp bánh vít – trục vít ăn khớp</a:t>
            </a:r>
            <a:endParaRPr lang="en-US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4344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81716" b="1955"/>
          <a:stretch/>
        </p:blipFill>
        <p:spPr>
          <a:xfrm>
            <a:off x="121155" y="51924"/>
            <a:ext cx="1027422" cy="111895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42946" y="436008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en-US">
                <a:latin typeface="Times New Roman" panose="02020603050405020304" pitchFamily="18" charset="0"/>
                <a:ea typeface="Times New Roman" panose="02020603050405020304" pitchFamily="18" charset="0"/>
              </a:rPr>
              <a:t>2.5. Vẽ quy ước lò xo</a:t>
            </a:r>
          </a:p>
          <a:p>
            <a:pPr>
              <a:spcAft>
                <a:spcPts val="0"/>
              </a:spcAft>
            </a:pPr>
            <a:r>
              <a:rPr lang="en-US">
                <a:latin typeface="Times New Roman" panose="02020603050405020304" pitchFamily="18" charset="0"/>
                <a:ea typeface="Times New Roman" panose="02020603050405020304" pitchFamily="18" charset="0"/>
              </a:rPr>
              <a:t>2.5.1. Khái niệm lò xo</a:t>
            </a:r>
          </a:p>
          <a:p>
            <a:pPr>
              <a:spcAft>
                <a:spcPts val="0"/>
              </a:spcAft>
            </a:pPr>
            <a:r>
              <a:rPr lang="en-US">
                <a:latin typeface="Times New Roman" panose="02020603050405020304" pitchFamily="18" charset="0"/>
                <a:ea typeface="Times New Roman" panose="02020603050405020304" pitchFamily="18" charset="0"/>
              </a:rPr>
              <a:t>2.5.2. Quy ước vẽ lò xo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3220" y="1728853"/>
            <a:ext cx="6699560" cy="4445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207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81716" b="1955"/>
          <a:stretch/>
        </p:blipFill>
        <p:spPr>
          <a:xfrm>
            <a:off x="121155" y="51924"/>
            <a:ext cx="1027422" cy="11189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6487" y="796067"/>
            <a:ext cx="8086725" cy="56483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006487" y="426735"/>
            <a:ext cx="51563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b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Vẽ quy ước lò xo</a:t>
            </a:r>
            <a:endParaRPr lang="en-US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5817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81716" b="1955"/>
          <a:stretch/>
        </p:blipFill>
        <p:spPr>
          <a:xfrm>
            <a:off x="121155" y="51924"/>
            <a:ext cx="1027422" cy="1118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111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81716" b="1955"/>
          <a:stretch/>
        </p:blipFill>
        <p:spPr>
          <a:xfrm>
            <a:off x="121155" y="51924"/>
            <a:ext cx="1027422" cy="111895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88323" y="611401"/>
            <a:ext cx="43396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b="1">
                <a:latin typeface="Times New Roman" panose="02020603050405020304" pitchFamily="18" charset="0"/>
                <a:ea typeface="Times New Roman" panose="02020603050405020304" pitchFamily="18" charset="0"/>
              </a:rPr>
              <a:t>2.1. Khái niệm về bánh răng và công dụng</a:t>
            </a:r>
          </a:p>
        </p:txBody>
      </p:sp>
      <p:sp>
        <p:nvSpPr>
          <p:cNvPr id="5" name="Rectangle 4"/>
          <p:cNvSpPr/>
          <p:nvPr/>
        </p:nvSpPr>
        <p:spPr>
          <a:xfrm>
            <a:off x="1588322" y="1040820"/>
            <a:ext cx="934637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Trong ngành chế tạo máy, bánh răng và lò xo là những chi tiết được dùng 1 cách rộng rãi. Kết cấu của chúng thường được định hình và kích thức thường được tiêu chuẩn hóa.</a:t>
            </a:r>
          </a:p>
          <a:p>
            <a:pPr>
              <a:spcAft>
                <a:spcPts val="0"/>
              </a:spcAft>
            </a:pPr>
            <a:r>
              <a:rPr lang="en-US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Đây là những chi tiết có kết cấu phức tạp nên khi vẽ sẽ vẽ theo quy ước =&gt; phải tuân thủ quy ước</a:t>
            </a:r>
            <a:endParaRPr lang="en-US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2637" y="2160587"/>
            <a:ext cx="8144836" cy="4202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276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81716" b="1955"/>
          <a:stretch/>
        </p:blipFill>
        <p:spPr>
          <a:xfrm>
            <a:off x="121155" y="51924"/>
            <a:ext cx="1027422" cy="11189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8577" y="827301"/>
            <a:ext cx="10715625" cy="529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960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81716" b="1955"/>
          <a:stretch/>
        </p:blipFill>
        <p:spPr>
          <a:xfrm>
            <a:off x="121155" y="51924"/>
            <a:ext cx="1027422" cy="11189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777" y="965200"/>
            <a:ext cx="10220325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346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81716" b="1955"/>
          <a:stretch/>
        </p:blipFill>
        <p:spPr>
          <a:xfrm>
            <a:off x="121155" y="51924"/>
            <a:ext cx="1027422" cy="111895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22400" y="42853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en-US" b="1">
                <a:latin typeface="Times New Roman" panose="02020603050405020304" pitchFamily="18" charset="0"/>
                <a:ea typeface="Times New Roman" panose="02020603050405020304" pitchFamily="18" charset="0"/>
              </a:rPr>
              <a:t>2.2. Vẽ quy ước bánh răng trụ</a:t>
            </a:r>
          </a:p>
          <a:p>
            <a:pPr>
              <a:spcAft>
                <a:spcPts val="0"/>
              </a:spcAft>
            </a:pPr>
            <a:r>
              <a:rPr lang="en-US">
                <a:latin typeface="Times New Roman" panose="02020603050405020304" pitchFamily="18" charset="0"/>
                <a:ea typeface="Times New Roman" panose="02020603050405020304" pitchFamily="18" charset="0"/>
              </a:rPr>
              <a:t>2.2.1. Thông số của bánh răng</a:t>
            </a:r>
          </a:p>
          <a:p>
            <a:pPr>
              <a:spcAft>
                <a:spcPts val="0"/>
              </a:spcAft>
            </a:pPr>
            <a:r>
              <a:rPr lang="en-US">
                <a:latin typeface="Times New Roman" panose="02020603050405020304" pitchFamily="18" charset="0"/>
                <a:ea typeface="Times New Roman" panose="02020603050405020304" pitchFamily="18" charset="0"/>
              </a:rPr>
              <a:t>2.2.2. Quy ước vẽ bánh răng trụ</a:t>
            </a:r>
          </a:p>
          <a:p>
            <a:pPr>
              <a:spcAft>
                <a:spcPts val="0"/>
              </a:spcAft>
            </a:pPr>
            <a:r>
              <a:rPr lang="en-US">
                <a:latin typeface="Times New Roman" panose="02020603050405020304" pitchFamily="18" charset="0"/>
                <a:ea typeface="Times New Roman" panose="02020603050405020304" pitchFamily="18" charset="0"/>
              </a:rPr>
              <a:t>2.2.3. Cặp bánh răng trụ ăn khớp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9750" y="1824037"/>
            <a:ext cx="7804150" cy="318416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02155" y="2215788"/>
            <a:ext cx="24765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b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Bánh </a:t>
            </a:r>
            <a:r>
              <a:rPr lang="en-US" b="1">
                <a:latin typeface="Times New Roman" panose="02020603050405020304" pitchFamily="18" charset="0"/>
                <a:ea typeface="Times New Roman" panose="02020603050405020304" pitchFamily="18" charset="0"/>
              </a:rPr>
              <a:t>răng </a:t>
            </a:r>
            <a:r>
              <a:rPr lang="en-US" b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trụ:</a:t>
            </a:r>
            <a:r>
              <a:rPr lang="en-US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Dùng để truyền chuyển động quay giữa 2 trục song song với nhau</a:t>
            </a:r>
            <a:endParaRPr lang="en-US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6500" y="5203370"/>
            <a:ext cx="6399213" cy="1070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167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81716" b="1955"/>
          <a:stretch/>
        </p:blipFill>
        <p:spPr>
          <a:xfrm>
            <a:off x="121155" y="51924"/>
            <a:ext cx="1027422" cy="11189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-1" t="28901" r="-1049"/>
          <a:stretch/>
        </p:blipFill>
        <p:spPr>
          <a:xfrm>
            <a:off x="1612899" y="1460500"/>
            <a:ext cx="8716645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7252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81716" b="1955"/>
          <a:stretch/>
        </p:blipFill>
        <p:spPr>
          <a:xfrm>
            <a:off x="121155" y="51924"/>
            <a:ext cx="1027422" cy="11189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8577" y="1374078"/>
            <a:ext cx="9880910" cy="362972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25487" y="426735"/>
            <a:ext cx="44635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b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Vẽ quy ước bánh răng</a:t>
            </a:r>
            <a:endParaRPr lang="en-US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16000" y="1170878"/>
            <a:ext cx="901700" cy="7214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4072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81716" b="1955"/>
          <a:stretch/>
        </p:blipFill>
        <p:spPr>
          <a:xfrm>
            <a:off x="121155" y="51924"/>
            <a:ext cx="1027422" cy="11189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8725" y="1170878"/>
            <a:ext cx="6924675" cy="492401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006487" y="426735"/>
            <a:ext cx="51563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b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Vẽ quy ước cặp bánh trụ ăn khớp</a:t>
            </a:r>
            <a:endParaRPr lang="en-US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52887" y="6100367"/>
            <a:ext cx="51563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Ăn khớp ngoài</a:t>
            </a:r>
            <a:endParaRPr lang="en-US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6298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81716" b="1955"/>
          <a:stretch/>
        </p:blipFill>
        <p:spPr>
          <a:xfrm>
            <a:off x="121155" y="51924"/>
            <a:ext cx="1027422" cy="11189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9362" y="985837"/>
            <a:ext cx="9896475" cy="40481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673487" y="5363767"/>
            <a:ext cx="51563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Ăn khớp trong</a:t>
            </a:r>
            <a:endParaRPr lang="en-US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9316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229</Words>
  <Application>Microsoft Office PowerPoint</Application>
  <PresentationFormat>Widescreen</PresentationFormat>
  <Paragraphs>22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Office Theme</vt:lpstr>
      <vt:lpstr>CHƯƠNG II VẼ QUY ƯỚC BÁNH RĂNG VÀ LÒ XO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CHƯƠNG I VẼ QUY ƯỚC REN CÁC MỐI GHÉP</dc:title>
  <dc:creator>Linh</dc:creator>
  <cp:lastModifiedBy>Linh</cp:lastModifiedBy>
  <cp:revision>16</cp:revision>
  <dcterms:created xsi:type="dcterms:W3CDTF">2023-03-27T13:57:41Z</dcterms:created>
  <dcterms:modified xsi:type="dcterms:W3CDTF">2023-03-29T15:00:26Z</dcterms:modified>
</cp:coreProperties>
</file>