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06" r:id="rId2"/>
    <p:sldId id="307" r:id="rId3"/>
    <p:sldId id="308" r:id="rId4"/>
    <p:sldId id="285" r:id="rId5"/>
    <p:sldId id="296" r:id="rId6"/>
    <p:sldId id="310" r:id="rId7"/>
    <p:sldId id="323" r:id="rId8"/>
    <p:sldId id="321" r:id="rId9"/>
    <p:sldId id="320" r:id="rId10"/>
    <p:sldId id="278" r:id="rId11"/>
    <p:sldId id="303" r:id="rId12"/>
    <p:sldId id="319" r:id="rId13"/>
    <p:sldId id="279" r:id="rId14"/>
    <p:sldId id="280" r:id="rId15"/>
    <p:sldId id="281" r:id="rId16"/>
    <p:sldId id="297" r:id="rId17"/>
    <p:sldId id="282" r:id="rId18"/>
    <p:sldId id="283" r:id="rId19"/>
    <p:sldId id="262" r:id="rId20"/>
    <p:sldId id="311" r:id="rId21"/>
    <p:sldId id="301" r:id="rId22"/>
    <p:sldId id="289" r:id="rId23"/>
    <p:sldId id="309" r:id="rId24"/>
    <p:sldId id="318" r:id="rId25"/>
    <p:sldId id="290" r:id="rId26"/>
    <p:sldId id="291" r:id="rId27"/>
    <p:sldId id="292" r:id="rId28"/>
    <p:sldId id="271" r:id="rId29"/>
    <p:sldId id="315" r:id="rId30"/>
    <p:sldId id="304" r:id="rId31"/>
    <p:sldId id="305" r:id="rId32"/>
    <p:sldId id="312" r:id="rId33"/>
    <p:sldId id="313" r:id="rId34"/>
    <p:sldId id="316" r:id="rId35"/>
    <p:sldId id="31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6F55FE-A70A-4070-8774-CB17F0DD0433}" type="datetimeFigureOut">
              <a:rPr lang="id-ID"/>
              <a:pPr>
                <a:defRPr/>
              </a:pPr>
              <a:t>29/08/2022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A2E945-AF0D-4278-8B49-C7AF5B7414C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36501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3D61CAE-F48D-4F1A-BA1A-2BD3A54A1D86}" type="slidenum">
              <a:rPr lang="id-ID" smtClean="0"/>
              <a:pPr/>
              <a:t>2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384715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6F568D4-6F63-4BA5-A368-CE99C2B5D35E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E695-FA4E-46D2-8DC3-3C9B06FDA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0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44F70-FE01-44E9-B7F6-E45645D81163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0D71-908E-478F-ABBB-732E25EED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52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6D5B-D90C-45B4-8843-DD77B7185049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A5A2-2E60-4D26-B5EA-FE69C3CEB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59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FAC8-5B2F-4074-A4F0-A66591CD9317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8532-3BB8-44D2-B29A-85E529EEC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27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01EF-6157-47FC-A701-6CAF8AC4D2EF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B4C-A1AB-4A0B-AF17-4000DAA3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429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005D-9C3D-4FE0-ABF0-D646243DCD77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87C7-BD3E-404A-AFF1-68A3DFB66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93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527C-A8EE-4026-94AC-59C86C124CA5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2E35-FE36-4BDF-B562-77B5FDABF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08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1085-976C-40B4-9CE0-025D96486FEE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7771-83EB-444A-8837-26BECAA73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6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0BBC-353F-4FCC-AC88-2EE125FF2895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0673-6D41-47DB-B495-DA2C6E368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04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1545-3AB0-4DBB-93CF-9378FF11197B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57FA-4504-45BB-9FB5-27E8DC81C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79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485C-24A7-4E0E-A55D-AF9D6FEBFE6B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D54A-1585-46F7-A940-959BB4D3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346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94CFA9-46C0-4422-89A6-5B0BB80FF411}" type="datetime1">
              <a:rPr lang="en-US"/>
              <a:pPr>
                <a:defRPr/>
              </a:pPr>
              <a:t>29/08/2022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B08AD2-9C21-45E9-AE99-89B70EDA5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06" r:id="rId4"/>
    <p:sldLayoutId id="2147483807" r:id="rId5"/>
    <p:sldLayoutId id="2147483811" r:id="rId6"/>
    <p:sldLayoutId id="2147483812" r:id="rId7"/>
    <p:sldLayoutId id="2147483813" r:id="rId8"/>
    <p:sldLayoutId id="2147483814" r:id="rId9"/>
    <p:sldLayoutId id="2147483808" r:id="rId10"/>
    <p:sldLayoutId id="21474838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Ch&#432;&#417;ng%201_C&#7845;u%20tr&#250;c%20c&#417;%20c&#7845;u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23850" y="1797050"/>
            <a:ext cx="8455025" cy="1366838"/>
          </a:xfrm>
        </p:spPr>
        <p:txBody>
          <a:bodyPr/>
          <a:lstStyle/>
          <a:p>
            <a:pPr algn="ctr" eaLnBrk="1" hangingPunct="1"/>
            <a:r>
              <a:rPr lang="en-US" sz="7000" b="1" dirty="0" smtClean="0">
                <a:latin typeface="Arial" charset="0"/>
                <a:cs typeface="Arial" charset="0"/>
              </a:rPr>
              <a:t>NGUYÊN LÝ MÁY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262063" y="3771900"/>
            <a:ext cx="7031037" cy="973138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vi-VN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Giảng viên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Hoàng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Ngọc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Thiên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Vũ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Bộ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môn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:   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Cơ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sở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kỹ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thuật-khoa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SPCN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212450" y="5099050"/>
            <a:ext cx="5322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/>
            <a:r>
              <a:rPr lang="en-US" sz="2800" dirty="0">
                <a:latin typeface="Arial" charset="0"/>
                <a:cs typeface="Arial" charset="0"/>
              </a:rPr>
              <a:t>Email</a:t>
            </a:r>
            <a:r>
              <a:rPr lang="en-US" sz="2800" dirty="0">
                <a:cs typeface="Arial" charset="0"/>
              </a:rPr>
              <a:t>          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>
                <a:latin typeface="Arial" charset="0"/>
                <a:cs typeface="Arial" charset="0"/>
              </a:rPr>
              <a:t>:   </a:t>
            </a:r>
            <a:r>
              <a:rPr lang="en-US" sz="2800" smtClean="0">
                <a:latin typeface="Arial" charset="0"/>
                <a:cs typeface="Arial" charset="0"/>
              </a:rPr>
              <a:t>hntvu@ute.udn.vn</a:t>
            </a:r>
            <a:endParaRPr lang="en-US" sz="2800" dirty="0">
              <a:latin typeface="Arial" charset="0"/>
              <a:cs typeface="Arial" charset="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922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B8185E8-B371-47CE-8145-089A9E778A75}" type="slidenum">
              <a:rPr lang="en-US" smtClean="0">
                <a:solidFill>
                  <a:schemeClr val="tx2"/>
                </a:solidFill>
              </a:rPr>
              <a:pPr/>
              <a:t>1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 txBox="1">
            <a:spLocks/>
          </p:cNvSpPr>
          <p:nvPr/>
        </p:nvSpPr>
        <p:spPr bwMode="auto">
          <a:xfrm>
            <a:off x="1343025" y="1960563"/>
            <a:ext cx="3903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500">
                <a:latin typeface="Arial" charset="0"/>
                <a:cs typeface="Arial" charset="0"/>
              </a:rPr>
              <a:t>Bộ phận nối động 2 khâu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8" y="2546350"/>
            <a:ext cx="7796212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2013" y="1285875"/>
            <a:ext cx="310515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1.1.</a:t>
            </a:r>
            <a:r>
              <a:rPr lang="en-US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động</a:t>
            </a:r>
            <a:endParaRPr lang="en-US" sz="2700" b="1" dirty="0">
              <a:latin typeface="+mn-lt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084388" y="30163"/>
            <a:ext cx="5024437" cy="646112"/>
          </a:xfrm>
        </p:spPr>
        <p:txBody>
          <a:bodyPr rtlCol="0">
            <a:noAutofit/>
          </a:bodyPr>
          <a:lstStyle/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định nghĩa</a:t>
            </a:r>
            <a:endParaRPr lang="vi-VN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5366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536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1273B0C-6B46-470B-A584-C81F04E5AA6A}" type="slidenum">
              <a:rPr lang="en-US" smtClean="0">
                <a:solidFill>
                  <a:schemeClr val="tx2"/>
                </a:solidFill>
              </a:rPr>
              <a:pPr/>
              <a:t>10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13" y="1244600"/>
            <a:ext cx="4305300" cy="2252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1.1.</a:t>
            </a:r>
            <a:r>
              <a:rPr lang="en-US" sz="27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Khớp</a:t>
            </a:r>
            <a:r>
              <a:rPr lang="en-US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động</a:t>
            </a:r>
            <a:endParaRPr lang="en-US" sz="2700" b="1" dirty="0">
              <a:solidFill>
                <a:sysClr val="windowText" lastClr="000000"/>
              </a:solidFill>
              <a:latin typeface="+mn-lt"/>
            </a:endParaRPr>
          </a:p>
          <a:p>
            <a:pPr marL="914400" lvl="1" indent="-457200">
              <a:lnSpc>
                <a:spcPct val="130000"/>
              </a:lnSpc>
              <a:buFontTx/>
              <a:buChar char="-"/>
              <a:defRPr/>
            </a:pP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điểm</a:t>
            </a:r>
            <a:endParaRPr lang="en-US" sz="27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30000"/>
              </a:lnSpc>
              <a:buFontTx/>
              <a:buChar char="-"/>
              <a:defRPr/>
            </a:pP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đường</a:t>
            </a:r>
            <a:endParaRPr lang="en-US" sz="27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30000"/>
              </a:lnSpc>
              <a:buFontTx/>
              <a:buChar char="-"/>
              <a:defRPr/>
            </a:pP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mặt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084388" y="30163"/>
            <a:ext cx="5024437" cy="646112"/>
          </a:xfrm>
        </p:spPr>
        <p:txBody>
          <a:bodyPr rtlCol="0">
            <a:noAutofit/>
          </a:bodyPr>
          <a:lstStyle/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định nghĩa</a:t>
            </a:r>
            <a:endParaRPr lang="vi-VN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632200"/>
            <a:ext cx="7340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639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980978-3BAA-45E5-AF45-722CD6CF49D6}" type="slidenum">
              <a:rPr lang="en-US" smtClean="0">
                <a:solidFill>
                  <a:schemeClr val="tx2"/>
                </a:solidFill>
              </a:rPr>
              <a:pPr/>
              <a:t>11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A8532-3BB8-44D2-B29A-85E529EEC6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909" t="21747" r="11815" b="8390"/>
          <a:stretch>
            <a:fillRect/>
          </a:stretch>
        </p:blipFill>
        <p:spPr bwMode="auto">
          <a:xfrm>
            <a:off x="501040" y="1202497"/>
            <a:ext cx="7268412" cy="546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2300" y="1801813"/>
            <a:ext cx="8434388" cy="3502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quay: 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None/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trượt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1074738" y="4903788"/>
            <a:ext cx="6932612" cy="1419225"/>
            <a:chOff x="1637012" y="4700626"/>
            <a:chExt cx="9305745" cy="1839333"/>
          </a:xfrm>
        </p:grpSpPr>
        <p:pic>
          <p:nvPicPr>
            <p:cNvPr id="1741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012" y="4700626"/>
              <a:ext cx="2970164" cy="183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5170084" y="5690244"/>
              <a:ext cx="134887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1" name="TextBox 6"/>
            <p:cNvSpPr txBox="1">
              <a:spLocks noChangeArrowheads="1"/>
            </p:cNvSpPr>
            <p:nvPr/>
          </p:nvSpPr>
          <p:spPr bwMode="auto">
            <a:xfrm>
              <a:off x="5156611" y="5232842"/>
              <a:ext cx="1345187" cy="4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000">
                  <a:latin typeface="Arial" charset="0"/>
                  <a:cs typeface="Arial" charset="0"/>
                </a:rPr>
                <a:t>Kí hiệu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889739" y="5616177"/>
              <a:ext cx="198175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507707" y="5461871"/>
              <a:ext cx="745823" cy="310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9372267" y="5628522"/>
              <a:ext cx="15704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425" name="Group 25"/>
            <p:cNvGrpSpPr>
              <a:grpSpLocks/>
            </p:cNvGrpSpPr>
            <p:nvPr/>
          </p:nvGrpSpPr>
          <p:grpSpPr bwMode="auto">
            <a:xfrm>
              <a:off x="9836233" y="5275756"/>
              <a:ext cx="641824" cy="285500"/>
              <a:chOff x="10444766" y="5477704"/>
              <a:chExt cx="641824" cy="2855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0445341" y="5478651"/>
                <a:ext cx="0" cy="2736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447471" y="5762575"/>
                <a:ext cx="6392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1086748" y="5478651"/>
                <a:ext cx="0" cy="2736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426" name="Group 26"/>
            <p:cNvGrpSpPr>
              <a:grpSpLocks/>
            </p:cNvGrpSpPr>
            <p:nvPr/>
          </p:nvGrpSpPr>
          <p:grpSpPr bwMode="auto">
            <a:xfrm rot="10800000">
              <a:off x="9845331" y="5692303"/>
              <a:ext cx="644540" cy="273636"/>
              <a:chOff x="10432952" y="5504702"/>
              <a:chExt cx="644540" cy="27363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0438214" y="5504703"/>
                <a:ext cx="0" cy="2736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0433952" y="5768053"/>
                <a:ext cx="63927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1077491" y="5504703"/>
                <a:ext cx="0" cy="2736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581025" y="1209675"/>
            <a:ext cx="479425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1.1.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2084388" y="30163"/>
            <a:ext cx="5024437" cy="646112"/>
          </a:xfrm>
        </p:spPr>
        <p:txBody>
          <a:bodyPr rtlCol="0">
            <a:noAutofit/>
          </a:bodyPr>
          <a:lstStyle/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định nghĩa</a:t>
            </a:r>
            <a:endParaRPr lang="vi-VN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838" y="2636838"/>
            <a:ext cx="725011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7417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67171D0-FABD-49F9-BF40-F22968509B62}" type="slidenum">
              <a:rPr lang="en-US" smtClean="0">
                <a:solidFill>
                  <a:schemeClr val="tx2"/>
                </a:solidFill>
              </a:rPr>
              <a:pPr/>
              <a:t>13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 txBox="1">
            <a:spLocks/>
          </p:cNvSpPr>
          <p:nvPr/>
        </p:nvSpPr>
        <p:spPr bwMode="auto">
          <a:xfrm>
            <a:off x="1676400" y="1905000"/>
            <a:ext cx="6102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200" dirty="0" err="1">
                <a:latin typeface="Arial" charset="0"/>
                <a:cs typeface="Arial" charset="0"/>
              </a:rPr>
              <a:t>Khớp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cao</a:t>
            </a:r>
            <a:r>
              <a:rPr lang="en-US" sz="2200" dirty="0">
                <a:latin typeface="Arial" charset="0"/>
                <a:cs typeface="Arial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200" dirty="0">
                <a:latin typeface="Arial" charset="0"/>
                <a:cs typeface="Arial" charset="0"/>
              </a:rPr>
              <a:t>	+ </a:t>
            </a:r>
            <a:r>
              <a:rPr lang="en-US" sz="2200" dirty="0" err="1">
                <a:latin typeface="Arial" charset="0"/>
                <a:cs typeface="Arial" charset="0"/>
              </a:rPr>
              <a:t>Tiếp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xúc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theo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điểm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hoặc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đường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200" dirty="0">
                <a:latin typeface="Arial" charset="0"/>
                <a:cs typeface="Arial" charset="0"/>
              </a:rPr>
              <a:t>	+ </a:t>
            </a:r>
            <a:r>
              <a:rPr lang="en-US" sz="2200" dirty="0" err="1">
                <a:latin typeface="Arial" charset="0"/>
                <a:cs typeface="Arial" charset="0"/>
              </a:rPr>
              <a:t>Hạn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chế</a:t>
            </a:r>
            <a:r>
              <a:rPr lang="en-US" sz="2200">
                <a:latin typeface="Arial" charset="0"/>
                <a:cs typeface="Arial" charset="0"/>
              </a:rPr>
              <a:t> </a:t>
            </a:r>
            <a:r>
              <a:rPr lang="en-US" sz="2200" smtClean="0">
                <a:latin typeface="Arial" charset="0"/>
                <a:cs typeface="Arial" charset="0"/>
              </a:rPr>
              <a:t>4 </a:t>
            </a:r>
            <a:r>
              <a:rPr lang="en-US" sz="2200" dirty="0" err="1">
                <a:latin typeface="Arial" charset="0"/>
                <a:cs typeface="Arial" charset="0"/>
              </a:rPr>
              <a:t>bậc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tự</a:t>
            </a:r>
            <a:r>
              <a:rPr lang="en-US" sz="2200" dirty="0">
                <a:latin typeface="Arial" charset="0"/>
                <a:cs typeface="Arial" charset="0"/>
              </a:rPr>
              <a:t> do.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200" dirty="0" err="1">
                <a:latin typeface="Arial" charset="0"/>
                <a:cs typeface="Arial" charset="0"/>
              </a:rPr>
              <a:t>Kí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hiệu</a:t>
            </a:r>
            <a:r>
              <a:rPr lang="en-US" sz="2200" dirty="0">
                <a:latin typeface="Arial" charset="0"/>
                <a:cs typeface="Arial" charset="0"/>
              </a:rPr>
              <a:t>: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44763" y="3675063"/>
            <a:ext cx="4986337" cy="2608262"/>
            <a:chOff x="2335495" y="3107587"/>
            <a:chExt cx="8073849" cy="2972215"/>
          </a:xfrm>
        </p:grpSpPr>
        <p:grpSp>
          <p:nvGrpSpPr>
            <p:cNvPr id="18442" name="Group 8"/>
            <p:cNvGrpSpPr>
              <a:grpSpLocks/>
            </p:cNvGrpSpPr>
            <p:nvPr/>
          </p:nvGrpSpPr>
          <p:grpSpPr bwMode="auto">
            <a:xfrm>
              <a:off x="8450565" y="3887200"/>
              <a:ext cx="1958779" cy="1938704"/>
              <a:chOff x="3593772" y="2568885"/>
              <a:chExt cx="1958779" cy="1964113"/>
            </a:xfrm>
          </p:grpSpPr>
          <p:sp>
            <p:nvSpPr>
              <p:cNvPr id="3" name="Arc 2"/>
              <p:cNvSpPr/>
              <p:nvPr/>
            </p:nvSpPr>
            <p:spPr>
              <a:xfrm rot="1432575">
                <a:off x="3593851" y="3027141"/>
                <a:ext cx="889383" cy="1506502"/>
              </a:xfrm>
              <a:prstGeom prst="arc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Arc 7"/>
              <p:cNvSpPr/>
              <p:nvPr/>
            </p:nvSpPr>
            <p:spPr>
              <a:xfrm rot="12637618">
                <a:off x="4783981" y="2568959"/>
                <a:ext cx="768570" cy="1460684"/>
              </a:xfrm>
              <a:prstGeom prst="arc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8443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495" y="3107587"/>
              <a:ext cx="3965662" cy="297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6695014" y="4902132"/>
              <a:ext cx="148316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5" name="TextBox 11"/>
            <p:cNvSpPr txBox="1">
              <a:spLocks noChangeArrowheads="1"/>
            </p:cNvSpPr>
            <p:nvPr/>
          </p:nvSpPr>
          <p:spPr bwMode="auto">
            <a:xfrm>
              <a:off x="6666685" y="4459500"/>
              <a:ext cx="1620404" cy="39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000">
                  <a:latin typeface="Arial" charset="0"/>
                  <a:cs typeface="Arial" charset="0"/>
                </a:rPr>
                <a:t>Kí hiệu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39775" y="1330325"/>
            <a:ext cx="479425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1.1.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84388" y="30163"/>
            <a:ext cx="5024437" cy="646112"/>
          </a:xfrm>
        </p:spPr>
        <p:txBody>
          <a:bodyPr rtlCol="0">
            <a:noAutofit/>
          </a:bodyPr>
          <a:lstStyle/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định nghĩa</a:t>
            </a:r>
            <a:endParaRPr lang="vi-VN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8438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84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6E277AF-0224-4764-B8AB-E1BB7C6599D1}" type="slidenum">
              <a:rPr lang="en-US" smtClean="0">
                <a:solidFill>
                  <a:schemeClr val="tx2"/>
                </a:solidFill>
              </a:rPr>
              <a:pPr/>
              <a:t>14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03275" y="2462213"/>
            <a:ext cx="4991100" cy="2709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vi-VN" sz="2200" dirty="0"/>
              <a:t>Các khâu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=&gt;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vi-VN" sz="2200" dirty="0" smtClean="0">
                <a:cs typeface="Arial" pitchFamily="34" charset="0"/>
              </a:rPr>
              <a:t>ược </a:t>
            </a:r>
            <a:r>
              <a:rPr lang="vi-VN" sz="2200" dirty="0"/>
              <a:t>đồ đơn </a:t>
            </a:r>
            <a:r>
              <a:rPr lang="vi-VN" sz="2200" dirty="0" smtClean="0"/>
              <a:t>giãn</a:t>
            </a:r>
            <a:r>
              <a:rPr lang="en-US" sz="2200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=&gt;</a:t>
            </a:r>
            <a:r>
              <a:rPr lang="en-US" sz="2200" dirty="0" smtClean="0"/>
              <a:t> </a:t>
            </a:r>
            <a:r>
              <a:rPr lang="vi-VN" sz="2200" dirty="0" smtClean="0"/>
              <a:t>lược </a:t>
            </a:r>
            <a:r>
              <a:rPr lang="vi-VN" sz="2200" dirty="0"/>
              <a:t>đồ </a:t>
            </a:r>
            <a:r>
              <a:rPr lang="vi-VN" sz="2200" dirty="0" smtClean="0"/>
              <a:t>khâu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vi-VN" sz="2200" dirty="0"/>
              <a:t>Các khớp (lược đồ) thuộc khâu.</a:t>
            </a:r>
            <a:endParaRPr lang="en-US" sz="2200" dirty="0"/>
          </a:p>
          <a:p>
            <a:pPr>
              <a:defRPr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200" dirty="0" smtClean="0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390650"/>
            <a:ext cx="34036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604838" y="1368425"/>
            <a:ext cx="34702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1.1.</a:t>
            </a:r>
            <a:r>
              <a:rPr lang="en-US" sz="2700" b="1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vi-VN" sz="2700" b="1">
                <a:latin typeface="Arial" charset="0"/>
                <a:cs typeface="Arial" charset="0"/>
              </a:rPr>
              <a:t> </a:t>
            </a:r>
            <a:r>
              <a:rPr lang="en-US" sz="2700" b="1">
                <a:latin typeface="Arial" charset="0"/>
                <a:cs typeface="Arial" charset="0"/>
              </a:rPr>
              <a:t>L</a:t>
            </a:r>
            <a:r>
              <a:rPr lang="vi-VN" sz="2700" b="1">
                <a:latin typeface="Arial" charset="0"/>
                <a:cs typeface="Arial" charset="0"/>
              </a:rPr>
              <a:t>ược đồ khâu</a:t>
            </a:r>
            <a:endParaRPr lang="en-US" sz="2700" b="1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084388" y="30163"/>
            <a:ext cx="5024437" cy="646112"/>
          </a:xfrm>
        </p:spPr>
        <p:txBody>
          <a:bodyPr rtlCol="0">
            <a:noAutofit/>
          </a:bodyPr>
          <a:lstStyle/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định nghĩa</a:t>
            </a:r>
            <a:endParaRPr lang="vi-VN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9462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946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9B4E4A8-E3D4-40DD-A203-0B8F937A6184}" type="slidenum">
              <a:rPr lang="en-US" smtClean="0">
                <a:solidFill>
                  <a:schemeClr val="tx2"/>
                </a:solidFill>
              </a:rPr>
              <a:pPr/>
              <a:t>15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2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946150"/>
            <a:ext cx="2505075" cy="644525"/>
          </a:xfrm>
        </p:spPr>
        <p:txBody>
          <a:bodyPr/>
          <a:lstStyle/>
          <a:p>
            <a:pPr eaLnBrk="1" hangingPunct="1"/>
            <a:r>
              <a:rPr lang="en-US" sz="2200" smtClean="0">
                <a:latin typeface="Arial" charset="0"/>
                <a:cs typeface="Arial" charset="0"/>
              </a:rPr>
              <a:t>Kích thước động</a:t>
            </a:r>
          </a:p>
        </p:txBody>
      </p:sp>
      <p:pic>
        <p:nvPicPr>
          <p:cNvPr id="4" name="Picture 8" descr="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524000"/>
            <a:ext cx="27463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apt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227513"/>
            <a:ext cx="3760787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ptu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778000"/>
            <a:ext cx="25876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6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0488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A011510-C96D-4BD3-92D2-6EF61587E8E5}" type="slidenum">
              <a:rPr lang="en-US" smtClean="0">
                <a:solidFill>
                  <a:schemeClr val="tx2"/>
                </a:solidFill>
              </a:rPr>
              <a:pPr/>
              <a:t>16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1052513" y="2016125"/>
            <a:ext cx="745648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200" dirty="0">
                <a:latin typeface="Arial" charset="0"/>
              </a:rPr>
              <a:t>N</a:t>
            </a:r>
            <a:r>
              <a:rPr lang="vi-VN" sz="2200" dirty="0">
                <a:latin typeface="Arial" charset="0"/>
              </a:rPr>
              <a:t>hiều khâu nối động </a:t>
            </a:r>
            <a:r>
              <a:rPr lang="en-US" sz="2200" dirty="0">
                <a:latin typeface="Arial" charset="0"/>
              </a:rPr>
              <a:t>=&gt; </a:t>
            </a:r>
            <a:r>
              <a:rPr lang="vi-VN" sz="2200" dirty="0">
                <a:latin typeface="Arial" charset="0"/>
              </a:rPr>
              <a:t>một hoặc</a:t>
            </a:r>
            <a:r>
              <a:rPr lang="en-US" sz="2200" dirty="0">
                <a:latin typeface="Arial" charset="0"/>
              </a:rPr>
              <a:t> </a:t>
            </a:r>
            <a:r>
              <a:rPr lang="vi-VN" sz="2200" dirty="0">
                <a:latin typeface="Arial" charset="0"/>
              </a:rPr>
              <a:t>nhiều đa giác khép kín hoặc không</a:t>
            </a:r>
            <a:r>
              <a:rPr lang="en-US" sz="2200" dirty="0">
                <a:latin typeface="Arial" charset="0"/>
              </a:rPr>
              <a:t>.</a:t>
            </a:r>
            <a:endParaRPr lang="en-US" sz="2200" dirty="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2400" dirty="0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503363" y="5424488"/>
            <a:ext cx="2084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</a:rPr>
              <a:t>C</a:t>
            </a:r>
            <a:r>
              <a:rPr lang="vi-VN" sz="2200">
                <a:latin typeface="Arial" charset="0"/>
              </a:rPr>
              <a:t>huỗi động kín</a:t>
            </a:r>
            <a:endParaRPr lang="en-US" sz="2200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5511800" y="5454650"/>
            <a:ext cx="20494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</a:rPr>
              <a:t>C</a:t>
            </a:r>
            <a:r>
              <a:rPr lang="vi-VN" sz="2200">
                <a:latin typeface="Arial" charset="0"/>
              </a:rPr>
              <a:t>huỗi động hở</a:t>
            </a:r>
            <a:endParaRPr lang="en-US" sz="2200"/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703263" y="1398588"/>
            <a:ext cx="30686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1.1.</a:t>
            </a:r>
            <a:r>
              <a:rPr lang="en-US" sz="2700" b="1">
                <a:solidFill>
                  <a:srgbClr val="000000"/>
                </a:solidFill>
                <a:latin typeface="Arial" charset="0"/>
                <a:cs typeface="Arial" charset="0"/>
              </a:rPr>
              <a:t>5</a:t>
            </a:r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vi-VN" sz="2700" b="1">
                <a:latin typeface="Arial" charset="0"/>
                <a:cs typeface="Arial" charset="0"/>
              </a:rPr>
              <a:t> </a:t>
            </a:r>
            <a:r>
              <a:rPr lang="en-US" sz="2700" b="1">
                <a:latin typeface="Arial" charset="0"/>
                <a:cs typeface="Arial" charset="0"/>
              </a:rPr>
              <a:t>Chuỗi động</a:t>
            </a:r>
            <a:endParaRPr lang="en-US" sz="2700" b="1"/>
          </a:p>
        </p:txBody>
      </p:sp>
      <p:sp>
        <p:nvSpPr>
          <p:cNvPr id="39" name="Title 3"/>
          <p:cNvSpPr>
            <a:spLocks noGrp="1"/>
          </p:cNvSpPr>
          <p:nvPr>
            <p:ph type="title"/>
          </p:nvPr>
        </p:nvSpPr>
        <p:spPr>
          <a:xfrm>
            <a:off x="2084388" y="30163"/>
            <a:ext cx="5024437" cy="646112"/>
          </a:xfrm>
        </p:spPr>
        <p:txBody>
          <a:bodyPr rtlCol="0">
            <a:noAutofit/>
          </a:bodyPr>
          <a:lstStyle/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định nghĩa</a:t>
            </a:r>
            <a:endParaRPr lang="vi-VN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0" name="Picture 39" descr="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875" y="3117850"/>
            <a:ext cx="2946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Cap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463" y="3167063"/>
            <a:ext cx="31559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1515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0DCF819-763B-4999-A6BC-DA37279F4773}" type="slidenum">
              <a:rPr lang="en-US" smtClean="0">
                <a:solidFill>
                  <a:schemeClr val="tx2"/>
                </a:solidFill>
              </a:rPr>
              <a:pPr/>
              <a:t>17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92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1109663" y="1782763"/>
            <a:ext cx="68468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200">
                <a:latin typeface="Arial" charset="0"/>
                <a:cs typeface="Arial" charset="0"/>
              </a:rPr>
              <a:t>Một </a:t>
            </a:r>
            <a:r>
              <a:rPr lang="vi-VN" sz="2200">
                <a:latin typeface="Arial" charset="0"/>
                <a:cs typeface="Arial" charset="0"/>
              </a:rPr>
              <a:t>chuỗi động</a:t>
            </a:r>
            <a:r>
              <a:rPr lang="en-US" sz="220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200">
                <a:latin typeface="Arial" charset="0"/>
                <a:cs typeface="Arial" charset="0"/>
              </a:rPr>
              <a:t>+ M</a:t>
            </a:r>
            <a:r>
              <a:rPr lang="vi-VN" sz="2200">
                <a:latin typeface="Arial" charset="0"/>
                <a:cs typeface="Arial" charset="0"/>
              </a:rPr>
              <a:t>ột khâu cố định (gọi là giá)</a:t>
            </a:r>
            <a:r>
              <a:rPr lang="en-US" sz="2200">
                <a:latin typeface="Arial" charset="0"/>
                <a:cs typeface="Arial" charset="0"/>
              </a:rPr>
              <a:t>.</a:t>
            </a:r>
            <a:r>
              <a:rPr lang="vi-VN" sz="2200">
                <a:latin typeface="Arial" charset="0"/>
                <a:cs typeface="Arial" charset="0"/>
              </a:rPr>
              <a:t> </a:t>
            </a:r>
            <a:endParaRPr lang="en-US" sz="22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200">
                <a:latin typeface="Arial" charset="0"/>
                <a:cs typeface="Arial" charset="0"/>
              </a:rPr>
              <a:t>+ C</a:t>
            </a:r>
            <a:r>
              <a:rPr lang="vi-VN" sz="2200">
                <a:latin typeface="Arial" charset="0"/>
                <a:cs typeface="Arial" charset="0"/>
              </a:rPr>
              <a:t>ác khâu còn </a:t>
            </a:r>
            <a:r>
              <a:rPr lang="en-US" sz="2200">
                <a:latin typeface="Arial" charset="0"/>
                <a:cs typeface="Arial" charset="0"/>
              </a:rPr>
              <a:t>lại </a:t>
            </a:r>
            <a:r>
              <a:rPr lang="vi-VN" sz="2200">
                <a:latin typeface="Arial" charset="0"/>
                <a:cs typeface="Arial" charset="0"/>
              </a:rPr>
              <a:t>có chuyển động xác định.</a:t>
            </a:r>
            <a:endParaRPr lang="en-US" sz="2200">
              <a:latin typeface="Arial" charset="0"/>
              <a:cs typeface="Arial" charset="0"/>
            </a:endParaRPr>
          </a:p>
        </p:txBody>
      </p:sp>
      <p:sp>
        <p:nvSpPr>
          <p:cNvPr id="10246" name="Rectangle 77"/>
          <p:cNvSpPr>
            <a:spLocks noChangeArrowheads="1"/>
          </p:cNvSpPr>
          <p:nvPr/>
        </p:nvSpPr>
        <p:spPr bwMode="auto">
          <a:xfrm>
            <a:off x="1865313" y="5837238"/>
            <a:ext cx="156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</a:rPr>
              <a:t>Cơ cấu </a:t>
            </a:r>
            <a:r>
              <a:rPr lang="vi-VN" sz="2200">
                <a:latin typeface="Arial" charset="0"/>
              </a:rPr>
              <a:t>kín</a:t>
            </a:r>
            <a:endParaRPr lang="en-US" sz="2200"/>
          </a:p>
        </p:txBody>
      </p:sp>
      <p:sp>
        <p:nvSpPr>
          <p:cNvPr id="10247" name="Rectangle 78"/>
          <p:cNvSpPr>
            <a:spLocks noChangeArrowheads="1"/>
          </p:cNvSpPr>
          <p:nvPr/>
        </p:nvSpPr>
        <p:spPr bwMode="auto">
          <a:xfrm>
            <a:off x="5959475" y="5897563"/>
            <a:ext cx="1527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</a:rPr>
              <a:t>Cơ cấu </a:t>
            </a:r>
            <a:r>
              <a:rPr lang="vi-VN" sz="2200">
                <a:latin typeface="Arial" charset="0"/>
              </a:rPr>
              <a:t>hở</a:t>
            </a:r>
            <a:endParaRPr lang="en-US" sz="2200"/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750888" y="1222375"/>
            <a:ext cx="2336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1.1.</a:t>
            </a:r>
            <a:r>
              <a:rPr lang="en-US" sz="2700" b="1">
                <a:solidFill>
                  <a:srgbClr val="000000"/>
                </a:solidFill>
                <a:latin typeface="Arial" charset="0"/>
                <a:cs typeface="Arial" charset="0"/>
              </a:rPr>
              <a:t>6. Cơ cấu</a:t>
            </a:r>
            <a:endParaRPr lang="en-US" sz="2700" b="1"/>
          </a:p>
        </p:txBody>
      </p:sp>
      <p:sp>
        <p:nvSpPr>
          <p:cNvPr id="63" name="Title 3"/>
          <p:cNvSpPr>
            <a:spLocks noGrp="1"/>
          </p:cNvSpPr>
          <p:nvPr>
            <p:ph type="title"/>
          </p:nvPr>
        </p:nvSpPr>
        <p:spPr>
          <a:xfrm>
            <a:off x="2084388" y="30163"/>
            <a:ext cx="5024437" cy="646112"/>
          </a:xfrm>
        </p:spPr>
        <p:txBody>
          <a:bodyPr rtlCol="0">
            <a:noAutofit/>
          </a:bodyPr>
          <a:lstStyle/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định nghĩa</a:t>
            </a:r>
            <a:endParaRPr lang="vi-VN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5" name="Picture 64" descr="Cap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355975"/>
            <a:ext cx="29479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2413" y="3462338"/>
            <a:ext cx="2892425" cy="1873250"/>
            <a:chOff x="2127" y="12500"/>
            <a:chExt cx="3225" cy="2115"/>
          </a:xfrm>
        </p:grpSpPr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2754" y="13346"/>
              <a:ext cx="229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3598" y="12702"/>
              <a:ext cx="23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22543" name="TextBox 8"/>
            <p:cNvSpPr txBox="1">
              <a:spLocks noChangeArrowheads="1"/>
            </p:cNvSpPr>
            <p:nvPr/>
          </p:nvSpPr>
          <p:spPr bwMode="auto">
            <a:xfrm>
              <a:off x="4433" y="13084"/>
              <a:ext cx="231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grpSp>
          <p:nvGrpSpPr>
            <p:cNvPr id="22544" name="Group 534"/>
            <p:cNvGrpSpPr>
              <a:grpSpLocks/>
            </p:cNvGrpSpPr>
            <p:nvPr/>
          </p:nvGrpSpPr>
          <p:grpSpPr bwMode="auto">
            <a:xfrm>
              <a:off x="2312" y="14170"/>
              <a:ext cx="265" cy="295"/>
              <a:chOff x="1921" y="15516"/>
              <a:chExt cx="2747" cy="2745"/>
            </a:xfrm>
          </p:grpSpPr>
          <p:sp>
            <p:nvSpPr>
              <p:cNvPr id="22562" name="Rectangle 535"/>
              <p:cNvSpPr>
                <a:spLocks noChangeArrowheads="1"/>
              </p:cNvSpPr>
              <p:nvPr/>
            </p:nvSpPr>
            <p:spPr bwMode="auto">
              <a:xfrm>
                <a:off x="1921" y="15516"/>
                <a:ext cx="2747" cy="274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vi-VN"/>
              </a:p>
            </p:txBody>
          </p:sp>
          <p:sp>
            <p:nvSpPr>
              <p:cNvPr id="22563" name="Oval 536"/>
              <p:cNvSpPr>
                <a:spLocks noChangeArrowheads="1"/>
              </p:cNvSpPr>
              <p:nvPr/>
            </p:nvSpPr>
            <p:spPr bwMode="auto">
              <a:xfrm>
                <a:off x="2429" y="15834"/>
                <a:ext cx="1824" cy="161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vi-VN"/>
              </a:p>
            </p:txBody>
          </p:sp>
        </p:grpSp>
        <p:grpSp>
          <p:nvGrpSpPr>
            <p:cNvPr id="22545" name="Group 16"/>
            <p:cNvGrpSpPr>
              <a:grpSpLocks/>
            </p:cNvGrpSpPr>
            <p:nvPr/>
          </p:nvGrpSpPr>
          <p:grpSpPr bwMode="auto">
            <a:xfrm>
              <a:off x="2127" y="14462"/>
              <a:ext cx="622" cy="153"/>
              <a:chOff x="2127" y="14264"/>
              <a:chExt cx="622" cy="153"/>
            </a:xfrm>
          </p:grpSpPr>
          <p:sp>
            <p:nvSpPr>
              <p:cNvPr id="22553" name="Straight Connector 525"/>
              <p:cNvSpPr>
                <a:spLocks noChangeShapeType="1"/>
              </p:cNvSpPr>
              <p:nvPr/>
            </p:nvSpPr>
            <p:spPr bwMode="auto">
              <a:xfrm>
                <a:off x="2135" y="14264"/>
                <a:ext cx="61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22554" name="Group 18"/>
              <p:cNvGrpSpPr>
                <a:grpSpLocks/>
              </p:cNvGrpSpPr>
              <p:nvPr/>
            </p:nvGrpSpPr>
            <p:grpSpPr bwMode="auto">
              <a:xfrm>
                <a:off x="2127" y="14270"/>
                <a:ext cx="579" cy="147"/>
                <a:chOff x="2127" y="14257"/>
                <a:chExt cx="579" cy="147"/>
              </a:xfrm>
            </p:grpSpPr>
            <p:sp>
              <p:nvSpPr>
                <p:cNvPr id="22555" name="Straight Connector 537"/>
                <p:cNvSpPr>
                  <a:spLocks noChangeShapeType="1"/>
                </p:cNvSpPr>
                <p:nvPr/>
              </p:nvSpPr>
              <p:spPr bwMode="auto">
                <a:xfrm flipH="1">
                  <a:off x="2127" y="14257"/>
                  <a:ext cx="83" cy="1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2556" name="Straight Connector 538"/>
                <p:cNvSpPr>
                  <a:spLocks noChangeShapeType="1"/>
                </p:cNvSpPr>
                <p:nvPr/>
              </p:nvSpPr>
              <p:spPr bwMode="auto">
                <a:xfrm flipH="1">
                  <a:off x="2201" y="14257"/>
                  <a:ext cx="82" cy="1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2557" name="Straight Connector 539"/>
                <p:cNvSpPr>
                  <a:spLocks noChangeShapeType="1"/>
                </p:cNvSpPr>
                <p:nvPr/>
              </p:nvSpPr>
              <p:spPr bwMode="auto">
                <a:xfrm flipH="1">
                  <a:off x="2283" y="14257"/>
                  <a:ext cx="83" cy="1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2558" name="Straight Connector 540"/>
                <p:cNvSpPr>
                  <a:spLocks noChangeShapeType="1"/>
                </p:cNvSpPr>
                <p:nvPr/>
              </p:nvSpPr>
              <p:spPr bwMode="auto">
                <a:xfrm flipH="1">
                  <a:off x="2366" y="14267"/>
                  <a:ext cx="83" cy="1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2559" name="Straight Connector 541"/>
                <p:cNvSpPr>
                  <a:spLocks noChangeShapeType="1"/>
                </p:cNvSpPr>
                <p:nvPr/>
              </p:nvSpPr>
              <p:spPr bwMode="auto">
                <a:xfrm flipH="1">
                  <a:off x="2458" y="14257"/>
                  <a:ext cx="83" cy="1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2560" name="Straight Connector 542"/>
                <p:cNvSpPr>
                  <a:spLocks noChangeShapeType="1"/>
                </p:cNvSpPr>
                <p:nvPr/>
              </p:nvSpPr>
              <p:spPr bwMode="auto">
                <a:xfrm flipH="1">
                  <a:off x="2550" y="14257"/>
                  <a:ext cx="83" cy="1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2561" name="Straight Connector 543"/>
                <p:cNvSpPr>
                  <a:spLocks noChangeShapeType="1"/>
                </p:cNvSpPr>
                <p:nvPr/>
              </p:nvSpPr>
              <p:spPr bwMode="auto">
                <a:xfrm flipH="1">
                  <a:off x="2623" y="14257"/>
                  <a:ext cx="83" cy="1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grpSp>
          <p:nvGrpSpPr>
            <p:cNvPr id="22546" name="Group 26"/>
            <p:cNvGrpSpPr>
              <a:grpSpLocks/>
            </p:cNvGrpSpPr>
            <p:nvPr/>
          </p:nvGrpSpPr>
          <p:grpSpPr bwMode="auto">
            <a:xfrm>
              <a:off x="2444" y="12500"/>
              <a:ext cx="2908" cy="1713"/>
              <a:chOff x="2444" y="12500"/>
              <a:chExt cx="2908" cy="1713"/>
            </a:xfrm>
          </p:grpSpPr>
          <p:sp>
            <p:nvSpPr>
              <p:cNvPr id="22547" name="Straight Connector 528"/>
              <p:cNvSpPr>
                <a:spLocks noChangeShapeType="1"/>
              </p:cNvSpPr>
              <p:nvPr/>
            </p:nvSpPr>
            <p:spPr bwMode="auto">
              <a:xfrm flipV="1">
                <a:off x="2444" y="12818"/>
                <a:ext cx="608" cy="13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48" name="Straight Connector 529"/>
              <p:cNvSpPr>
                <a:spLocks noChangeShapeType="1"/>
              </p:cNvSpPr>
              <p:nvPr/>
            </p:nvSpPr>
            <p:spPr bwMode="auto">
              <a:xfrm flipV="1">
                <a:off x="3052" y="12570"/>
                <a:ext cx="1231" cy="2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49" name="Straight Connector 530"/>
              <p:cNvSpPr>
                <a:spLocks noChangeShapeType="1"/>
              </p:cNvSpPr>
              <p:nvPr/>
            </p:nvSpPr>
            <p:spPr bwMode="auto">
              <a:xfrm>
                <a:off x="4434" y="12635"/>
                <a:ext cx="795" cy="12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50" name="Oval 531"/>
              <p:cNvSpPr>
                <a:spLocks noChangeArrowheads="1"/>
              </p:cNvSpPr>
              <p:nvPr/>
            </p:nvSpPr>
            <p:spPr bwMode="auto">
              <a:xfrm>
                <a:off x="2988" y="12689"/>
                <a:ext cx="176" cy="197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vi-VN"/>
              </a:p>
            </p:txBody>
          </p:sp>
          <p:sp>
            <p:nvSpPr>
              <p:cNvPr id="22551" name="Oval 532"/>
              <p:cNvSpPr>
                <a:spLocks noChangeArrowheads="1"/>
              </p:cNvSpPr>
              <p:nvPr/>
            </p:nvSpPr>
            <p:spPr bwMode="auto">
              <a:xfrm>
                <a:off x="4260" y="12500"/>
                <a:ext cx="176" cy="19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vi-VN"/>
              </a:p>
            </p:txBody>
          </p:sp>
          <p:sp>
            <p:nvSpPr>
              <p:cNvPr id="22552" name="Oval 533"/>
              <p:cNvSpPr>
                <a:spLocks noChangeArrowheads="1"/>
              </p:cNvSpPr>
              <p:nvPr/>
            </p:nvSpPr>
            <p:spPr bwMode="auto">
              <a:xfrm>
                <a:off x="5176" y="13832"/>
                <a:ext cx="176" cy="19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vi-VN"/>
              </a:p>
            </p:txBody>
          </p:sp>
        </p:grpSp>
      </p:grpSp>
      <p:grpSp>
        <p:nvGrpSpPr>
          <p:cNvPr id="22537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253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470EFC4-577A-4946-B865-1E8BEAF517E2}" type="slidenum">
              <a:rPr lang="en-US" smtClean="0">
                <a:solidFill>
                  <a:schemeClr val="tx2"/>
                </a:solidFill>
              </a:rPr>
              <a:pPr/>
              <a:t>18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allAtOnce"/>
      <p:bldP spid="10246" grpId="0"/>
      <p:bldP spid="102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763588" y="1087438"/>
            <a:ext cx="5228138" cy="546100"/>
          </a:xfrm>
        </p:spPr>
        <p:txBody>
          <a:bodyPr/>
          <a:lstStyle/>
          <a:p>
            <a:pPr marL="342900" indent="-342900" eaLnBrk="1" hangingPunct="1"/>
            <a:r>
              <a:rPr lang="vi-VN" sz="2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1.</a:t>
            </a:r>
            <a:r>
              <a:rPr lang="en-US" sz="2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vi-VN" sz="2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en-US" sz="27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Bậc</a:t>
            </a:r>
            <a:r>
              <a:rPr lang="en-US" sz="2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tự</a:t>
            </a:r>
            <a:r>
              <a:rPr lang="en-US" sz="2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do </a:t>
            </a:r>
            <a:r>
              <a:rPr lang="en-US" sz="27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của</a:t>
            </a:r>
            <a:r>
              <a:rPr lang="en-US" sz="2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cơ</a:t>
            </a:r>
            <a:r>
              <a:rPr lang="en-US" sz="2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cấu</a:t>
            </a:r>
            <a:endParaRPr lang="vi-VN" sz="27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Content Placeholder 2"/>
          <p:cNvSpPr txBox="1">
            <a:spLocks/>
          </p:cNvSpPr>
          <p:nvPr/>
        </p:nvSpPr>
        <p:spPr bwMode="auto">
          <a:xfrm>
            <a:off x="0" y="2101850"/>
            <a:ext cx="9144001" cy="9286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tương đối độc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ố tọa độ cần để định vị cơ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Rectangle 60"/>
          <p:cNvSpPr>
            <a:spLocks noChangeArrowheads="1"/>
          </p:cNvSpPr>
          <p:nvPr/>
        </p:nvSpPr>
        <p:spPr bwMode="auto">
          <a:xfrm>
            <a:off x="4306888" y="2916238"/>
            <a:ext cx="13954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Theo t =&gt;</a:t>
            </a:r>
          </a:p>
        </p:txBody>
      </p:sp>
      <p:sp>
        <p:nvSpPr>
          <p:cNvPr id="11270" name="Rectangle 61"/>
          <p:cNvSpPr>
            <a:spLocks noChangeArrowheads="1"/>
          </p:cNvSpPr>
          <p:nvPr/>
        </p:nvSpPr>
        <p:spPr bwMode="auto">
          <a:xfrm>
            <a:off x="4364038" y="3443288"/>
            <a:ext cx="38068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200">
                <a:latin typeface="Arial" charset="0"/>
                <a:cs typeface="Calibri" pitchFamily="34" charset="0"/>
              </a:rPr>
              <a:t>φ</a:t>
            </a:r>
            <a:r>
              <a:rPr lang="vi-VN" sz="2200" baseline="-25000">
                <a:latin typeface="Arial" charset="0"/>
                <a:cs typeface="Calibri" pitchFamily="34" charset="0"/>
              </a:rPr>
              <a:t>AB</a:t>
            </a:r>
            <a:r>
              <a:rPr lang="vi-VN" sz="2200">
                <a:latin typeface="Arial" charset="0"/>
                <a:cs typeface="Calibri" pitchFamily="34" charset="0"/>
              </a:rPr>
              <a:t> (t) quy luật chuyển động </a:t>
            </a:r>
            <a:endParaRPr lang="en-US" sz="2200">
              <a:latin typeface="Arial" charset="0"/>
              <a:cs typeface="Calibri" pitchFamily="34" charset="0"/>
            </a:endParaRPr>
          </a:p>
          <a:p>
            <a:r>
              <a:rPr lang="en-US" sz="2200">
                <a:latin typeface="Arial" charset="0"/>
                <a:cs typeface="Calibri" pitchFamily="34" charset="0"/>
              </a:rPr>
              <a:t>	</a:t>
            </a:r>
            <a:r>
              <a:rPr lang="vi-VN" sz="2200">
                <a:latin typeface="Arial" charset="0"/>
                <a:cs typeface="Calibri" pitchFamily="34" charset="0"/>
              </a:rPr>
              <a:t>(chuyển vị góc)</a:t>
            </a:r>
            <a:endParaRPr lang="en-US" sz="2200"/>
          </a:p>
        </p:txBody>
      </p:sp>
      <p:pic>
        <p:nvPicPr>
          <p:cNvPr id="11271" name="Picture 122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392613"/>
            <a:ext cx="3060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2291"/>
          <p:cNvSpPr>
            <a:spLocks noChangeArrowheads="1"/>
          </p:cNvSpPr>
          <p:nvPr/>
        </p:nvSpPr>
        <p:spPr bwMode="auto">
          <a:xfrm>
            <a:off x="930275" y="5267325"/>
            <a:ext cx="7645400" cy="938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vi-VN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quy luật chuyển động ở một số khâu nào đó </a:t>
            </a:r>
            <a:endParaRPr lang="en-US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=&gt; X</a:t>
            </a:r>
            <a:r>
              <a:rPr lang="vi-VN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định </a:t>
            </a: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khâu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endParaRPr lang="en-US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" name="Rectangle 1"/>
          <p:cNvSpPr>
            <a:spLocks noChangeArrowheads="1"/>
          </p:cNvSpPr>
          <p:nvPr/>
        </p:nvSpPr>
        <p:spPr bwMode="auto">
          <a:xfrm>
            <a:off x="754063" y="1652588"/>
            <a:ext cx="3051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1.</a:t>
            </a:r>
            <a:r>
              <a:rPr lang="en-US" sz="27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.1. </a:t>
            </a:r>
            <a:r>
              <a:rPr lang="en-US" sz="2700" b="1">
                <a:solidFill>
                  <a:srgbClr val="000000"/>
                </a:solidFill>
                <a:latin typeface="Arial" charset="0"/>
                <a:cs typeface="Arial" charset="0"/>
              </a:rPr>
              <a:t>Định nghĩa</a:t>
            </a:r>
            <a:endParaRPr lang="en-US" sz="2700" b="1"/>
          </a:p>
        </p:txBody>
      </p:sp>
      <p:pic>
        <p:nvPicPr>
          <p:cNvPr id="38" name="Picture 37" descr="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919413"/>
            <a:ext cx="26241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2"/>
          <p:cNvGrpSpPr>
            <a:grpSpLocks/>
          </p:cNvGrpSpPr>
          <p:nvPr/>
        </p:nvGrpSpPr>
        <p:grpSpPr bwMode="auto">
          <a:xfrm>
            <a:off x="0" y="30163"/>
            <a:ext cx="7358063" cy="1089025"/>
            <a:chOff x="362309" y="-53282"/>
            <a:chExt cx="8412453" cy="1381659"/>
          </a:xfrm>
        </p:grpSpPr>
        <p:pic>
          <p:nvPicPr>
            <p:cNvPr id="2356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32C2FBA-3D5D-42CD-A3FE-C9F7143B471E}" type="slidenum">
              <a:rPr lang="en-US" smtClean="0">
                <a:solidFill>
                  <a:schemeClr val="tx2"/>
                </a:solidFill>
              </a:rPr>
              <a:pPr/>
              <a:t>19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27063" y="2405063"/>
            <a:ext cx="8042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6000" b="1" dirty="0">
                <a:latin typeface="Arial" charset="0"/>
                <a:cs typeface="Arial" charset="0"/>
              </a:rPr>
              <a:t>Chương</a:t>
            </a:r>
            <a:r>
              <a:rPr lang="en-US" sz="6000" b="1" dirty="0">
                <a:latin typeface="Arial" charset="0"/>
                <a:cs typeface="Arial" charset="0"/>
              </a:rPr>
              <a:t> 1</a:t>
            </a:r>
          </a:p>
          <a:p>
            <a:pPr algn="ctr"/>
            <a:endParaRPr lang="en-US" sz="2400" b="1" dirty="0">
              <a:latin typeface="Arial" charset="0"/>
              <a:cs typeface="Arial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Arial" charset="0"/>
                <a:cs typeface="Arial" charset="0"/>
              </a:rPr>
              <a:t>CẤU TRÚC CƠ CẤU</a:t>
            </a:r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024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27000"/>
            <a:ext cx="12080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53BCB88-656D-4107-9D34-34EB5843E060}" type="slidenum">
              <a:rPr lang="en-US" smtClean="0">
                <a:solidFill>
                  <a:schemeClr val="tx2"/>
                </a:solidFill>
              </a:rPr>
              <a:pPr/>
              <a:t>2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763588" y="1087438"/>
            <a:ext cx="3911600" cy="546100"/>
          </a:xfrm>
        </p:spPr>
        <p:txBody>
          <a:bodyPr/>
          <a:lstStyle/>
          <a:p>
            <a:pPr marL="342900" indent="-342900" eaLnBrk="1" hangingPunct="1"/>
            <a:r>
              <a:rPr lang="vi-VN" sz="2700" b="1" smtClean="0">
                <a:solidFill>
                  <a:schemeClr val="tx1"/>
                </a:solidFill>
                <a:latin typeface="Arial" charset="0"/>
                <a:cs typeface="Arial" charset="0"/>
              </a:rPr>
              <a:t>1.</a:t>
            </a:r>
            <a:r>
              <a:rPr lang="en-US" sz="2700" b="1" smtClean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vi-VN" sz="2700" b="1" smtClean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en-US" sz="2700" b="1" smtClean="0">
                <a:solidFill>
                  <a:schemeClr val="tx1"/>
                </a:solidFill>
                <a:latin typeface="Arial" charset="0"/>
                <a:cs typeface="Arial" charset="0"/>
              </a:rPr>
              <a:t>Bậc tự do</a:t>
            </a:r>
            <a:endParaRPr lang="vi-VN" sz="27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297" name="Rectangle 1"/>
          <p:cNvSpPr>
            <a:spLocks noChangeArrowheads="1"/>
          </p:cNvSpPr>
          <p:nvPr/>
        </p:nvSpPr>
        <p:spPr bwMode="auto">
          <a:xfrm>
            <a:off x="754063" y="1652588"/>
            <a:ext cx="3051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1.</a:t>
            </a:r>
            <a:r>
              <a:rPr lang="en-US" sz="27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.1. </a:t>
            </a:r>
            <a:r>
              <a:rPr lang="en-US" sz="2700" b="1">
                <a:solidFill>
                  <a:srgbClr val="000000"/>
                </a:solidFill>
                <a:latin typeface="Arial" charset="0"/>
                <a:cs typeface="Arial" charset="0"/>
              </a:rPr>
              <a:t>Định nghĩa</a:t>
            </a:r>
            <a:endParaRPr lang="en-US" sz="2700" b="1"/>
          </a:p>
        </p:txBody>
      </p:sp>
      <p:grpSp>
        <p:nvGrpSpPr>
          <p:cNvPr id="24580" name="Group 2"/>
          <p:cNvGrpSpPr>
            <a:grpSpLocks/>
          </p:cNvGrpSpPr>
          <p:nvPr/>
        </p:nvGrpSpPr>
        <p:grpSpPr bwMode="auto">
          <a:xfrm>
            <a:off x="0" y="30163"/>
            <a:ext cx="7358063" cy="1089025"/>
            <a:chOff x="362309" y="-53282"/>
            <a:chExt cx="8412453" cy="1381659"/>
          </a:xfrm>
        </p:grpSpPr>
        <p:pic>
          <p:nvPicPr>
            <p:cNvPr id="2458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C50930D-5B50-49AE-B285-DB0EE02C59EE}" type="slidenum">
              <a:rPr lang="en-US" smtClean="0">
                <a:solidFill>
                  <a:schemeClr val="tx2"/>
                </a:solidFill>
              </a:rPr>
              <a:pPr/>
              <a:t>20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245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220913"/>
            <a:ext cx="6300787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3288" y="1652588"/>
            <a:ext cx="7886700" cy="37909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Bậc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khâu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phẳng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		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Tịnh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Ty</a:t>
            </a: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	Quay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Qz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	=&gt; 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bậc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itle 3"/>
          <p:cNvSpPr txBox="1">
            <a:spLocks/>
          </p:cNvSpPr>
          <p:nvPr/>
        </p:nvSpPr>
        <p:spPr bwMode="auto">
          <a:xfrm>
            <a:off x="2563813" y="65088"/>
            <a:ext cx="3911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vi-VN" sz="4000" b="1">
                <a:solidFill>
                  <a:schemeClr val="bg1"/>
                </a:solidFill>
                <a:latin typeface="Arial" charset="0"/>
                <a:cs typeface="Arial" charset="0"/>
              </a:rPr>
              <a:t>1.</a:t>
            </a:r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vi-VN" sz="4000" b="1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</a:rPr>
              <a:t>Bậc tự do</a:t>
            </a:r>
            <a:endParaRPr lang="vi-VN" sz="40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561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7621D8F-D7CB-40EF-AA93-E5BA0AE5336F}" type="slidenum">
              <a:rPr lang="en-US" smtClean="0">
                <a:solidFill>
                  <a:schemeClr val="tx2"/>
                </a:solidFill>
              </a:rPr>
              <a:pPr/>
              <a:t>21</a:t>
            </a:fld>
            <a:endParaRPr lang="en-US" smtClean="0">
              <a:solidFill>
                <a:schemeClr val="tx2"/>
              </a:solidFill>
            </a:endParaRPr>
          </a:p>
        </p:txBody>
      </p: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1582738" y="2451100"/>
            <a:ext cx="3376612" cy="2692400"/>
            <a:chOff x="1016000" y="2630488"/>
            <a:chExt cx="3376613" cy="2692400"/>
          </a:xfrm>
        </p:grpSpPr>
        <p:pic>
          <p:nvPicPr>
            <p:cNvPr id="2560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" y="2630488"/>
              <a:ext cx="3376613" cy="269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1690687" y="2838451"/>
              <a:ext cx="0" cy="5683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373438" y="4859338"/>
              <a:ext cx="6207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1205772" y="2944812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Ty</a:t>
              </a:r>
              <a:endParaRPr lang="id-ID"/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3469285" y="4925686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buFont typeface="Arial" charset="0"/>
                <a:buNone/>
              </a:pPr>
              <a:r>
                <a:rPr lang="en-US">
                  <a:latin typeface="Arial" charset="0"/>
                  <a:cs typeface="Arial" charset="0"/>
                </a:rPr>
                <a:t>Tx</a:t>
              </a:r>
            </a:p>
          </p:txBody>
        </p:sp>
        <p:sp>
          <p:nvSpPr>
            <p:cNvPr id="10" name="Arc 9"/>
            <p:cNvSpPr/>
            <p:nvPr/>
          </p:nvSpPr>
          <p:spPr>
            <a:xfrm rot="1845499">
              <a:off x="1479550" y="4054476"/>
              <a:ext cx="914400" cy="914400"/>
            </a:xfrm>
            <a:prstGeom prst="arc">
              <a:avLst>
                <a:gd name="adj1" fmla="val 11526701"/>
                <a:gd name="adj2" fmla="val 1447806"/>
              </a:avLst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2084195" y="483590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Qz</a:t>
              </a:r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287588" y="4572000"/>
            <a:ext cx="30988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u="sng">
                <a:latin typeface="Arial" charset="0"/>
                <a:ea typeface="Calibri" pitchFamily="34" charset="0"/>
                <a:cs typeface="Arial" charset="0"/>
              </a:rPr>
              <a:t>Ghi chú</a:t>
            </a:r>
            <a:r>
              <a:rPr lang="en-US" sz="2600" b="1">
                <a:latin typeface="Arial" charset="0"/>
                <a:ea typeface="Calibri" pitchFamily="34" charset="0"/>
                <a:cs typeface="Arial" charset="0"/>
              </a:rPr>
              <a:t>: </a:t>
            </a:r>
          </a:p>
          <a:p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+</a:t>
            </a:r>
            <a:r>
              <a:rPr lang="en-US" sz="260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Ràng buộc trùng</a:t>
            </a:r>
          </a:p>
          <a:p>
            <a:pPr>
              <a:lnSpc>
                <a:spcPct val="130000"/>
              </a:lnSpc>
            </a:pPr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+ Ràng buộc thừa </a:t>
            </a:r>
          </a:p>
          <a:p>
            <a:pPr>
              <a:lnSpc>
                <a:spcPct val="130000"/>
              </a:lnSpc>
            </a:pPr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+ Bậc tự do thừa.</a:t>
            </a:r>
            <a:endParaRPr lang="en-US" sz="2200">
              <a:ea typeface="Calibri" pitchFamily="34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058863" y="1671638"/>
            <a:ext cx="7784348" cy="23082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=&gt; n </a:t>
            </a:r>
            <a:r>
              <a:rPr lang="en-US" sz="22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2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 x 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(T) (quay,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trượt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do.(p5)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do. (p4)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25788" y="3849688"/>
            <a:ext cx="3375025" cy="530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defRPr/>
            </a:pPr>
            <a:r>
              <a:rPr lang="en-US" sz="2500" dirty="0">
                <a:latin typeface="Arial" charset="0"/>
                <a:ea typeface="Calibri" pitchFamily="34" charset="0"/>
                <a:cs typeface="Arial" charset="0"/>
              </a:rPr>
              <a:t>W = 3.n – (2T + C)</a:t>
            </a: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1025525" y="1174750"/>
            <a:ext cx="36274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1.</a:t>
            </a:r>
            <a:r>
              <a:rPr lang="en-US" sz="27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en-US" sz="27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vi-VN" sz="2700" b="1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r>
              <a:rPr lang="en-US" sz="2700" b="1">
                <a:solidFill>
                  <a:srgbClr val="000000"/>
                </a:solidFill>
                <a:latin typeface="Arial" charset="0"/>
                <a:cs typeface="Arial" charset="0"/>
              </a:rPr>
              <a:t>Công thức tính</a:t>
            </a:r>
            <a:endParaRPr lang="en-US" sz="2700" b="1"/>
          </a:p>
        </p:txBody>
      </p:sp>
      <p:cxnSp>
        <p:nvCxnSpPr>
          <p:cNvPr id="8" name="Straight Connector 7">
            <a:hlinkClick r:id="rId2" action="ppaction://hlinkpres?slideindex=17&amp;slidetitle=Slide 17"/>
          </p:cNvPr>
          <p:cNvCxnSpPr/>
          <p:nvPr/>
        </p:nvCxnSpPr>
        <p:spPr>
          <a:xfrm>
            <a:off x="1282700" y="2881313"/>
            <a:ext cx="6481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631" name="Group 2"/>
          <p:cNvGrpSpPr>
            <a:grpSpLocks/>
          </p:cNvGrpSpPr>
          <p:nvPr/>
        </p:nvGrpSpPr>
        <p:grpSpPr bwMode="auto">
          <a:xfrm>
            <a:off x="0" y="-15875"/>
            <a:ext cx="7326313" cy="1089025"/>
            <a:chOff x="362308" y="1131070"/>
            <a:chExt cx="8376249" cy="1381659"/>
          </a:xfrm>
        </p:grpSpPr>
        <p:pic>
          <p:nvPicPr>
            <p:cNvPr id="2663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8" y="1161965"/>
              <a:ext cx="8376249" cy="125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896" y="1131070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C1FE9BE-D127-44F4-90CC-B77E71D5C8A5}" type="slidenum">
              <a:rPr lang="en-US" smtClean="0">
                <a:solidFill>
                  <a:schemeClr val="tx2"/>
                </a:solidFill>
              </a:rPr>
              <a:pPr/>
              <a:t>22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allAtOnce"/>
      <p:bldP spid="6" grpId="0" build="p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14425" y="1157288"/>
            <a:ext cx="4851400" cy="504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238875" y="3484563"/>
            <a:ext cx="1652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  <a:cs typeface="Arial" charset="0"/>
              </a:rPr>
              <a:t>Khớp trượt </a:t>
            </a:r>
            <a:endParaRPr lang="en-US" sz="220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216150" y="3414713"/>
            <a:ext cx="1562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200">
                <a:latin typeface="Arial" charset="0"/>
                <a:cs typeface="Arial" charset="0"/>
              </a:rPr>
              <a:t>Khớp quay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114425" y="3914775"/>
            <a:ext cx="42005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200">
                <a:latin typeface="Arial" charset="0"/>
                <a:cs typeface="Arial" charset="0"/>
              </a:rPr>
              <a:t>Khớp cao: Hạn chế 1 bậc tự do </a:t>
            </a:r>
          </a:p>
        </p:txBody>
      </p:sp>
      <p:pic>
        <p:nvPicPr>
          <p:cNvPr id="4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243388"/>
            <a:ext cx="22653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413375" y="1431925"/>
            <a:ext cx="2416175" cy="1982788"/>
            <a:chOff x="5111486" y="796978"/>
            <a:chExt cx="2848925" cy="2243369"/>
          </a:xfrm>
        </p:grpSpPr>
        <p:pic>
          <p:nvPicPr>
            <p:cNvPr id="2766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486" y="1214202"/>
              <a:ext cx="2416409" cy="1826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5308107" y="1647447"/>
              <a:ext cx="1647052" cy="0"/>
            </a:xfrm>
            <a:prstGeom prst="straightConnector1">
              <a:avLst/>
            </a:prstGeom>
            <a:ln>
              <a:prstDash val="dash"/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6131634" y="2487138"/>
              <a:ext cx="1828777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664" name="TextBox 57"/>
            <p:cNvSpPr txBox="1">
              <a:spLocks noChangeArrowheads="1"/>
            </p:cNvSpPr>
            <p:nvPr/>
          </p:nvSpPr>
          <p:spPr bwMode="auto">
            <a:xfrm>
              <a:off x="7676300" y="2623278"/>
              <a:ext cx="284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  <p:sp>
          <p:nvSpPr>
            <p:cNvPr id="27665" name="TextBox 59"/>
            <p:cNvSpPr txBox="1">
              <a:spLocks noChangeArrowheads="1"/>
            </p:cNvSpPr>
            <p:nvPr/>
          </p:nvSpPr>
          <p:spPr bwMode="auto">
            <a:xfrm>
              <a:off x="5698761" y="796978"/>
              <a:ext cx="288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</p:grpSp>
      <p:pic>
        <p:nvPicPr>
          <p:cNvPr id="276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536700"/>
            <a:ext cx="232251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7" name="Group 2"/>
          <p:cNvGrpSpPr>
            <a:grpSpLocks/>
          </p:cNvGrpSpPr>
          <p:nvPr/>
        </p:nvGrpSpPr>
        <p:grpSpPr bwMode="auto">
          <a:xfrm>
            <a:off x="0" y="-20638"/>
            <a:ext cx="7358063" cy="1089026"/>
            <a:chOff x="362309" y="-53282"/>
            <a:chExt cx="8412453" cy="1381659"/>
          </a:xfrm>
        </p:grpSpPr>
        <p:pic>
          <p:nvPicPr>
            <p:cNvPr id="27659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1B30DF-5CF2-4141-A97A-2E8191133882}" type="slidenum">
              <a:rPr lang="en-US" smtClean="0">
                <a:solidFill>
                  <a:schemeClr val="tx2"/>
                </a:solidFill>
              </a:rPr>
              <a:pPr/>
              <a:t>23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A8532-3BB8-44D2-B29A-85E529EEC6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251" t="25514" r="52923" b="21875"/>
          <a:stretch>
            <a:fillRect/>
          </a:stretch>
        </p:blipFill>
        <p:spPr bwMode="auto">
          <a:xfrm>
            <a:off x="2634916" y="-92489"/>
            <a:ext cx="6292516" cy="69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25" y="2106613"/>
            <a:ext cx="79152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867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51B4F46-F0FD-4C81-9B3E-2E1CFB14DA75}" type="slidenum">
              <a:rPr lang="en-US" smtClean="0">
                <a:solidFill>
                  <a:schemeClr val="tx2"/>
                </a:solidFill>
              </a:rPr>
              <a:pPr/>
              <a:t>25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2173288"/>
            <a:ext cx="815181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970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A32F3C5-9DC9-435F-A1E0-EB84966E8CEA}" type="slidenum">
              <a:rPr lang="en-US" smtClean="0">
                <a:solidFill>
                  <a:schemeClr val="tx2"/>
                </a:solidFill>
              </a:rPr>
              <a:pPr/>
              <a:t>26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038" y="1912938"/>
            <a:ext cx="45434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525" y="1452563"/>
            <a:ext cx="2552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30726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CABC90F-1589-4B66-B714-DC659D603CFF}" type="slidenum">
              <a:rPr lang="en-US" smtClean="0">
                <a:solidFill>
                  <a:schemeClr val="tx2"/>
                </a:solidFill>
              </a:rPr>
              <a:pPr/>
              <a:t>27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874713" y="1328738"/>
            <a:ext cx="3927475" cy="371475"/>
          </a:xfrm>
        </p:spPr>
        <p:txBody>
          <a:bodyPr/>
          <a:lstStyle/>
          <a:p>
            <a:pPr marL="342900" indent="-342900" eaLnBrk="1" hangingPunct="1"/>
            <a:r>
              <a:rPr lang="vi-VN" sz="2700" b="1" smtClean="0">
                <a:solidFill>
                  <a:schemeClr val="tx1"/>
                </a:solidFill>
                <a:latin typeface="Arial" charset="0"/>
                <a:cs typeface="Arial" charset="0"/>
              </a:rPr>
              <a:t>1.</a:t>
            </a:r>
            <a:r>
              <a:rPr lang="en-US" sz="2700" b="1" smtClean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vi-VN" sz="2700" b="1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r>
              <a:rPr lang="en-US" sz="27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vi-VN" sz="2700" b="1" smtClean="0">
                <a:solidFill>
                  <a:schemeClr val="tx1"/>
                </a:solidFill>
                <a:latin typeface="Arial" charset="0"/>
                <a:cs typeface="Arial" charset="0"/>
              </a:rPr>
              <a:t>Cấu trúc cơ cấu</a:t>
            </a: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1130300" y="2276475"/>
            <a:ext cx="2465388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vi-VN" sz="2200" dirty="0" smtClean="0">
                <a:latin typeface="+mn-lt"/>
              </a:rPr>
              <a:t>2 khâu, 3 khớp</a:t>
            </a:r>
            <a:endParaRPr lang="en-US" sz="2200" dirty="0" smtClean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+mn-lt"/>
            </a:endParaRPr>
          </a:p>
        </p:txBody>
      </p:sp>
      <p:sp>
        <p:nvSpPr>
          <p:cNvPr id="31748" name="Rectangle 40"/>
          <p:cNvSpPr>
            <a:spLocks noChangeArrowheads="1"/>
          </p:cNvSpPr>
          <p:nvPr/>
        </p:nvSpPr>
        <p:spPr bwMode="auto">
          <a:xfrm>
            <a:off x="0" y="50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4336" name="Rectangle 14335"/>
          <p:cNvSpPr/>
          <p:nvPr/>
        </p:nvSpPr>
        <p:spPr>
          <a:xfrm>
            <a:off x="1062038" y="4602163"/>
            <a:ext cx="7566025" cy="1809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Khớp trong: Khớp nối 2 khâu</a:t>
            </a: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Khớp ngoài (khớp chờ): 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ối các khâu khác</a:t>
            </a: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Nhóm tĩnh định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chuỗi động tối giãn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 định các khớp chờ </a:t>
            </a: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bậc tự do bằng 0 (giàn tĩnh định)  </a:t>
            </a: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873125" y="1717675"/>
            <a:ext cx="600036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700" b="1" dirty="0">
                <a:latin typeface="Arial" charset="0"/>
                <a:ea typeface="+mj-ea"/>
                <a:cs typeface="Arial" charset="0"/>
              </a:rPr>
              <a:t>1.</a:t>
            </a:r>
            <a:r>
              <a:rPr lang="en-US" sz="2700" b="1" dirty="0">
                <a:latin typeface="Arial" charset="0"/>
                <a:ea typeface="+mj-ea"/>
                <a:cs typeface="Arial" charset="0"/>
              </a:rPr>
              <a:t>3</a:t>
            </a:r>
            <a:r>
              <a:rPr lang="vi-VN" sz="2700" b="1" dirty="0">
                <a:latin typeface="Arial" charset="0"/>
                <a:ea typeface="+mj-ea"/>
                <a:cs typeface="Arial" charset="0"/>
              </a:rPr>
              <a:t>.1. </a:t>
            </a:r>
            <a:r>
              <a:rPr lang="en-US" sz="2700" b="1" dirty="0" err="1">
                <a:latin typeface="Arial" charset="0"/>
                <a:ea typeface="+mj-ea"/>
                <a:cs typeface="Arial" charset="0"/>
              </a:rPr>
              <a:t>Nhóm</a:t>
            </a:r>
            <a:r>
              <a:rPr lang="en-US" sz="2700" b="1" dirty="0">
                <a:latin typeface="Arial" charset="0"/>
                <a:ea typeface="+mj-ea"/>
                <a:cs typeface="Arial" charset="0"/>
              </a:rPr>
              <a:t> </a:t>
            </a:r>
            <a:r>
              <a:rPr lang="en-US" sz="2700" b="1" dirty="0" err="1">
                <a:latin typeface="Arial" charset="0"/>
                <a:ea typeface="+mj-ea"/>
                <a:cs typeface="Arial" charset="0"/>
              </a:rPr>
              <a:t>tĩnh</a:t>
            </a:r>
            <a:r>
              <a:rPr lang="en-US" sz="2700" b="1" dirty="0">
                <a:latin typeface="Arial" charset="0"/>
                <a:ea typeface="+mj-ea"/>
                <a:cs typeface="Arial" charset="0"/>
              </a:rPr>
              <a:t> </a:t>
            </a:r>
            <a:r>
              <a:rPr lang="en-US" sz="2700" b="1" dirty="0" err="1">
                <a:latin typeface="Arial" charset="0"/>
                <a:ea typeface="+mj-ea"/>
                <a:cs typeface="Arial" charset="0"/>
              </a:rPr>
              <a:t>định</a:t>
            </a:r>
            <a:r>
              <a:rPr lang="en-US" sz="2700" b="1" dirty="0">
                <a:latin typeface="Arial" charset="0"/>
                <a:ea typeface="+mj-ea"/>
                <a:cs typeface="Arial" charset="0"/>
              </a:rPr>
              <a:t> (</a:t>
            </a:r>
            <a:r>
              <a:rPr lang="en-US" sz="2700" b="1" dirty="0" err="1">
                <a:latin typeface="Arial" charset="0"/>
                <a:ea typeface="+mj-ea"/>
                <a:cs typeface="Arial" charset="0"/>
              </a:rPr>
              <a:t>nhóm</a:t>
            </a:r>
            <a:r>
              <a:rPr lang="en-US" sz="2700" b="1" dirty="0">
                <a:latin typeface="Arial" charset="0"/>
                <a:ea typeface="+mj-ea"/>
                <a:cs typeface="Arial" charset="0"/>
              </a:rPr>
              <a:t> </a:t>
            </a:r>
            <a:r>
              <a:rPr lang="en-US" sz="2700" b="1" dirty="0" err="1" smtClean="0">
                <a:latin typeface="Arial" charset="0"/>
                <a:ea typeface="+mj-ea"/>
                <a:cs typeface="Arial" charset="0"/>
              </a:rPr>
              <a:t>Atxua</a:t>
            </a:r>
            <a:r>
              <a:rPr lang="en-US" sz="2700" b="1" dirty="0">
                <a:latin typeface="Arial" charset="0"/>
                <a:ea typeface="+mj-ea"/>
                <a:cs typeface="Arial" charset="0"/>
              </a:rPr>
              <a:t>)</a:t>
            </a:r>
          </a:p>
        </p:txBody>
      </p:sp>
      <p:grpSp>
        <p:nvGrpSpPr>
          <p:cNvPr id="31752" name="Group 2"/>
          <p:cNvGrpSpPr>
            <a:grpSpLocks/>
          </p:cNvGrpSpPr>
          <p:nvPr/>
        </p:nvGrpSpPr>
        <p:grpSpPr bwMode="auto">
          <a:xfrm>
            <a:off x="49213" y="-25400"/>
            <a:ext cx="7358062" cy="1089025"/>
            <a:chOff x="362309" y="-53282"/>
            <a:chExt cx="8412453" cy="1381659"/>
          </a:xfrm>
        </p:grpSpPr>
        <p:pic>
          <p:nvPicPr>
            <p:cNvPr id="3175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095341F-C841-4CC0-A4A3-34DEAC86336E}" type="slidenum">
              <a:rPr lang="en-US" smtClean="0">
                <a:solidFill>
                  <a:schemeClr val="tx2"/>
                </a:solidFill>
              </a:rPr>
              <a:pPr/>
              <a:t>28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47" name="Picture 46"/>
          <p:cNvPicPr/>
          <p:nvPr/>
        </p:nvPicPr>
        <p:blipFill>
          <a:blip r:embed="rId4"/>
          <a:stretch>
            <a:fillRect/>
          </a:stretch>
        </p:blipFill>
        <p:spPr>
          <a:xfrm>
            <a:off x="1139194" y="2749867"/>
            <a:ext cx="7099412" cy="185229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chemeClr val="tx1"/>
                </a:solidFill>
                <a:latin typeface="Arial" charset="0"/>
                <a:cs typeface="Arial" charset="0"/>
              </a:rPr>
              <a:t>1.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vi-VN" b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Arial" charset="0"/>
                <a:cs typeface="Arial" charset="0"/>
              </a:rPr>
              <a:t>Cấu trúc cơ cấu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sz="2400" b="1" dirty="0">
                <a:latin typeface="Arial" charset="0"/>
                <a:cs typeface="Arial" charset="0"/>
              </a:rPr>
              <a:t>1.</a:t>
            </a:r>
            <a:r>
              <a:rPr lang="en-US" sz="2400" b="1" dirty="0">
                <a:latin typeface="Arial" charset="0"/>
                <a:cs typeface="Arial" charset="0"/>
              </a:rPr>
              <a:t>3</a:t>
            </a:r>
            <a:r>
              <a:rPr lang="vi-VN" sz="2400" b="1" dirty="0">
                <a:latin typeface="Arial" charset="0"/>
                <a:cs typeface="Arial" charset="0"/>
              </a:rPr>
              <a:t>.1. </a:t>
            </a:r>
            <a:r>
              <a:rPr lang="en-US" sz="2400" b="1" dirty="0" err="1" smtClean="0">
                <a:latin typeface="Arial" charset="0"/>
                <a:cs typeface="Arial" charset="0"/>
              </a:rPr>
              <a:t>Hạng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của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nhóm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Atxua</a:t>
            </a:r>
            <a:endParaRPr lang="en-US" sz="24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vi-VN" dirty="0"/>
              <a:t>Nhóm </a:t>
            </a:r>
            <a:r>
              <a:rPr lang="vi-VN" dirty="0" smtClean="0"/>
              <a:t>t</a:t>
            </a:r>
            <a:r>
              <a:rPr lang="vi-VN" dirty="0"/>
              <a:t>ĩnh định có 2 khâu, 3 khớp</a:t>
            </a:r>
            <a:r>
              <a:rPr lang="en-US" dirty="0"/>
              <a:t>.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Atxua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II</a:t>
            </a:r>
          </a:p>
          <a:p>
            <a:pPr marL="0" indent="0">
              <a:buNone/>
            </a:pP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/>
              <a:t>Atxua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hạng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II:</a:t>
            </a:r>
          </a:p>
          <a:p>
            <a:pPr lvl="0"/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khớp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Atxua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A8532-3BB8-44D2-B29A-85E529EEC60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04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27063" y="2405063"/>
            <a:ext cx="1287462" cy="1016000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>
                <a:cs typeface="Arial" charset="0"/>
              </a:rPr>
              <a:t>Cơ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cấu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máy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thực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127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27000"/>
            <a:ext cx="12080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2587625" y="2414588"/>
            <a:ext cx="1289050" cy="1016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Arial" charset="0"/>
                <a:cs typeface="Arial" charset="0"/>
              </a:rPr>
              <a:t>Lược đồ cơ cấu</a:t>
            </a:r>
          </a:p>
          <a:p>
            <a:pPr algn="ctr"/>
            <a:endParaRPr lang="en-US" sz="2000" b="1">
              <a:latin typeface="Arial" charset="0"/>
              <a:cs typeface="Arial" charset="0"/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4540250" y="2405063"/>
            <a:ext cx="4110038" cy="1016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latin typeface="Arial" charset="0"/>
                <a:cs typeface="Arial" charset="0"/>
              </a:rPr>
              <a:t>+ </a:t>
            </a:r>
            <a:r>
              <a:rPr lang="en-US" sz="2000" b="1" dirty="0" err="1">
                <a:latin typeface="Arial" charset="0"/>
                <a:cs typeface="Arial" charset="0"/>
              </a:rPr>
              <a:t>Tính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bậc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tự</a:t>
            </a:r>
            <a:r>
              <a:rPr lang="en-US" sz="2000" b="1" dirty="0">
                <a:latin typeface="Arial" charset="0"/>
                <a:cs typeface="Arial" charset="0"/>
              </a:rPr>
              <a:t> do </a:t>
            </a:r>
            <a:r>
              <a:rPr lang="en-US" sz="2000" b="1" dirty="0" err="1">
                <a:latin typeface="Arial" charset="0"/>
                <a:cs typeface="Arial" charset="0"/>
              </a:rPr>
              <a:t>của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cơ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cấu</a:t>
            </a:r>
            <a:endParaRPr lang="en-US" sz="2000" b="1" dirty="0">
              <a:latin typeface="Arial" charset="0"/>
              <a:cs typeface="Arial" charset="0"/>
            </a:endParaRPr>
          </a:p>
          <a:p>
            <a:pPr algn="just"/>
            <a:endParaRPr lang="en-US" sz="2000" b="1" dirty="0">
              <a:latin typeface="Arial" charset="0"/>
              <a:cs typeface="Arial" charset="0"/>
            </a:endParaRPr>
          </a:p>
          <a:p>
            <a:pPr algn="just"/>
            <a:r>
              <a:rPr lang="en-US" sz="2000" b="1" dirty="0">
                <a:latin typeface="Arial" charset="0"/>
                <a:cs typeface="Arial" charset="0"/>
              </a:rPr>
              <a:t>+ </a:t>
            </a:r>
            <a:r>
              <a:rPr lang="en-US" sz="2000" b="1" dirty="0" err="1">
                <a:latin typeface="Arial" charset="0"/>
                <a:cs typeface="Arial" charset="0"/>
              </a:rPr>
              <a:t>Xếp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loại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cơ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cấu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1103313" y="4040188"/>
            <a:ext cx="1898650" cy="7080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>
                <a:latin typeface="Arial" charset="0"/>
                <a:cs typeface="Arial" charset="0"/>
              </a:rPr>
              <a:t>Nguyên lý tạo </a:t>
            </a:r>
          </a:p>
          <a:p>
            <a:pPr algn="just"/>
            <a:r>
              <a:rPr lang="en-US" sz="2000" b="1">
                <a:latin typeface="Arial" charset="0"/>
                <a:cs typeface="Arial" charset="0"/>
              </a:rPr>
              <a:t>thành cơ cấu</a:t>
            </a: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3994150" y="4040188"/>
            <a:ext cx="4460875" cy="7080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>
                <a:latin typeface="Arial" charset="0"/>
                <a:cs typeface="Arial" charset="0"/>
              </a:rPr>
              <a:t>Sáng tạo ra cơ cấu đáp ứng yêu cầu thiết kế máy của doanh nghiệp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914525" y="2701925"/>
            <a:ext cx="673100" cy="42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3875088" y="2701925"/>
            <a:ext cx="673100" cy="42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8074025" y="2527300"/>
            <a:ext cx="576263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276" name="TextBox 4"/>
          <p:cNvSpPr txBox="1">
            <a:spLocks noChangeArrowheads="1"/>
          </p:cNvSpPr>
          <p:nvPr/>
        </p:nvSpPr>
        <p:spPr bwMode="auto">
          <a:xfrm>
            <a:off x="8074025" y="2665413"/>
            <a:ext cx="576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600" b="1">
                <a:latin typeface="Arial" charset="0"/>
                <a:cs typeface="Arial" charset="0"/>
              </a:rPr>
              <a:t>?</a:t>
            </a:r>
            <a:endParaRPr lang="id-ID" sz="2600" b="1">
              <a:latin typeface="Arial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01963" y="4183063"/>
            <a:ext cx="992187" cy="4222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2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F68CDAE-2DDB-4D97-99F7-AC1C9564C226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8363" y="1889125"/>
            <a:ext cx="2811462" cy="400050"/>
          </a:xfrm>
        </p:spPr>
        <p:txBody>
          <a:bodyPr rtlCol="0">
            <a:noAutofit/>
          </a:bodyPr>
          <a:lstStyle/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endParaRPr lang="vi-VN" sz="2700" b="1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00100" y="2359025"/>
            <a:ext cx="7867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M</a:t>
            </a:r>
            <a:r>
              <a:rPr lang="vi-VN" sz="2200">
                <a:latin typeface="Arial" charset="0"/>
                <a:ea typeface="Calibri" pitchFamily="34" charset="0"/>
                <a:cs typeface="Arial" charset="0"/>
              </a:rPr>
              <a:t>ột (hoặc nhiều) khâu dẫn </a:t>
            </a:r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+ </a:t>
            </a:r>
            <a:r>
              <a:rPr lang="vi-VN" sz="2200">
                <a:latin typeface="Arial" charset="0"/>
                <a:ea typeface="Calibri" pitchFamily="34" charset="0"/>
                <a:cs typeface="Arial" charset="0"/>
              </a:rPr>
              <a:t>một (hoặc nhiều) nhóm tĩnh định</a:t>
            </a:r>
            <a:endParaRPr lang="en-US" sz="220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32772" name="Title 3"/>
          <p:cNvSpPr txBox="1">
            <a:spLocks/>
          </p:cNvSpPr>
          <p:nvPr/>
        </p:nvSpPr>
        <p:spPr bwMode="auto">
          <a:xfrm>
            <a:off x="865188" y="1292225"/>
            <a:ext cx="3816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vi-VN" sz="2700" b="1">
                <a:latin typeface="Arial" charset="0"/>
                <a:cs typeface="Arial" charset="0"/>
              </a:rPr>
              <a:t>1.</a:t>
            </a:r>
            <a:r>
              <a:rPr lang="en-US" sz="2700" b="1">
                <a:latin typeface="Arial" charset="0"/>
                <a:cs typeface="Arial" charset="0"/>
              </a:rPr>
              <a:t>3</a:t>
            </a:r>
            <a:r>
              <a:rPr lang="vi-VN" sz="2700" b="1">
                <a:latin typeface="Arial" charset="0"/>
                <a:cs typeface="Arial" charset="0"/>
              </a:rPr>
              <a:t>.</a:t>
            </a:r>
            <a:r>
              <a:rPr lang="en-US" sz="2700" b="1">
                <a:latin typeface="Arial" charset="0"/>
                <a:cs typeface="Arial" charset="0"/>
              </a:rPr>
              <a:t> </a:t>
            </a:r>
            <a:r>
              <a:rPr lang="vi-VN" sz="2700" b="1">
                <a:latin typeface="Arial" charset="0"/>
                <a:cs typeface="Arial" charset="0"/>
              </a:rPr>
              <a:t>Cấu trúc cơ cấu</a:t>
            </a:r>
          </a:p>
        </p:txBody>
      </p:sp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63" y="3040063"/>
            <a:ext cx="33877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70263" y="3816350"/>
            <a:ext cx="409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>
                <a:latin typeface="Arial" charset="0"/>
                <a:cs typeface="Arial" charset="0"/>
              </a:rPr>
              <a:t>=</a:t>
            </a:r>
          </a:p>
        </p:txBody>
      </p:sp>
      <p:pic>
        <p:nvPicPr>
          <p:cNvPr id="11" name="Picture 10" descr="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116263"/>
            <a:ext cx="66833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1538" y="3632200"/>
            <a:ext cx="349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94513" y="3700463"/>
            <a:ext cx="3508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>
                <a:latin typeface="Arial" charset="0"/>
                <a:cs typeface="Arial" charset="0"/>
              </a:rPr>
              <a:t>+</a:t>
            </a:r>
          </a:p>
        </p:txBody>
      </p:sp>
      <p:pic>
        <p:nvPicPr>
          <p:cNvPr id="17" name="Picture 16" descr="Captu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700" y="3916363"/>
            <a:ext cx="18923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9" name="Group 2"/>
          <p:cNvGrpSpPr>
            <a:grpSpLocks/>
          </p:cNvGrpSpPr>
          <p:nvPr/>
        </p:nvGrpSpPr>
        <p:grpSpPr bwMode="auto">
          <a:xfrm>
            <a:off x="52388" y="-7938"/>
            <a:ext cx="7358062" cy="1089026"/>
            <a:chOff x="362309" y="-53282"/>
            <a:chExt cx="8412453" cy="1381659"/>
          </a:xfrm>
        </p:grpSpPr>
        <p:pic>
          <p:nvPicPr>
            <p:cNvPr id="32782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CAC4C73-0D6B-4FAF-886A-F7F5CD69C3E6}" type="slidenum">
              <a:rPr lang="en-US" smtClean="0">
                <a:solidFill>
                  <a:schemeClr val="tx2"/>
                </a:solidFill>
              </a:rPr>
              <a:pPr/>
              <a:t>30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32781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6025" y="3057525"/>
            <a:ext cx="19589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10" grpId="0"/>
      <p:bldP spid="12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457200" y="1174750"/>
            <a:ext cx="1620838" cy="5159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lvl="2" algn="ctr" eaLnBrk="1" fontAlgn="auto" hangingPunct="1">
              <a:spcAft>
                <a:spcPts val="0"/>
              </a:spcAft>
              <a:defRPr/>
            </a:pPr>
            <a:r>
              <a:rPr lang="en-US" sz="22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200" b="1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18" name="TextBox 207"/>
          <p:cNvSpPr txBox="1">
            <a:spLocks noChangeArrowheads="1"/>
          </p:cNvSpPr>
          <p:nvPr/>
        </p:nvSpPr>
        <p:spPr bwMode="auto">
          <a:xfrm>
            <a:off x="2078038" y="4162425"/>
            <a:ext cx="30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19" name="TextBox 208"/>
          <p:cNvSpPr txBox="1">
            <a:spLocks noChangeArrowheads="1"/>
          </p:cNvSpPr>
          <p:nvPr/>
        </p:nvSpPr>
        <p:spPr bwMode="auto">
          <a:xfrm>
            <a:off x="6756400" y="5132388"/>
            <a:ext cx="30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0" name="TextBox 209"/>
          <p:cNvSpPr txBox="1">
            <a:spLocks noChangeArrowheads="1"/>
          </p:cNvSpPr>
          <p:nvPr/>
        </p:nvSpPr>
        <p:spPr bwMode="auto">
          <a:xfrm>
            <a:off x="6738938" y="4176713"/>
            <a:ext cx="307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0063" y="1233488"/>
            <a:ext cx="3573462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eaLnBrk="1" fontAlgn="auto" hangingPunct="1">
              <a:spcAft>
                <a:spcPts val="0"/>
              </a:spcAft>
              <a:defRPr/>
            </a:pPr>
            <a:r>
              <a:rPr lang="en-US" sz="2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endParaRPr lang="vi-VN" sz="22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15" descr="Cap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63" y="1690688"/>
            <a:ext cx="280511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690688"/>
            <a:ext cx="353377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2" name="Group 2"/>
          <p:cNvGrpSpPr>
            <a:grpSpLocks/>
          </p:cNvGrpSpPr>
          <p:nvPr/>
        </p:nvGrpSpPr>
        <p:grpSpPr bwMode="auto">
          <a:xfrm>
            <a:off x="19050" y="-36513"/>
            <a:ext cx="7358063" cy="1089026"/>
            <a:chOff x="362309" y="-53282"/>
            <a:chExt cx="8412453" cy="1381659"/>
          </a:xfrm>
        </p:grpSpPr>
        <p:pic>
          <p:nvPicPr>
            <p:cNvPr id="3380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52B64B4-784D-44AF-8C49-C63A7E474238}" type="slidenum">
              <a:rPr lang="en-US" smtClean="0">
                <a:solidFill>
                  <a:schemeClr val="tx2"/>
                </a:solidFill>
              </a:rPr>
              <a:pPr/>
              <a:t>31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4956" y="4176713"/>
            <a:ext cx="3353669" cy="258362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002088" y="1258888"/>
            <a:ext cx="5080000" cy="2195512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Bậc tự do: </a:t>
            </a:r>
            <a:r>
              <a:rPr lang="en-US" sz="2000" smtClean="0">
                <a:latin typeface="Arial" charset="0"/>
                <a:ea typeface="Calibri" pitchFamily="34" charset="0"/>
                <a:cs typeface="Arial" charset="0"/>
              </a:rPr>
              <a:t>W = 3.n – (2T + C)</a:t>
            </a:r>
            <a:br>
              <a:rPr lang="en-US" sz="2000" smtClean="0">
                <a:latin typeface="Arial" charset="0"/>
                <a:ea typeface="Calibri" pitchFamily="34" charset="0"/>
                <a:cs typeface="Arial" charset="0"/>
              </a:rPr>
            </a:br>
            <a:r>
              <a:rPr lang="en-US" sz="2000" smtClean="0">
                <a:latin typeface="Arial" charset="0"/>
                <a:ea typeface="Calibri" pitchFamily="34" charset="0"/>
                <a:cs typeface="Arial" charset="0"/>
              </a:rPr>
              <a:t>n = 5 (khâu động)</a:t>
            </a:r>
            <a:br>
              <a:rPr lang="en-US" sz="2000" smtClean="0">
                <a:latin typeface="Arial" charset="0"/>
                <a:ea typeface="Calibri" pitchFamily="34" charset="0"/>
                <a:cs typeface="Arial" charset="0"/>
              </a:rPr>
            </a:br>
            <a:r>
              <a:rPr lang="en-US" sz="2000" smtClean="0">
                <a:latin typeface="Arial" charset="0"/>
                <a:ea typeface="Calibri" pitchFamily="34" charset="0"/>
                <a:cs typeface="Arial" charset="0"/>
              </a:rPr>
              <a:t>T = 7 (6 khớp quay tại A, B, C, D, E, F và 1 khớp trượt tại F)</a:t>
            </a:r>
            <a:br>
              <a:rPr lang="en-US" sz="2000" smtClean="0">
                <a:latin typeface="Arial" charset="0"/>
                <a:ea typeface="Calibri" pitchFamily="34" charset="0"/>
                <a:cs typeface="Arial" charset="0"/>
              </a:rPr>
            </a:br>
            <a:r>
              <a:rPr lang="en-US" sz="2000" smtClean="0">
                <a:latin typeface="Arial" charset="0"/>
                <a:ea typeface="Calibri" pitchFamily="34" charset="0"/>
                <a:cs typeface="Arial" charset="0"/>
              </a:rPr>
              <a:t>C = 0</a:t>
            </a:r>
            <a:br>
              <a:rPr lang="en-US" sz="2000" smtClean="0">
                <a:latin typeface="Arial" charset="0"/>
                <a:ea typeface="Calibri" pitchFamily="34" charset="0"/>
                <a:cs typeface="Arial" charset="0"/>
              </a:rPr>
            </a:br>
            <a:r>
              <a:rPr lang="en-US" sz="2000" smtClean="0">
                <a:latin typeface="Arial" charset="0"/>
                <a:ea typeface="Calibri" pitchFamily="34" charset="0"/>
                <a:cs typeface="Arial" charset="0"/>
              </a:rPr>
              <a:t>W = 3x5- (2x7+0) = 1 btd</a:t>
            </a:r>
            <a:endParaRPr lang="id-ID" sz="2000" smtClean="0">
              <a:latin typeface="Arial" charset="0"/>
              <a:cs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890C8D8-E8A4-4626-A5B2-A8ED44ED5B9A}" type="slidenum">
              <a:rPr lang="en-US" smtClean="0">
                <a:solidFill>
                  <a:schemeClr val="tx2"/>
                </a:solidFill>
              </a:rPr>
              <a:pPr/>
              <a:t>32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34820" name="Picture 9" descr="Capture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2275" y="1289050"/>
            <a:ext cx="3216275" cy="2293938"/>
          </a:xfrm>
          <a:noFill/>
        </p:spPr>
      </p:pic>
      <p:sp>
        <p:nvSpPr>
          <p:cNvPr id="34822" name="Title 1"/>
          <p:cNvSpPr txBox="1">
            <a:spLocks/>
          </p:cNvSpPr>
          <p:nvPr/>
        </p:nvSpPr>
        <p:spPr bwMode="auto">
          <a:xfrm>
            <a:off x="4033838" y="4025900"/>
            <a:ext cx="50323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  <a:latin typeface="Arial" charset="0"/>
                <a:cs typeface="Arial" charset="0"/>
              </a:rPr>
              <a:t>Bậc tự do: </a:t>
            </a:r>
            <a:r>
              <a:rPr lang="en-US" sz="2000">
                <a:solidFill>
                  <a:schemeClr val="tx2"/>
                </a:solidFill>
                <a:latin typeface="Arial" charset="0"/>
                <a:ea typeface="Calibri" pitchFamily="34" charset="0"/>
                <a:cs typeface="Arial" charset="0"/>
              </a:rPr>
              <a:t>W = 3.n – (2T + C)</a:t>
            </a:r>
            <a:br>
              <a:rPr lang="en-US" sz="2000">
                <a:solidFill>
                  <a:schemeClr val="tx2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en-US" sz="2000">
                <a:solidFill>
                  <a:schemeClr val="tx2"/>
                </a:solidFill>
                <a:latin typeface="Arial" charset="0"/>
                <a:ea typeface="Calibri" pitchFamily="34" charset="0"/>
                <a:cs typeface="Arial" charset="0"/>
              </a:rPr>
              <a:t>n = 5 (khâu động)</a:t>
            </a:r>
            <a:br>
              <a:rPr lang="en-US" sz="2000">
                <a:solidFill>
                  <a:schemeClr val="tx2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en-US" sz="2000">
                <a:solidFill>
                  <a:schemeClr val="tx2"/>
                </a:solidFill>
                <a:latin typeface="Arial" charset="0"/>
                <a:ea typeface="Calibri" pitchFamily="34" charset="0"/>
                <a:cs typeface="Arial" charset="0"/>
              </a:rPr>
              <a:t>T = 7 (tại mỗi A, B, D, E có 1 khớp quay;</a:t>
            </a:r>
          </a:p>
          <a:p>
            <a:r>
              <a:rPr lang="en-US" sz="2000">
                <a:solidFill>
                  <a:schemeClr val="tx2"/>
                </a:solidFill>
                <a:latin typeface="Arial" charset="0"/>
                <a:ea typeface="Calibri" pitchFamily="34" charset="0"/>
                <a:cs typeface="Arial" charset="0"/>
              </a:rPr>
              <a:t>tại C có 2 khớp quay và 1 khớp trượt tại E)</a:t>
            </a:r>
            <a:br>
              <a:rPr lang="en-US" sz="2000">
                <a:solidFill>
                  <a:schemeClr val="tx2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en-US" sz="2000">
                <a:solidFill>
                  <a:schemeClr val="tx2"/>
                </a:solidFill>
                <a:latin typeface="Arial" charset="0"/>
                <a:ea typeface="Calibri" pitchFamily="34" charset="0"/>
                <a:cs typeface="Arial" charset="0"/>
              </a:rPr>
              <a:t>C = 0</a:t>
            </a:r>
            <a:br>
              <a:rPr lang="en-US" sz="2000">
                <a:solidFill>
                  <a:schemeClr val="tx2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en-US" sz="2000">
                <a:solidFill>
                  <a:schemeClr val="tx2"/>
                </a:solidFill>
                <a:latin typeface="Arial" charset="0"/>
                <a:ea typeface="Calibri" pitchFamily="34" charset="0"/>
                <a:cs typeface="Arial" charset="0"/>
              </a:rPr>
              <a:t>W = 3x5- (2x7+0) = 1 btd</a:t>
            </a:r>
            <a:endParaRPr lang="id-ID" sz="20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grpSp>
        <p:nvGrpSpPr>
          <p:cNvPr id="34823" name="Group 2"/>
          <p:cNvGrpSpPr>
            <a:grpSpLocks/>
          </p:cNvGrpSpPr>
          <p:nvPr/>
        </p:nvGrpSpPr>
        <p:grpSpPr bwMode="auto">
          <a:xfrm>
            <a:off x="19050" y="-36513"/>
            <a:ext cx="7358063" cy="1089026"/>
            <a:chOff x="362309" y="-53282"/>
            <a:chExt cx="8412453" cy="1381659"/>
          </a:xfrm>
        </p:grpSpPr>
        <p:pic>
          <p:nvPicPr>
            <p:cNvPr id="3482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04" y="3850284"/>
            <a:ext cx="3077844" cy="2371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890C8D8-E8A4-4626-A5B2-A8ED44ED5B9A}" type="slidenum">
              <a:rPr lang="en-US" smtClean="0">
                <a:solidFill>
                  <a:schemeClr val="tx2"/>
                </a:solidFill>
              </a:rPr>
              <a:pPr/>
              <a:t>33</a:t>
            </a:fld>
            <a:endParaRPr lang="en-US" smtClean="0">
              <a:solidFill>
                <a:schemeClr val="tx2"/>
              </a:solidFill>
            </a:endParaRPr>
          </a:p>
        </p:txBody>
      </p:sp>
      <p:grpSp>
        <p:nvGrpSpPr>
          <p:cNvPr id="34823" name="Group 2"/>
          <p:cNvGrpSpPr>
            <a:grpSpLocks/>
          </p:cNvGrpSpPr>
          <p:nvPr/>
        </p:nvGrpSpPr>
        <p:grpSpPr bwMode="auto">
          <a:xfrm>
            <a:off x="19050" y="-36513"/>
            <a:ext cx="7358063" cy="1089026"/>
            <a:chOff x="362309" y="-53282"/>
            <a:chExt cx="8412453" cy="1381659"/>
          </a:xfrm>
        </p:grpSpPr>
        <p:pic>
          <p:nvPicPr>
            <p:cNvPr id="3482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Atxua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Atxua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1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tách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Atxua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3.Khi </a:t>
            </a:r>
            <a:r>
              <a:rPr lang="en-US" dirty="0" err="1" smtClean="0">
                <a:solidFill>
                  <a:srgbClr val="FF0000"/>
                </a:solidFill>
              </a:rPr>
              <a:t>tách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luôn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gần</a:t>
            </a:r>
            <a:r>
              <a:rPr lang="en-US" dirty="0" smtClean="0">
                <a:solidFill>
                  <a:srgbClr val="FF0000"/>
                </a:solidFill>
              </a:rPr>
              <a:t> so </a:t>
            </a:r>
            <a:r>
              <a:rPr lang="en-US" dirty="0" err="1" smtClean="0">
                <a:solidFill>
                  <a:srgbClr val="FF0000"/>
                </a:solidFill>
              </a:rPr>
              <a:t>với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4.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tách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Atxua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Ưu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tách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Atxua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giản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,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tách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(</a:t>
            </a:r>
            <a:r>
              <a:rPr lang="en-US" dirty="0" err="1" smtClean="0"/>
              <a:t>loại</a:t>
            </a:r>
            <a:r>
              <a:rPr lang="en-US" dirty="0" smtClean="0"/>
              <a:t> 2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giản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)</a:t>
            </a:r>
          </a:p>
          <a:p>
            <a:r>
              <a:rPr lang="en-US" dirty="0" smtClean="0"/>
              <a:t>6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Nếu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khớp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loại</a:t>
            </a:r>
            <a:r>
              <a:rPr lang="en-US" dirty="0" smtClean="0">
                <a:solidFill>
                  <a:srgbClr val="FF0000"/>
                </a:solidFill>
              </a:rPr>
              <a:t> 4 </a:t>
            </a:r>
            <a:r>
              <a:rPr lang="en-US" dirty="0" err="1" smtClean="0">
                <a:solidFill>
                  <a:srgbClr val="FF0000"/>
                </a:solidFill>
              </a:rPr>
              <a:t>thì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khớp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loại</a:t>
            </a:r>
            <a:r>
              <a:rPr lang="en-US" dirty="0" smtClean="0">
                <a:solidFill>
                  <a:srgbClr val="FF0000"/>
                </a:solidFill>
              </a:rPr>
              <a:t> 5 </a:t>
            </a:r>
            <a:r>
              <a:rPr lang="en-US" dirty="0" err="1" smtClean="0">
                <a:solidFill>
                  <a:srgbClr val="FF0000"/>
                </a:solidFill>
              </a:rPr>
              <a:t>trước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tách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A8532-3BB8-44D2-B29A-85E529EEC60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4 (</a:t>
            </a:r>
            <a:r>
              <a:rPr lang="en-US" dirty="0" err="1" smtClean="0"/>
              <a:t>cao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A8532-3BB8-44D2-B29A-85E529EEC60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694" t="34589" r="45895" b="27303"/>
          <a:stretch>
            <a:fillRect/>
          </a:stretch>
        </p:blipFill>
        <p:spPr bwMode="auto">
          <a:xfrm>
            <a:off x="4078705" y="963244"/>
            <a:ext cx="5065295" cy="58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3584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DE802D0-33A4-40AE-8C30-486686446177}" type="slidenum">
              <a:rPr lang="en-US" smtClean="0">
                <a:solidFill>
                  <a:schemeClr val="tx2"/>
                </a:solidFill>
              </a:rPr>
              <a:pPr/>
              <a:t>36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13" y="1146175"/>
            <a:ext cx="74453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60325" y="-25400"/>
            <a:ext cx="7358063" cy="1089025"/>
            <a:chOff x="362309" y="-53282"/>
            <a:chExt cx="8412453" cy="1381659"/>
          </a:xfrm>
        </p:grpSpPr>
        <p:pic>
          <p:nvPicPr>
            <p:cNvPr id="3686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BF3EA2-D40C-4510-BFF8-3CDE0FA41F2D}" type="slidenum">
              <a:rPr lang="en-US" smtClean="0">
                <a:solidFill>
                  <a:schemeClr val="tx2"/>
                </a:solidFill>
              </a:rPr>
              <a:pPr/>
              <a:t>37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3" y="1166813"/>
            <a:ext cx="7826375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3789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B6D6578-116A-4B64-930F-A521BE1C91AE}" type="slidenum">
              <a:rPr lang="en-US" smtClean="0">
                <a:solidFill>
                  <a:schemeClr val="tx2"/>
                </a:solidFill>
              </a:rPr>
              <a:pPr/>
              <a:t>38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37892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25525" y="1263650"/>
            <a:ext cx="7092950" cy="4848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313113" y="44450"/>
            <a:ext cx="2952750" cy="520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Nội dung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046288" y="1223963"/>
            <a:ext cx="4992687" cy="503078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NỘI DUNG</a:t>
            </a: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          §1.1.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CÁC ĐỊNH NGHĨA</a:t>
            </a:r>
            <a:endParaRPr lang="en-US" sz="2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1.1.1.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Khâu</a:t>
            </a:r>
            <a:r>
              <a:rPr lang="en-US" sz="22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động</a:t>
            </a: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1.1.2. Khớp động</a:t>
            </a: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1.1.3. Các khớp thường gặp</a:t>
            </a: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1.1.4.</a:t>
            </a:r>
            <a:r>
              <a:rPr lang="vi-VN" sz="2200" dirty="0" smtClean="0">
                <a:cs typeface="Arial" charset="0"/>
              </a:rPr>
              <a:t> Lược đồ khâu</a:t>
            </a: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1.1.5. </a:t>
            </a:r>
            <a:r>
              <a:rPr lang="vi-VN" sz="2200" dirty="0" smtClean="0">
                <a:cs typeface="Arial" charset="0"/>
              </a:rPr>
              <a:t>Chuỗi động</a:t>
            </a:r>
            <a:endParaRPr lang="en-US" sz="2200" dirty="0" smtClean="0">
              <a:cs typeface="Arial" charset="0"/>
            </a:endParaRP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cs typeface="Arial" charset="0"/>
              </a:rPr>
              <a:t>	   </a:t>
            </a:r>
            <a:r>
              <a:rPr lang="en-US" sz="2200" dirty="0" smtClean="0">
                <a:latin typeface="Arial" charset="0"/>
                <a:cs typeface="Arial" charset="0"/>
              </a:rPr>
              <a:t>1.1.6. </a:t>
            </a:r>
            <a:r>
              <a:rPr lang="en-US" sz="2200" dirty="0" err="1" smtClean="0">
                <a:latin typeface="Arial" charset="0"/>
                <a:cs typeface="Arial" charset="0"/>
              </a:rPr>
              <a:t>Cơ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cấu</a:t>
            </a:r>
            <a:endParaRPr lang="vi-VN" sz="2200" dirty="0" smtClean="0">
              <a:cs typeface="Arial" charset="0"/>
            </a:endParaRP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         §1.2.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BẬC TỰ DO</a:t>
            </a:r>
            <a:r>
              <a:rPr lang="en-US" sz="22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CỦA CƠ CẤU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vi-VN" sz="2200" dirty="0" smtClean="0">
                <a:solidFill>
                  <a:srgbClr val="000000"/>
                </a:solidFill>
                <a:cs typeface="Arial" charset="0"/>
              </a:rPr>
            </a:b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1.2.1. Định nghĩa</a:t>
            </a: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1.2.2. Công thức tính</a:t>
            </a:r>
            <a:endParaRPr lang="en-US" sz="2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         §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1.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.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CẤU TRÚC CƠ CẤU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 </a:t>
            </a:r>
            <a:br>
              <a:rPr lang="vi-VN" sz="22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1.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.1.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Nhóm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tĩnh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định</a:t>
            </a:r>
            <a:endParaRPr lang="en-US" sz="2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1.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.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vi-VN" sz="22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Cấu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trúc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cơ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cấu</a:t>
            </a:r>
            <a:endParaRPr lang="en-US" sz="2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229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1FF108-C7CE-4B89-9998-929845BF6E93}" type="slidenum">
              <a:rPr lang="en-US" smtClean="0">
                <a:solidFill>
                  <a:schemeClr val="tx2"/>
                </a:solidFill>
              </a:rPr>
              <a:pPr/>
              <a:t>4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4"/>
          <p:cNvSpPr>
            <a:spLocks noGrp="1"/>
          </p:cNvSpPr>
          <p:nvPr>
            <p:ph sz="quarter" idx="1"/>
          </p:nvPr>
        </p:nvSpPr>
        <p:spPr>
          <a:xfrm>
            <a:off x="542925" y="1643063"/>
            <a:ext cx="8083550" cy="15367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200" smtClean="0">
                <a:latin typeface="Arial" charset="0"/>
                <a:cs typeface="Arial" charset="0"/>
              </a:rPr>
              <a:t>B</a:t>
            </a:r>
            <a:r>
              <a:rPr lang="vi-VN" sz="2200" smtClean="0">
                <a:cs typeface="Arial" charset="0"/>
              </a:rPr>
              <a:t>ộ phận máy có chuyển động tương đối so với bộ phận</a:t>
            </a:r>
            <a:r>
              <a:rPr lang="en-US" sz="2200" smtClean="0">
                <a:latin typeface="Arial" charset="0"/>
                <a:cs typeface="Arial" charset="0"/>
              </a:rPr>
              <a:t> </a:t>
            </a:r>
            <a:r>
              <a:rPr lang="vi-VN" sz="2200" smtClean="0">
                <a:cs typeface="Arial" charset="0"/>
              </a:rPr>
              <a:t>khác</a:t>
            </a:r>
            <a:endParaRPr lang="en-US" sz="22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200" smtClean="0">
                <a:latin typeface="Arial" charset="0"/>
                <a:cs typeface="Arial" charset="0"/>
              </a:rPr>
              <a:t>+ </a:t>
            </a:r>
            <a:r>
              <a:rPr lang="vi-VN" sz="2200" smtClean="0">
                <a:cs typeface="Arial" charset="0"/>
              </a:rPr>
              <a:t>Khâu</a:t>
            </a:r>
            <a:r>
              <a:rPr lang="en-US" sz="2200" smtClean="0">
                <a:latin typeface="Arial" charset="0"/>
                <a:cs typeface="Arial" charset="0"/>
              </a:rPr>
              <a:t>:  - Một c</a:t>
            </a:r>
            <a:r>
              <a:rPr lang="vi-VN" sz="2200" smtClean="0">
                <a:cs typeface="Arial" charset="0"/>
              </a:rPr>
              <a:t>hi tiết máy </a:t>
            </a:r>
            <a:endParaRPr lang="en-US" sz="22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200" smtClean="0">
                <a:latin typeface="Arial" charset="0"/>
                <a:cs typeface="Arial" charset="0"/>
              </a:rPr>
              <a:t>	   - Một </a:t>
            </a:r>
            <a:r>
              <a:rPr lang="vi-VN" sz="2200" smtClean="0">
                <a:cs typeface="Arial" charset="0"/>
              </a:rPr>
              <a:t>số chi tiết máy ghép cứng lại với nhau</a:t>
            </a:r>
            <a:endParaRPr lang="en-US" sz="2200" smtClean="0">
              <a:latin typeface="Arial" charset="0"/>
              <a:cs typeface="Arial" charset="0"/>
            </a:endParaRP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063" y="3019425"/>
            <a:ext cx="249396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071813"/>
            <a:ext cx="2922588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2084388" y="30163"/>
            <a:ext cx="5024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vi-VN" sz="40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định nghĩa</a:t>
            </a:r>
            <a:endParaRPr lang="vi-VN" sz="4000" b="1" kern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600" y="1211263"/>
            <a:ext cx="3186113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1.1.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700" b="1" dirty="0">
                <a:solidFill>
                  <a:sysClr val="windowText" lastClr="000000"/>
                </a:solidFill>
                <a:latin typeface="+mn-lt"/>
              </a:rPr>
              <a:t>Khâu (</a:t>
            </a: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động</a:t>
            </a:r>
            <a:r>
              <a:rPr lang="vi-VN" sz="2700" b="1" dirty="0">
                <a:solidFill>
                  <a:sysClr val="windowText" lastClr="000000"/>
                </a:solidFill>
                <a:latin typeface="+mn-lt"/>
              </a:rPr>
              <a:t>)</a:t>
            </a:r>
            <a:endParaRPr lang="en-US" sz="2700" b="1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61163" y="3168650"/>
            <a:ext cx="1998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  <a:cs typeface="Arial" charset="0"/>
              </a:rPr>
              <a:t>Thanh truyền</a:t>
            </a:r>
            <a:endParaRPr lang="en-US" sz="2400"/>
          </a:p>
        </p:txBody>
      </p:sp>
      <p:grpSp>
        <p:nvGrpSpPr>
          <p:cNvPr id="13320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332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DBE2EC-685D-49C6-A13A-5821730C1192}" type="slidenum">
              <a:rPr lang="en-US" smtClean="0">
                <a:solidFill>
                  <a:schemeClr val="tx2"/>
                </a:solidFill>
              </a:rPr>
              <a:pPr/>
              <a:t>5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2084388" y="30163"/>
            <a:ext cx="5024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vi-VN" sz="40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định nghĩa</a:t>
            </a:r>
            <a:endParaRPr lang="vi-VN" sz="4000" b="1" kern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600" y="1168400"/>
            <a:ext cx="3186113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1.1.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700" b="1" dirty="0">
                <a:solidFill>
                  <a:sysClr val="windowText" lastClr="000000"/>
                </a:solidFill>
                <a:latin typeface="+mn-lt"/>
              </a:rPr>
              <a:t>Khâu (</a:t>
            </a: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động</a:t>
            </a:r>
            <a:r>
              <a:rPr lang="vi-VN" sz="2700" b="1" dirty="0">
                <a:solidFill>
                  <a:sysClr val="windowText" lastClr="000000"/>
                </a:solidFill>
                <a:latin typeface="+mn-lt"/>
              </a:rPr>
              <a:t>)</a:t>
            </a:r>
            <a:endParaRPr lang="en-US" sz="2700" b="1" dirty="0">
              <a:latin typeface="+mn-lt"/>
            </a:endParaRPr>
          </a:p>
        </p:txBody>
      </p:sp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242093" y="79375"/>
            <a:ext cx="7358063" cy="1089025"/>
            <a:chOff x="362309" y="-53282"/>
            <a:chExt cx="8412453" cy="1381659"/>
          </a:xfrm>
        </p:grpSpPr>
        <p:pic>
          <p:nvPicPr>
            <p:cNvPr id="1434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A154C3E-4EA8-4BEC-875E-13D4213ADBD1}" type="slidenum">
              <a:rPr lang="en-US" smtClean="0">
                <a:solidFill>
                  <a:schemeClr val="tx2"/>
                </a:solidFill>
              </a:rPr>
              <a:pPr/>
              <a:t>6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1434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804988"/>
            <a:ext cx="5868987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2873375" y="5849938"/>
            <a:ext cx="3446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b="1" i="1">
                <a:solidFill>
                  <a:srgbClr val="000000"/>
                </a:solidFill>
                <a:latin typeface="Arial" charset="0"/>
                <a:cs typeface="Arial" charset="0"/>
              </a:rPr>
              <a:t>Hình 1</a:t>
            </a:r>
            <a:r>
              <a:rPr lang="en-US" sz="2200">
                <a:solidFill>
                  <a:srgbClr val="000000"/>
                </a:solidFill>
                <a:latin typeface="Arial" charset="0"/>
                <a:cs typeface="Arial" charset="0"/>
              </a:rPr>
              <a:t>. Động cơ đốt trong</a:t>
            </a:r>
            <a:endParaRPr lang="id-ID" sz="2200">
              <a:latin typeface="Arial" charset="0"/>
              <a:cs typeface="Arial" charset="0"/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7842250" y="2089150"/>
            <a:ext cx="91281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Chi tiết máy</a:t>
            </a:r>
            <a:endParaRPr lang="id-ID"/>
          </a:p>
        </p:txBody>
      </p:sp>
      <p:sp>
        <p:nvSpPr>
          <p:cNvPr id="14345" name="Rectangle 15"/>
          <p:cNvSpPr>
            <a:spLocks noChangeArrowheads="1"/>
          </p:cNvSpPr>
          <p:nvPr/>
        </p:nvSpPr>
        <p:spPr bwMode="auto">
          <a:xfrm>
            <a:off x="482600" y="4621213"/>
            <a:ext cx="9398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Cụm chi tiết máy</a:t>
            </a:r>
            <a:endParaRPr lang="id-ID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358063" y="2501900"/>
            <a:ext cx="484187" cy="128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345" idx="3"/>
          </p:cNvCxnSpPr>
          <p:nvPr/>
        </p:nvCxnSpPr>
        <p:spPr>
          <a:xfrm flipV="1">
            <a:off x="1422400" y="4926013"/>
            <a:ext cx="381000" cy="157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</a:t>
            </a:r>
            <a:r>
              <a:rPr lang="en-US" dirty="0" err="1" smtClean="0"/>
              <a:t>Bậc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do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2 </a:t>
            </a:r>
            <a:r>
              <a:rPr lang="en-US" dirty="0" err="1" smtClean="0"/>
              <a:t>khâu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A8532-3BB8-44D2-B29A-85E529EEC6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975" y="90731"/>
            <a:ext cx="914224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1.1.</a:t>
            </a:r>
            <a:r>
              <a:rPr lang="en-US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7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7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7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7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7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7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700" b="1" dirty="0" smtClean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27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động</a:t>
            </a:r>
            <a:endParaRPr lang="en-US" sz="2700" b="1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4754" t="36815" r="34054" b="21747"/>
          <a:stretch>
            <a:fillRect/>
          </a:stretch>
        </p:blipFill>
        <p:spPr bwMode="auto">
          <a:xfrm>
            <a:off x="478625" y="1373414"/>
            <a:ext cx="6535786" cy="488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phẳng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A8532-3BB8-44D2-B29A-85E529EEC6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5256" t="36815" r="6424" b="21747"/>
          <a:stretch>
            <a:fillRect/>
          </a:stretch>
        </p:blipFill>
        <p:spPr bwMode="auto">
          <a:xfrm>
            <a:off x="2442411" y="1541293"/>
            <a:ext cx="5513704" cy="453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b/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,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,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2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1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suốt</a:t>
            </a:r>
            <a:r>
              <a:rPr lang="en-US" dirty="0" smtClean="0"/>
              <a:t> </a:t>
            </a:r>
            <a:r>
              <a:rPr lang="en-US" dirty="0" err="1" smtClean="0"/>
              <a:t>qtcđ</a:t>
            </a:r>
            <a:endParaRPr lang="en-US" dirty="0" smtClean="0"/>
          </a:p>
          <a:p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2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bớt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bật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do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A8532-3BB8-44D2-B29A-85E529EEC6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2852</TotalTime>
  <Words>1064</Words>
  <Application>Microsoft Office PowerPoint</Application>
  <PresentationFormat>On-screen Show (4:3)</PresentationFormat>
  <Paragraphs>212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Origin</vt:lpstr>
      <vt:lpstr>NGUYÊN LÝ MÁY</vt:lpstr>
      <vt:lpstr>Slide 2</vt:lpstr>
      <vt:lpstr>Slide 3</vt:lpstr>
      <vt:lpstr>Nội dung</vt:lpstr>
      <vt:lpstr>Slide 5</vt:lpstr>
      <vt:lpstr>Slide 6</vt:lpstr>
      <vt:lpstr>a/Bậc tự do tương đối giữa 2 khâu</vt:lpstr>
      <vt:lpstr>Trong mặt phẳng</vt:lpstr>
      <vt:lpstr>b/ Nối động, thành phần khớp động, khớp động</vt:lpstr>
      <vt:lpstr>1.1. Các định nghĩa</vt:lpstr>
      <vt:lpstr>1.1. Các định nghĩa</vt:lpstr>
      <vt:lpstr>Lược đồ khớp</vt:lpstr>
      <vt:lpstr>1.1. Các định nghĩa</vt:lpstr>
      <vt:lpstr>1.1. Các định nghĩa</vt:lpstr>
      <vt:lpstr>1.1. Các định nghĩa</vt:lpstr>
      <vt:lpstr>Kích thước động</vt:lpstr>
      <vt:lpstr>1.1. Các định nghĩa</vt:lpstr>
      <vt:lpstr>1.1. Các định nghĩa</vt:lpstr>
      <vt:lpstr>1.2. Bậc tự do của cơ cấu</vt:lpstr>
      <vt:lpstr>1.2. Bậc tự do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1.3. Cấu trúc cơ cấu</vt:lpstr>
      <vt:lpstr>1.3. Cấu trúc cơ cấu</vt:lpstr>
      <vt:lpstr>1.3.2. Cấu trúc</vt:lpstr>
      <vt:lpstr>Slide 31</vt:lpstr>
      <vt:lpstr>Bậc tự do: W = 3.n – (2T + C) n = 5 (khâu động) T = 7 (6 khớp quay tại A, B, C, D, E, F và 1 khớp trượt tại F) C = 0 W = 3x5- (2x7+0) = 1 btd</vt:lpstr>
      <vt:lpstr>Slide 33</vt:lpstr>
      <vt:lpstr>Các nguyên tắc tách nhóm</vt:lpstr>
      <vt:lpstr>Thay khớp loại 4 (cao)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NGUYÊN LÝ MÁY</dc:title>
  <dc:creator>Thanh Vi</dc:creator>
  <cp:lastModifiedBy>User</cp:lastModifiedBy>
  <cp:revision>270</cp:revision>
  <cp:lastPrinted>2020-05-12T09:51:22Z</cp:lastPrinted>
  <dcterms:created xsi:type="dcterms:W3CDTF">2014-08-19T02:39:56Z</dcterms:created>
  <dcterms:modified xsi:type="dcterms:W3CDTF">2022-08-29T09:21:46Z</dcterms:modified>
</cp:coreProperties>
</file>