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2"/>
  </p:notesMasterIdLst>
  <p:sldIdLst>
    <p:sldId id="287" r:id="rId2"/>
    <p:sldId id="288" r:id="rId3"/>
    <p:sldId id="316" r:id="rId4"/>
    <p:sldId id="257" r:id="rId5"/>
    <p:sldId id="319" r:id="rId6"/>
    <p:sldId id="317" r:id="rId7"/>
    <p:sldId id="321" r:id="rId8"/>
    <p:sldId id="330" r:id="rId9"/>
    <p:sldId id="332" r:id="rId10"/>
    <p:sldId id="333" r:id="rId11"/>
    <p:sldId id="259" r:id="rId12"/>
    <p:sldId id="260" r:id="rId13"/>
    <p:sldId id="261" r:id="rId14"/>
    <p:sldId id="262" r:id="rId15"/>
    <p:sldId id="264" r:id="rId16"/>
    <p:sldId id="267" r:id="rId17"/>
    <p:sldId id="323" r:id="rId18"/>
    <p:sldId id="324" r:id="rId19"/>
    <p:sldId id="329" r:id="rId20"/>
    <p:sldId id="268" r:id="rId21"/>
    <p:sldId id="331" r:id="rId22"/>
    <p:sldId id="272" r:id="rId23"/>
    <p:sldId id="269" r:id="rId24"/>
    <p:sldId id="273" r:id="rId25"/>
    <p:sldId id="340" r:id="rId26"/>
    <p:sldId id="274" r:id="rId27"/>
    <p:sldId id="275" r:id="rId28"/>
    <p:sldId id="328" r:id="rId29"/>
    <p:sldId id="276" r:id="rId30"/>
    <p:sldId id="277" r:id="rId31"/>
    <p:sldId id="322" r:id="rId32"/>
    <p:sldId id="326" r:id="rId33"/>
    <p:sldId id="327" r:id="rId34"/>
    <p:sldId id="334" r:id="rId35"/>
    <p:sldId id="335" r:id="rId36"/>
    <p:sldId id="336" r:id="rId37"/>
    <p:sldId id="337" r:id="rId38"/>
    <p:sldId id="338" r:id="rId39"/>
    <p:sldId id="291" r:id="rId40"/>
    <p:sldId id="292" r:id="rId41"/>
    <p:sldId id="293" r:id="rId42"/>
    <p:sldId id="294" r:id="rId43"/>
    <p:sldId id="339" r:id="rId44"/>
    <p:sldId id="315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342900" indent="1143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685800" indent="228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028700" indent="3429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371600" indent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-42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0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wmf"/><Relationship Id="rId2" Type="http://schemas.openxmlformats.org/officeDocument/2006/relationships/image" Target="../media/image195.wmf"/><Relationship Id="rId1" Type="http://schemas.openxmlformats.org/officeDocument/2006/relationships/image" Target="../media/image194.wmf"/><Relationship Id="rId5" Type="http://schemas.openxmlformats.org/officeDocument/2006/relationships/image" Target="../media/image198.wmf"/><Relationship Id="rId4" Type="http://schemas.openxmlformats.org/officeDocument/2006/relationships/image" Target="../media/image19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wmf"/><Relationship Id="rId2" Type="http://schemas.openxmlformats.org/officeDocument/2006/relationships/image" Target="../media/image144.wmf"/><Relationship Id="rId1" Type="http://schemas.openxmlformats.org/officeDocument/2006/relationships/image" Target="../media/image143.wmf"/><Relationship Id="rId4" Type="http://schemas.openxmlformats.org/officeDocument/2006/relationships/image" Target="../media/image14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wmf"/><Relationship Id="rId2" Type="http://schemas.openxmlformats.org/officeDocument/2006/relationships/image" Target="../media/image149.wmf"/><Relationship Id="rId1" Type="http://schemas.openxmlformats.org/officeDocument/2006/relationships/image" Target="../media/image148.wmf"/><Relationship Id="rId4" Type="http://schemas.openxmlformats.org/officeDocument/2006/relationships/image" Target="../media/image15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wmf"/><Relationship Id="rId2" Type="http://schemas.openxmlformats.org/officeDocument/2006/relationships/image" Target="../media/image154.wmf"/><Relationship Id="rId1" Type="http://schemas.openxmlformats.org/officeDocument/2006/relationships/image" Target="../media/image153.wmf"/><Relationship Id="rId4" Type="http://schemas.openxmlformats.org/officeDocument/2006/relationships/image" Target="../media/image15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wmf"/><Relationship Id="rId2" Type="http://schemas.openxmlformats.org/officeDocument/2006/relationships/image" Target="../media/image168.wmf"/><Relationship Id="rId1" Type="http://schemas.openxmlformats.org/officeDocument/2006/relationships/image" Target="../media/image16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wmf"/><Relationship Id="rId2" Type="http://schemas.openxmlformats.org/officeDocument/2006/relationships/image" Target="../media/image172.wmf"/><Relationship Id="rId1" Type="http://schemas.openxmlformats.org/officeDocument/2006/relationships/image" Target="../media/image17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wmf"/><Relationship Id="rId2" Type="http://schemas.openxmlformats.org/officeDocument/2006/relationships/image" Target="../media/image177.wmf"/><Relationship Id="rId1" Type="http://schemas.openxmlformats.org/officeDocument/2006/relationships/image" Target="../media/image176.wmf"/><Relationship Id="rId6" Type="http://schemas.openxmlformats.org/officeDocument/2006/relationships/image" Target="../media/image181.wmf"/><Relationship Id="rId5" Type="http://schemas.openxmlformats.org/officeDocument/2006/relationships/image" Target="../media/image180.wmf"/><Relationship Id="rId4" Type="http://schemas.openxmlformats.org/officeDocument/2006/relationships/image" Target="../media/image179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wmf"/><Relationship Id="rId3" Type="http://schemas.openxmlformats.org/officeDocument/2006/relationships/image" Target="../media/image185.wmf"/><Relationship Id="rId7" Type="http://schemas.openxmlformats.org/officeDocument/2006/relationships/image" Target="../media/image189.wmf"/><Relationship Id="rId2" Type="http://schemas.openxmlformats.org/officeDocument/2006/relationships/image" Target="../media/image184.wmf"/><Relationship Id="rId1" Type="http://schemas.openxmlformats.org/officeDocument/2006/relationships/image" Target="../media/image183.wmf"/><Relationship Id="rId6" Type="http://schemas.openxmlformats.org/officeDocument/2006/relationships/image" Target="../media/image188.wmf"/><Relationship Id="rId5" Type="http://schemas.openxmlformats.org/officeDocument/2006/relationships/image" Target="../media/image187.wmf"/><Relationship Id="rId4" Type="http://schemas.openxmlformats.org/officeDocument/2006/relationships/image" Target="../media/image18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0A933DF-7E2E-42A1-B7B2-9B9CDF107A98}" type="datetimeFigureOut">
              <a:rPr lang="en-US"/>
              <a:pPr>
                <a:defRPr/>
              </a:pPr>
              <a:t>02/11/2022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8F52CA3-668D-4679-B856-17F28E9D84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90171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D41E1F4-DA0E-4C42-8E1C-692D9078ADFD}" type="slidenum">
              <a:rPr lang="en-US" smtClean="0"/>
              <a:pPr/>
              <a:t>42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219769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57348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mtClean="0"/>
              <a:t>-#-</a:t>
            </a:r>
          </a:p>
        </p:txBody>
      </p:sp>
      <p:sp>
        <p:nvSpPr>
          <p:cNvPr id="57349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9EC892D-CC5A-45A8-8589-FA3638527F04}" type="slidenum">
              <a:rPr lang="en-US" smtClean="0"/>
              <a:pPr/>
              <a:t>46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133097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E036ED12-F31D-4946-B141-8AC38525DC2D}" type="datetime1">
              <a:rPr lang="en-US"/>
              <a:pPr>
                <a:defRPr/>
              </a:pPr>
              <a:t>02/11/2022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3A3D3-4F05-476D-B937-B13BD13F98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6492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F5A27-0493-4124-80A7-C571F45D40E8}" type="datetime1">
              <a:rPr lang="en-US"/>
              <a:pPr>
                <a:defRPr/>
              </a:pPr>
              <a:t>02/11/2022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71B7F-CCA3-407C-AC1B-8B9253D48E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7534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5" name="Isosceles Triangle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Straight Connector 14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29D23-F4FA-4660-A7C3-DF245A69396B}" type="datetime1">
              <a:rPr lang="en-US"/>
              <a:pPr>
                <a:defRPr/>
              </a:pPr>
              <a:t>02/11/2022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A8E05-7FE1-4FB3-9CC2-E86FE34C62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6869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86153-276D-4A90-ABB1-D730295ED74E}" type="datetime1">
              <a:rPr lang="en-US"/>
              <a:pPr>
                <a:defRPr/>
              </a:pPr>
              <a:t>02/11/2022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77590-8A83-46C4-A83D-C59382C25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8658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723D1-3AB7-4D9B-BD61-5F10F15EA19E}" type="datetime1">
              <a:rPr lang="en-US"/>
              <a:pPr>
                <a:defRPr/>
              </a:pPr>
              <a:t>02/11/2022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4EC6C-AD7D-4129-AB1B-B36AE8AB06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96348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E7F3E-4DBB-4D61-87BB-B32EFC450CB8}" type="datetime1">
              <a:rPr lang="en-US"/>
              <a:pPr>
                <a:defRPr/>
              </a:pPr>
              <a:t>02/11/2022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34C07-AAD2-46EF-9952-BE5D7EB60A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1157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168A1-C4F2-4993-9210-5CC42251107A}" type="datetime1">
              <a:rPr lang="en-US"/>
              <a:pPr>
                <a:defRPr/>
              </a:pPr>
              <a:t>02/11/2022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18223-0757-43C9-9796-74AB6BDD10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5720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153FF-53A8-4A76-B463-B524ADCEBE5D}" type="datetime1">
              <a:rPr lang="en-US"/>
              <a:pPr>
                <a:defRPr/>
              </a:pPr>
              <a:t>02/11/2022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CEFCA-BDDB-40C4-A78D-9E05B7F4C7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9260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62A4E-1739-413A-9929-9BE26118A038}" type="datetime1">
              <a:rPr lang="en-US"/>
              <a:pPr>
                <a:defRPr/>
              </a:pPr>
              <a:t>02/11/2022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403BA-476F-47CB-A23B-FD66374F55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6661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6" name="Straight Connector 11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7" name="Isosceles Triangle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1626D-073B-43F8-B2C0-8D6D776CF5B7}" type="datetime1">
              <a:rPr lang="en-US"/>
              <a:pPr>
                <a:defRPr/>
              </a:pPr>
              <a:t>02/11/2022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DCFEB-4B34-4687-B5BA-FC4864EE42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3429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810F5-08A6-456C-9B11-E47B9C408994}" type="datetime1">
              <a:rPr lang="en-US"/>
              <a:pPr>
                <a:defRPr/>
              </a:pPr>
              <a:t>02/11/2022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2BF5D-1038-4727-A36A-2A49241F6A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53974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B1CD4C8-D4C4-4DF2-B0F2-E49442F6704C}" type="datetime1">
              <a:rPr lang="en-US"/>
              <a:pPr>
                <a:defRPr/>
              </a:pPr>
              <a:t>02/11/2022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90D397B-5785-4996-84A3-B95DCEE14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032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05" r:id="rId2"/>
    <p:sldLayoutId id="2147483810" r:id="rId3"/>
    <p:sldLayoutId id="2147483806" r:id="rId4"/>
    <p:sldLayoutId id="2147483807" r:id="rId5"/>
    <p:sldLayoutId id="2147483811" r:id="rId6"/>
    <p:sldLayoutId id="2147483812" r:id="rId7"/>
    <p:sldLayoutId id="2147483813" r:id="rId8"/>
    <p:sldLayoutId id="2147483814" r:id="rId9"/>
    <p:sldLayoutId id="2147483808" r:id="rId10"/>
    <p:sldLayoutId id="214748381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image" Target="../media/image55.png"/><Relationship Id="rId16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5" Type="http://schemas.openxmlformats.org/officeDocument/2006/relationships/image" Target="../media/image6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5" Type="http://schemas.openxmlformats.org/officeDocument/2006/relationships/image" Target="../media/image79.png"/><Relationship Id="rId10" Type="http://schemas.openxmlformats.org/officeDocument/2006/relationships/image" Target="../media/image84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8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97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9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11.png"/><Relationship Id="rId18" Type="http://schemas.openxmlformats.org/officeDocument/2006/relationships/image" Target="../media/image80.png"/><Relationship Id="rId3" Type="http://schemas.openxmlformats.org/officeDocument/2006/relationships/image" Target="../media/image101.png"/><Relationship Id="rId21" Type="http://schemas.openxmlformats.org/officeDocument/2006/relationships/image" Target="../media/image83.png"/><Relationship Id="rId7" Type="http://schemas.openxmlformats.org/officeDocument/2006/relationships/image" Target="../media/image105.png"/><Relationship Id="rId12" Type="http://schemas.openxmlformats.org/officeDocument/2006/relationships/image" Target="../media/image110.png"/><Relationship Id="rId17" Type="http://schemas.openxmlformats.org/officeDocument/2006/relationships/image" Target="../media/image79.png"/><Relationship Id="rId2" Type="http://schemas.openxmlformats.org/officeDocument/2006/relationships/image" Target="../media/image100.png"/><Relationship Id="rId16" Type="http://schemas.openxmlformats.org/officeDocument/2006/relationships/image" Target="../media/image55.png"/><Relationship Id="rId20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11" Type="http://schemas.openxmlformats.org/officeDocument/2006/relationships/image" Target="../media/image109.png"/><Relationship Id="rId24" Type="http://schemas.openxmlformats.org/officeDocument/2006/relationships/image" Target="../media/image86.png"/><Relationship Id="rId5" Type="http://schemas.openxmlformats.org/officeDocument/2006/relationships/image" Target="../media/image103.png"/><Relationship Id="rId15" Type="http://schemas.openxmlformats.org/officeDocument/2006/relationships/image" Target="../media/image78.png"/><Relationship Id="rId23" Type="http://schemas.openxmlformats.org/officeDocument/2006/relationships/image" Target="../media/image85.png"/><Relationship Id="rId10" Type="http://schemas.openxmlformats.org/officeDocument/2006/relationships/image" Target="../media/image108.png"/><Relationship Id="rId19" Type="http://schemas.openxmlformats.org/officeDocument/2006/relationships/image" Target="../media/image81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Relationship Id="rId14" Type="http://schemas.openxmlformats.org/officeDocument/2006/relationships/image" Target="../media/image112.png"/><Relationship Id="rId22" Type="http://schemas.openxmlformats.org/officeDocument/2006/relationships/image" Target="../media/image8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7" Type="http://schemas.openxmlformats.org/officeDocument/2006/relationships/image" Target="../media/image3.png"/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27.png"/><Relationship Id="rId4" Type="http://schemas.openxmlformats.org/officeDocument/2006/relationships/image" Target="../media/image12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131.png"/><Relationship Id="rId4" Type="http://schemas.openxmlformats.org/officeDocument/2006/relationships/oleObject" Target="../embeddings/oleObject1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139.png"/><Relationship Id="rId4" Type="http://schemas.openxmlformats.org/officeDocument/2006/relationships/image" Target="../media/image13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oleObject" Target="../embeddings/oleObject2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3.png"/><Relationship Id="rId4" Type="http://schemas.openxmlformats.org/officeDocument/2006/relationships/image" Target="../media/image147.png"/><Relationship Id="rId9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52.png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57.png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7" Type="http://schemas.openxmlformats.org/officeDocument/2006/relationships/image" Target="../media/image3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62.png"/><Relationship Id="rId4" Type="http://schemas.openxmlformats.org/officeDocument/2006/relationships/image" Target="../media/image16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6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70.pn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74.pn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image" Target="../media/image182.png"/><Relationship Id="rId9" Type="http://schemas.openxmlformats.org/officeDocument/2006/relationships/oleObject" Target="../embeddings/oleObject26.bin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image" Target="../media/image191.png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9.bin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28.bin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oleObject27.bin"/><Relationship Id="rId9" Type="http://schemas.openxmlformats.org/officeDocument/2006/relationships/oleObject" Target="../embeddings/oleObject32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8.bin"/><Relationship Id="rId5" Type="http://schemas.openxmlformats.org/officeDocument/2006/relationships/oleObject" Target="../embeddings/oleObject37.bin"/><Relationship Id="rId4" Type="http://schemas.openxmlformats.org/officeDocument/2006/relationships/oleObject" Target="../embeddings/oleObject36.bin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323850" y="1797050"/>
            <a:ext cx="8455025" cy="1366838"/>
          </a:xfrm>
        </p:spPr>
        <p:txBody>
          <a:bodyPr/>
          <a:lstStyle/>
          <a:p>
            <a:pPr algn="ctr" eaLnBrk="1" hangingPunct="1"/>
            <a:r>
              <a:rPr lang="en-US" sz="7000" b="1" smtClean="0">
                <a:latin typeface="Arial" charset="0"/>
                <a:cs typeface="Arial" charset="0"/>
              </a:rPr>
              <a:t>NGUYÊN LÝ MÁY</a:t>
            </a:r>
          </a:p>
        </p:txBody>
      </p:sp>
      <p:grpSp>
        <p:nvGrpSpPr>
          <p:cNvPr id="9221" name="Group 8"/>
          <p:cNvGrpSpPr>
            <a:grpSpLocks/>
          </p:cNvGrpSpPr>
          <p:nvPr/>
        </p:nvGrpSpPr>
        <p:grpSpPr bwMode="auto">
          <a:xfrm>
            <a:off x="0" y="-25400"/>
            <a:ext cx="7358063" cy="1089025"/>
            <a:chOff x="362309" y="-53282"/>
            <a:chExt cx="8412453" cy="1381659"/>
          </a:xfrm>
        </p:grpSpPr>
        <p:pic>
          <p:nvPicPr>
            <p:cNvPr id="9223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309" y="1"/>
              <a:ext cx="8376249" cy="125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4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3101" y="-53282"/>
              <a:ext cx="1381661" cy="1381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2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E9D4DA84-BD5D-42D4-B3FE-6F569F901F16}" type="slidenum">
              <a:rPr lang="en-US" smtClean="0">
                <a:solidFill>
                  <a:schemeClr val="tx2"/>
                </a:solidFill>
              </a:rPr>
              <a:pPr/>
              <a:t>1</a:t>
            </a:fld>
            <a:endParaRPr lang="en-US" smtClean="0">
              <a:solidFill>
                <a:schemeClr val="tx2"/>
              </a:solidFill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262063" y="3771900"/>
            <a:ext cx="7031037" cy="973138"/>
          </a:xfrm>
        </p:spPr>
        <p:txBody>
          <a:bodyPr>
            <a:normAutofit/>
          </a:bodyPr>
          <a:lstStyle/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vi-VN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Giảng viên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vi-VN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: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   </a:t>
            </a:r>
            <a:r>
              <a:rPr lang="en-US" sz="2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Hoàng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Ngọc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Thiên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Vũ</a:t>
            </a:r>
            <a:endParaRPr lang="en-US" sz="28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sz="2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Bộ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môn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     :    </a:t>
            </a:r>
            <a:r>
              <a:rPr lang="en-US" sz="2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Cơ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sở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kỹ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thuật-khoa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SPCN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212450" y="5099050"/>
            <a:ext cx="53222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just" eaLnBrk="1" hangingPunct="1"/>
            <a:r>
              <a:rPr lang="en-US" sz="2800" dirty="0">
                <a:latin typeface="Arial" charset="0"/>
                <a:cs typeface="Arial" charset="0"/>
              </a:rPr>
              <a:t>Email</a:t>
            </a:r>
            <a:r>
              <a:rPr lang="en-US" sz="2800" dirty="0">
                <a:cs typeface="Arial" charset="0"/>
              </a:rPr>
              <a:t>          </a:t>
            </a:r>
            <a:r>
              <a:rPr lang="en-US" sz="2800" dirty="0">
                <a:latin typeface="Arial" charset="0"/>
                <a:cs typeface="Arial" charset="0"/>
              </a:rPr>
              <a:t> </a:t>
            </a:r>
            <a:r>
              <a:rPr lang="en-US" sz="2800">
                <a:latin typeface="Arial" charset="0"/>
                <a:cs typeface="Arial" charset="0"/>
              </a:rPr>
              <a:t>:   </a:t>
            </a:r>
            <a:r>
              <a:rPr lang="en-US" sz="2800" smtClean="0">
                <a:latin typeface="Arial" charset="0"/>
                <a:cs typeface="Arial" charset="0"/>
              </a:rPr>
              <a:t>hntvu@ute.udn.vn</a:t>
            </a:r>
            <a:endParaRPr lang="en-US" sz="28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77590-8A83-46C4-A83D-C59382C25C3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/>
          <a:srcRect l="18810" t="37500" r="11636" b="19669"/>
          <a:stretch>
            <a:fillRect/>
          </a:stretch>
        </p:blipFill>
        <p:spPr bwMode="auto">
          <a:xfrm>
            <a:off x="0" y="1936377"/>
            <a:ext cx="9049870" cy="313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3012141"/>
            <a:ext cx="3845859" cy="18153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D420F60-3851-4BFF-BEFF-7D79F517FD4C}" type="slidenum">
              <a:rPr lang="en-US" smtClean="0">
                <a:solidFill>
                  <a:srgbClr val="898989"/>
                </a:solidFill>
              </a:rPr>
              <a:pPr/>
              <a:t>11</a:t>
            </a:fld>
            <a:endParaRPr lang="en-US" smtClean="0">
              <a:solidFill>
                <a:srgbClr val="898989"/>
              </a:solidFill>
            </a:endParaRPr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4237038" y="3736975"/>
            <a:ext cx="639762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vi-VN" sz="2200" i="1" u="sng">
                <a:latin typeface="Arial" charset="0"/>
                <a:cs typeface="Times New Roman" pitchFamily="18" charset="0"/>
              </a:rPr>
              <a:t>Giải</a:t>
            </a:r>
            <a:endParaRPr lang="en-US" sz="2200"/>
          </a:p>
        </p:txBody>
      </p:sp>
      <p:pic>
        <p:nvPicPr>
          <p:cNvPr id="1638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7038" y="1371600"/>
            <a:ext cx="4679950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91" name="Group 39"/>
          <p:cNvGrpSpPr>
            <a:grpSpLocks/>
          </p:cNvGrpSpPr>
          <p:nvPr/>
        </p:nvGrpSpPr>
        <p:grpSpPr bwMode="auto">
          <a:xfrm>
            <a:off x="4657725" y="4170363"/>
            <a:ext cx="4276725" cy="2084387"/>
            <a:chOff x="-15240" y="-149225"/>
            <a:chExt cx="3324225" cy="1379220"/>
          </a:xfrm>
        </p:grpSpPr>
        <p:grpSp>
          <p:nvGrpSpPr>
            <p:cNvPr id="16395" name="Group 40"/>
            <p:cNvGrpSpPr>
              <a:grpSpLocks/>
            </p:cNvGrpSpPr>
            <p:nvPr/>
          </p:nvGrpSpPr>
          <p:grpSpPr bwMode="auto">
            <a:xfrm>
              <a:off x="-15240" y="-149225"/>
              <a:ext cx="3324225" cy="1379220"/>
              <a:chOff x="1784" y="7085"/>
              <a:chExt cx="5235" cy="2172"/>
            </a:xfrm>
          </p:grpSpPr>
          <p:cxnSp>
            <p:nvCxnSpPr>
              <p:cNvPr id="16399" name="Straight Arrow Connector 45"/>
              <p:cNvCxnSpPr>
                <a:cxnSpLocks noChangeShapeType="1"/>
              </p:cNvCxnSpPr>
              <p:nvPr/>
            </p:nvCxnSpPr>
            <p:spPr bwMode="auto">
              <a:xfrm>
                <a:off x="2365" y="7837"/>
                <a:ext cx="1840" cy="882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6400" name="Straight Arrow Connector 46"/>
              <p:cNvCxnSpPr>
                <a:cxnSpLocks noChangeShapeType="1"/>
              </p:cNvCxnSpPr>
              <p:nvPr/>
            </p:nvCxnSpPr>
            <p:spPr bwMode="auto">
              <a:xfrm>
                <a:off x="2417" y="7837"/>
                <a:ext cx="2248" cy="0"/>
              </a:xfrm>
              <a:prstGeom prst="straightConnector1">
                <a:avLst/>
              </a:prstGeom>
              <a:noFill/>
              <a:ln w="38100">
                <a:solidFill>
                  <a:srgbClr val="0070C0"/>
                </a:solidFill>
                <a:miter lim="800000"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6401" name="Text Box 9"/>
              <p:cNvSpPr txBox="1">
                <a:spLocks noChangeArrowheads="1"/>
              </p:cNvSpPr>
              <p:nvPr/>
            </p:nvSpPr>
            <p:spPr bwMode="auto">
              <a:xfrm>
                <a:off x="2001" y="7817"/>
                <a:ext cx="425" cy="56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id-ID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p</a:t>
                </a:r>
                <a:endParaRPr lang="id-ID"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16402" name="Text Box 10"/>
              <p:cNvSpPr txBox="1">
                <a:spLocks noChangeArrowheads="1"/>
              </p:cNvSpPr>
              <p:nvPr/>
            </p:nvSpPr>
            <p:spPr bwMode="auto">
              <a:xfrm>
                <a:off x="3575" y="8619"/>
                <a:ext cx="426" cy="44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id-ID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b</a:t>
                </a:r>
                <a:endParaRPr lang="id-ID"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16403" name="Text Box 11"/>
              <p:cNvSpPr txBox="1">
                <a:spLocks noChangeArrowheads="1"/>
              </p:cNvSpPr>
              <p:nvPr/>
            </p:nvSpPr>
            <p:spPr bwMode="auto">
              <a:xfrm>
                <a:off x="4323" y="7353"/>
                <a:ext cx="426" cy="37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id-ID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c</a:t>
                </a:r>
                <a:endParaRPr lang="id-ID"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53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62" y="7541"/>
                <a:ext cx="1857" cy="508"/>
              </a:xfrm>
              <a:prstGeom prst="rect">
                <a:avLst/>
              </a:prstGeom>
              <a:blipFill rotWithShape="1">
                <a:blip r:embed="rId3"/>
                <a:stretch>
                  <a:fillRect l="-3614" b="-5000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  <p:sp>
            <p:nvSpPr>
              <p:cNvPr id="54" name="Freeform 53"/>
              <p:cNvSpPr>
                <a:spLocks/>
              </p:cNvSpPr>
              <p:nvPr/>
            </p:nvSpPr>
            <p:spPr bwMode="auto">
              <a:xfrm rot="-3546522">
                <a:off x="4941" y="7682"/>
                <a:ext cx="240" cy="266"/>
              </a:xfrm>
              <a:custGeom>
                <a:avLst/>
                <a:gdLst>
                  <a:gd name="T0" fmla="*/ 0 w 135172"/>
                  <a:gd name="T1" fmla="*/ 6067 h 98971"/>
                  <a:gd name="T2" fmla="*/ 125506 w 135172"/>
                  <a:gd name="T3" fmla="*/ 19639 h 98971"/>
                  <a:gd name="T4" fmla="*/ 152400 w 135172"/>
                  <a:gd name="T5" fmla="*/ 168910 h 9897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5172" h="98971">
                    <a:moveTo>
                      <a:pt x="0" y="3555"/>
                    </a:moveTo>
                    <a:cubicBezTo>
                      <a:pt x="44394" y="-421"/>
                      <a:pt x="88789" y="-4396"/>
                      <a:pt x="111318" y="11507"/>
                    </a:cubicBezTo>
                    <a:cubicBezTo>
                      <a:pt x="133847" y="27410"/>
                      <a:pt x="132522" y="85719"/>
                      <a:pt x="135172" y="98971"/>
                    </a:cubicBezTo>
                  </a:path>
                </a:pathLst>
              </a:custGeom>
              <a:noFill/>
              <a:ln w="6350">
                <a:solidFill>
                  <a:schemeClr val="dk1">
                    <a:lumMod val="100000"/>
                    <a:lumOff val="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 upright="1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55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06" y="8559"/>
                <a:ext cx="1974" cy="508"/>
              </a:xfrm>
              <a:prstGeom prst="rect">
                <a:avLst/>
              </a:prstGeom>
              <a:blipFill rotWithShape="1">
                <a:blip r:embed="rId4"/>
                <a:stretch>
                  <a:fillRect l="-3019" b="-10000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  <p:sp>
            <p:nvSpPr>
              <p:cNvPr id="56" name="Freeform 55"/>
              <p:cNvSpPr>
                <a:spLocks/>
              </p:cNvSpPr>
              <p:nvPr/>
            </p:nvSpPr>
            <p:spPr bwMode="auto">
              <a:xfrm rot="18053478">
                <a:off x="4304" y="8606"/>
                <a:ext cx="184" cy="185"/>
              </a:xfrm>
              <a:custGeom>
                <a:avLst/>
                <a:gdLst>
                  <a:gd name="T0" fmla="*/ 0 w 135172"/>
                  <a:gd name="T1" fmla="*/ 4183 h 98971"/>
                  <a:gd name="T2" fmla="*/ 96060 w 135172"/>
                  <a:gd name="T3" fmla="*/ 13539 h 98971"/>
                  <a:gd name="T4" fmla="*/ 116645 w 135172"/>
                  <a:gd name="T5" fmla="*/ 116448 h 9897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5172" h="98971">
                    <a:moveTo>
                      <a:pt x="0" y="3555"/>
                    </a:moveTo>
                    <a:cubicBezTo>
                      <a:pt x="44394" y="-421"/>
                      <a:pt x="88789" y="-4396"/>
                      <a:pt x="111318" y="11507"/>
                    </a:cubicBezTo>
                    <a:cubicBezTo>
                      <a:pt x="133847" y="27410"/>
                      <a:pt x="132522" y="85719"/>
                      <a:pt x="135172" y="98971"/>
                    </a:cubicBezTo>
                  </a:path>
                </a:pathLst>
              </a:custGeom>
              <a:noFill/>
              <a:ln w="6350">
                <a:solidFill>
                  <a:schemeClr val="dk1">
                    <a:lumMod val="100000"/>
                    <a:lumOff val="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 upright="1"/>
              <a:lstStyle/>
              <a:p>
                <a:pPr>
                  <a:defRPr/>
                </a:pPr>
                <a:endParaRPr lang="id-ID"/>
              </a:p>
            </p:txBody>
          </p:sp>
          <p:cxnSp>
            <p:nvCxnSpPr>
              <p:cNvPr id="16408" name="Straight Arrow Connector 56"/>
              <p:cNvCxnSpPr>
                <a:cxnSpLocks noChangeShapeType="1"/>
              </p:cNvCxnSpPr>
              <p:nvPr/>
            </p:nvCxnSpPr>
            <p:spPr bwMode="auto">
              <a:xfrm flipV="1">
                <a:off x="4143" y="7851"/>
                <a:ext cx="558" cy="829"/>
              </a:xfrm>
              <a:prstGeom prst="straightConnector1">
                <a:avLst/>
              </a:prstGeom>
              <a:noFill/>
              <a:ln w="38100">
                <a:solidFill>
                  <a:srgbClr val="0070C0"/>
                </a:solidFill>
                <a:miter lim="800000"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45" name="Straight Connector 44"/>
              <p:cNvCxnSpPr>
                <a:endCxn id="55" idx="1"/>
              </p:cNvCxnSpPr>
              <p:nvPr/>
            </p:nvCxnSpPr>
            <p:spPr bwMode="auto">
              <a:xfrm>
                <a:off x="1807" y="7586"/>
                <a:ext cx="2598" cy="1227"/>
              </a:xfrm>
              <a:prstGeom prst="line">
                <a:avLst/>
              </a:prstGeom>
              <a:noFill/>
              <a:ln w="6350">
                <a:solidFill>
                  <a:schemeClr val="dk1">
                    <a:lumMod val="100000"/>
                    <a:lumOff val="0"/>
                  </a:schemeClr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49" name="Straight Connector 48"/>
              <p:cNvCxnSpPr/>
              <p:nvPr/>
            </p:nvCxnSpPr>
            <p:spPr bwMode="auto">
              <a:xfrm flipH="1">
                <a:off x="3787" y="7085"/>
                <a:ext cx="1374" cy="2172"/>
              </a:xfrm>
              <a:prstGeom prst="line">
                <a:avLst/>
              </a:prstGeom>
              <a:noFill/>
              <a:ln w="6350">
                <a:solidFill>
                  <a:schemeClr val="dk1">
                    <a:lumMod val="100000"/>
                    <a:lumOff val="0"/>
                  </a:schemeClr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48" name="Straight Connector 47"/>
              <p:cNvCxnSpPr/>
              <p:nvPr/>
            </p:nvCxnSpPr>
            <p:spPr bwMode="auto">
              <a:xfrm flipV="1">
                <a:off x="1784" y="7836"/>
                <a:ext cx="3257" cy="15"/>
              </a:xfrm>
              <a:prstGeom prst="line">
                <a:avLst/>
              </a:prstGeom>
              <a:noFill/>
              <a:ln w="6350">
                <a:solidFill>
                  <a:schemeClr val="dk1">
                    <a:lumMod val="100000"/>
                    <a:lumOff val="0"/>
                  </a:schemeClr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sp>
          <p:nvSpPr>
            <p:cNvPr id="42" name="Text Box 11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 bwMode="auto">
            <a:xfrm>
              <a:off x="874059" y="26894"/>
              <a:ext cx="372350" cy="274320"/>
            </a:xfrm>
            <a:prstGeom prst="rect">
              <a:avLst/>
            </a:prstGeom>
            <a:blipFill rotWithShape="1">
              <a:blip r:embed="rId5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id-ID">
                  <a:noFill/>
                </a:rPr>
                <a:t> </a:t>
              </a:r>
            </a:p>
          </p:txBody>
        </p:sp>
        <p:sp>
          <p:nvSpPr>
            <p:cNvPr id="43" name="Text Box 11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 bwMode="auto">
            <a:xfrm>
              <a:off x="1819917" y="509339"/>
              <a:ext cx="491474" cy="315595"/>
            </a:xfrm>
            <a:prstGeom prst="rect">
              <a:avLst/>
            </a:prstGeom>
            <a:blipFill rotWithShape="1">
              <a:blip r:embed="rId6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id-ID">
                  <a:noFill/>
                </a:rPr>
                <a:t> </a:t>
              </a:r>
            </a:p>
          </p:txBody>
        </p:sp>
        <p:sp>
          <p:nvSpPr>
            <p:cNvPr id="44" name="Text Box 11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 bwMode="auto">
            <a:xfrm>
              <a:off x="577455" y="635155"/>
              <a:ext cx="372602" cy="373380"/>
            </a:xfrm>
            <a:prstGeom prst="rect">
              <a:avLst/>
            </a:prstGeom>
            <a:blipFill rotWithShape="1">
              <a:blip r:embed="rId7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id-ID">
                  <a:noFill/>
                </a:rPr>
                <a:t> 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217" y="1295567"/>
            <a:ext cx="3699966" cy="25174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3611" y="4086851"/>
            <a:ext cx="3913308" cy="2115137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98304" y="363557"/>
            <a:ext cx="468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Ví</a:t>
            </a:r>
            <a:r>
              <a:rPr lang="en-US" sz="2800" dirty="0" smtClean="0"/>
              <a:t> </a:t>
            </a:r>
            <a:r>
              <a:rPr lang="en-US" sz="2800" dirty="0" err="1" smtClean="0"/>
              <a:t>dụ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A4E09C73-0292-4CD3-8627-6BB771A932C0}" type="slidenum">
              <a:rPr lang="en-US" smtClean="0">
                <a:solidFill>
                  <a:srgbClr val="898989"/>
                </a:solidFill>
              </a:rPr>
              <a:pPr/>
              <a:t>12</a:t>
            </a:fld>
            <a:endParaRPr lang="en-US" smtClean="0">
              <a:solidFill>
                <a:srgbClr val="898989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9389" y="5342527"/>
            <a:ext cx="4117975" cy="431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vi-VN" sz="2200" dirty="0">
                <a:latin typeface="+mn-lt"/>
              </a:rPr>
              <a:t>(ngược với chiều chuyển động)</a:t>
            </a:r>
            <a:endParaRPr lang="id-ID" sz="2200" dirty="0">
              <a:latin typeface="+mn-lt"/>
            </a:endParaRPr>
          </a:p>
        </p:txBody>
      </p:sp>
      <p:grpSp>
        <p:nvGrpSpPr>
          <p:cNvPr id="17418" name="Group 26"/>
          <p:cNvGrpSpPr>
            <a:grpSpLocks/>
          </p:cNvGrpSpPr>
          <p:nvPr/>
        </p:nvGrpSpPr>
        <p:grpSpPr bwMode="auto">
          <a:xfrm>
            <a:off x="5748338" y="1924050"/>
            <a:ext cx="2938462" cy="3397250"/>
            <a:chOff x="2061" y="9277"/>
            <a:chExt cx="2766" cy="2865"/>
          </a:xfrm>
        </p:grpSpPr>
        <p:grpSp>
          <p:nvGrpSpPr>
            <p:cNvPr id="17421" name="Group 27"/>
            <p:cNvGrpSpPr>
              <a:grpSpLocks/>
            </p:cNvGrpSpPr>
            <p:nvPr/>
          </p:nvGrpSpPr>
          <p:grpSpPr bwMode="auto">
            <a:xfrm>
              <a:off x="2061" y="9277"/>
              <a:ext cx="2766" cy="2674"/>
              <a:chOff x="2061" y="9277"/>
              <a:chExt cx="2766" cy="2674"/>
            </a:xfrm>
          </p:grpSpPr>
          <p:cxnSp>
            <p:nvCxnSpPr>
              <p:cNvPr id="17424" name="Straight Arrow Connector 31"/>
              <p:cNvCxnSpPr>
                <a:cxnSpLocks noChangeShapeType="1"/>
              </p:cNvCxnSpPr>
              <p:nvPr/>
            </p:nvCxnSpPr>
            <p:spPr bwMode="auto">
              <a:xfrm flipH="1">
                <a:off x="3207" y="9740"/>
                <a:ext cx="1023" cy="1954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7425" name="Straight Arrow Connector 32"/>
              <p:cNvCxnSpPr>
                <a:cxnSpLocks noChangeShapeType="1"/>
              </p:cNvCxnSpPr>
              <p:nvPr/>
            </p:nvCxnSpPr>
            <p:spPr bwMode="auto">
              <a:xfrm flipH="1" flipV="1">
                <a:off x="2678" y="11384"/>
                <a:ext cx="529" cy="272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35" name="Straight Connector 34"/>
              <p:cNvCxnSpPr/>
              <p:nvPr/>
            </p:nvCxnSpPr>
            <p:spPr bwMode="auto">
              <a:xfrm flipH="1">
                <a:off x="2872" y="9740"/>
                <a:ext cx="1373" cy="0"/>
              </a:xfrm>
              <a:prstGeom prst="line">
                <a:avLst/>
              </a:prstGeom>
              <a:noFill/>
              <a:ln w="6350">
                <a:solidFill>
                  <a:schemeClr val="dk1">
                    <a:lumMod val="100000"/>
                    <a:lumOff val="0"/>
                  </a:schemeClr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7427" name="Straight Arrow Connector 35"/>
              <p:cNvCxnSpPr>
                <a:cxnSpLocks noChangeShapeType="1"/>
              </p:cNvCxnSpPr>
              <p:nvPr/>
            </p:nvCxnSpPr>
            <p:spPr bwMode="auto">
              <a:xfrm flipV="1">
                <a:off x="2705" y="9767"/>
                <a:ext cx="852" cy="1617"/>
              </a:xfrm>
              <a:prstGeom prst="straightConnector1">
                <a:avLst/>
              </a:prstGeom>
              <a:noFill/>
              <a:ln w="38100">
                <a:solidFill>
                  <a:srgbClr val="0070C0"/>
                </a:solidFill>
                <a:miter lim="800000"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7428" name="Straight Arrow Connector 36"/>
              <p:cNvCxnSpPr>
                <a:cxnSpLocks noChangeShapeType="1"/>
              </p:cNvCxnSpPr>
              <p:nvPr/>
            </p:nvCxnSpPr>
            <p:spPr bwMode="auto">
              <a:xfrm flipH="1">
                <a:off x="3530" y="9740"/>
                <a:ext cx="696" cy="0"/>
              </a:xfrm>
              <a:prstGeom prst="straightConnector1">
                <a:avLst/>
              </a:prstGeom>
              <a:noFill/>
              <a:ln w="38100">
                <a:solidFill>
                  <a:srgbClr val="0070C0"/>
                </a:solidFill>
                <a:miter lim="800000"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7429" name="Text Box 14532"/>
              <p:cNvSpPr txBox="1">
                <a:spLocks noChangeArrowheads="1"/>
              </p:cNvSpPr>
              <p:nvPr/>
            </p:nvSpPr>
            <p:spPr bwMode="auto">
              <a:xfrm>
                <a:off x="4294" y="9564"/>
                <a:ext cx="533" cy="43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id-ID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p’</a:t>
                </a:r>
                <a:endParaRPr lang="id-ID"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17430" name="Text Box 14533"/>
              <p:cNvSpPr txBox="1">
                <a:spLocks noChangeArrowheads="1"/>
              </p:cNvSpPr>
              <p:nvPr/>
            </p:nvSpPr>
            <p:spPr bwMode="auto">
              <a:xfrm>
                <a:off x="3425" y="11520"/>
                <a:ext cx="521" cy="43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id-ID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b’</a:t>
                </a:r>
                <a:endParaRPr lang="id-ID"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17431" name="Text Box 14534"/>
              <p:cNvSpPr txBox="1">
                <a:spLocks noChangeArrowheads="1"/>
              </p:cNvSpPr>
              <p:nvPr/>
            </p:nvSpPr>
            <p:spPr bwMode="auto">
              <a:xfrm>
                <a:off x="2061" y="11089"/>
                <a:ext cx="607" cy="43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vi-VN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n</a:t>
                </a:r>
                <a:r>
                  <a:rPr lang="vi-VN" baseline="-2500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CB</a:t>
                </a:r>
                <a:endParaRPr lang="id-ID"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17432" name="Text Box 14535"/>
              <p:cNvSpPr txBox="1">
                <a:spLocks noChangeArrowheads="1"/>
              </p:cNvSpPr>
              <p:nvPr/>
            </p:nvSpPr>
            <p:spPr bwMode="auto">
              <a:xfrm>
                <a:off x="3158" y="9298"/>
                <a:ext cx="415" cy="43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id-ID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c’</a:t>
                </a:r>
                <a:endParaRPr lang="id-ID"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43" name="Freeform 42"/>
              <p:cNvSpPr>
                <a:spLocks/>
              </p:cNvSpPr>
              <p:nvPr/>
            </p:nvSpPr>
            <p:spPr bwMode="auto">
              <a:xfrm rot="-3546522">
                <a:off x="3833" y="9509"/>
                <a:ext cx="364" cy="211"/>
              </a:xfrm>
              <a:custGeom>
                <a:avLst/>
                <a:gdLst>
                  <a:gd name="T0" fmla="*/ 0 w 135172"/>
                  <a:gd name="T1" fmla="*/ 4801 h 98971"/>
                  <a:gd name="T2" fmla="*/ 190844 w 135172"/>
                  <a:gd name="T3" fmla="*/ 15542 h 98971"/>
                  <a:gd name="T4" fmla="*/ 231739 w 135172"/>
                  <a:gd name="T5" fmla="*/ 133672 h 9897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5172" h="98971">
                    <a:moveTo>
                      <a:pt x="0" y="3555"/>
                    </a:moveTo>
                    <a:cubicBezTo>
                      <a:pt x="44394" y="-421"/>
                      <a:pt x="88789" y="-4396"/>
                      <a:pt x="111318" y="11507"/>
                    </a:cubicBezTo>
                    <a:cubicBezTo>
                      <a:pt x="133847" y="27410"/>
                      <a:pt x="132522" y="85719"/>
                      <a:pt x="135172" y="98971"/>
                    </a:cubicBezTo>
                  </a:path>
                </a:pathLst>
              </a:custGeom>
              <a:noFill/>
              <a:ln w="6350">
                <a:solidFill>
                  <a:schemeClr val="dk1">
                    <a:lumMod val="100000"/>
                    <a:lumOff val="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 upright="1"/>
              <a:lstStyle/>
              <a:p>
                <a:pPr>
                  <a:defRPr/>
                </a:pPr>
                <a:endParaRPr lang="id-ID"/>
              </a:p>
            </p:txBody>
          </p:sp>
          <p:cxnSp>
            <p:nvCxnSpPr>
              <p:cNvPr id="34" name="Straight Connector 33"/>
              <p:cNvCxnSpPr/>
              <p:nvPr/>
            </p:nvCxnSpPr>
            <p:spPr bwMode="auto">
              <a:xfrm flipV="1">
                <a:off x="2517" y="9277"/>
                <a:ext cx="1282" cy="2478"/>
              </a:xfrm>
              <a:prstGeom prst="line">
                <a:avLst/>
              </a:prstGeom>
              <a:noFill/>
              <a:ln w="6350">
                <a:solidFill>
                  <a:schemeClr val="dk1">
                    <a:lumMod val="100000"/>
                    <a:lumOff val="0"/>
                  </a:schemeClr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sp>
          <p:nvSpPr>
            <p:cNvPr id="30" name="Text Box 14537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 bwMode="auto">
            <a:xfrm>
              <a:off x="2429" y="10174"/>
              <a:ext cx="552" cy="458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id-ID">
                  <a:noFill/>
                </a:rPr>
                <a:t> </a:t>
              </a:r>
            </a:p>
          </p:txBody>
        </p:sp>
        <p:sp>
          <p:nvSpPr>
            <p:cNvPr id="31" name="Text Box 14537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 bwMode="auto">
            <a:xfrm>
              <a:off x="2439" y="11694"/>
              <a:ext cx="719" cy="448"/>
            </a:xfrm>
            <a:prstGeom prst="rect">
              <a:avLst/>
            </a:prstGeom>
            <a:blipFill rotWithShape="1">
              <a:blip r:embed="rId3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id-ID">
                  <a:noFill/>
                </a:rPr>
                <a:t> </a:t>
              </a:r>
            </a:p>
          </p:txBody>
        </p:sp>
      </p:grpSp>
      <p:sp>
        <p:nvSpPr>
          <p:cNvPr id="26" name="Rectangle 2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626522" y="3464075"/>
            <a:ext cx="537262" cy="36933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r>
              <a:rPr lang="id-ID">
                <a:noFill/>
              </a:rPr>
              <a:t> </a:t>
            </a:r>
          </a:p>
        </p:txBody>
      </p:sp>
      <p:sp>
        <p:nvSpPr>
          <p:cNvPr id="44" name="Rectangle 4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069712" y="1877815"/>
            <a:ext cx="527645" cy="369332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r>
              <a:rPr lang="id-ID">
                <a:noFill/>
              </a:rPr>
              <a:t> 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Rectangle 1"/>
              <p:cNvSpPr/>
              <p:nvPr/>
            </p:nvSpPr>
            <p:spPr>
              <a:xfrm>
                <a:off x="1210310" y="1694974"/>
                <a:ext cx="3402330" cy="8471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d-ID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id-ID" sz="21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100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vi-VN" sz="2100" i="1">
                                  <a:latin typeface="Cambria Math"/>
                                </a:rPr>
                                <m:t> </m:t>
                              </m:r>
                            </m:e>
                          </m:acc>
                        </m:e>
                        <m:sub>
                          <m:r>
                            <a:rPr lang="vi-VN" sz="2100" i="1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vi-VN" sz="2100" i="1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id-ID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id-ID" sz="21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100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vi-VN" sz="2100" i="1">
                                  <a:latin typeface="Cambria Math"/>
                                </a:rPr>
                                <m:t> </m:t>
                              </m:r>
                            </m:e>
                          </m:acc>
                        </m:e>
                        <m:sub>
                          <m:r>
                            <a:rPr lang="vi-VN" sz="2100" i="1">
                              <a:latin typeface="Cambria Math"/>
                            </a:rPr>
                            <m:t>𝐵</m:t>
                          </m:r>
                        </m:sub>
                      </m:sSub>
                      <m:r>
                        <a:rPr lang="vi-VN" sz="2100" i="1">
                          <a:latin typeface="Cambria Math"/>
                        </a:rPr>
                        <m:t>+ </m:t>
                      </m:r>
                      <m:sSub>
                        <m:sSubPr>
                          <m:ctrlPr>
                            <a:rPr lang="id-ID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id-ID" sz="21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100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vi-VN" sz="2100" i="1">
                                  <a:latin typeface="Cambria Math"/>
                                </a:rPr>
                                <m:t> </m:t>
                              </m:r>
                            </m:e>
                          </m:acc>
                        </m:e>
                        <m:sub>
                          <m:r>
                            <a:rPr lang="vi-VN" sz="2100" i="1">
                              <a:latin typeface="Cambria Math"/>
                            </a:rPr>
                            <m:t>𝐶</m:t>
                          </m:r>
                          <m:r>
                            <a:rPr lang="vi-VN" sz="2100" i="1">
                              <a:latin typeface="Cambria Math"/>
                            </a:rPr>
                            <m:t>/</m:t>
                          </m:r>
                          <m:r>
                            <a:rPr lang="vi-VN" sz="2100" i="1">
                              <a:latin typeface="Cambria Math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id-ID" sz="2100" dirty="0"/>
              </a:p>
              <a:p>
                <a:r>
                  <a:rPr lang="vi-VN" sz="2100" dirty="0"/>
                  <a:t/>
                </a:r>
                <a:r>
                  <a:rPr lang="en-US" sz="2100" dirty="0" smtClean="0"/>
                  <a:t/>
                </a:r>
                <a14:m>
                  <m:oMath xmlns:m="http://schemas.openxmlformats.org/officeDocument/2006/math">
                    <m:r>
                      <a:rPr lang="vi-VN" sz="2100" i="1">
                        <a:latin typeface="Cambria Math"/>
                      </a:rPr>
                      <m:t>= </m:t>
                    </m:r>
                    <m:sSubSup>
                      <m:sSubSupPr>
                        <m:ctrlPr>
                          <a:rPr lang="id-ID" sz="21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⃗"/>
                            <m:ctrlPr>
                              <a:rPr lang="id-ID" sz="21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100" i="1">
                                <a:latin typeface="Cambria Math"/>
                              </a:rPr>
                              <m:t>𝑎</m:t>
                            </m:r>
                            <m:r>
                              <a:rPr lang="vi-VN" sz="2100" i="1">
                                <a:latin typeface="Cambria Math"/>
                              </a:rPr>
                              <m:t> </m:t>
                            </m:r>
                          </m:e>
                        </m:acc>
                      </m:e>
                      <m:sub>
                        <m:r>
                          <a:rPr lang="vi-VN" sz="2100" i="1">
                            <a:latin typeface="Cambria Math"/>
                          </a:rPr>
                          <m:t>𝐵</m:t>
                        </m:r>
                      </m:sub>
                      <m:sup>
                        <m:r>
                          <a:rPr lang="vi-VN" sz="2100" i="1">
                            <a:latin typeface="Cambria Math"/>
                          </a:rPr>
                          <m:t>𝑛</m:t>
                        </m:r>
                      </m:sup>
                    </m:sSubSup>
                    <m:r>
                      <a:rPr lang="vi-VN" sz="2100" i="1">
                        <a:latin typeface="Cambria Math"/>
                      </a:rPr>
                      <m:t>+ </m:t>
                    </m:r>
                    <m:sSubSup>
                      <m:sSubSupPr>
                        <m:ctrlPr>
                          <a:rPr lang="id-ID" sz="21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⃗"/>
                            <m:ctrlPr>
                              <a:rPr lang="id-ID" sz="21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100" i="1">
                                <a:latin typeface="Cambria Math"/>
                              </a:rPr>
                              <m:t>𝑎</m:t>
                            </m:r>
                            <m:r>
                              <a:rPr lang="vi-VN" sz="2100" i="1">
                                <a:latin typeface="Cambria Math"/>
                              </a:rPr>
                              <m:t> </m:t>
                            </m:r>
                          </m:e>
                        </m:acc>
                      </m:e>
                      <m:sub>
                        <m:r>
                          <a:rPr lang="vi-VN" sz="2100" i="1">
                            <a:latin typeface="Cambria Math"/>
                          </a:rPr>
                          <m:t>𝐶</m:t>
                        </m:r>
                        <m:r>
                          <a:rPr lang="vi-VN" sz="2100" i="1">
                            <a:latin typeface="Cambria Math"/>
                          </a:rPr>
                          <m:t>/</m:t>
                        </m:r>
                        <m:r>
                          <a:rPr lang="vi-VN" sz="2100" i="1">
                            <a:latin typeface="Cambria Math"/>
                          </a:rPr>
                          <m:t>𝐵</m:t>
                        </m:r>
                      </m:sub>
                      <m:sup>
                        <m:r>
                          <a:rPr lang="vi-VN" sz="2100" i="1">
                            <a:latin typeface="Cambria Math"/>
                          </a:rPr>
                          <m:t>𝑛</m:t>
                        </m:r>
                      </m:sup>
                    </m:sSubSup>
                    <m:r>
                      <a:rPr lang="vi-VN" sz="2100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id-ID" sz="21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⃗"/>
                            <m:ctrlPr>
                              <a:rPr lang="id-ID" sz="21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100" i="1">
                                <a:latin typeface="Cambria Math"/>
                              </a:rPr>
                              <m:t>𝑎</m:t>
                            </m:r>
                            <m:r>
                              <a:rPr lang="vi-VN" sz="2100" i="1">
                                <a:latin typeface="Cambria Math"/>
                              </a:rPr>
                              <m:t> </m:t>
                            </m:r>
                          </m:e>
                        </m:acc>
                      </m:e>
                      <m:sub>
                        <m:r>
                          <a:rPr lang="vi-VN" sz="2100" i="1">
                            <a:latin typeface="Cambria Math"/>
                          </a:rPr>
                          <m:t>𝐶</m:t>
                        </m:r>
                        <m:r>
                          <a:rPr lang="vi-VN" sz="2100" i="1">
                            <a:latin typeface="Cambria Math"/>
                          </a:rPr>
                          <m:t>/</m:t>
                        </m:r>
                        <m:r>
                          <a:rPr lang="vi-VN" sz="2100" i="1">
                            <a:latin typeface="Cambria Math"/>
                          </a:rPr>
                          <m:t>𝐵</m:t>
                        </m:r>
                      </m:sub>
                      <m:sup>
                        <m:r>
                          <a:rPr lang="vi-VN" sz="2100" i="1">
                            <a:latin typeface="Cambria Math"/>
                          </a:rPr>
                          <m:t>𝑡</m:t>
                        </m:r>
                      </m:sup>
                    </m:sSubSup>
                  </m:oMath>
                </a14:m>
                <a:endParaRPr lang="id-ID" sz="2100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310" y="1694974"/>
                <a:ext cx="3402330" cy="847155"/>
              </a:xfrm>
              <a:prstGeom prst="rect">
                <a:avLst/>
              </a:prstGeom>
              <a:blipFill rotWithShape="1">
                <a:blip r:embed="rId6"/>
                <a:stretch>
                  <a:fillRect b="-4317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Rectangle 2"/>
              <p:cNvSpPr/>
              <p:nvPr/>
            </p:nvSpPr>
            <p:spPr>
              <a:xfrm>
                <a:off x="526098" y="2810843"/>
                <a:ext cx="4968239" cy="15132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d-ID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20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vi-VN" sz="2000" i="1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vi-VN" sz="2000" i="1">
                          <a:latin typeface="Cambria Math"/>
                        </a:rPr>
                        <m:t>= </m:t>
                      </m:r>
                      <m:sSubSup>
                        <m:sSubSupPr>
                          <m:ctrlPr>
                            <a:rPr lang="id-ID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vi-VN" sz="20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vi-VN" sz="2000" i="1">
                              <a:latin typeface="Cambria Math"/>
                            </a:rPr>
                            <m:t>𝐶</m:t>
                          </m:r>
                          <m:r>
                            <a:rPr lang="vi-VN" sz="2000" i="1">
                              <a:latin typeface="Cambria Math"/>
                            </a:rPr>
                            <m:t>/</m:t>
                          </m:r>
                          <m:r>
                            <a:rPr lang="vi-VN" sz="2000" i="1">
                              <a:latin typeface="Cambria Math"/>
                            </a:rPr>
                            <m:t>𝐵</m:t>
                          </m:r>
                        </m:sub>
                        <m:sup>
                          <m:r>
                            <a:rPr lang="vi-VN" sz="2000" i="1">
                              <a:latin typeface="Cambria Math"/>
                            </a:rPr>
                            <m:t>𝑛</m:t>
                          </m:r>
                        </m:sup>
                      </m:sSubSup>
                      <m:r>
                        <a:rPr lang="vi-VN" sz="2000" i="1">
                          <a:latin typeface="Cambria Math"/>
                        </a:rPr>
                        <m:t> .</m:t>
                      </m:r>
                      <m:f>
                        <m:fPr>
                          <m:ctrlPr>
                            <a:rPr lang="id-ID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0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vi-VN" sz="2000" i="1">
                              <a:latin typeface="Cambria Math"/>
                            </a:rPr>
                            <m:t>𝑐𝑜𝑠</m:t>
                          </m:r>
                          <m:f>
                            <m:fPr>
                              <m:ctrlPr>
                                <a:rPr lang="id-ID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2000" i="1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vi-VN" sz="2000" i="1">
                                  <a:latin typeface="Cambria Math"/>
                                </a:rPr>
                                <m:t>6</m:t>
                              </m:r>
                            </m:den>
                          </m:f>
                        </m:den>
                      </m:f>
                      <m:r>
                        <a:rPr lang="vi-VN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d-ID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000" i="1">
                              <a:latin typeface="Cambria Math"/>
                            </a:rPr>
                            <m:t>𝑎</m:t>
                          </m:r>
                          <m:r>
                            <a:rPr lang="vi-VN" sz="2000" i="1">
                              <a:latin typeface="Cambria Math"/>
                            </a:rPr>
                            <m:t>.</m:t>
                          </m:r>
                          <m:sSubSup>
                            <m:sSubSupPr>
                              <m:ctrlPr>
                                <a:rPr lang="id-ID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vi-VN" sz="2000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vi-VN" sz="2000" i="1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vi-VN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vi-VN" sz="2000" i="1">
                              <a:latin typeface="Cambria Math"/>
                            </a:rPr>
                            <m:t>.</m:t>
                          </m:r>
                          <m:rad>
                            <m:radPr>
                              <m:degHide m:val="on"/>
                              <m:ctrlPr>
                                <a:rPr lang="id-ID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2000" i="1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vi-VN" sz="2000" i="1">
                              <a:latin typeface="Cambria Math"/>
                            </a:rPr>
                            <m:t>9</m:t>
                          </m:r>
                        </m:den>
                      </m:f>
                      <m:r>
                        <a:rPr lang="vi-VN" sz="2000" i="1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id-ID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000" i="1">
                              <a:latin typeface="Cambria Math"/>
                            </a:rPr>
                            <m:t>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id-ID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2000" i="1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vi-VN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d-ID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000" i="1">
                              <a:latin typeface="Cambria Math"/>
                            </a:rPr>
                            <m:t>2.</m:t>
                          </m:r>
                          <m:r>
                            <a:rPr lang="vi-VN" sz="2000" i="1">
                              <a:latin typeface="Cambria Math"/>
                            </a:rPr>
                            <m:t>𝑎</m:t>
                          </m:r>
                          <m:r>
                            <a:rPr lang="vi-VN" sz="2000" i="1">
                              <a:latin typeface="Cambria Math"/>
                            </a:rPr>
                            <m:t>.</m:t>
                          </m:r>
                          <m:sSubSup>
                            <m:sSubSupPr>
                              <m:ctrlPr>
                                <a:rPr lang="id-ID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vi-VN" sz="2000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vi-VN" sz="2000" i="1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vi-VN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vi-VN" sz="2000" i="1">
                              <a:latin typeface="Cambria Math"/>
                            </a:rPr>
                            <m:t>9</m:t>
                          </m:r>
                        </m:den>
                      </m:f>
                      <m:r>
                        <a:rPr lang="vi-VN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d-ID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000" i="1">
                              <a:latin typeface="Cambria Math"/>
                            </a:rPr>
                            <m:t>2×0,1×100</m:t>
                          </m:r>
                        </m:num>
                        <m:den>
                          <m:r>
                            <a:rPr lang="vi-VN" sz="2000" i="1">
                              <a:latin typeface="Cambria Math"/>
                            </a:rPr>
                            <m:t>9</m:t>
                          </m:r>
                        </m:den>
                      </m:f>
                      <m:r>
                        <a:rPr lang="vi-VN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d-ID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000" i="1">
                              <a:latin typeface="Cambria Math"/>
                            </a:rPr>
                            <m:t>20</m:t>
                          </m:r>
                        </m:num>
                        <m:den>
                          <m:r>
                            <a:rPr lang="vi-VN" sz="2000" i="1">
                              <a:latin typeface="Cambria Math"/>
                            </a:rPr>
                            <m:t>9</m:t>
                          </m:r>
                        </m:den>
                      </m:f>
                      <m:r>
                        <a:rPr lang="vi-VN" sz="2000" i="1">
                          <a:latin typeface="Cambria Math"/>
                        </a:rPr>
                        <m:t> (</m:t>
                      </m:r>
                      <m:f>
                        <m:fPr>
                          <m:ctrlPr>
                            <a:rPr lang="id-ID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000" i="1">
                              <a:latin typeface="Cambria Math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id-ID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000" i="1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vi-VN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vi-VN" sz="20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id-ID" sz="2000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098" y="2810843"/>
                <a:ext cx="4968239" cy="151323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Rectangle 9"/>
              <p:cNvSpPr/>
              <p:nvPr/>
            </p:nvSpPr>
            <p:spPr>
              <a:xfrm>
                <a:off x="1078950" y="4597029"/>
                <a:ext cx="3435812" cy="670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000" i="1">
                          <a:latin typeface="Cambria Math"/>
                        </a:rPr>
                        <m:t>𝑃</m:t>
                      </m:r>
                      <m:sSub>
                        <m:sSubPr>
                          <m:ctrlPr>
                            <a:rPr lang="id-ID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2000" i="1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vi-VN" sz="2000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vi-VN" sz="20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id-ID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20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vi-VN" sz="2000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vi-VN" sz="2000" i="1">
                          <a:latin typeface="Cambria Math"/>
                        </a:rPr>
                        <m:t> . </m:t>
                      </m:r>
                      <m:sSub>
                        <m:sSubPr>
                          <m:ctrlPr>
                            <a:rPr lang="id-ID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20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vi-VN" sz="2000" i="1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vi-VN" sz="2000" i="1">
                          <a:latin typeface="Cambria Math"/>
                        </a:rPr>
                        <m:t>=50×</m:t>
                      </m:r>
                      <m:f>
                        <m:fPr>
                          <m:ctrlPr>
                            <a:rPr lang="id-ID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000" i="1">
                              <a:latin typeface="Cambria Math"/>
                            </a:rPr>
                            <m:t>20</m:t>
                          </m:r>
                        </m:num>
                        <m:den>
                          <m:r>
                            <a:rPr lang="vi-VN" sz="2000" i="1">
                              <a:latin typeface="Cambria Math"/>
                            </a:rPr>
                            <m:t>9</m:t>
                          </m:r>
                        </m:den>
                      </m:f>
                      <m:r>
                        <a:rPr lang="vi-VN" sz="2000" i="1">
                          <a:latin typeface="Cambria Math"/>
                        </a:rPr>
                        <m:t> (</m:t>
                      </m:r>
                      <m:r>
                        <a:rPr lang="vi-VN" sz="2000" i="1">
                          <a:latin typeface="Cambria Math"/>
                        </a:rPr>
                        <m:t>𝑁</m:t>
                      </m:r>
                      <m:r>
                        <a:rPr lang="vi-VN" sz="20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id-ID" sz="2000" dirty="0"/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950" y="4597029"/>
                <a:ext cx="3435812" cy="67056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577F5CAA-5A83-4ADA-995A-2EC2785F2CEA}" type="slidenum">
              <a:rPr lang="en-US" smtClean="0">
                <a:solidFill>
                  <a:srgbClr val="898989"/>
                </a:solidFill>
              </a:rPr>
              <a:pPr/>
              <a:t>13</a:t>
            </a:fld>
            <a:endParaRPr lang="en-US" smtClean="0">
              <a:solidFill>
                <a:srgbClr val="898989"/>
              </a:solidFill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3998913" y="1730375"/>
            <a:ext cx="28209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vi-VN" sz="2200">
                <a:latin typeface="Arial" charset="0"/>
                <a:ea typeface="Times New Roman" pitchFamily="18" charset="0"/>
                <a:cs typeface="Arial" charset="0"/>
              </a:rPr>
              <a:t>(ngược chiều gia tốc)</a:t>
            </a:r>
            <a:endParaRPr lang="en-US" sz="220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628650" y="2187575"/>
            <a:ext cx="360045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marL="257175" indent="-257175">
              <a:lnSpc>
                <a:spcPct val="107000"/>
              </a:lnSpc>
              <a:spcAft>
                <a:spcPts val="600"/>
              </a:spcAft>
              <a:buFont typeface="Wingdings" pitchFamily="2" charset="2"/>
              <a:buChar char=""/>
            </a:pPr>
            <a:r>
              <a:rPr lang="en-US" sz="2200">
                <a:latin typeface="Arial" charset="0"/>
                <a:ea typeface="Calibri" pitchFamily="34" charset="0"/>
                <a:cs typeface="Arial" charset="0"/>
              </a:rPr>
              <a:t> </a:t>
            </a:r>
            <a:r>
              <a:rPr lang="vi-VN" sz="2200">
                <a:latin typeface="Arial" charset="0"/>
                <a:ea typeface="Calibri" pitchFamily="34" charset="0"/>
                <a:cs typeface="Arial" charset="0"/>
              </a:rPr>
              <a:t>Khâu chuyển động quay</a:t>
            </a:r>
            <a:endParaRPr lang="en-US" sz="2200">
              <a:latin typeface="Arial" charset="0"/>
              <a:ea typeface="Calibri" pitchFamily="34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0050" y="4849813"/>
            <a:ext cx="5014913" cy="431800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marL="428625" indent="-257175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en-US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Khâu có chuyển động song phẳng</a:t>
            </a:r>
            <a:endParaRPr lang="en-US" sz="2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1188" y="1238250"/>
            <a:ext cx="3952875" cy="430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v"/>
              <a:defRPr/>
            </a:pPr>
            <a:r>
              <a:rPr lang="vi-VN" sz="2200" dirty="0">
                <a:latin typeface="+mn-lt"/>
                <a:cs typeface="Arial" panose="020B0604020202020204" pitchFamily="34" charset="0"/>
              </a:rPr>
              <a:t>Khâu chuyển động tịnh tiến</a:t>
            </a:r>
            <a:endParaRPr lang="id-ID" sz="2200" dirty="0">
              <a:latin typeface="+mn-lt"/>
            </a:endParaRPr>
          </a:p>
        </p:txBody>
      </p:sp>
      <p:sp>
        <p:nvSpPr>
          <p:cNvPr id="2" name="Rectangle 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758808" y="1716090"/>
            <a:ext cx="1818896" cy="472117"/>
          </a:xfrm>
          <a:prstGeom prst="rect">
            <a:avLst/>
          </a:prstGeom>
          <a:blipFill rotWithShape="1">
            <a:blip r:embed="rId2"/>
            <a:stretch>
              <a:fillRect b="-9091"/>
            </a:stretch>
          </a:blipFill>
        </p:spPr>
        <p:txBody>
          <a:bodyPr/>
          <a:lstStyle/>
          <a:p>
            <a:pPr>
              <a:defRPr/>
            </a:pPr>
            <a:r>
              <a:rPr lang="id-ID">
                <a:noFill/>
              </a:rPr>
              <a:t> </a:t>
            </a:r>
          </a:p>
        </p:txBody>
      </p:sp>
      <p:pic>
        <p:nvPicPr>
          <p:cNvPr id="1844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8388" y="2522538"/>
            <a:ext cx="5354637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654675" y="4856163"/>
            <a:ext cx="3544888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vi-VN" dirty="0">
                <a:latin typeface="+mn-lt"/>
              </a:rPr>
              <a:t>Quay đều, quanh trục đi qua tâm</a:t>
            </a:r>
            <a:endParaRPr lang="id-ID" dirty="0">
              <a:latin typeface="+mn-lt"/>
            </a:endParaRPr>
          </a:p>
        </p:txBody>
      </p:sp>
      <p:pic>
        <p:nvPicPr>
          <p:cNvPr id="18443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638" y="3173413"/>
            <a:ext cx="2936875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3250" y="5281613"/>
            <a:ext cx="1711325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10246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2" y="822960"/>
            <a:ext cx="9144002" cy="315009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57175" indent="-25717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en-US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Đặc điểm của áp lực khớp động</a:t>
            </a:r>
            <a:r>
              <a:rPr lang="en-US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(ALKĐ)</a:t>
            </a:r>
            <a:r>
              <a:rPr lang="vi-VN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  <a:defRPr/>
            </a:pPr>
            <a:r>
              <a:rPr lang="en-US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Khớp thấp</a:t>
            </a:r>
            <a:r>
              <a:rPr lang="en-US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ẩn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endParaRPr lang="en-US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+ </a:t>
            </a:r>
            <a:r>
              <a:rPr lang="vi-VN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Khớp quay: </a:t>
            </a:r>
            <a:r>
              <a:rPr lang="en-US" sz="220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Áp</a:t>
            </a:r>
            <a:r>
              <a:rPr lang="en-US" sz="22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sz="22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2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2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2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2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ALKĐ</a:t>
            </a:r>
            <a:r>
              <a:rPr lang="en-US" sz="22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2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2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2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220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2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2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22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2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2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khớp</a:t>
            </a:r>
            <a:r>
              <a:rPr lang="en-US" sz="22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vi-VN" sz="22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chưa </a:t>
            </a:r>
            <a:r>
              <a:rPr lang="vi-VN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biết phương</a:t>
            </a:r>
            <a:r>
              <a:rPr lang="en-US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vi-VN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giá </a:t>
            </a:r>
            <a:r>
              <a:rPr lang="vi-VN" sz="22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22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+ </a:t>
            </a:r>
            <a:r>
              <a:rPr lang="vi-VN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Khớp trượt:</a:t>
            </a:r>
            <a:r>
              <a:rPr lang="en-US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Áp</a:t>
            </a:r>
            <a:r>
              <a:rPr lang="en-US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song song </a:t>
            </a:r>
            <a:r>
              <a:rPr lang="en-US" sz="2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trượt</a:t>
            </a:r>
            <a:r>
              <a:rPr lang="en-US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ALKĐ</a:t>
            </a:r>
            <a:r>
              <a:rPr lang="en-US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trượt</a:t>
            </a:r>
            <a:r>
              <a:rPr lang="en-US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vi-VN" sz="22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chưa </a:t>
            </a:r>
            <a:r>
              <a:rPr lang="vi-VN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biết điểm đặt</a:t>
            </a:r>
            <a:r>
              <a:rPr lang="en-US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vi-VN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giá </a:t>
            </a:r>
            <a:r>
              <a:rPr lang="vi-VN" sz="22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22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  <a:defRPr/>
            </a:pPr>
            <a:r>
              <a:rPr lang="en-US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Khớp cao: có 1 ẩn số</a:t>
            </a:r>
            <a:r>
              <a:rPr lang="en-US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vi-VN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giá trị N</a:t>
            </a:r>
            <a:r>
              <a:rPr lang="en-US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9459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DEDF738-24A6-4F17-8398-E1FA24D9C370}" type="slidenum">
              <a:rPr lang="en-US" smtClean="0">
                <a:solidFill>
                  <a:srgbClr val="898989"/>
                </a:solidFill>
              </a:rPr>
              <a:pPr/>
              <a:t>14</a:t>
            </a:fld>
            <a:endParaRPr lang="en-US" smtClean="0">
              <a:solidFill>
                <a:srgbClr val="898989"/>
              </a:solidFill>
            </a:endParaRPr>
          </a:p>
        </p:txBody>
      </p:sp>
      <p:pic>
        <p:nvPicPr>
          <p:cNvPr id="11269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0650" y="3886200"/>
            <a:ext cx="6637338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511300" y="5934075"/>
            <a:ext cx="1503363" cy="40798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vi-VN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Khớp quay</a:t>
            </a:r>
            <a:endParaRPr lang="en-US" sz="2200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79863" y="5930900"/>
            <a:ext cx="1531937" cy="40798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vi-VN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Khớp trượt</a:t>
            </a:r>
            <a:endParaRPr lang="en-US" sz="2200" dirty="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57950" y="5905500"/>
            <a:ext cx="1449388" cy="40798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vi-VN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Khớp cao</a:t>
            </a:r>
            <a:endParaRPr lang="en-US" sz="2200" dirty="0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5211762" cy="4302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2" indent="0" eaLnBrk="1" fontAlgn="auto" hangingPunct="1">
              <a:spcAft>
                <a:spcPts val="0"/>
              </a:spcAft>
              <a:defRPr/>
            </a:pPr>
            <a:r>
              <a:rPr lang="en-US" sz="2200" b="1" kern="0" dirty="0">
                <a:latin typeface="Arial" panose="020B0604020202020204" pitchFamily="34" charset="0"/>
                <a:cs typeface="Arial" panose="020B0604020202020204" pitchFamily="34" charset="0"/>
              </a:rPr>
              <a:t>3.2.2. </a:t>
            </a:r>
            <a:r>
              <a:rPr lang="vi-VN" sz="2200" b="1" dirty="0">
                <a:latin typeface="Arial" panose="020B0604020202020204" pitchFamily="34" charset="0"/>
                <a:cs typeface="Arial" panose="020B0604020202020204" pitchFamily="34" charset="0"/>
              </a:rPr>
              <a:t>Điều kiện tĩnh định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6" name="Rectangle 3"/>
          <p:cNvSpPr>
            <a:spLocks noChangeArrowheads="1"/>
          </p:cNvSpPr>
          <p:nvPr/>
        </p:nvSpPr>
        <p:spPr bwMode="auto">
          <a:xfrm>
            <a:off x="6746603" y="0"/>
            <a:ext cx="2163763" cy="1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rgbClr val="002060"/>
                </a:solidFill>
                <a:latin typeface="Arial" charset="0"/>
                <a:cs typeface="Arial" charset="0"/>
              </a:rPr>
              <a:t>Điểm</a:t>
            </a:r>
            <a:r>
              <a:rPr lang="en-US" sz="2000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charset="0"/>
                <a:cs typeface="Arial" charset="0"/>
              </a:rPr>
              <a:t>đặt</a:t>
            </a:r>
            <a:r>
              <a:rPr lang="en-US" sz="2000" dirty="0">
                <a:solidFill>
                  <a:srgbClr val="002060"/>
                </a:solidFill>
                <a:latin typeface="Arial" charset="0"/>
                <a:cs typeface="Arial" charset="0"/>
              </a:rPr>
              <a:t> ?</a:t>
            </a:r>
          </a:p>
          <a:p>
            <a:r>
              <a:rPr lang="en-US" sz="2000" dirty="0" err="1">
                <a:solidFill>
                  <a:srgbClr val="0070C0"/>
                </a:solidFill>
                <a:latin typeface="Arial" charset="0"/>
                <a:cs typeface="Arial" charset="0"/>
              </a:rPr>
              <a:t>Phương</a:t>
            </a:r>
            <a:r>
              <a:rPr lang="en-US" sz="2000" dirty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charset="0"/>
                <a:cs typeface="Arial" charset="0"/>
              </a:rPr>
              <a:t>chiều</a:t>
            </a:r>
            <a:r>
              <a:rPr lang="en-US" sz="2000" dirty="0">
                <a:solidFill>
                  <a:srgbClr val="0070C0"/>
                </a:solidFill>
                <a:latin typeface="Arial" charset="0"/>
                <a:cs typeface="Arial" charset="0"/>
              </a:rPr>
              <a:t> ??</a:t>
            </a:r>
          </a:p>
          <a:p>
            <a:r>
              <a:rPr lang="en-US" sz="2000" dirty="0" err="1">
                <a:solidFill>
                  <a:srgbClr val="FF0000"/>
                </a:solidFill>
                <a:latin typeface="Arial" charset="0"/>
                <a:cs typeface="Arial" charset="0"/>
              </a:rPr>
              <a:t>Trị</a:t>
            </a:r>
            <a:r>
              <a:rPr lang="en-US" sz="20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  <a:cs typeface="Arial" charset="0"/>
              </a:rPr>
              <a:t>số</a:t>
            </a:r>
            <a:r>
              <a:rPr lang="en-US" sz="2000" dirty="0">
                <a:solidFill>
                  <a:srgbClr val="FF0000"/>
                </a:solidFill>
                <a:latin typeface="Arial" charset="0"/>
                <a:cs typeface="Arial" charset="0"/>
              </a:rPr>
              <a:t> ???</a:t>
            </a:r>
            <a:endParaRPr lang="id-ID" sz="2000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624DF1A1-83FE-4B29-9A19-D2DE7AD515EC}" type="slidenum">
              <a:rPr lang="en-US" smtClean="0">
                <a:solidFill>
                  <a:srgbClr val="898989"/>
                </a:solidFill>
              </a:rPr>
              <a:pPr/>
              <a:t>15</a:t>
            </a:fld>
            <a:endParaRPr lang="en-US" smtClean="0">
              <a:solidFill>
                <a:srgbClr val="898989"/>
              </a:solidFill>
            </a:endParaRPr>
          </a:p>
        </p:txBody>
      </p:sp>
      <p:grpSp>
        <p:nvGrpSpPr>
          <p:cNvPr id="20484" name="Group 8"/>
          <p:cNvGrpSpPr>
            <a:grpSpLocks/>
          </p:cNvGrpSpPr>
          <p:nvPr/>
        </p:nvGrpSpPr>
        <p:grpSpPr bwMode="auto">
          <a:xfrm>
            <a:off x="0" y="-25400"/>
            <a:ext cx="7358063" cy="1089025"/>
            <a:chOff x="362309" y="-53282"/>
            <a:chExt cx="8412453" cy="1381659"/>
          </a:xfrm>
        </p:grpSpPr>
        <p:pic>
          <p:nvPicPr>
            <p:cNvPr id="20485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309" y="1"/>
              <a:ext cx="8376249" cy="125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6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3101" y="-53282"/>
              <a:ext cx="1381661" cy="1381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1453" y="1638975"/>
            <a:ext cx="7479173" cy="40474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5303C0FB-6CE8-4BCE-8C2A-FFDCF142255C}" type="slidenum">
              <a:rPr lang="en-US" smtClean="0">
                <a:solidFill>
                  <a:srgbClr val="898989"/>
                </a:solidFill>
              </a:rPr>
              <a:pPr/>
              <a:t>16</a:t>
            </a:fld>
            <a:endParaRPr lang="en-US" smtClean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3538" y="1331913"/>
            <a:ext cx="8593137" cy="4762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2" indent="0" eaLnBrk="1" fontAlgn="auto" hangingPunct="1">
              <a:spcAft>
                <a:spcPts val="0"/>
              </a:spcAft>
              <a:defRPr/>
            </a:pPr>
            <a:r>
              <a:rPr lang="en-US" sz="2500" b="1" kern="0" dirty="0">
                <a:latin typeface="Arial" panose="020B0604020202020204" pitchFamily="34" charset="0"/>
                <a:cs typeface="Arial" panose="020B0604020202020204" pitchFamily="34" charset="0"/>
              </a:rPr>
              <a:t>3.3. </a:t>
            </a:r>
            <a:r>
              <a:rPr lang="vi-VN" sz="2500" b="1" dirty="0">
                <a:latin typeface="Arial" panose="020B0604020202020204" pitchFamily="34" charset="0"/>
                <a:cs typeface="Arial" panose="020B0604020202020204" pitchFamily="34" charset="0"/>
              </a:rPr>
              <a:t>Phân tích </a:t>
            </a:r>
            <a:r>
              <a:rPr lang="en-US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(PT </a:t>
            </a:r>
            <a:r>
              <a:rPr lang="vi-VN" sz="2500" b="1" dirty="0">
                <a:latin typeface="Arial" panose="020B0604020202020204" pitchFamily="34" charset="0"/>
                <a:cs typeface="Arial" panose="020B0604020202020204" pitchFamily="34" charset="0"/>
              </a:rPr>
              <a:t>áp lực khớp động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- ALKĐ)</a:t>
            </a:r>
          </a:p>
        </p:txBody>
      </p:sp>
      <p:grpSp>
        <p:nvGrpSpPr>
          <p:cNvPr id="21508" name="Group 8"/>
          <p:cNvGrpSpPr>
            <a:grpSpLocks/>
          </p:cNvGrpSpPr>
          <p:nvPr/>
        </p:nvGrpSpPr>
        <p:grpSpPr bwMode="auto">
          <a:xfrm>
            <a:off x="0" y="-25400"/>
            <a:ext cx="7358063" cy="1089025"/>
            <a:chOff x="362309" y="-53282"/>
            <a:chExt cx="8412453" cy="1381659"/>
          </a:xfrm>
        </p:grpSpPr>
        <p:pic>
          <p:nvPicPr>
            <p:cNvPr id="21510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309" y="1"/>
              <a:ext cx="8376249" cy="125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1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3101" y="-53282"/>
              <a:ext cx="1381661" cy="1381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509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2763" y="2005013"/>
            <a:ext cx="5543550" cy="397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CA54B97F-2B2F-404E-88E4-A7ED56778CDF}" type="slidenum">
              <a:rPr lang="en-US" smtClean="0">
                <a:solidFill>
                  <a:srgbClr val="898989"/>
                </a:solidFill>
              </a:rPr>
              <a:pPr/>
              <a:t>17</a:t>
            </a:fld>
            <a:endParaRPr lang="en-US" smtClean="0">
              <a:solidFill>
                <a:srgbClr val="898989"/>
              </a:solidFill>
            </a:endParaRPr>
          </a:p>
        </p:txBody>
      </p:sp>
      <p:grpSp>
        <p:nvGrpSpPr>
          <p:cNvPr id="22533" name="Group 8"/>
          <p:cNvGrpSpPr>
            <a:grpSpLocks/>
          </p:cNvGrpSpPr>
          <p:nvPr/>
        </p:nvGrpSpPr>
        <p:grpSpPr bwMode="auto">
          <a:xfrm>
            <a:off x="0" y="-25400"/>
            <a:ext cx="7358063" cy="1089025"/>
            <a:chOff x="362309" y="-53282"/>
            <a:chExt cx="8412453" cy="1381659"/>
          </a:xfrm>
        </p:grpSpPr>
        <p:pic>
          <p:nvPicPr>
            <p:cNvPr id="22536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309" y="1"/>
              <a:ext cx="8376249" cy="125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7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3101" y="-53282"/>
              <a:ext cx="1381661" cy="1381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Rectangle 3"/>
          <p:cNvSpPr/>
          <p:nvPr/>
        </p:nvSpPr>
        <p:spPr>
          <a:xfrm>
            <a:off x="860425" y="1202266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700" b="1" kern="0" dirty="0">
                <a:latin typeface="Arial" panose="020B0604020202020204" pitchFamily="34" charset="0"/>
                <a:cs typeface="Arial" panose="020B0604020202020204" pitchFamily="34" charset="0"/>
              </a:rPr>
              <a:t>3.3.1. </a:t>
            </a:r>
            <a:r>
              <a:rPr lang="en-US" sz="27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700" b="1" kern="0" dirty="0">
                <a:latin typeface="Arial" panose="020B0604020202020204" pitchFamily="34" charset="0"/>
                <a:cs typeface="Arial" panose="020B0604020202020204" pitchFamily="34" charset="0"/>
              </a:rPr>
              <a:t> dung</a:t>
            </a:r>
            <a:endParaRPr lang="id-ID" sz="2700" dirty="0"/>
          </a:p>
        </p:txBody>
      </p:sp>
      <p:sp>
        <p:nvSpPr>
          <p:cNvPr id="10" name="Rectangle 9"/>
          <p:cNvSpPr/>
          <p:nvPr/>
        </p:nvSpPr>
        <p:spPr>
          <a:xfrm>
            <a:off x="1491933" y="3017897"/>
            <a:ext cx="6764337" cy="18526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vi-VN" sz="2200" b="1" i="1" dirty="0">
                <a:latin typeface="+mn-lt"/>
              </a:rPr>
              <a:t>Các giả thiết gần đúng:</a:t>
            </a:r>
            <a:endParaRPr lang="id-ID" sz="2200" dirty="0">
              <a:latin typeface="+mn-lt"/>
            </a:endParaRPr>
          </a:p>
          <a:p>
            <a:pPr algn="just">
              <a:lnSpc>
                <a:spcPct val="130000"/>
              </a:lnSpc>
              <a:defRPr/>
            </a:pPr>
            <a:r>
              <a:rPr lang="vi-VN" sz="2200" i="1" dirty="0">
                <a:latin typeface="+mn-lt"/>
              </a:rPr>
              <a:t>+</a:t>
            </a:r>
            <a:r>
              <a:rPr lang="vi-VN" sz="2200" dirty="0">
                <a:latin typeface="+mn-lt"/>
              </a:rPr>
              <a:t> Vật tuyệt đối rắn	</a:t>
            </a:r>
            <a:endParaRPr lang="id-ID" sz="2200" dirty="0">
              <a:latin typeface="+mn-lt"/>
            </a:endParaRPr>
          </a:p>
          <a:p>
            <a:pPr algn="just">
              <a:lnSpc>
                <a:spcPct val="130000"/>
              </a:lnSpc>
              <a:defRPr/>
            </a:pPr>
            <a:r>
              <a:rPr lang="vi-VN" sz="2200" i="1" dirty="0">
                <a:latin typeface="+mn-lt"/>
              </a:rPr>
              <a:t>+ </a:t>
            </a:r>
            <a:r>
              <a:rPr lang="vi-VN" sz="2200" dirty="0">
                <a:latin typeface="+mn-lt"/>
              </a:rPr>
              <a:t>Khâu dẫn quay đều có vận tốc góc bằng </a:t>
            </a:r>
            <a:r>
              <a:rPr lang="vi-VN" sz="2200" i="1" dirty="0">
                <a:latin typeface="+mn-lt"/>
              </a:rPr>
              <a:t>hằng số</a:t>
            </a:r>
            <a:endParaRPr lang="id-ID" sz="2200" dirty="0">
              <a:latin typeface="+mn-lt"/>
            </a:endParaRPr>
          </a:p>
          <a:p>
            <a:pPr algn="just">
              <a:lnSpc>
                <a:spcPct val="130000"/>
              </a:lnSpc>
              <a:defRPr/>
            </a:pPr>
            <a:r>
              <a:rPr lang="vi-VN" sz="2200" i="1" dirty="0">
                <a:latin typeface="+mn-lt"/>
              </a:rPr>
              <a:t>+</a:t>
            </a:r>
            <a:r>
              <a:rPr lang="vi-VN" sz="2200" dirty="0">
                <a:latin typeface="+mn-lt"/>
              </a:rPr>
              <a:t> Bỏ qua lực ma sát</a:t>
            </a:r>
            <a:endParaRPr lang="id-ID" sz="2200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Rectangle 1"/>
              <p:cNvSpPr/>
              <p:nvPr/>
            </p:nvSpPr>
            <p:spPr>
              <a:xfrm>
                <a:off x="1501982" y="1634653"/>
                <a:ext cx="4572000" cy="140936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vi-VN" sz="2200" b="1" i="1" dirty="0" smtClean="0">
                    <a:latin typeface="+mn-lt"/>
                  </a:rPr>
                  <a:t>Cho biết</a:t>
                </a:r>
                <a:endParaRPr lang="id-ID" sz="2200" dirty="0">
                  <a:latin typeface="+mn-lt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vi-VN" sz="2200" dirty="0">
                    <a:latin typeface="+mn-lt"/>
                  </a:rPr>
                  <a:t>+ 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C</a:t>
                </a:r>
                <a:r>
                  <a:rPr lang="vi-VN" sz="2200" dirty="0" smtClean="0">
                    <a:latin typeface="+mn-lt"/>
                  </a:rPr>
                  <a:t>ơ </a:t>
                </a:r>
                <a:r>
                  <a:rPr lang="vi-VN" sz="2200" dirty="0">
                    <a:latin typeface="+mn-lt"/>
                  </a:rPr>
                  <a:t>cấu (l</a:t>
                </a:r>
                <a:r>
                  <a:rPr lang="vi-VN" sz="2200" baseline="-25000" dirty="0">
                    <a:latin typeface="+mn-lt"/>
                  </a:rPr>
                  <a:t>i</a:t>
                </a:r>
                <a:r>
                  <a:rPr lang="vi-VN" sz="2200" dirty="0">
                    <a:latin typeface="+mn-lt"/>
                  </a:rPr>
                  <a:t>, φ</a:t>
                </a:r>
                <a:r>
                  <a:rPr lang="vi-VN" sz="2200" baseline="-25000" dirty="0">
                    <a:latin typeface="+mn-lt"/>
                  </a:rPr>
                  <a:t>i</a:t>
                </a:r>
                <a:r>
                  <a:rPr lang="vi-VN" sz="2200" dirty="0">
                    <a:latin typeface="+mn-lt"/>
                  </a:rPr>
                  <a:t>), khâu dẫn và </a:t>
                </a:r>
                <a:r>
                  <a:rPr lang="vi-VN" sz="2200" dirty="0" smtClean="0">
                    <a:latin typeface="+mn-lt"/>
                  </a:rPr>
                  <a:t>ω</a:t>
                </a:r>
                <a:r>
                  <a:rPr lang="vi-VN" sz="2200" baseline="-25000" dirty="0" smtClean="0">
                    <a:latin typeface="+mn-lt"/>
                  </a:rPr>
                  <a:t>1</a:t>
                </a:r>
                <a:endParaRPr lang="id-ID" sz="2200" dirty="0">
                  <a:latin typeface="+mn-lt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vi-VN" sz="2200" dirty="0">
                    <a:latin typeface="+mn-lt"/>
                  </a:rPr>
                  <a:t>+ Các ngoại </a:t>
                </a:r>
                <a:r>
                  <a:rPr lang="vi-VN" sz="2200" dirty="0" smtClean="0">
                    <a:latin typeface="+mn-lt"/>
                  </a:rPr>
                  <a:t>lực</a:t>
                </a:r>
                <a:r>
                  <a:rPr lang="en-US" sz="2200" dirty="0" smtClean="0">
                    <a:latin typeface="+mn-lt"/>
                  </a:rPr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2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𝑃</m:t>
                            </m:r>
                            <m:r>
                              <a:rPr lang="en-US" sz="2200" b="0" i="1" smtClean="0">
                                <a:latin typeface="Cambria Math"/>
                              </a:rPr>
                              <m:t> </m:t>
                            </m:r>
                          </m:e>
                        </m:acc>
                      </m:e>
                      <m:sub>
                        <m:r>
                          <a:rPr lang="en-US" sz="220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200" b="0" i="0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sz="2200" dirty="0" smtClean="0">
                  <a:latin typeface="+mn-lt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982" y="1634653"/>
                <a:ext cx="4572000" cy="1409360"/>
              </a:xfrm>
              <a:prstGeom prst="rect">
                <a:avLst/>
              </a:prstGeom>
              <a:blipFill rotWithShape="1">
                <a:blip r:embed="rId4"/>
                <a:stretch>
                  <a:fillRect l="-1600" b="-7792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 4"/>
              <p:cNvSpPr/>
              <p:nvPr/>
            </p:nvSpPr>
            <p:spPr>
              <a:xfrm>
                <a:off x="1507582" y="4848981"/>
                <a:ext cx="6767735" cy="14746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vi-VN" sz="2200" b="1" i="1" dirty="0" smtClean="0">
                    <a:latin typeface="+mn-lt"/>
                  </a:rPr>
                  <a:t>Yêu cầu:</a:t>
                </a:r>
                <a:endParaRPr lang="id-ID" sz="2200" dirty="0">
                  <a:latin typeface="+mn-lt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vi-VN" sz="2200" dirty="0">
                    <a:latin typeface="+mn-lt"/>
                  </a:rPr>
                  <a:t>+ </a:t>
                </a:r>
                <a:r>
                  <a:rPr lang="en-US" sz="2200" dirty="0" smtClean="0">
                    <a:latin typeface="+mn-lt"/>
                  </a:rPr>
                  <a:t>T</a:t>
                </a:r>
                <a:r>
                  <a:rPr lang="vi-VN" sz="2200" dirty="0" smtClean="0">
                    <a:latin typeface="+mn-lt"/>
                  </a:rPr>
                  <a:t>ính </a:t>
                </a:r>
                <a:r>
                  <a:rPr lang="vi-VN" sz="2200" dirty="0">
                    <a:latin typeface="+mn-lt"/>
                  </a:rPr>
                  <a:t>các </a:t>
                </a:r>
                <a:r>
                  <a:rPr lang="en-US" sz="2200" dirty="0" smtClean="0">
                    <a:latin typeface="+mn-lt"/>
                  </a:rPr>
                  <a:t>ALKĐ</a:t>
                </a:r>
                <a:r>
                  <a:rPr lang="vi-VN" sz="2200" dirty="0" smtClean="0">
                    <a:latin typeface="+mn-lt"/>
                  </a:rPr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id-ID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200" i="1">
                                <a:latin typeface="Cambria Math"/>
                              </a:rPr>
                              <m:t>𝑁</m:t>
                            </m:r>
                          </m:e>
                        </m:acc>
                      </m:e>
                      <m:sub>
                        <m:r>
                          <a:rPr lang="vi-VN" sz="2200" i="1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vi-VN" sz="2200" dirty="0">
                    <a:latin typeface="+mn-lt"/>
                  </a:rPr>
                  <a:t/>
                </a:r>
                <a:endParaRPr lang="en-US" sz="2200" dirty="0" smtClean="0">
                  <a:latin typeface="+mn-lt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vi-VN" sz="2200" dirty="0" smtClean="0">
                    <a:latin typeface="+mn-lt"/>
                  </a:rPr>
                  <a:t>+ </a:t>
                </a:r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vi-VN" sz="2200" dirty="0" smtClean="0">
                    <a:latin typeface="+mn-lt"/>
                  </a:rPr>
                  <a:t>ác </a:t>
                </a:r>
                <a:r>
                  <a:rPr lang="vi-VN" sz="2200" dirty="0">
                    <a:latin typeface="+mn-lt"/>
                  </a:rPr>
                  <a:t>định </a:t>
                </a:r>
                <a:r>
                  <a:rPr lang="vi-VN" sz="2200" dirty="0" smtClean="0">
                    <a:latin typeface="+mn-lt"/>
                  </a:rPr>
                  <a:t>momen </a:t>
                </a:r>
                <a:r>
                  <a:rPr lang="vi-VN" sz="2200" dirty="0">
                    <a:latin typeface="+mn-lt"/>
                  </a:rPr>
                  <a:t>lực cân bằng trên khâu </a:t>
                </a:r>
                <a:r>
                  <a:rPr lang="vi-VN" sz="2200" dirty="0" smtClean="0">
                    <a:latin typeface="+mn-lt"/>
                  </a:rPr>
                  <a:t>dẫn</a:t>
                </a:r>
                <a:r>
                  <a:rPr lang="en-US" sz="2200" dirty="0" smtClean="0">
                    <a:latin typeface="+mn-lt"/>
                  </a:rPr>
                  <a:t> M</a:t>
                </a:r>
                <a:r>
                  <a:rPr lang="en-US" sz="1600" dirty="0" smtClean="0">
                    <a:latin typeface="+mn-lt"/>
                  </a:rPr>
                  <a:t>CB</a:t>
                </a:r>
                <a:r>
                  <a:rPr lang="vi-VN" sz="2200" dirty="0" smtClean="0">
                    <a:latin typeface="+mn-lt"/>
                  </a:rPr>
                  <a:t>.</a:t>
                </a:r>
                <a:endParaRPr lang="id-ID" sz="2200" dirty="0">
                  <a:latin typeface="+mn-lt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582" y="4848981"/>
                <a:ext cx="6767735" cy="1474634"/>
              </a:xfrm>
              <a:prstGeom prst="rect">
                <a:avLst/>
              </a:prstGeom>
              <a:blipFill rotWithShape="1">
                <a:blip r:embed="rId5"/>
                <a:stretch>
                  <a:fillRect l="-1081" b="-7025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4108" y="1568449"/>
            <a:ext cx="7562850" cy="4716463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tabLst>
                <a:tab pos="2936875" algn="l"/>
              </a:tabLst>
            </a:pPr>
            <a:r>
              <a:rPr lang="vi-VN" sz="2200" u="sng" dirty="0">
                <a:latin typeface="Arial" charset="0"/>
                <a:ea typeface="Calibri" pitchFamily="34" charset="0"/>
                <a:cs typeface="Times New Roman" pitchFamily="18" charset="0"/>
              </a:rPr>
              <a:t>Nguyên tắc giải bài toán phân tích lực:</a:t>
            </a:r>
            <a:endParaRPr lang="en-US" sz="2200" u="sng" dirty="0">
              <a:latin typeface="Gill Sans MT" pitchFamily="34" charset="0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Bookman Old Style" pitchFamily="18" charset="0"/>
              <a:buAutoNum type="arabicParenR"/>
              <a:tabLst>
                <a:tab pos="2936875" algn="l"/>
              </a:tabLst>
            </a:pPr>
            <a:r>
              <a:rPr lang="vi-VN" sz="2200" dirty="0">
                <a:latin typeface="Arial" charset="0"/>
                <a:ea typeface="Calibri" pitchFamily="34" charset="0"/>
                <a:cs typeface="Times New Roman" pitchFamily="18" charset="0"/>
              </a:rPr>
              <a:t>Tách cơ cấu </a:t>
            </a:r>
            <a:r>
              <a:rPr lang="en-US" sz="2200" dirty="0">
                <a:latin typeface="Gill Sans MT" pitchFamily="34" charset="0"/>
                <a:ea typeface="Calibri" pitchFamily="34" charset="0"/>
                <a:cs typeface="Times New Roman" pitchFamily="18" charset="0"/>
              </a:rPr>
              <a:t>=&gt; </a:t>
            </a:r>
            <a:r>
              <a:rPr lang="vi-VN" sz="2200" dirty="0">
                <a:latin typeface="Arial" charset="0"/>
                <a:ea typeface="Calibri" pitchFamily="34" charset="0"/>
                <a:cs typeface="Times New Roman" pitchFamily="18" charset="0"/>
              </a:rPr>
              <a:t>khâu dẫn </a:t>
            </a:r>
            <a:r>
              <a:rPr lang="en-US" sz="2200" dirty="0">
                <a:latin typeface="Gill Sans MT" pitchFamily="34" charset="0"/>
                <a:ea typeface="Calibri" pitchFamily="34" charset="0"/>
                <a:cs typeface="Times New Roman" pitchFamily="18" charset="0"/>
              </a:rPr>
              <a:t>+</a:t>
            </a:r>
            <a:r>
              <a:rPr lang="vi-VN" sz="2200" dirty="0">
                <a:latin typeface="Arial" charset="0"/>
                <a:ea typeface="Calibri" pitchFamily="34" charset="0"/>
                <a:cs typeface="Times New Roman" pitchFamily="18" charset="0"/>
              </a:rPr>
              <a:t> các nhóm tĩnh định</a:t>
            </a:r>
            <a:r>
              <a:rPr lang="en-US" sz="2200" dirty="0">
                <a:latin typeface="Gill Sans MT" pitchFamily="34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  <a:tabLst>
                <a:tab pos="2936875" algn="l"/>
              </a:tabLst>
            </a:pPr>
            <a:r>
              <a:rPr lang="vi-VN" sz="2200" dirty="0">
                <a:latin typeface="Arial" charset="0"/>
                <a:ea typeface="Calibri" pitchFamily="34" charset="0"/>
                <a:cs typeface="Times New Roman" pitchFamily="18" charset="0"/>
              </a:rPr>
              <a:t>Thay liên kết tại các khớp chờ bằng các </a:t>
            </a:r>
            <a:r>
              <a:rPr lang="en-US" sz="2200" dirty="0">
                <a:latin typeface="Arial" charset="0"/>
                <a:ea typeface="Calibri" pitchFamily="34" charset="0"/>
                <a:cs typeface="Arial" charset="0"/>
              </a:rPr>
              <a:t>ALKĐ</a:t>
            </a:r>
          </a:p>
          <a:p>
            <a:pPr algn="just">
              <a:lnSpc>
                <a:spcPct val="150000"/>
              </a:lnSpc>
              <a:tabLst>
                <a:tab pos="2936875" algn="l"/>
              </a:tabLst>
            </a:pPr>
            <a:r>
              <a:rPr lang="en-US" sz="2200" dirty="0">
                <a:latin typeface="Arial" charset="0"/>
                <a:ea typeface="Calibri" pitchFamily="34" charset="0"/>
                <a:cs typeface="Arial" charset="0"/>
              </a:rPr>
              <a:t>2) </a:t>
            </a:r>
            <a:r>
              <a:rPr lang="vi-VN" sz="2200" dirty="0">
                <a:latin typeface="Arial" charset="0"/>
                <a:ea typeface="Calibri" pitchFamily="34" charset="0"/>
                <a:cs typeface="Times New Roman" pitchFamily="18" charset="0"/>
              </a:rPr>
              <a:t>Viết phương trình cân bằng lực cho từng nhóm tĩnh định</a:t>
            </a:r>
            <a:endParaRPr lang="en-US" sz="2200" dirty="0">
              <a:latin typeface="Gill Sans MT" pitchFamily="34" charset="0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tabLst>
                <a:tab pos="2936875" algn="l"/>
              </a:tabLst>
            </a:pPr>
            <a:r>
              <a:rPr lang="en-US" sz="2200" dirty="0" err="1">
                <a:latin typeface="Arial" charset="0"/>
                <a:ea typeface="Calibri" pitchFamily="34" charset="0"/>
                <a:cs typeface="Arial" charset="0"/>
              </a:rPr>
              <a:t>Hoặc</a:t>
            </a:r>
            <a:r>
              <a:rPr lang="en-US" sz="2200" dirty="0">
                <a:latin typeface="Arial" charset="0"/>
                <a:ea typeface="Calibri" pitchFamily="34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ea typeface="Calibri" pitchFamily="34" charset="0"/>
                <a:cs typeface="Arial" charset="0"/>
              </a:rPr>
              <a:t>cho</a:t>
            </a:r>
            <a:r>
              <a:rPr lang="en-US" sz="2200" dirty="0">
                <a:latin typeface="Arial" charset="0"/>
                <a:ea typeface="Calibri" pitchFamily="34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ea typeface="Calibri" pitchFamily="34" charset="0"/>
                <a:cs typeface="Arial" charset="0"/>
              </a:rPr>
              <a:t>từng</a:t>
            </a:r>
            <a:r>
              <a:rPr lang="en-US" sz="2200" dirty="0">
                <a:latin typeface="Arial" charset="0"/>
                <a:ea typeface="Calibri" pitchFamily="34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ea typeface="Calibri" pitchFamily="34" charset="0"/>
                <a:cs typeface="Arial" charset="0"/>
              </a:rPr>
              <a:t>khâu</a:t>
            </a:r>
            <a:r>
              <a:rPr lang="en-US" sz="2200" dirty="0">
                <a:latin typeface="Arial" charset="0"/>
                <a:ea typeface="Calibri" pitchFamily="34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ea typeface="Calibri" pitchFamily="34" charset="0"/>
                <a:cs typeface="Arial" charset="0"/>
              </a:rPr>
              <a:t>tùy</a:t>
            </a:r>
            <a:r>
              <a:rPr lang="en-US" sz="2200" dirty="0">
                <a:latin typeface="Arial" charset="0"/>
                <a:ea typeface="Calibri" pitchFamily="34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ea typeface="Calibri" pitchFamily="34" charset="0"/>
                <a:cs typeface="Arial" charset="0"/>
              </a:rPr>
              <a:t>theo</a:t>
            </a:r>
            <a:r>
              <a:rPr lang="en-US" sz="2200" dirty="0">
                <a:latin typeface="Arial" charset="0"/>
                <a:ea typeface="Calibri" pitchFamily="34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ea typeface="Calibri" pitchFamily="34" charset="0"/>
                <a:cs typeface="Arial" charset="0"/>
              </a:rPr>
              <a:t>điều</a:t>
            </a:r>
            <a:r>
              <a:rPr lang="en-US" sz="2200" dirty="0">
                <a:latin typeface="Arial" charset="0"/>
                <a:ea typeface="Calibri" pitchFamily="34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ea typeface="Calibri" pitchFamily="34" charset="0"/>
                <a:cs typeface="Arial" charset="0"/>
              </a:rPr>
              <a:t>kiện</a:t>
            </a:r>
            <a:r>
              <a:rPr lang="en-US" sz="2200" dirty="0">
                <a:latin typeface="Arial" charset="0"/>
                <a:ea typeface="Calibri" pitchFamily="34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ea typeface="Calibri" pitchFamily="34" charset="0"/>
                <a:cs typeface="Arial" charset="0"/>
              </a:rPr>
              <a:t>cụ</a:t>
            </a:r>
            <a:r>
              <a:rPr lang="en-US" sz="2200" dirty="0">
                <a:latin typeface="Arial" charset="0"/>
                <a:ea typeface="Calibri" pitchFamily="34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ea typeface="Calibri" pitchFamily="34" charset="0"/>
                <a:cs typeface="Arial" charset="0"/>
              </a:rPr>
              <a:t>thể</a:t>
            </a:r>
            <a:r>
              <a:rPr lang="en-US" sz="2200" dirty="0">
                <a:latin typeface="Gill Sans MT" pitchFamily="34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  <a:tabLst>
                <a:tab pos="2936875" algn="l"/>
              </a:tabLst>
            </a:pPr>
            <a:r>
              <a:rPr lang="en-US" sz="2200" dirty="0">
                <a:latin typeface="Arial" charset="0"/>
                <a:ea typeface="Calibri" pitchFamily="34" charset="0"/>
                <a:cs typeface="Arial" charset="0"/>
              </a:rPr>
              <a:t>3) </a:t>
            </a:r>
            <a:r>
              <a:rPr lang="vi-VN" sz="2200" dirty="0">
                <a:latin typeface="Arial" charset="0"/>
                <a:ea typeface="Calibri" pitchFamily="34" charset="0"/>
                <a:cs typeface="Times New Roman" pitchFamily="18" charset="0"/>
              </a:rPr>
              <a:t>Nếu trong phương trình cân bằng lực có số ẩn số lớn hơn 2 thì ta phải khử bớt ẩn</a:t>
            </a:r>
            <a:endParaRPr lang="id-ID" sz="2200" dirty="0">
              <a:latin typeface="Gill Sans MT" pitchFamily="34" charset="0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tabLst>
                <a:tab pos="2936875" algn="l"/>
              </a:tabLst>
            </a:pPr>
            <a:r>
              <a:rPr lang="en-US" sz="2200" dirty="0">
                <a:latin typeface="Gill Sans MT" pitchFamily="34" charset="0"/>
                <a:cs typeface="Calibri" pitchFamily="34" charset="0"/>
              </a:rPr>
              <a:t>4) </a:t>
            </a:r>
            <a:r>
              <a:rPr lang="vi-VN" sz="2200" dirty="0">
                <a:latin typeface="Arial" charset="0"/>
                <a:cs typeface="Calibri" pitchFamily="34" charset="0"/>
              </a:rPr>
              <a:t>Giải phương trình -&gt; Xác định các </a:t>
            </a:r>
            <a:r>
              <a:rPr lang="en-US" sz="2200" dirty="0">
                <a:latin typeface="Gill Sans MT" pitchFamily="34" charset="0"/>
                <a:cs typeface="Calibri" pitchFamily="34" charset="0"/>
              </a:rPr>
              <a:t>ALKĐ </a:t>
            </a:r>
            <a:r>
              <a:rPr lang="vi-VN" sz="2200" dirty="0">
                <a:latin typeface="Arial" charset="0"/>
                <a:cs typeface="Calibri" pitchFamily="34" charset="0"/>
              </a:rPr>
              <a:t>(ngoài)</a:t>
            </a:r>
            <a:endParaRPr lang="en-US" sz="2200" dirty="0">
              <a:latin typeface="Gill Sans MT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  <a:tabLst>
                <a:tab pos="2936875" algn="l"/>
              </a:tabLst>
            </a:pPr>
            <a:r>
              <a:rPr lang="en-US" sz="2200" dirty="0">
                <a:latin typeface="Arial" charset="0"/>
                <a:cs typeface="Calibri" pitchFamily="34" charset="0"/>
              </a:rPr>
              <a:t>5) </a:t>
            </a:r>
            <a:r>
              <a:rPr lang="vi-VN" sz="2200" dirty="0">
                <a:latin typeface="Arial" charset="0"/>
                <a:cs typeface="Calibri" pitchFamily="34" charset="0"/>
              </a:rPr>
              <a:t>Tách khâu -&gt; Xác định các </a:t>
            </a:r>
            <a:r>
              <a:rPr lang="en-US" sz="2200" dirty="0">
                <a:latin typeface="Gill Sans MT" pitchFamily="34" charset="0"/>
                <a:cs typeface="Calibri" pitchFamily="34" charset="0"/>
              </a:rPr>
              <a:t>ALKĐ </a:t>
            </a:r>
            <a:r>
              <a:rPr lang="vi-VN" sz="2200" dirty="0">
                <a:latin typeface="Arial" charset="0"/>
                <a:cs typeface="Calibri" pitchFamily="34" charset="0"/>
              </a:rPr>
              <a:t>(trong) </a:t>
            </a:r>
            <a:endParaRPr lang="en-US" sz="2200" dirty="0">
              <a:latin typeface="Gill Sans MT" pitchFamily="34" charset="0"/>
              <a:cs typeface="Calibri" pitchFamily="34" charset="0"/>
            </a:endParaRPr>
          </a:p>
        </p:txBody>
      </p:sp>
      <p:sp>
        <p:nvSpPr>
          <p:cNvPr id="23555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A051312-5A2C-48A7-AEE6-EB10DB7A5144}" type="slidenum">
              <a:rPr lang="en-US" smtClean="0">
                <a:solidFill>
                  <a:srgbClr val="898989"/>
                </a:solidFill>
              </a:rPr>
              <a:pPr/>
              <a:t>18</a:t>
            </a:fld>
            <a:endParaRPr lang="en-US" smtClean="0">
              <a:solidFill>
                <a:srgbClr val="898989"/>
              </a:solidFill>
            </a:endParaRPr>
          </a:p>
        </p:txBody>
      </p:sp>
      <p:grpSp>
        <p:nvGrpSpPr>
          <p:cNvPr id="23556" name="Group 8"/>
          <p:cNvGrpSpPr>
            <a:grpSpLocks/>
          </p:cNvGrpSpPr>
          <p:nvPr/>
        </p:nvGrpSpPr>
        <p:grpSpPr bwMode="auto">
          <a:xfrm>
            <a:off x="0" y="-25400"/>
            <a:ext cx="7358063" cy="1089025"/>
            <a:chOff x="362309" y="-53282"/>
            <a:chExt cx="8412453" cy="1381659"/>
          </a:xfrm>
        </p:grpSpPr>
        <p:pic>
          <p:nvPicPr>
            <p:cNvPr id="2355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309" y="1"/>
              <a:ext cx="8376249" cy="125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9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3101" y="-53282"/>
              <a:ext cx="1381661" cy="1381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442278" y="1183323"/>
            <a:ext cx="709644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kern="0" dirty="0">
                <a:latin typeface="Arial" panose="020B0604020202020204" pitchFamily="34" charset="0"/>
                <a:cs typeface="Arial" panose="020B0604020202020204" pitchFamily="34" charset="0"/>
              </a:rPr>
              <a:t>3.3.2.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ALKĐ</a:t>
            </a:r>
            <a:endParaRPr lang="id-ID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17" y="-82734"/>
            <a:ext cx="8974183" cy="990600"/>
          </a:xfrm>
        </p:spPr>
        <p:txBody>
          <a:bodyPr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Nguyên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tắc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giải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toán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áp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lực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khớp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động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nhóm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Axua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loại</a:t>
            </a:r>
            <a:r>
              <a:rPr lang="en-US" sz="2800" b="1" dirty="0" smtClean="0">
                <a:solidFill>
                  <a:srgbClr val="FF0000"/>
                </a:solidFill>
              </a:rPr>
              <a:t> 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77590-8A83-46C4-A83D-C59382C25C3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/>
          <a:srcRect l="27408" t="36227" r="42744" b="18850"/>
          <a:stretch>
            <a:fillRect/>
          </a:stretch>
        </p:blipFill>
        <p:spPr bwMode="auto">
          <a:xfrm>
            <a:off x="914400" y="1045032"/>
            <a:ext cx="6648994" cy="5626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862149" y="2821580"/>
            <a:ext cx="6910251" cy="6008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14549" y="3522626"/>
            <a:ext cx="6910251" cy="6008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71004" y="4197546"/>
            <a:ext cx="6910251" cy="6008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79711" y="4781025"/>
            <a:ext cx="6910251" cy="12017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88418" y="6048105"/>
            <a:ext cx="6910251" cy="9623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40369" y="1092872"/>
            <a:ext cx="6910251" cy="1689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627063" y="1673225"/>
            <a:ext cx="8042275" cy="3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 err="1">
                <a:latin typeface="Arial" charset="0"/>
                <a:cs typeface="Arial" charset="0"/>
              </a:rPr>
              <a:t>Chương</a:t>
            </a:r>
            <a:r>
              <a:rPr lang="en-US" sz="5400" b="1" dirty="0">
                <a:latin typeface="Arial" charset="0"/>
                <a:cs typeface="Arial" charset="0"/>
              </a:rPr>
              <a:t> 3</a:t>
            </a:r>
          </a:p>
          <a:p>
            <a:pPr algn="ctr">
              <a:lnSpc>
                <a:spcPct val="110000"/>
              </a:lnSpc>
            </a:pPr>
            <a:r>
              <a:rPr lang="en-US" sz="5400" b="1" dirty="0">
                <a:solidFill>
                  <a:srgbClr val="0070C0"/>
                </a:solidFill>
                <a:latin typeface="Arial" charset="0"/>
                <a:cs typeface="Arial" charset="0"/>
              </a:rPr>
              <a:t>PHÂN TÍCH </a:t>
            </a:r>
            <a:r>
              <a:rPr lang="en-US" sz="5400" b="1">
                <a:solidFill>
                  <a:srgbClr val="0070C0"/>
                </a:solidFill>
                <a:latin typeface="Arial" charset="0"/>
                <a:cs typeface="Arial" charset="0"/>
              </a:rPr>
              <a:t>LỰC </a:t>
            </a:r>
            <a:r>
              <a:rPr lang="en-US" sz="5400" b="1" smtClean="0">
                <a:solidFill>
                  <a:srgbClr val="0070C0"/>
                </a:solidFill>
                <a:latin typeface="Arial" charset="0"/>
                <a:cs typeface="Arial" charset="0"/>
              </a:rPr>
              <a:t>TRÊN CƠ CẤU PHẲNG</a:t>
            </a:r>
            <a:endParaRPr lang="en-US" sz="5400" b="1" dirty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grpSp>
        <p:nvGrpSpPr>
          <p:cNvPr id="10243" name="Group 2"/>
          <p:cNvGrpSpPr>
            <a:grpSpLocks/>
          </p:cNvGrpSpPr>
          <p:nvPr/>
        </p:nvGrpSpPr>
        <p:grpSpPr bwMode="auto">
          <a:xfrm>
            <a:off x="0" y="-25400"/>
            <a:ext cx="7358063" cy="1089025"/>
            <a:chOff x="362309" y="-53282"/>
            <a:chExt cx="8412453" cy="1381659"/>
          </a:xfrm>
        </p:grpSpPr>
        <p:pic>
          <p:nvPicPr>
            <p:cNvPr id="10245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309" y="1"/>
              <a:ext cx="8376249" cy="125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6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3101" y="-53282"/>
              <a:ext cx="1381661" cy="1381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4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E6EE849C-F347-4DF4-91DB-A96446228E08}" type="slidenum">
              <a:rPr lang="en-US" smtClean="0">
                <a:solidFill>
                  <a:schemeClr val="tx2"/>
                </a:solidFill>
              </a:rPr>
              <a:pPr/>
              <a:t>2</a:t>
            </a:fld>
            <a:endParaRPr lang="en-US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3E370E5-855E-4754-B112-D4ABD31B12BF}" type="slidenum">
              <a:rPr lang="en-US" smtClean="0">
                <a:solidFill>
                  <a:srgbClr val="898989"/>
                </a:solidFill>
              </a:rPr>
              <a:pPr/>
              <a:t>20</a:t>
            </a:fld>
            <a:endParaRPr lang="en-US" smtClean="0">
              <a:solidFill>
                <a:srgbClr val="898989"/>
              </a:solidFill>
            </a:endParaRPr>
          </a:p>
        </p:txBody>
      </p:sp>
      <p:sp>
        <p:nvSpPr>
          <p:cNvPr id="12290" name="Content Placeholder 2"/>
          <p:cNvSpPr>
            <a:spLocks noGrp="1"/>
          </p:cNvSpPr>
          <p:nvPr>
            <p:ph sz="quarter" idx="1"/>
          </p:nvPr>
        </p:nvSpPr>
        <p:spPr>
          <a:xfrm>
            <a:off x="764119" y="1325563"/>
            <a:ext cx="7886700" cy="2719387"/>
          </a:xfrm>
        </p:spPr>
        <p:txBody>
          <a:bodyPr>
            <a:noAutofit/>
          </a:bodyPr>
          <a:lstStyle/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vi-VN" sz="2200" b="1" u="sng" dirty="0" smtClean="0"/>
              <a:t>Lưu ý:</a:t>
            </a:r>
            <a:endParaRPr lang="en-US" sz="2200" b="1" dirty="0" smtClean="0"/>
          </a:p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2200" dirty="0" smtClean="0"/>
              <a:t>+ </a:t>
            </a:r>
            <a:r>
              <a:rPr lang="vi-VN" sz="2200" dirty="0" smtClean="0"/>
              <a:t>Một vật thể chịu tác dụng của 2 lực ở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VTCB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Þ"/>
              <a:defRPr/>
            </a:pPr>
            <a:r>
              <a:rPr lang="en-US" sz="2200" dirty="0" smtClean="0"/>
              <a:t> </a:t>
            </a:r>
            <a:r>
              <a:rPr lang="vi-VN" sz="2200" dirty="0" smtClean="0"/>
              <a:t>Hai lực trực đối</a:t>
            </a:r>
            <a:endParaRPr lang="en-US" sz="2200" dirty="0" smtClean="0"/>
          </a:p>
          <a:p>
            <a:pPr marL="0" indent="0" eaLnBrk="1" fontAlgn="auto" hangingPunct="1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vi-VN" sz="2200" dirty="0" smtClean="0"/>
              <a:t>+ Một khâu không có ngoại lực tác dụng chịu liên kết bản lề với 2 khâu kế cận thì các áp lực tại 2 bản lề phải trực đối.</a:t>
            </a:r>
            <a:endParaRPr lang="en-US" sz="2200" dirty="0" smtClean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sz="2200" dirty="0" smtClean="0"/>
          </a:p>
        </p:txBody>
      </p:sp>
      <p:pic>
        <p:nvPicPr>
          <p:cNvPr id="1434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8050" y="4062955"/>
            <a:ext cx="2546350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82" name="Group 8"/>
          <p:cNvGrpSpPr>
            <a:grpSpLocks/>
          </p:cNvGrpSpPr>
          <p:nvPr/>
        </p:nvGrpSpPr>
        <p:grpSpPr bwMode="auto">
          <a:xfrm>
            <a:off x="0" y="-25400"/>
            <a:ext cx="7358063" cy="1089025"/>
            <a:chOff x="362309" y="-53282"/>
            <a:chExt cx="8412453" cy="1381659"/>
          </a:xfrm>
        </p:grpSpPr>
        <p:pic>
          <p:nvPicPr>
            <p:cNvPr id="24584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309" y="1"/>
              <a:ext cx="8376249" cy="125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5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3101" y="-53282"/>
              <a:ext cx="1381661" cy="1381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6301" y="2357095"/>
            <a:ext cx="3200677" cy="579170"/>
          </a:xfrm>
          <a:prstGeom prst="rect">
            <a:avLst/>
          </a:prstGeom>
        </p:spPr>
      </p:pic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156755" y="5930538"/>
            <a:ext cx="83247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16363" algn="l"/>
              </a:tabLst>
            </a:pPr>
            <a:r>
              <a:rPr kumimoji="0" lang="vi-V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vi-V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 dụng với b</a:t>
            </a:r>
            <a:r>
              <a:rPr kumimoji="0" lang="vi-V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vi-V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 to</a:t>
            </a:r>
            <a:r>
              <a:rPr kumimoji="0" lang="vi-V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vi-V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trên th</a:t>
            </a:r>
            <a:r>
              <a:rPr kumimoji="0" lang="vi-V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ì</a:t>
            </a:r>
            <a:r>
              <a:rPr kumimoji="0" lang="vi-V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ta vẽ được c</a:t>
            </a:r>
            <a:r>
              <a:rPr kumimoji="0" lang="vi-V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vi-V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 lực trực đối, từ 2 ẩn trở th</a:t>
            </a:r>
            <a:r>
              <a:rPr kumimoji="0" lang="vi-V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vi-V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 1 ẩn.</a:t>
            </a:r>
            <a:endParaRPr kumimoji="0" lang="vi-V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3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4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074" y="962298"/>
            <a:ext cx="8229600" cy="990600"/>
          </a:xfrm>
        </p:spPr>
        <p:txBody>
          <a:bodyPr/>
          <a:lstStyle/>
          <a:p>
            <a:r>
              <a:rPr lang="en-US" dirty="0" err="1" smtClean="0"/>
              <a:t>Ghi</a:t>
            </a:r>
            <a:r>
              <a:rPr lang="en-US" dirty="0" smtClean="0"/>
              <a:t> </a:t>
            </a:r>
            <a:r>
              <a:rPr lang="en-US" dirty="0" err="1" smtClean="0"/>
              <a:t>chú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sắp</a:t>
            </a:r>
            <a:r>
              <a:rPr lang="en-US" dirty="0" smtClean="0"/>
              <a:t> </a:t>
            </a:r>
            <a:r>
              <a:rPr lang="en-US" dirty="0" err="1" smtClean="0"/>
              <a:t>xếp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cân</a:t>
            </a:r>
            <a:r>
              <a:rPr lang="en-US" dirty="0" smtClean="0"/>
              <a:t> </a:t>
            </a:r>
            <a:r>
              <a:rPr lang="en-US" dirty="0" err="1" smtClean="0"/>
              <a:t>bằng</a:t>
            </a:r>
            <a:r>
              <a:rPr lang="en-US" dirty="0" smtClean="0"/>
              <a:t> </a:t>
            </a:r>
            <a:r>
              <a:rPr lang="en-US" dirty="0" err="1" smtClean="0"/>
              <a:t>lực</a:t>
            </a:r>
            <a:r>
              <a:rPr lang="en-US" dirty="0" smtClean="0"/>
              <a:t> </a:t>
            </a:r>
            <a:r>
              <a:rPr lang="en-US" dirty="0" err="1" smtClean="0"/>
              <a:t>như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96389" y="2447109"/>
            <a:ext cx="8229600" cy="4937760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Hai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lực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chưa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biết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được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sắp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xếp</a:t>
            </a:r>
            <a:r>
              <a:rPr lang="en-US" dirty="0" smtClean="0">
                <a:solidFill>
                  <a:srgbClr val="FF0000"/>
                </a:solidFill>
              </a:rPr>
              <a:t> 2 </a:t>
            </a:r>
            <a:r>
              <a:rPr lang="en-US" dirty="0" err="1" smtClean="0">
                <a:solidFill>
                  <a:srgbClr val="FF0000"/>
                </a:solidFill>
              </a:rPr>
              <a:t>đầu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Các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lực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thuộc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cùng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một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khâu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được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sắp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xếp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gần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nhau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Hai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thành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phần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của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cùng</a:t>
            </a:r>
            <a:r>
              <a:rPr lang="en-US" dirty="0" smtClean="0">
                <a:solidFill>
                  <a:srgbClr val="FF0000"/>
                </a:solidFill>
              </a:rPr>
              <a:t> 1 </a:t>
            </a:r>
            <a:r>
              <a:rPr lang="en-US" dirty="0" err="1" smtClean="0">
                <a:solidFill>
                  <a:srgbClr val="FF0000"/>
                </a:solidFill>
              </a:rPr>
              <a:t>lực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được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sắp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xếp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gần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nhau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77590-8A83-46C4-A83D-C59382C25C3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1"/>
          <p:cNvSpPr>
            <a:spLocks noChangeArrowheads="1"/>
          </p:cNvSpPr>
          <p:nvPr/>
        </p:nvSpPr>
        <p:spPr bwMode="auto">
          <a:xfrm>
            <a:off x="55471" y="313508"/>
            <a:ext cx="1130300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vi-VN" sz="2200" b="1" u="sng" dirty="0">
                <a:latin typeface="Arial" charset="0"/>
                <a:cs typeface="Times New Roman" pitchFamily="18" charset="0"/>
              </a:rPr>
              <a:t>Ví dụ</a:t>
            </a:r>
            <a:r>
              <a:rPr lang="en-US" sz="2200" b="1" u="sng" dirty="0">
                <a:cs typeface="Times New Roman" pitchFamily="18" charset="0"/>
              </a:rPr>
              <a:t> 1</a:t>
            </a:r>
            <a:r>
              <a:rPr lang="vi-VN" sz="2200" b="1" u="sng" dirty="0">
                <a:latin typeface="Arial" charset="0"/>
                <a:cs typeface="Times New Roman" pitchFamily="18" charset="0"/>
              </a:rPr>
              <a:t>:</a:t>
            </a:r>
            <a:endParaRPr lang="en-US" sz="2200" b="1" dirty="0"/>
          </a:p>
        </p:txBody>
      </p:sp>
      <p:sp>
        <p:nvSpPr>
          <p:cNvPr id="26627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59166CD-78BC-4174-94D6-38F27461D016}" type="slidenum">
              <a:rPr lang="en-US" smtClean="0">
                <a:solidFill>
                  <a:srgbClr val="898989"/>
                </a:solidFill>
              </a:rPr>
              <a:pPr/>
              <a:t>22</a:t>
            </a:fld>
            <a:endParaRPr lang="en-US" smtClean="0">
              <a:solidFill>
                <a:srgbClr val="898989"/>
              </a:solidFill>
            </a:endParaRPr>
          </a:p>
        </p:txBody>
      </p:sp>
      <p:pic>
        <p:nvPicPr>
          <p:cNvPr id="2662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9877" y="0"/>
            <a:ext cx="4002088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2820"/>
          <a:stretch>
            <a:fillRect/>
          </a:stretch>
        </p:blipFill>
        <p:spPr bwMode="auto">
          <a:xfrm>
            <a:off x="95379" y="2811192"/>
            <a:ext cx="7843837" cy="185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5577833" y="2547257"/>
            <a:ext cx="237744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13"/>
          <p:cNvGrpSpPr>
            <a:grpSpLocks/>
          </p:cNvGrpSpPr>
          <p:nvPr/>
        </p:nvGrpSpPr>
        <p:grpSpPr bwMode="auto">
          <a:xfrm>
            <a:off x="5300342" y="242564"/>
            <a:ext cx="3678238" cy="2032000"/>
            <a:chOff x="1789" y="6734"/>
            <a:chExt cx="4498" cy="2448"/>
          </a:xfrm>
        </p:grpSpPr>
        <p:sp>
          <p:nvSpPr>
            <p:cNvPr id="34" name="Text Box 3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 bwMode="auto">
            <a:xfrm>
              <a:off x="3294" y="7875"/>
              <a:ext cx="631" cy="508"/>
            </a:xfrm>
            <a:prstGeom prst="rect">
              <a:avLst/>
            </a:prstGeom>
            <a:blipFill rotWithShape="1">
              <a:blip r:embed="rId4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id-ID">
                  <a:noFill/>
                </a:rPr>
                <a:t> </a:t>
              </a:r>
            </a:p>
          </p:txBody>
        </p:sp>
        <p:sp>
          <p:nvSpPr>
            <p:cNvPr id="35" name="Text Box 4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 bwMode="auto">
            <a:xfrm>
              <a:off x="1789" y="7208"/>
              <a:ext cx="1682" cy="697"/>
            </a:xfrm>
            <a:prstGeom prst="rect">
              <a:avLst/>
            </a:prstGeom>
            <a:blipFill rotWithShape="1">
              <a:blip r:embed="rId5"/>
              <a:stretch>
                <a:fillRect l="-3540"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id-ID">
                  <a:noFill/>
                </a:rPr>
                <a:t> </a:t>
              </a: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 rot="-3546522">
              <a:off x="3361" y="7017"/>
              <a:ext cx="239" cy="266"/>
            </a:xfrm>
            <a:custGeom>
              <a:avLst/>
              <a:gdLst>
                <a:gd name="T0" fmla="*/ 0 w 135172"/>
                <a:gd name="T1" fmla="*/ 6067 h 98971"/>
                <a:gd name="T2" fmla="*/ 125465 w 135172"/>
                <a:gd name="T3" fmla="*/ 19637 h 98971"/>
                <a:gd name="T4" fmla="*/ 152351 w 135172"/>
                <a:gd name="T5" fmla="*/ 168895 h 9897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5172" h="98971">
                  <a:moveTo>
                    <a:pt x="0" y="3555"/>
                  </a:moveTo>
                  <a:cubicBezTo>
                    <a:pt x="44394" y="-421"/>
                    <a:pt x="88789" y="-4396"/>
                    <a:pt x="111318" y="11507"/>
                  </a:cubicBezTo>
                  <a:cubicBezTo>
                    <a:pt x="133847" y="27410"/>
                    <a:pt x="132522" y="85719"/>
                    <a:pt x="135172" y="98971"/>
                  </a:cubicBezTo>
                </a:path>
              </a:pathLst>
            </a:custGeom>
            <a:noFill/>
            <a:ln w="6350">
              <a:solidFill>
                <a:schemeClr val="dk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 upright="1"/>
            <a:lstStyle/>
            <a:p>
              <a:pPr>
                <a:defRPr/>
              </a:pPr>
              <a:endParaRPr lang="id-ID"/>
            </a:p>
          </p:txBody>
        </p:sp>
        <p:grpSp>
          <p:nvGrpSpPr>
            <p:cNvPr id="37" name="Group 17"/>
            <p:cNvGrpSpPr>
              <a:grpSpLocks/>
            </p:cNvGrpSpPr>
            <p:nvPr/>
          </p:nvGrpSpPr>
          <p:grpSpPr bwMode="auto">
            <a:xfrm>
              <a:off x="3381" y="6734"/>
              <a:ext cx="2906" cy="2448"/>
              <a:chOff x="3381" y="6734"/>
              <a:chExt cx="2906" cy="2448"/>
            </a:xfrm>
          </p:grpSpPr>
          <p:cxnSp>
            <p:nvCxnSpPr>
              <p:cNvPr id="38" name="Straight Arrow Connector 18"/>
              <p:cNvCxnSpPr>
                <a:cxnSpLocks noChangeShapeType="1"/>
              </p:cNvCxnSpPr>
              <p:nvPr/>
            </p:nvCxnSpPr>
            <p:spPr bwMode="auto">
              <a:xfrm flipH="1">
                <a:off x="4050" y="7465"/>
                <a:ext cx="0" cy="1152"/>
              </a:xfrm>
              <a:prstGeom prst="straightConnector1">
                <a:avLst/>
              </a:prstGeom>
              <a:noFill/>
              <a:ln w="38100">
                <a:solidFill>
                  <a:srgbClr val="0070C0"/>
                </a:solidFill>
                <a:miter lim="800000"/>
                <a:headEnd type="arrow" w="med" len="med"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grpSp>
            <p:nvGrpSpPr>
              <p:cNvPr id="39" name="Group 19"/>
              <p:cNvGrpSpPr>
                <a:grpSpLocks/>
              </p:cNvGrpSpPr>
              <p:nvPr/>
            </p:nvGrpSpPr>
            <p:grpSpPr bwMode="auto">
              <a:xfrm>
                <a:off x="3381" y="6734"/>
                <a:ext cx="2906" cy="2448"/>
                <a:chOff x="3381" y="6734"/>
                <a:chExt cx="2906" cy="2448"/>
              </a:xfrm>
            </p:grpSpPr>
            <p:cxnSp>
              <p:nvCxnSpPr>
                <p:cNvPr id="40" name="Straight Arrow Connector 20"/>
                <p:cNvCxnSpPr>
                  <a:cxnSpLocks noChangeShapeType="1"/>
                </p:cNvCxnSpPr>
                <p:nvPr/>
              </p:nvCxnSpPr>
              <p:spPr bwMode="auto">
                <a:xfrm>
                  <a:off x="4032" y="8620"/>
                  <a:ext cx="1365" cy="0"/>
                </a:xfrm>
                <a:prstGeom prst="straightConnector1">
                  <a:avLst/>
                </a:prstGeom>
                <a:noFill/>
                <a:ln w="38100">
                  <a:solidFill>
                    <a:srgbClr val="FF0000"/>
                  </a:solidFill>
                  <a:miter lim="800000"/>
                  <a:headEnd type="arrow" w="med" len="med"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41" name="Straight Arrow Connector 40"/>
                <p:cNvCxnSpPr>
                  <a:cxnSpLocks noChangeShapeType="1"/>
                </p:cNvCxnSpPr>
                <p:nvPr/>
              </p:nvCxnSpPr>
              <p:spPr bwMode="auto">
                <a:xfrm flipH="1">
                  <a:off x="4047" y="6734"/>
                  <a:ext cx="2" cy="2448"/>
                </a:xfrm>
                <a:prstGeom prst="straightConnector1">
                  <a:avLst/>
                </a:prstGeom>
                <a:noFill/>
                <a:ln w="6350">
                  <a:solidFill>
                    <a:schemeClr val="dk1">
                      <a:lumMod val="100000"/>
                      <a:lumOff val="0"/>
                    </a:schemeClr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42" name="Straight Connector 41"/>
                <p:cNvCxnSpPr/>
                <p:nvPr/>
              </p:nvCxnSpPr>
              <p:spPr bwMode="auto">
                <a:xfrm>
                  <a:off x="3381" y="6881"/>
                  <a:ext cx="2450" cy="2079"/>
                </a:xfrm>
                <a:prstGeom prst="line">
                  <a:avLst/>
                </a:prstGeom>
                <a:noFill/>
                <a:ln w="6350">
                  <a:solidFill>
                    <a:schemeClr val="dk1">
                      <a:lumMod val="100000"/>
                      <a:lumOff val="0"/>
                    </a:schemeClr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43" name="Text 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13" y="6848"/>
                  <a:ext cx="1874" cy="627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3586"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id-ID">
                      <a:noFill/>
                    </a:rPr>
                    <a:t> </a:t>
                  </a:r>
                </a:p>
              </p:txBody>
            </p:sp>
            <p:sp>
              <p:nvSpPr>
                <p:cNvPr id="44" name="Freeform 43"/>
                <p:cNvSpPr>
                  <a:spLocks/>
                </p:cNvSpPr>
                <p:nvPr/>
              </p:nvSpPr>
              <p:spPr bwMode="auto">
                <a:xfrm rot="-3546522">
                  <a:off x="4118" y="7017"/>
                  <a:ext cx="239" cy="266"/>
                </a:xfrm>
                <a:custGeom>
                  <a:avLst/>
                  <a:gdLst>
                    <a:gd name="T0" fmla="*/ 0 w 135172"/>
                    <a:gd name="T1" fmla="*/ 6067 h 98971"/>
                    <a:gd name="T2" fmla="*/ 125465 w 135172"/>
                    <a:gd name="T3" fmla="*/ 19637 h 98971"/>
                    <a:gd name="T4" fmla="*/ 152351 w 135172"/>
                    <a:gd name="T5" fmla="*/ 168895 h 9897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5172" h="98971">
                      <a:moveTo>
                        <a:pt x="0" y="3555"/>
                      </a:moveTo>
                      <a:cubicBezTo>
                        <a:pt x="44394" y="-421"/>
                        <a:pt x="88789" y="-4396"/>
                        <a:pt x="111318" y="11507"/>
                      </a:cubicBezTo>
                      <a:cubicBezTo>
                        <a:pt x="133847" y="27410"/>
                        <a:pt x="132522" y="85719"/>
                        <a:pt x="135172" y="98971"/>
                      </a:cubicBezTo>
                    </a:path>
                  </a:pathLst>
                </a:custGeom>
                <a:noFill/>
                <a:ln w="6350">
                  <a:solidFill>
                    <a:schemeClr val="dk1">
                      <a:lumMod val="100000"/>
                      <a:lumOff val="0"/>
                    </a:schemeClr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 upright="1"/>
                <a:lstStyle/>
                <a:p>
                  <a:pPr>
                    <a:defRPr/>
                  </a:pPr>
                  <a:endParaRPr lang="id-ID"/>
                </a:p>
              </p:txBody>
            </p:sp>
            <p:sp>
              <p:nvSpPr>
                <p:cNvPr id="45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3523" y="8413"/>
                  <a:ext cx="379" cy="44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id-ID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b</a:t>
                  </a:r>
                  <a:endParaRPr lang="id-ID">
                    <a:ea typeface="Calibri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46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498" y="7277"/>
                  <a:ext cx="379" cy="37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id-ID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c</a:t>
                  </a:r>
                  <a:endParaRPr lang="id-ID">
                    <a:ea typeface="Calibri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47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5529" y="8212"/>
                  <a:ext cx="378" cy="44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id-ID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a</a:t>
                  </a:r>
                  <a:endParaRPr lang="id-ID">
                    <a:ea typeface="Calibri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48" name="Text 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729" y="7563"/>
                  <a:ext cx="847" cy="621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id-ID">
                      <a:noFill/>
                    </a:rPr>
                    <a:t> </a:t>
                  </a:r>
                </a:p>
              </p:txBody>
            </p:sp>
            <p:sp>
              <p:nvSpPr>
                <p:cNvPr id="49" name="Text 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31" y="8661"/>
                  <a:ext cx="556" cy="508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id-ID">
                      <a:noFill/>
                    </a:rPr>
                    <a:t> </a:t>
                  </a:r>
                </a:p>
              </p:txBody>
            </p:sp>
            <p:cxnSp>
              <p:nvCxnSpPr>
                <p:cNvPr id="50" name="Straight Connector 30"/>
                <p:cNvCxnSpPr>
                  <a:cxnSpLocks noChangeShapeType="1"/>
                </p:cNvCxnSpPr>
                <p:nvPr/>
              </p:nvCxnSpPr>
              <p:spPr bwMode="auto">
                <a:xfrm>
                  <a:off x="4050" y="7438"/>
                  <a:ext cx="1372" cy="1182"/>
                </a:xfrm>
                <a:prstGeom prst="line">
                  <a:avLst/>
                </a:prstGeom>
                <a:noFill/>
                <a:ln w="38100">
                  <a:solidFill>
                    <a:srgbClr val="0070C0"/>
                  </a:solidFill>
                  <a:miter lim="800000"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</p:grpSp>
        </p:grpSp>
      </p:grpSp>
      <p:sp>
        <p:nvSpPr>
          <p:cNvPr id="51" name="Rectangle 5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599800" y="4708173"/>
            <a:ext cx="4572000" cy="1405769"/>
          </a:xfrm>
          <a:prstGeom prst="rect">
            <a:avLst/>
          </a:prstGeom>
          <a:blipFill rotWithShape="1">
            <a:blip r:embed="rId9"/>
            <a:stretch>
              <a:fillRect l="-1600" t="-2165"/>
            </a:stretch>
          </a:blipFill>
        </p:spPr>
        <p:txBody>
          <a:bodyPr/>
          <a:lstStyle/>
          <a:p>
            <a:r>
              <a:rPr lang="id-ID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5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4675" y="1194330"/>
            <a:ext cx="8164513" cy="949325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vi-VN" sz="2200" dirty="0">
                <a:latin typeface="+mn-lt"/>
              </a:rPr>
              <a:t>+ Một khâu cân bằng dưới tác dụng của 3 ngoại lực thì 3 ngoại lực ấy phải đồng quy</a:t>
            </a:r>
            <a:endParaRPr lang="en-US" sz="2200" dirty="0">
              <a:latin typeface="+mn-lt"/>
            </a:endParaRPr>
          </a:p>
        </p:txBody>
      </p:sp>
      <p:sp>
        <p:nvSpPr>
          <p:cNvPr id="25603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5C4D6D04-60A5-4960-BD44-84EDDDD2A4EE}" type="slidenum">
              <a:rPr lang="en-US" smtClean="0">
                <a:solidFill>
                  <a:srgbClr val="898989"/>
                </a:solidFill>
              </a:rPr>
              <a:pPr/>
              <a:t>23</a:t>
            </a:fld>
            <a:endParaRPr lang="en-US" smtClean="0">
              <a:solidFill>
                <a:srgbClr val="898989"/>
              </a:solidFill>
            </a:endParaRPr>
          </a:p>
        </p:txBody>
      </p:sp>
      <p:grpSp>
        <p:nvGrpSpPr>
          <p:cNvPr id="25604" name="Group 8"/>
          <p:cNvGrpSpPr>
            <a:grpSpLocks/>
          </p:cNvGrpSpPr>
          <p:nvPr/>
        </p:nvGrpSpPr>
        <p:grpSpPr bwMode="auto">
          <a:xfrm>
            <a:off x="0" y="-25400"/>
            <a:ext cx="7358063" cy="1089025"/>
            <a:chOff x="362309" y="-53282"/>
            <a:chExt cx="8412453" cy="1381659"/>
          </a:xfrm>
        </p:grpSpPr>
        <p:pic>
          <p:nvPicPr>
            <p:cNvPr id="25606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309" y="1"/>
              <a:ext cx="8376249" cy="125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7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3101" y="-53282"/>
              <a:ext cx="1381661" cy="1381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605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838" y="2249489"/>
            <a:ext cx="7843837" cy="392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1"/>
          <p:cNvSpPr>
            <a:spLocks noChangeArrowheads="1"/>
          </p:cNvSpPr>
          <p:nvPr/>
        </p:nvSpPr>
        <p:spPr bwMode="auto">
          <a:xfrm>
            <a:off x="561975" y="1277938"/>
            <a:ext cx="1160463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sz="2200" b="1" u="sng" dirty="0" err="1">
                <a:latin typeface="Arial" charset="0"/>
                <a:ea typeface="Calibri" pitchFamily="34" charset="0"/>
                <a:cs typeface="Arial" charset="0"/>
              </a:rPr>
              <a:t>Ví</a:t>
            </a:r>
            <a:r>
              <a:rPr lang="en-US" sz="2200" b="1" u="sng" dirty="0">
                <a:latin typeface="Arial" charset="0"/>
                <a:ea typeface="Calibri" pitchFamily="34" charset="0"/>
                <a:cs typeface="Arial" charset="0"/>
              </a:rPr>
              <a:t> </a:t>
            </a:r>
            <a:r>
              <a:rPr lang="en-US" sz="2200" b="1" u="sng" dirty="0" err="1">
                <a:latin typeface="Arial" charset="0"/>
                <a:ea typeface="Calibri" pitchFamily="34" charset="0"/>
                <a:cs typeface="Arial" charset="0"/>
              </a:rPr>
              <a:t>dụ</a:t>
            </a:r>
            <a:r>
              <a:rPr lang="en-US" sz="2200" b="1" u="sng" dirty="0">
                <a:latin typeface="Arial" charset="0"/>
                <a:ea typeface="Calibri" pitchFamily="34" charset="0"/>
                <a:cs typeface="Arial" charset="0"/>
              </a:rPr>
              <a:t> 2:</a:t>
            </a:r>
            <a:endParaRPr lang="en-US" sz="2200" dirty="0">
              <a:latin typeface="Arial" charset="0"/>
              <a:ea typeface="Calibri" pitchFamily="34" charset="0"/>
              <a:cs typeface="Arial" charset="0"/>
            </a:endParaRPr>
          </a:p>
        </p:txBody>
      </p:sp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561975" y="2797175"/>
            <a:ext cx="4010025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  <a:buSzPts val="1300"/>
              <a:tabLst>
                <a:tab pos="2936875" algn="l"/>
              </a:tabLst>
            </a:pPr>
            <a:r>
              <a:rPr lang="en-US" sz="2200" dirty="0" smtClean="0">
                <a:latin typeface="Arial" charset="0"/>
                <a:ea typeface="Calibri" pitchFamily="34" charset="0"/>
                <a:cs typeface="Arial" charset="0"/>
              </a:rPr>
              <a:t>1) </a:t>
            </a:r>
            <a:r>
              <a:rPr lang="vi-VN" sz="2200" dirty="0" smtClean="0">
                <a:latin typeface="Arial" charset="0"/>
                <a:ea typeface="Calibri" pitchFamily="34" charset="0"/>
                <a:cs typeface="Arial" charset="0"/>
              </a:rPr>
              <a:t>Tách </a:t>
            </a:r>
            <a:r>
              <a:rPr lang="vi-VN" sz="2200" dirty="0">
                <a:latin typeface="Arial" charset="0"/>
                <a:ea typeface="Calibri" pitchFamily="34" charset="0"/>
                <a:cs typeface="Arial" charset="0"/>
              </a:rPr>
              <a:t>cơ cấu </a:t>
            </a:r>
            <a:r>
              <a:rPr lang="en-US" sz="2200" dirty="0">
                <a:latin typeface="Arial" charset="0"/>
                <a:ea typeface="Calibri" pitchFamily="34" charset="0"/>
                <a:cs typeface="Arial" charset="0"/>
              </a:rPr>
              <a:t>=&gt;</a:t>
            </a:r>
            <a:r>
              <a:rPr lang="vi-VN" sz="2200" dirty="0">
                <a:latin typeface="Arial" charset="0"/>
                <a:ea typeface="Calibri" pitchFamily="34" charset="0"/>
                <a:cs typeface="Arial" charset="0"/>
              </a:rPr>
              <a:t> </a:t>
            </a:r>
            <a:endParaRPr lang="en-US" sz="2200" dirty="0">
              <a:latin typeface="Arial" charset="0"/>
              <a:ea typeface="Calibri" pitchFamily="34" charset="0"/>
              <a:cs typeface="Arial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  <a:buSzPts val="1300"/>
              <a:tabLst>
                <a:tab pos="2936875" algn="l"/>
              </a:tabLst>
            </a:pPr>
            <a:r>
              <a:rPr lang="vi-VN" sz="2200" dirty="0">
                <a:latin typeface="Arial" charset="0"/>
                <a:ea typeface="Calibri" pitchFamily="34" charset="0"/>
                <a:cs typeface="Arial" charset="0"/>
              </a:rPr>
              <a:t>khâu dẫn </a:t>
            </a:r>
            <a:r>
              <a:rPr lang="en-US" sz="2200" dirty="0">
                <a:latin typeface="Arial" charset="0"/>
                <a:ea typeface="Calibri" pitchFamily="34" charset="0"/>
                <a:cs typeface="Arial" charset="0"/>
              </a:rPr>
              <a:t>+ </a:t>
            </a:r>
            <a:r>
              <a:rPr lang="vi-VN" sz="2200" dirty="0">
                <a:latin typeface="Arial" charset="0"/>
                <a:ea typeface="Calibri" pitchFamily="34" charset="0"/>
                <a:cs typeface="Arial" charset="0"/>
              </a:rPr>
              <a:t>các nhóm tĩnh định</a:t>
            </a:r>
            <a:endParaRPr lang="en-US" sz="2200" dirty="0">
              <a:latin typeface="Arial" charset="0"/>
              <a:ea typeface="Calibri" pitchFamily="34" charset="0"/>
              <a:cs typeface="Arial" charset="0"/>
            </a:endParaRPr>
          </a:p>
        </p:txBody>
      </p:sp>
      <p:sp>
        <p:nvSpPr>
          <p:cNvPr id="18439" name="Rectangle 6"/>
          <p:cNvSpPr>
            <a:spLocks noChangeArrowheads="1"/>
          </p:cNvSpPr>
          <p:nvPr/>
        </p:nvSpPr>
        <p:spPr bwMode="auto">
          <a:xfrm>
            <a:off x="2374900" y="1943100"/>
            <a:ext cx="639763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sz="2200" i="1" u="sng">
                <a:latin typeface="Arial" charset="0"/>
                <a:cs typeface="Arial" charset="0"/>
              </a:rPr>
              <a:t>Giải</a:t>
            </a:r>
          </a:p>
        </p:txBody>
      </p:sp>
      <p:sp>
        <p:nvSpPr>
          <p:cNvPr id="27653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D91128E2-6F05-4536-A82C-DC09F77CF4D7}" type="slidenum">
              <a:rPr lang="en-US" sz="1800" smtClean="0">
                <a:solidFill>
                  <a:srgbClr val="898989"/>
                </a:solidFill>
              </a:rPr>
              <a:pPr/>
              <a:t>24</a:t>
            </a:fld>
            <a:endParaRPr lang="en-US" sz="1800" dirty="0" smtClean="0">
              <a:solidFill>
                <a:srgbClr val="898989"/>
              </a:solidFill>
            </a:endParaRPr>
          </a:p>
        </p:txBody>
      </p:sp>
      <p:pic>
        <p:nvPicPr>
          <p:cNvPr id="2765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4238" y="3752850"/>
            <a:ext cx="7537450" cy="257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7900" y="1202741"/>
            <a:ext cx="4152899" cy="255010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Rectangle 2"/>
              <p:cNvSpPr/>
              <p:nvPr/>
            </p:nvSpPr>
            <p:spPr>
              <a:xfrm>
                <a:off x="2005436" y="1316593"/>
                <a:ext cx="16577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d-ID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vi-VN" i="1"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vi-VN" i="1">
                          <a:latin typeface="Cambria Math"/>
                        </a:rPr>
                        <m:t>=1000(</m:t>
                      </m:r>
                      <m:r>
                        <a:rPr lang="vi-VN" i="1">
                          <a:latin typeface="Cambria Math"/>
                        </a:rPr>
                        <m:t>𝑁</m:t>
                      </m:r>
                      <m:r>
                        <a:rPr lang="vi-VN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id-ID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5436" y="1316593"/>
                <a:ext cx="1657762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  <p:bldP spid="1843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77590-8A83-46C4-A83D-C59382C25C3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598" y="2394314"/>
            <a:ext cx="6261145" cy="2137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90525" y="1141955"/>
            <a:ext cx="4134530" cy="431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  <a:buSzPts val="1300"/>
            </a:pPr>
            <a:r>
              <a:rPr lang="vi-VN" sz="2200" dirty="0" smtClean="0">
                <a:latin typeface="Arial" charset="0"/>
                <a:ea typeface="Calibri" pitchFamily="34" charset="0"/>
                <a:cs typeface="Arial" charset="0"/>
              </a:rPr>
              <a:t>Viết </a:t>
            </a:r>
            <a:r>
              <a:rPr lang="vi-VN" sz="2200" dirty="0">
                <a:latin typeface="Arial" charset="0"/>
                <a:ea typeface="Calibri" pitchFamily="34" charset="0"/>
                <a:cs typeface="Arial" charset="0"/>
              </a:rPr>
              <a:t>phương trình cân bằng lực:</a:t>
            </a:r>
            <a:endParaRPr lang="en-US" sz="2200" dirty="0">
              <a:latin typeface="Arial" charset="0"/>
              <a:ea typeface="Calibri" pitchFamily="34" charset="0"/>
              <a:cs typeface="Arial" charset="0"/>
            </a:endParaRPr>
          </a:p>
        </p:txBody>
      </p:sp>
      <p:sp>
        <p:nvSpPr>
          <p:cNvPr id="7" name="Rectangle 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817630" y="1788508"/>
            <a:ext cx="2866554" cy="472052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id-ID">
                <a:noFill/>
              </a:rPr>
              <a:t> </a:t>
            </a:r>
          </a:p>
        </p:txBody>
      </p:sp>
      <p:sp>
        <p:nvSpPr>
          <p:cNvPr id="8" name="Rectangle 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10102" y="1794060"/>
            <a:ext cx="3010696" cy="47205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r>
              <a:rPr lang="id-ID">
                <a:noFill/>
              </a:rPr>
              <a:t> 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10800000">
            <a:off x="5799911" y="5839098"/>
            <a:ext cx="1436912" cy="130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 flipH="1" flipV="1">
            <a:off x="4715691" y="5486401"/>
            <a:ext cx="2233749" cy="13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5323115" y="5310052"/>
            <a:ext cx="1084217" cy="158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76949" y="4075610"/>
            <a:ext cx="2808514" cy="2233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>
            <a:off x="5839097" y="4781007"/>
            <a:ext cx="1319348" cy="1058091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878286" y="4833257"/>
            <a:ext cx="1306285" cy="101890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H="1">
            <a:off x="4676531" y="4454445"/>
            <a:ext cx="2690949" cy="1358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400800" y="5839097"/>
            <a:ext cx="770709" cy="26126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390525" y="1350963"/>
            <a:ext cx="4134530" cy="431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  <a:buSzPts val="1300"/>
            </a:pPr>
            <a:r>
              <a:rPr lang="vi-VN" sz="2200" dirty="0" smtClean="0">
                <a:latin typeface="Arial" charset="0"/>
                <a:ea typeface="Calibri" pitchFamily="34" charset="0"/>
                <a:cs typeface="Arial" charset="0"/>
              </a:rPr>
              <a:t>Viết </a:t>
            </a:r>
            <a:r>
              <a:rPr lang="vi-VN" sz="2200" dirty="0">
                <a:latin typeface="Arial" charset="0"/>
                <a:ea typeface="Calibri" pitchFamily="34" charset="0"/>
                <a:cs typeface="Arial" charset="0"/>
              </a:rPr>
              <a:t>phương trình cân bằng lực:</a:t>
            </a:r>
            <a:endParaRPr lang="en-US" sz="2200" dirty="0">
              <a:latin typeface="Arial" charset="0"/>
              <a:ea typeface="Calibri" pitchFamily="34" charset="0"/>
              <a:cs typeface="Arial" charset="0"/>
            </a:endParaRPr>
          </a:p>
        </p:txBody>
      </p:sp>
      <p:sp>
        <p:nvSpPr>
          <p:cNvPr id="19462" name="Rectangle 5"/>
          <p:cNvSpPr>
            <a:spLocks noChangeArrowheads="1"/>
          </p:cNvSpPr>
          <p:nvPr/>
        </p:nvSpPr>
        <p:spPr bwMode="auto">
          <a:xfrm>
            <a:off x="378972" y="2728907"/>
            <a:ext cx="1441741" cy="407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sz="2200" dirty="0">
                <a:latin typeface="Arial" charset="0"/>
                <a:ea typeface="Calibri" pitchFamily="34" charset="0"/>
                <a:cs typeface="Arial" charset="0"/>
              </a:rPr>
              <a:t>3) </a:t>
            </a:r>
            <a:r>
              <a:rPr lang="en-US" sz="2200" dirty="0" err="1">
                <a:latin typeface="Arial" charset="0"/>
                <a:ea typeface="Calibri" pitchFamily="34" charset="0"/>
                <a:cs typeface="Arial" charset="0"/>
              </a:rPr>
              <a:t>Kết</a:t>
            </a:r>
            <a:r>
              <a:rPr lang="en-US" sz="2200" dirty="0">
                <a:latin typeface="Arial" charset="0"/>
                <a:ea typeface="Calibri" pitchFamily="34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ea typeface="Calibri" pitchFamily="34" charset="0"/>
                <a:cs typeface="Arial" charset="0"/>
              </a:rPr>
              <a:t>quả</a:t>
            </a:r>
            <a:endParaRPr lang="en-US" sz="2200" dirty="0">
              <a:latin typeface="Arial" charset="0"/>
              <a:ea typeface="Calibri" pitchFamily="34" charset="0"/>
              <a:cs typeface="Arial" charset="0"/>
            </a:endParaRPr>
          </a:p>
        </p:txBody>
      </p:sp>
      <p:sp>
        <p:nvSpPr>
          <p:cNvPr id="2868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85FC451A-1DEF-469C-89BF-4D909E6F0E3B}" type="slidenum">
              <a:rPr lang="en-US" smtClean="0">
                <a:solidFill>
                  <a:srgbClr val="898989"/>
                </a:solidFill>
              </a:rPr>
              <a:pPr/>
              <a:t>26</a:t>
            </a:fld>
            <a:endParaRPr lang="en-US" smtClean="0">
              <a:solidFill>
                <a:srgbClr val="898989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Rectangle 3"/>
              <p:cNvSpPr/>
              <p:nvPr/>
            </p:nvSpPr>
            <p:spPr>
              <a:xfrm>
                <a:off x="4817630" y="1788508"/>
                <a:ext cx="2866554" cy="4720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d-ID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id-ID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200" i="1">
                                  <a:latin typeface="Cambria Math"/>
                                </a:rPr>
                                <m:t>𝑃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 </m:t>
                              </m:r>
                            </m:e>
                          </m:acc>
                        </m:e>
                        <m:sub>
                          <m:r>
                            <a:rPr lang="vi-VN" sz="2200" i="1"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vi-VN" sz="22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id-ID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id-ID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200" i="1">
                                  <a:latin typeface="Cambria Math"/>
                                </a:rPr>
                                <m:t>𝑁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 </m:t>
                              </m:r>
                            </m:e>
                          </m:acc>
                        </m:e>
                        <m:sub>
                          <m:r>
                            <a:rPr lang="vi-VN" sz="2200" i="1">
                              <a:latin typeface="Cambria Math"/>
                            </a:rPr>
                            <m:t>05</m:t>
                          </m:r>
                        </m:sub>
                      </m:sSub>
                      <m:r>
                        <a:rPr lang="vi-VN" sz="22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id-ID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id-ID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200" i="1">
                                  <a:latin typeface="Cambria Math"/>
                                </a:rPr>
                                <m:t>𝑁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 </m:t>
                              </m:r>
                            </m:e>
                          </m:acc>
                        </m:e>
                        <m:sub>
                          <m:r>
                            <a:rPr lang="vi-VN" sz="2200" i="1">
                              <a:latin typeface="Cambria Math"/>
                            </a:rPr>
                            <m:t>34</m:t>
                          </m:r>
                        </m:sub>
                      </m:sSub>
                      <m:r>
                        <a:rPr lang="vi-VN" sz="2200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id-ID" sz="2200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7630" y="1788508"/>
                <a:ext cx="2866554" cy="47205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Rectangle 5"/>
              <p:cNvSpPr/>
              <p:nvPr/>
            </p:nvSpPr>
            <p:spPr>
              <a:xfrm>
                <a:off x="1510102" y="1794060"/>
                <a:ext cx="3010696" cy="4720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d-ID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id-ID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𝑁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 </m:t>
                              </m:r>
                            </m:e>
                          </m:acc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43</m:t>
                          </m:r>
                        </m:sub>
                      </m:sSub>
                      <m:r>
                        <a:rPr lang="vi-VN" sz="22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id-ID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id-ID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200" i="1">
                                  <a:latin typeface="Cambria Math"/>
                                </a:rPr>
                                <m:t>𝑁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 </m:t>
                              </m:r>
                            </m:e>
                          </m:acc>
                        </m:e>
                        <m:sub>
                          <m:r>
                            <a:rPr lang="vi-VN" sz="2200" i="1">
                              <a:latin typeface="Cambria Math"/>
                            </a:rPr>
                            <m:t>0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vi-VN" sz="22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id-ID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id-ID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200" i="1">
                                  <a:latin typeface="Cambria Math"/>
                                </a:rPr>
                                <m:t>𝑁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 </m:t>
                              </m:r>
                            </m:e>
                          </m:acc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12</m:t>
                          </m:r>
                        </m:sub>
                      </m:sSub>
                      <m:r>
                        <a:rPr lang="vi-VN" sz="2200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id-ID" sz="2200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102" y="1794060"/>
                <a:ext cx="3010696" cy="47205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Rectangle 1"/>
              <p:cNvSpPr/>
              <p:nvPr/>
            </p:nvSpPr>
            <p:spPr>
              <a:xfrm>
                <a:off x="719666" y="3183206"/>
                <a:ext cx="4572000" cy="133613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d-ID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21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vi-VN" sz="2100" i="1">
                              <a:latin typeface="Cambria Math"/>
                            </a:rPr>
                            <m:t>05</m:t>
                          </m:r>
                        </m:sub>
                      </m:sSub>
                      <m:r>
                        <a:rPr lang="vi-VN" sz="2100" i="1">
                          <a:latin typeface="Cambria Math"/>
                        </a:rPr>
                        <m:t>= </m:t>
                      </m:r>
                      <m:acc>
                        <m:accPr>
                          <m:chr m:val="̅"/>
                          <m:ctrlPr>
                            <a:rPr lang="id-ID" sz="21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100" i="1">
                              <a:latin typeface="Cambria Math"/>
                            </a:rPr>
                            <m:t>𝑏𝑐</m:t>
                          </m:r>
                        </m:e>
                      </m:acc>
                      <m:r>
                        <a:rPr lang="vi-VN" sz="2100" i="1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id-ID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d-ID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2100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vi-VN" sz="2100" i="1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</m:num>
                        <m:den>
                          <m:acc>
                            <m:accPr>
                              <m:chr m:val="̅"/>
                              <m:ctrlPr>
                                <a:rPr lang="id-ID" sz="21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100" i="1">
                                  <a:latin typeface="Cambria Math"/>
                                </a:rPr>
                                <m:t>𝑎𝑏</m:t>
                              </m:r>
                            </m:e>
                          </m:acc>
                        </m:den>
                      </m:f>
                      <m:r>
                        <a:rPr lang="vi-VN" sz="21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id-ID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2100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vi-VN" sz="2100" i="1"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vi-VN" sz="2100" i="1">
                          <a:latin typeface="Cambria Math"/>
                        </a:rPr>
                        <m:t>=1000 (</m:t>
                      </m:r>
                      <m:r>
                        <a:rPr lang="vi-VN" sz="2100" i="1">
                          <a:latin typeface="Cambria Math"/>
                        </a:rPr>
                        <m:t>𝑁</m:t>
                      </m:r>
                      <m:r>
                        <a:rPr lang="vi-VN" sz="21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id-ID" sz="21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d-ID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21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vi-VN" sz="2100" i="1">
                              <a:latin typeface="Cambria Math"/>
                            </a:rPr>
                            <m:t>34</m:t>
                          </m:r>
                        </m:sub>
                      </m:sSub>
                      <m:r>
                        <a:rPr lang="vi-VN" sz="2100" i="1">
                          <a:latin typeface="Cambria Math"/>
                        </a:rPr>
                        <m:t>= </m:t>
                      </m:r>
                      <m:acc>
                        <m:accPr>
                          <m:chr m:val="̅"/>
                          <m:ctrlPr>
                            <a:rPr lang="id-ID" sz="21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100" i="1">
                              <a:latin typeface="Cambria Math"/>
                            </a:rPr>
                            <m:t>𝑐𝑎</m:t>
                          </m:r>
                        </m:e>
                      </m:acc>
                      <m:r>
                        <a:rPr lang="vi-VN" sz="2100" i="1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id-ID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d-ID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2100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vi-VN" sz="2100" i="1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</m:num>
                        <m:den>
                          <m:acc>
                            <m:accPr>
                              <m:chr m:val="̅"/>
                              <m:ctrlPr>
                                <a:rPr lang="id-ID" sz="21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100" i="1">
                                  <a:latin typeface="Cambria Math"/>
                                </a:rPr>
                                <m:t>𝑎𝑏</m:t>
                              </m:r>
                            </m:e>
                          </m:acc>
                        </m:den>
                      </m:f>
                      <m:r>
                        <a:rPr lang="vi-VN" sz="21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id-ID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2100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vi-VN" sz="2100" i="1">
                              <a:latin typeface="Cambria Math"/>
                            </a:rPr>
                            <m:t>5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id-ID" sz="21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2100" i="1">
                              <a:latin typeface="Cambria Math"/>
                            </a:rPr>
                            <m:t>2</m:t>
                          </m:r>
                        </m:e>
                      </m:rad>
                      <m:r>
                        <a:rPr lang="vi-VN" sz="2100" i="1">
                          <a:latin typeface="Cambria Math"/>
                        </a:rPr>
                        <m:t>=1000</m:t>
                      </m:r>
                      <m:rad>
                        <m:radPr>
                          <m:degHide m:val="on"/>
                          <m:ctrlPr>
                            <a:rPr lang="id-ID" sz="21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2100" i="1">
                              <a:latin typeface="Cambria Math"/>
                            </a:rPr>
                            <m:t>2</m:t>
                          </m:r>
                        </m:e>
                      </m:rad>
                      <m:r>
                        <a:rPr lang="vi-VN" sz="2100" i="1">
                          <a:latin typeface="Cambria Math"/>
                        </a:rPr>
                        <m:t> (</m:t>
                      </m:r>
                      <m:r>
                        <a:rPr lang="vi-VN" sz="2100" i="1">
                          <a:latin typeface="Cambria Math"/>
                        </a:rPr>
                        <m:t>𝑁</m:t>
                      </m:r>
                      <m:r>
                        <a:rPr lang="vi-VN" sz="21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id-ID" sz="2100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666" y="3183206"/>
                <a:ext cx="4572000" cy="133613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Rectangle 2"/>
              <p:cNvSpPr/>
              <p:nvPr/>
            </p:nvSpPr>
            <p:spPr>
              <a:xfrm>
                <a:off x="702732" y="4650852"/>
                <a:ext cx="4572000" cy="113518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d-ID" sz="2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21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vi-VN" sz="2100" i="1">
                              <a:latin typeface="Cambria Math"/>
                            </a:rPr>
                            <m:t>12</m:t>
                          </m:r>
                        </m:sub>
                      </m:sSub>
                      <m:r>
                        <a:rPr lang="vi-VN" sz="2100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id-ID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d-ID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2100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vi-VN" sz="2100" i="1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</m:num>
                        <m:den>
                          <m:r>
                            <a:rPr lang="vi-VN" sz="21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vi-VN" sz="2100" i="1">
                          <a:latin typeface="Cambria Math"/>
                        </a:rPr>
                        <m:t>=500 </m:t>
                      </m:r>
                      <m:d>
                        <m:dPr>
                          <m:ctrlPr>
                            <a:rPr lang="vi-VN" sz="2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100" i="1">
                              <a:latin typeface="Cambria Math"/>
                            </a:rPr>
                            <m:t>𝑁</m:t>
                          </m:r>
                        </m:e>
                      </m:d>
                    </m:oMath>
                  </m:oMathPara>
                </a14:m>
                <a:endParaRPr lang="en-US" sz="2100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d-ID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21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vi-VN" sz="2100" i="1">
                              <a:latin typeface="Cambria Math"/>
                            </a:rPr>
                            <m:t>03</m:t>
                          </m:r>
                        </m:sub>
                      </m:sSub>
                      <m:r>
                        <a:rPr lang="vi-VN" sz="2100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id-ID" sz="21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id-ID" sz="2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100" i="1">
                                  <a:latin typeface="Cambria Math"/>
                                </a:rPr>
                                <m:t>500</m:t>
                              </m:r>
                            </m:e>
                            <m:sup>
                              <m:r>
                                <a:rPr lang="vi-VN" sz="21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1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id-ID" sz="2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100" i="1">
                                  <a:latin typeface="Cambria Math"/>
                                </a:rPr>
                                <m:t>1000</m:t>
                              </m:r>
                            </m:e>
                            <m:sup>
                              <m:r>
                                <a:rPr lang="vi-VN" sz="21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vi-VN" sz="2100" i="1">
                          <a:latin typeface="Cambria Math"/>
                        </a:rPr>
                        <m:t>=500</m:t>
                      </m:r>
                      <m:rad>
                        <m:radPr>
                          <m:degHide m:val="on"/>
                          <m:ctrlPr>
                            <a:rPr lang="id-ID" sz="21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2100" i="1">
                              <a:latin typeface="Cambria Math"/>
                            </a:rPr>
                            <m:t>5</m:t>
                          </m:r>
                        </m:e>
                      </m:rad>
                      <m:r>
                        <a:rPr lang="vi-VN" sz="2100" i="1">
                          <a:latin typeface="Cambria Math"/>
                        </a:rPr>
                        <m:t> (</m:t>
                      </m:r>
                      <m:r>
                        <a:rPr lang="vi-VN" sz="2100" i="1">
                          <a:latin typeface="Cambria Math"/>
                        </a:rPr>
                        <m:t>𝑁</m:t>
                      </m:r>
                      <m:r>
                        <a:rPr lang="vi-VN" sz="21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id-ID" sz="2100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732" y="4650852"/>
                <a:ext cx="4572000" cy="113518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4959155" y="2869426"/>
            <a:ext cx="4160705" cy="3376824"/>
            <a:chOff x="7204" y="132"/>
            <a:chExt cx="4379" cy="3200"/>
          </a:xfrm>
        </p:grpSpPr>
        <p:grpSp>
          <p:nvGrpSpPr>
            <p:cNvPr id="17" name="Group 16"/>
            <p:cNvGrpSpPr>
              <a:grpSpLocks/>
            </p:cNvGrpSpPr>
            <p:nvPr/>
          </p:nvGrpSpPr>
          <p:grpSpPr bwMode="auto">
            <a:xfrm>
              <a:off x="7204" y="132"/>
              <a:ext cx="3687" cy="2782"/>
              <a:chOff x="6195" y="829"/>
              <a:chExt cx="3687" cy="2782"/>
            </a:xfrm>
          </p:grpSpPr>
          <p:grpSp>
            <p:nvGrpSpPr>
              <p:cNvPr id="35" name="Group 34"/>
              <p:cNvGrpSpPr>
                <a:grpSpLocks/>
              </p:cNvGrpSpPr>
              <p:nvPr/>
            </p:nvGrpSpPr>
            <p:grpSpPr bwMode="auto">
              <a:xfrm>
                <a:off x="7251" y="1612"/>
                <a:ext cx="2631" cy="1959"/>
                <a:chOff x="7251" y="1612"/>
                <a:chExt cx="2631" cy="1959"/>
              </a:xfrm>
            </p:grpSpPr>
            <p:cxnSp>
              <p:nvCxnSpPr>
                <p:cNvPr id="43" name="Straight Arrow Connector 42"/>
                <p:cNvCxnSpPr>
                  <a:cxnSpLocks noChangeShapeType="1"/>
                </p:cNvCxnSpPr>
                <p:nvPr/>
              </p:nvCxnSpPr>
              <p:spPr bwMode="auto">
                <a:xfrm flipH="1">
                  <a:off x="7841" y="1686"/>
                  <a:ext cx="0" cy="1365"/>
                </a:xfrm>
                <a:prstGeom prst="straightConnector1">
                  <a:avLst/>
                </a:prstGeom>
                <a:noFill/>
                <a:ln w="28575">
                  <a:solidFill>
                    <a:schemeClr val="accent5">
                      <a:lumMod val="75000"/>
                    </a:schemeClr>
                  </a:solidFill>
                  <a:miter lim="800000"/>
                  <a:headEnd type="arrow" w="med" len="med"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mc:AlternateContent xmlns:mc="http://schemas.openxmlformats.org/markup-compatibility/2006">
              <mc:Choice xmlns:a14="http://schemas.microsoft.com/office/drawing/2010/main" xmlns="" Requires="a14">
                <p:sp>
                  <p:nvSpPr>
                    <p:cNvPr id="44" name="Text Box 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51" y="2548"/>
                      <a:ext cx="556" cy="46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id-ID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id-ID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vi-VN" sz="1600" i="1">
                                        <a:latin typeface="Cambria Math"/>
                                      </a:rPr>
                                      <m:t>𝑁</m:t>
                                    </m:r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 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vi-VN" sz="1600" i="1">
                                    <a:latin typeface="Cambria Math"/>
                                  </a:rPr>
                                  <m:t>05</m:t>
                                </m:r>
                              </m:sub>
                            </m:sSub>
                          </m:oMath>
                        </m:oMathPara>
                      </a14:m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p:txBody>
                </p:sp>
              </mc:Choice>
              <mc:Fallback>
                <p:sp>
                  <p:nvSpPr>
                    <p:cNvPr id="44" name="Text Box 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7251" y="2548"/>
                      <a:ext cx="556" cy="465"/>
                    </a:xfrm>
                    <a:prstGeom prst="rect">
                      <a:avLst/>
                    </a:prstGeom>
                    <a:blipFill rotWithShape="1">
                      <a:blip r:embed="rId6"/>
                      <a:stretch>
                        <a:fillRect/>
                      </a:stretch>
                    </a:blip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id-ID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45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7446" y="3075"/>
                  <a:ext cx="378" cy="37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id-ID" sz="1600">
                      <a:effectLst/>
                      <a:latin typeface="Arial"/>
                      <a:ea typeface="Calibri"/>
                      <a:cs typeface="Times New Roman"/>
                    </a:rPr>
                    <a:t>b</a:t>
                  </a:r>
                  <a:endParaRPr lang="id-ID" sz="16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6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7411" y="1612"/>
                  <a:ext cx="379" cy="37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id-ID" sz="1600" dirty="0">
                      <a:effectLst/>
                      <a:latin typeface="Arial"/>
                      <a:ea typeface="Calibri"/>
                      <a:cs typeface="Times New Roman"/>
                    </a:rPr>
                    <a:t>c</a:t>
                  </a:r>
                  <a:endParaRPr lang="id-ID" sz="1600" dirty="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7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9504" y="3011"/>
                  <a:ext cx="378" cy="37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id-ID" sz="1600" dirty="0">
                      <a:effectLst/>
                      <a:latin typeface="Arial"/>
                      <a:ea typeface="Calibri"/>
                      <a:cs typeface="Times New Roman"/>
                    </a:rPr>
                    <a:t>a</a:t>
                  </a:r>
                  <a:endParaRPr lang="id-ID" sz="1600" dirty="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mc:AlternateContent xmlns:mc="http://schemas.openxmlformats.org/markup-compatibility/2006">
              <mc:Choice xmlns:a14="http://schemas.microsoft.com/office/drawing/2010/main" xmlns="" Requires="a14">
                <p:sp>
                  <p:nvSpPr>
                    <p:cNvPr id="48" name="Text Box 1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892" y="2130"/>
                      <a:ext cx="566" cy="434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id-ID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id-ID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vi-VN" sz="1600" i="1">
                                        <a:latin typeface="Cambria Math"/>
                                      </a:rPr>
                                      <m:t>𝑁</m:t>
                                    </m:r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 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vi-VN" sz="1600" i="1">
                                    <a:latin typeface="Cambria Math"/>
                                  </a:rPr>
                                  <m:t>34</m:t>
                                </m:r>
                              </m:sub>
                            </m:sSub>
                          </m:oMath>
                        </m:oMathPara>
                      </a14:m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p:txBody>
                </p:sp>
              </mc:Choice>
              <mc:Fallback>
                <p:sp>
                  <p:nvSpPr>
                    <p:cNvPr id="48" name="Text Box 1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8892" y="2130"/>
                      <a:ext cx="566" cy="434"/>
                    </a:xfrm>
                    <a:prstGeom prst="rect">
                      <a:avLst/>
                    </a:prstGeom>
                    <a:blipFill rotWithShape="1">
                      <a:blip r:embed="rId7"/>
                      <a:stretch>
                        <a:fillRect/>
                      </a:stretch>
                    </a:blip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id-ID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xmlns="" Requires="a14">
                <p:sp>
                  <p:nvSpPr>
                    <p:cNvPr id="49" name="Text Box 1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059" y="3132"/>
                      <a:ext cx="556" cy="439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id-ID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id-ID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vi-VN" sz="1600" i="1">
                                        <a:latin typeface="Cambria Math"/>
                                      </a:rPr>
                                      <m:t>𝑃</m:t>
                                    </m:r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 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vi-VN" sz="1600" i="1">
                                    <a:latin typeface="Cambria Math"/>
                                  </a:rPr>
                                  <m:t>5</m:t>
                                </m:r>
                              </m:sub>
                            </m:sSub>
                          </m:oMath>
                        </m:oMathPara>
                      </a14:m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p:txBody>
                </p:sp>
              </mc:Choice>
              <mc:Fallback>
                <p:sp>
                  <p:nvSpPr>
                    <p:cNvPr id="49" name="Text Box 1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8059" y="3132"/>
                      <a:ext cx="556" cy="439"/>
                    </a:xfrm>
                    <a:prstGeom prst="rect">
                      <a:avLst/>
                    </a:prstGeom>
                    <a:blipFill rotWithShape="1">
                      <a:blip r:embed="rId8"/>
                      <a:stretch>
                        <a:fillRect/>
                      </a:stretch>
                    </a:blip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id-ID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50" name="Straight Connector 49"/>
                <p:cNvCxnSpPr/>
                <p:nvPr/>
              </p:nvCxnSpPr>
              <p:spPr bwMode="auto">
                <a:xfrm>
                  <a:off x="7927" y="1818"/>
                  <a:ext cx="1331" cy="1222"/>
                </a:xfrm>
                <a:prstGeom prst="line">
                  <a:avLst/>
                </a:prstGeom>
                <a:noFill/>
                <a:ln w="28575">
                  <a:solidFill>
                    <a:srgbClr val="002060"/>
                  </a:solidFill>
                  <a:miter lim="800000"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51" name="Straight Arrow Connector 50"/>
                <p:cNvCxnSpPr>
                  <a:cxnSpLocks noChangeShapeType="1"/>
                </p:cNvCxnSpPr>
                <p:nvPr/>
              </p:nvCxnSpPr>
              <p:spPr bwMode="auto">
                <a:xfrm>
                  <a:off x="7824" y="3039"/>
                  <a:ext cx="1440" cy="1"/>
                </a:xfrm>
                <a:prstGeom prst="straightConnector1">
                  <a:avLst/>
                </a:prstGeom>
                <a:noFill/>
                <a:ln w="28575">
                  <a:solidFill>
                    <a:srgbClr val="FF0000"/>
                  </a:solidFill>
                  <a:miter lim="800000"/>
                  <a:headEnd type="arrow" w="med" len="med"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</p:grpSp>
          <p:grpSp>
            <p:nvGrpSpPr>
              <p:cNvPr id="36" name="Group 35"/>
              <p:cNvGrpSpPr>
                <a:grpSpLocks/>
              </p:cNvGrpSpPr>
              <p:nvPr/>
            </p:nvGrpSpPr>
            <p:grpSpPr bwMode="auto">
              <a:xfrm>
                <a:off x="6195" y="829"/>
                <a:ext cx="3372" cy="2782"/>
                <a:chOff x="6206" y="818"/>
                <a:chExt cx="3372" cy="2782"/>
              </a:xfrm>
            </p:grpSpPr>
            <p:cxnSp>
              <p:nvCxnSpPr>
                <p:cNvPr id="37" name="Straight Arrow Connector 36"/>
                <p:cNvCxnSpPr>
                  <a:cxnSpLocks noChangeShapeType="1"/>
                </p:cNvCxnSpPr>
                <p:nvPr/>
              </p:nvCxnSpPr>
              <p:spPr bwMode="auto">
                <a:xfrm flipH="1">
                  <a:off x="7839" y="929"/>
                  <a:ext cx="1" cy="2671"/>
                </a:xfrm>
                <a:prstGeom prst="straightConnector1">
                  <a:avLst/>
                </a:prstGeom>
                <a:noFill/>
                <a:ln w="3175">
                  <a:solidFill>
                    <a:schemeClr val="dk1">
                      <a:lumMod val="100000"/>
                      <a:lumOff val="0"/>
                    </a:schemeClr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38" name="Straight Connector 37"/>
                <p:cNvCxnSpPr/>
                <p:nvPr/>
              </p:nvCxnSpPr>
              <p:spPr bwMode="auto">
                <a:xfrm>
                  <a:off x="7165" y="1131"/>
                  <a:ext cx="2413" cy="2224"/>
                </a:xfrm>
                <a:prstGeom prst="line">
                  <a:avLst/>
                </a:prstGeom>
                <a:noFill/>
                <a:ln w="6350">
                  <a:solidFill>
                    <a:schemeClr val="dk1">
                      <a:lumMod val="100000"/>
                      <a:lumOff val="0"/>
                    </a:schemeClr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mc:AlternateContent xmlns:mc="http://schemas.openxmlformats.org/markup-compatibility/2006">
              <mc:Choice xmlns:a14="http://schemas.microsoft.com/office/drawing/2010/main" xmlns="" Requires="a14">
                <p:sp>
                  <p:nvSpPr>
                    <p:cNvPr id="39" name="Text Box 1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112" y="818"/>
                      <a:ext cx="1211" cy="344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d-ID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Phương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/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id-ID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id-ID" sz="1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1400" i="1">
                                      <a:latin typeface="Cambria Math"/>
                                    </a:rPr>
                                    <m:t>𝑁</m:t>
                                  </m:r>
                                  <m:r>
                                    <a:rPr lang="en-US" sz="1400" i="1"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acc>
                            </m:e>
                            <m:sub>
                              <m:r>
                                <a:rPr lang="vi-VN" sz="1400" i="1">
                                  <a:latin typeface="Cambria Math"/>
                                </a:rPr>
                                <m:t>05</m:t>
                              </m:r>
                            </m:sub>
                          </m:sSub>
                        </m:oMath>
                      </a14:m>
                      <a:endParaRPr lang="id-ID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d-ID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id-ID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p:txBody>
                </p:sp>
              </mc:Choice>
              <mc:Fallback>
                <p:sp>
                  <p:nvSpPr>
                    <p:cNvPr id="39" name="Text Box 1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8112" y="818"/>
                      <a:ext cx="1211" cy="344"/>
                    </a:xfrm>
                    <a:prstGeom prst="rect">
                      <a:avLst/>
                    </a:prstGeom>
                    <a:blipFill rotWithShape="1">
                      <a:blip r:embed="rId9"/>
                      <a:stretch>
                        <a:fillRect l="-1596" b="-11864"/>
                      </a:stretch>
                    </a:blip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id-ID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xmlns="" Requires="a14">
                <p:sp>
                  <p:nvSpPr>
                    <p:cNvPr id="40" name="Text Box 1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206" y="1449"/>
                      <a:ext cx="1269" cy="31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d-ID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Phương</a:t>
                      </a:r>
                      <a14:m>
                        <m:oMath xmlns:m="http://schemas.openxmlformats.org/officeDocument/2006/math">
                          <m:r>
                            <a:rPr lang="en-US" sz="1400" b="0" i="0" smtClean="0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id-ID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id-ID" sz="1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1400" i="1">
                                      <a:latin typeface="Cambria Math"/>
                                    </a:rPr>
                                    <m:t>𝑁</m:t>
                                  </m:r>
                                  <m:r>
                                    <a:rPr lang="en-US" sz="1400" i="1"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acc>
                            </m:e>
                            <m:sub>
                              <m:r>
                                <a:rPr lang="vi-VN" sz="1400" i="1">
                                  <a:latin typeface="Cambria Math"/>
                                </a:rPr>
                                <m:t>34</m:t>
                              </m:r>
                            </m:sub>
                          </m:sSub>
                        </m:oMath>
                      </a14:m>
                      <a:endParaRPr lang="id-ID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d-ID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d-ID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id-ID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p:txBody>
                </p:sp>
              </mc:Choice>
              <mc:Fallback>
                <p:sp>
                  <p:nvSpPr>
                    <p:cNvPr id="40" name="Text Box 1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6206" y="1449"/>
                      <a:ext cx="1269" cy="311"/>
                    </a:xfrm>
                    <a:prstGeom prst="rect">
                      <a:avLst/>
                    </a:prstGeom>
                    <a:blipFill rotWithShape="1">
                      <a:blip r:embed="rId10"/>
                      <a:stretch>
                        <a:fillRect l="-1523" b="-22222"/>
                      </a:stretch>
                    </a:blip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id-ID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41" name="Arc 19"/>
                <p:cNvSpPr>
                  <a:spLocks/>
                </p:cNvSpPr>
                <p:nvPr/>
              </p:nvSpPr>
              <p:spPr bwMode="auto">
                <a:xfrm flipH="1">
                  <a:off x="7875" y="1091"/>
                  <a:ext cx="252" cy="143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id-ID" sz="1400"/>
                </a:p>
              </p:txBody>
            </p:sp>
            <p:sp>
              <p:nvSpPr>
                <p:cNvPr id="42" name="Arc 20"/>
                <p:cNvSpPr>
                  <a:spLocks/>
                </p:cNvSpPr>
                <p:nvPr/>
              </p:nvSpPr>
              <p:spPr bwMode="auto">
                <a:xfrm flipH="1">
                  <a:off x="7143" y="1298"/>
                  <a:ext cx="252" cy="143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id-ID" sz="1400"/>
                </a:p>
              </p:txBody>
            </p:sp>
          </p:grpSp>
        </p:grpSp>
        <p:grpSp>
          <p:nvGrpSpPr>
            <p:cNvPr id="18" name="Group 17"/>
            <p:cNvGrpSpPr>
              <a:grpSpLocks/>
            </p:cNvGrpSpPr>
            <p:nvPr/>
          </p:nvGrpSpPr>
          <p:grpSpPr bwMode="auto">
            <a:xfrm>
              <a:off x="8233" y="353"/>
              <a:ext cx="3350" cy="2979"/>
              <a:chOff x="7250" y="1084"/>
              <a:chExt cx="3350" cy="2979"/>
            </a:xfrm>
          </p:grpSpPr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19" name="Text 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347" y="1535"/>
                    <a:ext cx="556" cy="507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id-ID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id-ID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𝑁</m:t>
                                  </m:r>
                                  <m:r>
                                    <a:rPr lang="en-US" sz="1600" i="1"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600" i="1">
                                  <a:latin typeface="Cambria Math"/>
                                </a:rPr>
                                <m:t>43</m:t>
                              </m:r>
                            </m:sub>
                          </m:sSub>
                        </m:oMath>
                      </m:oMathPara>
                    </a14:m>
                    <a:endParaRPr lang="id-ID" sz="1600" dirty="0">
                      <a:effectLst/>
                      <a:latin typeface="Calibri"/>
                      <a:ea typeface="Calibri"/>
                      <a:cs typeface="Times New Roman"/>
                    </a:endParaRPr>
                  </a:p>
                </p:txBody>
              </p:sp>
            </mc:Choice>
            <mc:Fallback>
              <p:sp>
                <p:nvSpPr>
                  <p:cNvPr id="19" name="Text Box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8347" y="1535"/>
                    <a:ext cx="556" cy="507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id-ID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0" name="Straight Arrow Connector 19"/>
              <p:cNvCxnSpPr>
                <a:cxnSpLocks noChangeShapeType="1"/>
              </p:cNvCxnSpPr>
              <p:nvPr/>
            </p:nvCxnSpPr>
            <p:spPr bwMode="auto">
              <a:xfrm flipV="1">
                <a:off x="8248" y="1845"/>
                <a:ext cx="190" cy="217"/>
              </a:xfrm>
              <a:prstGeom prst="straightConnector1">
                <a:avLst/>
              </a:prstGeom>
              <a:noFill/>
              <a:ln w="6350">
                <a:solidFill>
                  <a:srgbClr val="FFC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1" name="Straight Arrow Connector 20"/>
              <p:cNvCxnSpPr>
                <a:cxnSpLocks noChangeShapeType="1"/>
              </p:cNvCxnSpPr>
              <p:nvPr/>
            </p:nvCxnSpPr>
            <p:spPr bwMode="auto">
              <a:xfrm flipV="1">
                <a:off x="8552" y="3070"/>
                <a:ext cx="705" cy="0"/>
              </a:xfrm>
              <a:prstGeom prst="straightConnector1">
                <a:avLst/>
              </a:prstGeom>
              <a:noFill/>
              <a:ln w="28575">
                <a:solidFill>
                  <a:srgbClr val="00B0F0"/>
                </a:solidFill>
                <a:miter lim="800000"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22" name="Text 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82" y="3152"/>
                    <a:ext cx="556" cy="507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id-ID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id-ID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1600" i="1">
                                      <a:latin typeface="Cambria Math"/>
                                    </a:rPr>
                                    <m:t>𝑁</m:t>
                                  </m:r>
                                  <m:r>
                                    <a:rPr lang="en-US" sz="1600" i="1"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600" i="1">
                                  <a:latin typeface="Cambria Math"/>
                                </a:rPr>
                                <m:t>12</m:t>
                              </m:r>
                            </m:sub>
                          </m:sSub>
                        </m:oMath>
                      </m:oMathPara>
                    </a14:m>
                    <a:endParaRPr lang="id-ID" sz="1600" dirty="0">
                      <a:effectLst/>
                      <a:latin typeface="Calibri"/>
                      <a:ea typeface="Calibri"/>
                      <a:cs typeface="Times New Roman"/>
                    </a:endParaRPr>
                  </a:p>
                </p:txBody>
              </p:sp>
            </mc:Choice>
            <mc:Fallback>
              <p:sp>
                <p:nvSpPr>
                  <p:cNvPr id="22" name="Text Box 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8782" y="3152"/>
                    <a:ext cx="556" cy="507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id-ID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3" name="Straight Arrow Connector 22"/>
              <p:cNvCxnSpPr>
                <a:cxnSpLocks noChangeShapeType="1"/>
              </p:cNvCxnSpPr>
              <p:nvPr/>
            </p:nvCxnSpPr>
            <p:spPr bwMode="auto">
              <a:xfrm flipH="1" flipV="1">
                <a:off x="8972" y="3057"/>
                <a:ext cx="72" cy="181"/>
              </a:xfrm>
              <a:prstGeom prst="straightConnector1">
                <a:avLst/>
              </a:prstGeom>
              <a:noFill/>
              <a:ln w="6350">
                <a:solidFill>
                  <a:schemeClr val="accent2">
                    <a:lumMod val="100000"/>
                    <a:lumOff val="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4" name="Straight Arrow Connector 23"/>
              <p:cNvCxnSpPr>
                <a:cxnSpLocks noChangeShapeType="1"/>
              </p:cNvCxnSpPr>
              <p:nvPr/>
            </p:nvCxnSpPr>
            <p:spPr bwMode="auto">
              <a:xfrm flipH="1" flipV="1">
                <a:off x="7856" y="1728"/>
                <a:ext cx="1398" cy="1272"/>
              </a:xfrm>
              <a:prstGeom prst="straightConnector1">
                <a:avLst/>
              </a:prstGeom>
              <a:noFill/>
              <a:ln w="28575">
                <a:solidFill>
                  <a:srgbClr val="FFC000"/>
                </a:solidFill>
                <a:miter lim="800000"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25" name="Text Box 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165" y="3502"/>
                    <a:ext cx="1211" cy="311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id-ID" sz="1400" dirty="0">
                        <a:effectLst/>
                        <a:latin typeface="Times New Roman"/>
                        <a:ea typeface="Calibri"/>
                        <a:cs typeface="Times New Roman"/>
                      </a:rPr>
                      <a:t>Phương</a:t>
                    </a:r>
                    <a:r>
                      <a:rPr lang="en-US" sz="1400" dirty="0" smtClean="0">
                        <a:effectLst/>
                        <a:latin typeface="Times New Roman"/>
                        <a:ea typeface="Calibri"/>
                        <a:cs typeface="Times New Roman"/>
                      </a:rPr>
                      <a:t/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id-ID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id-ID" sz="1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1400" i="1">
                                    <a:latin typeface="Cambria Math"/>
                                  </a:rPr>
                                  <m:t>𝑁</m:t>
                                </m:r>
                                <m:r>
                                  <a:rPr lang="en-US" sz="1400" i="1">
                                    <a:latin typeface="Cambria Math"/>
                                  </a:rPr>
                                  <m:t> </m:t>
                                </m:r>
                              </m:e>
                            </m:acc>
                          </m:e>
                          <m:sub>
                            <m:r>
                              <a:rPr lang="vi-VN" sz="1400" i="1">
                                <a:latin typeface="Cambria Math"/>
                              </a:rPr>
                              <m:t>0</m:t>
                            </m:r>
                            <m:r>
                              <a:rPr lang="en-US" sz="1400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a14:m>
                    <a:endParaRPr lang="id-ID" sz="1400" dirty="0">
                      <a:effectLst/>
                      <a:latin typeface="Calibri"/>
                      <a:ea typeface="Calibri"/>
                      <a:cs typeface="Times New Roman"/>
                    </a:endParaRPr>
                  </a:p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id-ID" sz="1400" dirty="0">
                        <a:effectLst/>
                        <a:latin typeface="Times New Roman"/>
                        <a:ea typeface="Calibri"/>
                        <a:cs typeface="Times New Roman"/>
                      </a:rPr>
                      <a:t> </a:t>
                    </a:r>
                    <a:endParaRPr lang="id-ID" sz="1400" dirty="0">
                      <a:effectLst/>
                      <a:latin typeface="Calibri"/>
                      <a:ea typeface="Calibri"/>
                      <a:cs typeface="Times New Roman"/>
                    </a:endParaRPr>
                  </a:p>
                </p:txBody>
              </p:sp>
            </mc:Choice>
            <mc:Fallback>
              <p:sp>
                <p:nvSpPr>
                  <p:cNvPr id="25" name="Text Box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9165" y="3502"/>
                    <a:ext cx="1211" cy="311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 l="-1058" b="-24528"/>
                    </a:stretch>
                  </a:blip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id-ID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6" name="Arc 29"/>
              <p:cNvSpPr>
                <a:spLocks/>
              </p:cNvSpPr>
              <p:nvPr/>
            </p:nvSpPr>
            <p:spPr bwMode="auto">
              <a:xfrm flipH="1">
                <a:off x="8963" y="3758"/>
                <a:ext cx="252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id-ID" sz="1400"/>
              </a:p>
            </p:txBody>
          </p:sp>
          <p:sp>
            <p:nvSpPr>
              <p:cNvPr id="27" name="Text Box 30"/>
              <p:cNvSpPr txBox="1">
                <a:spLocks noChangeArrowheads="1"/>
              </p:cNvSpPr>
              <p:nvPr/>
            </p:nvSpPr>
            <p:spPr bwMode="auto">
              <a:xfrm>
                <a:off x="8027" y="2597"/>
                <a:ext cx="378" cy="42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id-ID" sz="1600" dirty="0">
                    <a:effectLst/>
                    <a:latin typeface="Arial"/>
                    <a:ea typeface="Calibri"/>
                    <a:cs typeface="Times New Roman"/>
                  </a:rPr>
                  <a:t>d</a:t>
                </a:r>
                <a:endParaRPr lang="id-ID" sz="16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cxnSp>
            <p:nvCxnSpPr>
              <p:cNvPr id="28" name="Straight Arrow Connector 27"/>
              <p:cNvCxnSpPr>
                <a:cxnSpLocks noChangeShapeType="1"/>
              </p:cNvCxnSpPr>
              <p:nvPr/>
            </p:nvCxnSpPr>
            <p:spPr bwMode="auto">
              <a:xfrm flipH="1" flipV="1">
                <a:off x="7876" y="1751"/>
                <a:ext cx="675" cy="1346"/>
              </a:xfrm>
              <a:prstGeom prst="straightConnector1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 type="arrow" w="med" len="med"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29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50" y="2038"/>
                    <a:ext cx="557" cy="508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id-ID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id-ID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1600" i="1">
                                      <a:latin typeface="Cambria Math"/>
                                    </a:rPr>
                                    <m:t>𝑁</m:t>
                                  </m:r>
                                  <m:r>
                                    <a:rPr lang="en-US" sz="1600" i="1"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acc>
                            </m:e>
                            <m:sub>
                              <m:r>
                                <a:rPr lang="vi-VN" sz="1600" i="1"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1600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id-ID" sz="1600" dirty="0">
                      <a:effectLst/>
                      <a:latin typeface="Calibri"/>
                      <a:ea typeface="Calibri"/>
                      <a:cs typeface="Times New Roman"/>
                    </a:endParaRPr>
                  </a:p>
                </p:txBody>
              </p:sp>
            </mc:Choice>
            <mc:Fallback>
              <p:sp>
                <p:nvSpPr>
                  <p:cNvPr id="29" name="Text Box 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7250" y="2038"/>
                    <a:ext cx="557" cy="508"/>
                  </a:xfrm>
                  <a:prstGeom prst="rect">
                    <a:avLst/>
                  </a:prstGeom>
                  <a:blipFill rotWithShape="1">
                    <a:blip r:embed="rId14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id-ID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0" name="AutoShape 33"/>
              <p:cNvCxnSpPr>
                <a:cxnSpLocks noChangeShapeType="1"/>
              </p:cNvCxnSpPr>
              <p:nvPr/>
            </p:nvCxnSpPr>
            <p:spPr bwMode="auto">
              <a:xfrm flipV="1">
                <a:off x="7320" y="3047"/>
                <a:ext cx="2871" cy="1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31" name="Text Box 3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338" y="2564"/>
                    <a:ext cx="1262" cy="294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id-ID" sz="1400" dirty="0">
                        <a:effectLst/>
                        <a:latin typeface="Times New Roman"/>
                        <a:ea typeface="Calibri"/>
                        <a:cs typeface="Times New Roman"/>
                      </a:rPr>
                      <a:t>Phương</a:t>
                    </a:r>
                    <a:r>
                      <a:rPr lang="en-US" sz="1400" dirty="0" smtClean="0">
                        <a:effectLst/>
                        <a:latin typeface="Times New Roman"/>
                        <a:ea typeface="Calibri"/>
                        <a:cs typeface="Times New Roman"/>
                      </a:rPr>
                      <a:t/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id-ID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id-ID" sz="1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1400" i="1">
                                    <a:latin typeface="Cambria Math"/>
                                  </a:rPr>
                                  <m:t>𝑁</m:t>
                                </m:r>
                                <m:r>
                                  <a:rPr lang="en-US" sz="1400" i="1">
                                    <a:latin typeface="Cambria Math"/>
                                  </a:rPr>
                                  <m:t> </m:t>
                                </m:r>
                              </m:e>
                            </m:acc>
                          </m:e>
                          <m:sub>
                            <m:r>
                              <a:rPr lang="en-US" sz="1400" i="1">
                                <a:latin typeface="Cambria Math"/>
                              </a:rPr>
                              <m:t>12</m:t>
                            </m:r>
                          </m:sub>
                        </m:sSub>
                      </m:oMath>
                    </a14:m>
                    <a:endParaRPr lang="id-ID" sz="1400" dirty="0">
                      <a:effectLst/>
                      <a:latin typeface="Calibri"/>
                      <a:ea typeface="Calibri"/>
                      <a:cs typeface="Times New Roman"/>
                    </a:endParaRPr>
                  </a:p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id-ID" sz="1400" dirty="0">
                        <a:effectLst/>
                        <a:latin typeface="Calibri"/>
                        <a:ea typeface="Calibri"/>
                        <a:cs typeface="Times New Roman"/>
                      </a:rPr>
                      <a:t> </a:t>
                    </a:r>
                  </a:p>
                </p:txBody>
              </p:sp>
            </mc:Choice>
            <mc:Fallback>
              <p:sp>
                <p:nvSpPr>
                  <p:cNvPr id="31" name="Text Box 3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9338" y="2564"/>
                    <a:ext cx="1262" cy="294"/>
                  </a:xfrm>
                  <a:prstGeom prst="rect">
                    <a:avLst/>
                  </a:prstGeom>
                  <a:blipFill rotWithShape="1">
                    <a:blip r:embed="rId15"/>
                    <a:stretch>
                      <a:fillRect l="-1015" b="-29412"/>
                    </a:stretch>
                  </a:blip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id-ID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2" name="Arc 35"/>
              <p:cNvSpPr>
                <a:spLocks/>
              </p:cNvSpPr>
              <p:nvPr/>
            </p:nvSpPr>
            <p:spPr bwMode="auto">
              <a:xfrm flipH="1">
                <a:off x="9939" y="2897"/>
                <a:ext cx="252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id-ID" sz="1400"/>
              </a:p>
            </p:txBody>
          </p:sp>
          <p:cxnSp>
            <p:nvCxnSpPr>
              <p:cNvPr id="33" name="Straight Connector 32"/>
              <p:cNvCxnSpPr/>
              <p:nvPr/>
            </p:nvCxnSpPr>
            <p:spPr bwMode="auto">
              <a:xfrm>
                <a:off x="7491" y="1084"/>
                <a:ext cx="1553" cy="2979"/>
              </a:xfrm>
              <a:prstGeom prst="line">
                <a:avLst/>
              </a:prstGeom>
              <a:noFill/>
              <a:ln w="6350">
                <a:solidFill>
                  <a:schemeClr val="dk1">
                    <a:lumMod val="100000"/>
                    <a:lumOff val="0"/>
                  </a:schemeClr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34" name="AutoShape 37"/>
              <p:cNvCxnSpPr>
                <a:cxnSpLocks noChangeShapeType="1"/>
              </p:cNvCxnSpPr>
              <p:nvPr/>
            </p:nvCxnSpPr>
            <p:spPr bwMode="auto">
              <a:xfrm>
                <a:off x="7763" y="2324"/>
                <a:ext cx="379" cy="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</p:grpSp>
      <p:sp>
        <p:nvSpPr>
          <p:cNvPr id="52" name="Rectangle 2"/>
          <p:cNvSpPr>
            <a:spLocks noChangeArrowheads="1"/>
          </p:cNvSpPr>
          <p:nvPr/>
        </p:nvSpPr>
        <p:spPr bwMode="auto">
          <a:xfrm>
            <a:off x="378972" y="2255203"/>
            <a:ext cx="4737515" cy="431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  <a:buSzPts val="1300"/>
            </a:pPr>
            <a:r>
              <a:rPr lang="en-US" sz="2200" dirty="0" smtClean="0">
                <a:latin typeface="Arial" charset="0"/>
                <a:ea typeface="Calibri" pitchFamily="34" charset="0"/>
                <a:cs typeface="Arial" charset="0"/>
              </a:rPr>
              <a:t>2) </a:t>
            </a:r>
            <a:r>
              <a:rPr lang="en-US" sz="2200" dirty="0" err="1" smtClean="0">
                <a:latin typeface="Arial" charset="0"/>
                <a:ea typeface="Calibri" pitchFamily="34" charset="0"/>
                <a:cs typeface="Arial" charset="0"/>
              </a:rPr>
              <a:t>Giải</a:t>
            </a:r>
            <a:r>
              <a:rPr lang="vi-VN" sz="2200" dirty="0" smtClean="0">
                <a:latin typeface="Arial" charset="0"/>
                <a:ea typeface="Calibri" pitchFamily="34" charset="0"/>
                <a:cs typeface="Arial" charset="0"/>
              </a:rPr>
              <a:t> </a:t>
            </a:r>
            <a:r>
              <a:rPr lang="vi-VN" sz="2200" dirty="0">
                <a:latin typeface="Arial" charset="0"/>
                <a:ea typeface="Calibri" pitchFamily="34" charset="0"/>
                <a:cs typeface="Arial" charset="0"/>
              </a:rPr>
              <a:t>phương trình </a:t>
            </a:r>
            <a:r>
              <a:rPr lang="en-US" sz="2200" dirty="0" err="1" smtClean="0">
                <a:latin typeface="Arial" charset="0"/>
                <a:ea typeface="Calibri" pitchFamily="34" charset="0"/>
                <a:cs typeface="Arial" charset="0"/>
              </a:rPr>
              <a:t>bằng</a:t>
            </a:r>
            <a:r>
              <a:rPr lang="en-US" sz="2200" dirty="0" smtClean="0">
                <a:latin typeface="Arial" charset="0"/>
                <a:ea typeface="Calibri" pitchFamily="34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ea typeface="Calibri" pitchFamily="34" charset="0"/>
                <a:cs typeface="Arial" charset="0"/>
              </a:rPr>
              <a:t>pp</a:t>
            </a:r>
            <a:r>
              <a:rPr lang="en-US" sz="2200" dirty="0" smtClean="0">
                <a:latin typeface="Arial" charset="0"/>
                <a:ea typeface="Calibri" pitchFamily="34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ea typeface="Calibri" pitchFamily="34" charset="0"/>
                <a:cs typeface="Arial" charset="0"/>
              </a:rPr>
              <a:t>họa</a:t>
            </a:r>
            <a:r>
              <a:rPr lang="en-US" sz="2200" dirty="0" smtClean="0">
                <a:latin typeface="Arial" charset="0"/>
                <a:ea typeface="Calibri" pitchFamily="34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ea typeface="Calibri" pitchFamily="34" charset="0"/>
                <a:cs typeface="Arial" charset="0"/>
              </a:rPr>
              <a:t>đồ</a:t>
            </a:r>
            <a:endParaRPr lang="en-US" sz="2200" dirty="0">
              <a:latin typeface="Arial" charset="0"/>
              <a:ea typeface="Calibri" pitchFamily="34" charset="0"/>
              <a:cs typeface="Arial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6480" y="13061"/>
            <a:ext cx="2971074" cy="1824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0640" y="52252"/>
            <a:ext cx="3879669" cy="2382331"/>
          </a:xfrm>
          <a:prstGeom prst="rect">
            <a:avLst/>
          </a:prstGeom>
        </p:spPr>
      </p:pic>
      <p:sp>
        <p:nvSpPr>
          <p:cNvPr id="20483" name="Rectangle 1"/>
          <p:cNvSpPr>
            <a:spLocks noChangeArrowheads="1"/>
          </p:cNvSpPr>
          <p:nvPr/>
        </p:nvSpPr>
        <p:spPr bwMode="auto">
          <a:xfrm>
            <a:off x="167141" y="551677"/>
            <a:ext cx="4827587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  <a:buSzPts val="1300"/>
            </a:pPr>
            <a:r>
              <a:rPr lang="en-US" sz="2200" dirty="0">
                <a:latin typeface="Arial" charset="0"/>
                <a:ea typeface="Calibri" pitchFamily="34" charset="0"/>
                <a:cs typeface="Arial" charset="0"/>
              </a:rPr>
              <a:t>4) </a:t>
            </a:r>
            <a:r>
              <a:rPr lang="en-US" sz="2200" dirty="0" err="1">
                <a:latin typeface="Arial" charset="0"/>
                <a:ea typeface="Calibri" pitchFamily="34" charset="0"/>
                <a:cs typeface="Arial" charset="0"/>
              </a:rPr>
              <a:t>Tính</a:t>
            </a:r>
            <a:r>
              <a:rPr lang="en-US" sz="2200" dirty="0">
                <a:latin typeface="Arial" charset="0"/>
                <a:ea typeface="Calibri" pitchFamily="34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ea typeface="Calibri" pitchFamily="34" charset="0"/>
                <a:cs typeface="Arial" charset="0"/>
              </a:rPr>
              <a:t>các</a:t>
            </a:r>
            <a:r>
              <a:rPr lang="en-US" sz="2200" dirty="0">
                <a:latin typeface="Arial" charset="0"/>
                <a:ea typeface="Calibri" pitchFamily="34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ea typeface="Calibri" pitchFamily="34" charset="0"/>
                <a:cs typeface="Arial" charset="0"/>
              </a:rPr>
              <a:t>áp</a:t>
            </a:r>
            <a:r>
              <a:rPr lang="en-US" sz="2200" dirty="0">
                <a:latin typeface="Arial" charset="0"/>
                <a:ea typeface="Calibri" pitchFamily="34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ea typeface="Calibri" pitchFamily="34" charset="0"/>
                <a:cs typeface="Arial" charset="0"/>
              </a:rPr>
              <a:t>lực</a:t>
            </a:r>
            <a:r>
              <a:rPr lang="en-US" sz="2200" dirty="0">
                <a:latin typeface="Arial" charset="0"/>
                <a:ea typeface="Calibri" pitchFamily="34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ea typeface="Calibri" pitchFamily="34" charset="0"/>
                <a:cs typeface="Arial" charset="0"/>
              </a:rPr>
              <a:t>khớp</a:t>
            </a:r>
            <a:r>
              <a:rPr lang="en-US" sz="2200" dirty="0">
                <a:latin typeface="Arial" charset="0"/>
                <a:ea typeface="Calibri" pitchFamily="34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ea typeface="Calibri" pitchFamily="34" charset="0"/>
                <a:cs typeface="Arial" charset="0"/>
              </a:rPr>
              <a:t>động</a:t>
            </a:r>
            <a:r>
              <a:rPr lang="en-US" sz="2200" dirty="0">
                <a:latin typeface="Arial" charset="0"/>
                <a:ea typeface="Calibri" pitchFamily="34" charset="0"/>
                <a:cs typeface="Arial" charset="0"/>
              </a:rPr>
              <a:t> (</a:t>
            </a:r>
            <a:r>
              <a:rPr lang="en-US" sz="2200" dirty="0" err="1">
                <a:latin typeface="Arial" charset="0"/>
                <a:ea typeface="Calibri" pitchFamily="34" charset="0"/>
                <a:cs typeface="Arial" charset="0"/>
              </a:rPr>
              <a:t>trong</a:t>
            </a:r>
            <a:r>
              <a:rPr lang="en-US" sz="2200" dirty="0">
                <a:latin typeface="Arial" charset="0"/>
                <a:ea typeface="Calibri" pitchFamily="34" charset="0"/>
                <a:cs typeface="Arial" charset="0"/>
              </a:rPr>
              <a:t>):</a:t>
            </a:r>
          </a:p>
        </p:txBody>
      </p:sp>
      <p:sp>
        <p:nvSpPr>
          <p:cNvPr id="2970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A4062C98-2FBB-4657-A609-CF8D5C3BD072}" type="slidenum">
              <a:rPr lang="en-US" smtClean="0">
                <a:solidFill>
                  <a:srgbClr val="898989"/>
                </a:solidFill>
              </a:rPr>
              <a:pPr/>
              <a:t>27</a:t>
            </a:fld>
            <a:endParaRPr lang="en-US" smtClean="0">
              <a:solidFill>
                <a:srgbClr val="898989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Rectangle 1"/>
              <p:cNvSpPr/>
              <p:nvPr/>
            </p:nvSpPr>
            <p:spPr>
              <a:xfrm>
                <a:off x="2474913" y="1714805"/>
                <a:ext cx="3982629" cy="4535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d-ID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21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vi-VN" sz="2100" i="1">
                              <a:latin typeface="Cambria Math"/>
                            </a:rPr>
                            <m:t>54</m:t>
                          </m:r>
                        </m:sub>
                      </m:sSub>
                      <m:r>
                        <a:rPr lang="vi-VN" sz="21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id-ID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21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vi-VN" sz="2100" i="1">
                              <a:latin typeface="Cambria Math"/>
                            </a:rPr>
                            <m:t>45</m:t>
                          </m:r>
                        </m:sub>
                      </m:sSub>
                      <m:r>
                        <a:rPr lang="vi-VN" sz="21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id-ID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21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vi-VN" sz="2100" i="1">
                              <a:latin typeface="Cambria Math"/>
                            </a:rPr>
                            <m:t>34</m:t>
                          </m:r>
                        </m:sub>
                      </m:sSub>
                      <m:r>
                        <a:rPr lang="vi-VN" sz="2100" i="1">
                          <a:latin typeface="Cambria Math"/>
                        </a:rPr>
                        <m:t>=1000</m:t>
                      </m:r>
                      <m:rad>
                        <m:radPr>
                          <m:degHide m:val="on"/>
                          <m:ctrlPr>
                            <a:rPr lang="id-ID" sz="21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2100" i="1">
                              <a:latin typeface="Cambria Math"/>
                            </a:rPr>
                            <m:t>2</m:t>
                          </m:r>
                        </m:e>
                      </m:rad>
                      <m:r>
                        <a:rPr lang="vi-VN" sz="2100" i="1">
                          <a:latin typeface="Cambria Math"/>
                        </a:rPr>
                        <m:t> (</m:t>
                      </m:r>
                      <m:r>
                        <a:rPr lang="vi-VN" sz="2100" i="1">
                          <a:latin typeface="Cambria Math"/>
                        </a:rPr>
                        <m:t>𝑁</m:t>
                      </m:r>
                      <m:r>
                        <a:rPr lang="vi-VN" sz="21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id-ID" sz="2100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4913" y="1714805"/>
                <a:ext cx="3982629" cy="453586"/>
              </a:xfrm>
              <a:prstGeom prst="rect">
                <a:avLst/>
              </a:prstGeom>
              <a:blipFill rotWithShape="1"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id-ID" dirty="0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14797" y="2433840"/>
            <a:ext cx="5311600" cy="223285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Rectangle 11"/>
              <p:cNvSpPr/>
              <p:nvPr/>
            </p:nvSpPr>
            <p:spPr>
              <a:xfrm>
                <a:off x="2474913" y="4862976"/>
                <a:ext cx="4572000" cy="144424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d-ID" sz="21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210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vi-VN" sz="2100" i="1">
                            <a:latin typeface="Cambria Math"/>
                          </a:rPr>
                          <m:t>32</m:t>
                        </m:r>
                      </m:sub>
                    </m:sSub>
                    <m:r>
                      <a:rPr lang="vi-VN" sz="21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id-ID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210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vi-VN" sz="2100" i="1">
                            <a:latin typeface="Cambria Math"/>
                          </a:rPr>
                          <m:t>12</m:t>
                        </m:r>
                      </m:sub>
                    </m:sSub>
                    <m:r>
                      <a:rPr lang="vi-VN" sz="2100" i="1">
                        <a:latin typeface="Cambria Math"/>
                      </a:rPr>
                      <m:t>=500 (</m:t>
                    </m:r>
                    <m:r>
                      <a:rPr lang="vi-VN" sz="2100" i="1">
                        <a:latin typeface="Cambria Math"/>
                      </a:rPr>
                      <m:t>𝑁</m:t>
                    </m:r>
                    <m:r>
                      <a:rPr lang="vi-VN" sz="2100" i="1">
                        <a:latin typeface="Cambria Math"/>
                      </a:rPr>
                      <m:t>)</m:t>
                    </m:r>
                  </m:oMath>
                </a14:m>
                <a:r>
                  <a:rPr lang="vi-VN" sz="2100" dirty="0">
                    <a:latin typeface="Arial" pitchFamily="34" charset="0"/>
                    <a:cs typeface="Arial" pitchFamily="34" charset="0"/>
                  </a:rPr>
                  <a:t> (Khâu 2)</a:t>
                </a:r>
                <a:endParaRPr lang="id-ID" sz="2100" dirty="0"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vi-VN" sz="2100" dirty="0">
                    <a:latin typeface="Arial" pitchFamily="34" charset="0"/>
                    <a:cs typeface="Arial" pitchFamily="34" charset="0"/>
                  </a:rPr>
                  <a:t>Khâu 3: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id-ID" sz="21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100" i="1">
                                <a:latin typeface="Cambria Math"/>
                              </a:rPr>
                              <m:t>𝑁</m:t>
                            </m:r>
                            <m:r>
                              <a:rPr lang="en-US" sz="2100" i="1">
                                <a:latin typeface="Cambria Math"/>
                              </a:rPr>
                              <m:t> </m:t>
                            </m:r>
                          </m:e>
                        </m:acc>
                      </m:e>
                      <m:sub>
                        <m:r>
                          <a:rPr lang="en-US" sz="2100" i="1">
                            <a:latin typeface="Cambria Math"/>
                          </a:rPr>
                          <m:t>43</m:t>
                        </m:r>
                      </m:sub>
                    </m:sSub>
                    <m:r>
                      <a:rPr lang="vi-VN" sz="21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id-ID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id-ID" sz="21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100" i="1">
                                <a:latin typeface="Cambria Math"/>
                              </a:rPr>
                              <m:t>𝑁</m:t>
                            </m:r>
                            <m:r>
                              <a:rPr lang="en-US" sz="2100" i="1">
                                <a:latin typeface="Cambria Math"/>
                              </a:rPr>
                              <m:t> </m:t>
                            </m:r>
                          </m:e>
                        </m:acc>
                      </m:e>
                      <m:sub>
                        <m:r>
                          <a:rPr lang="vi-VN" sz="2100" i="1">
                            <a:latin typeface="Cambria Math"/>
                          </a:rPr>
                          <m:t>0</m:t>
                        </m:r>
                        <m:r>
                          <a:rPr lang="en-US" sz="2100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vi-VN" sz="21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id-ID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id-ID" sz="21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100" i="1">
                                <a:latin typeface="Cambria Math"/>
                              </a:rPr>
                              <m:t>𝑁</m:t>
                            </m:r>
                            <m:r>
                              <a:rPr lang="en-US" sz="2100" i="1">
                                <a:latin typeface="Cambria Math"/>
                              </a:rPr>
                              <m:t> </m:t>
                            </m:r>
                          </m:e>
                        </m:acc>
                      </m:e>
                      <m:sub>
                        <m:r>
                          <a:rPr lang="en-US" sz="2100" b="0" i="1" smtClean="0">
                            <a:latin typeface="Cambria Math"/>
                          </a:rPr>
                          <m:t>23</m:t>
                        </m:r>
                      </m:sub>
                    </m:sSub>
                    <m:r>
                      <a:rPr lang="vi-VN" sz="2100" i="1">
                        <a:latin typeface="Cambria Math"/>
                      </a:rPr>
                      <m:t>=</m:t>
                    </m:r>
                    <m:r>
                      <a:rPr lang="vi-VN" sz="2100" i="1" smtClean="0">
                        <a:latin typeface="Cambria Math"/>
                      </a:rPr>
                      <m:t>0</m:t>
                    </m:r>
                  </m:oMath>
                </a14:m>
                <a:endParaRPr lang="id-ID" sz="2100" dirty="0">
                  <a:latin typeface="Arial" pitchFamily="34" charset="0"/>
                  <a:cs typeface="Arial" pitchFamily="34" charset="0"/>
                </a:endParaRPr>
              </a:p>
              <a:p>
                <a:pPr lvl="0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d-ID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id-ID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2100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vi-VN" sz="2100" i="1">
                                  <a:latin typeface="Cambria Math"/>
                                </a:rPr>
                                <m:t>23</m:t>
                              </m:r>
                            </m:sub>
                          </m:sSub>
                          <m:r>
                            <a:rPr lang="vi-VN" sz="2100" i="1">
                              <a:latin typeface="Cambria Math"/>
                            </a:rPr>
                            <m:t>=</m:t>
                          </m:r>
                          <m:r>
                            <a:rPr lang="vi-VN" sz="21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vi-VN" sz="2100" i="1">
                              <a:latin typeface="Cambria Math"/>
                            </a:rPr>
                            <m:t>12</m:t>
                          </m:r>
                        </m:sub>
                      </m:sSub>
                      <m:r>
                        <a:rPr lang="vi-VN" sz="2100" i="1">
                          <a:latin typeface="Cambria Math"/>
                        </a:rPr>
                        <m:t>=500 (</m:t>
                      </m:r>
                      <m:r>
                        <a:rPr lang="vi-VN" sz="2100" i="1">
                          <a:latin typeface="Cambria Math"/>
                        </a:rPr>
                        <m:t>𝑁</m:t>
                      </m:r>
                      <m:r>
                        <a:rPr lang="vi-VN" sz="21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id-ID" sz="21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4913" y="4862976"/>
                <a:ext cx="4572000" cy="1444242"/>
              </a:xfrm>
              <a:prstGeom prst="rect">
                <a:avLst/>
              </a:prstGeom>
              <a:blipFill rotWithShape="1">
                <a:blip r:embed="rId5"/>
                <a:stretch>
                  <a:fillRect l="-1600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/>
          <p:cNvSpPr/>
          <p:nvPr/>
        </p:nvSpPr>
        <p:spPr>
          <a:xfrm>
            <a:off x="5974274" y="3799840"/>
            <a:ext cx="182880" cy="172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1"/>
          <p:cNvSpPr>
            <a:spLocks noChangeArrowheads="1"/>
          </p:cNvSpPr>
          <p:nvPr/>
        </p:nvSpPr>
        <p:spPr bwMode="auto">
          <a:xfrm>
            <a:off x="1133642" y="1472244"/>
            <a:ext cx="5097934" cy="405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  <a:buSzPts val="1300"/>
            </a:pPr>
            <a:r>
              <a:rPr lang="en-US" sz="2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5) </a:t>
            </a:r>
            <a:r>
              <a:rPr lang="vi-VN" sz="2200" dirty="0">
                <a:latin typeface="Arial" pitchFamily="34" charset="0"/>
                <a:cs typeface="Arial" pitchFamily="34" charset="0"/>
              </a:rPr>
              <a:t>Tính momen cân bằng trên khâu dẫn</a:t>
            </a:r>
            <a:endParaRPr lang="en-US" sz="2200" dirty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2970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A4062C98-2FBB-4657-A609-CF8D5C3BD072}" type="slidenum">
              <a:rPr lang="en-US" smtClean="0">
                <a:solidFill>
                  <a:srgbClr val="898989"/>
                </a:solidFill>
              </a:rPr>
              <a:pPr/>
              <a:t>28</a:t>
            </a:fld>
            <a:endParaRPr lang="en-US" smtClean="0">
              <a:solidFill>
                <a:srgbClr val="898989"/>
              </a:solidFill>
            </a:endParaRP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3682609" y="1977039"/>
            <a:ext cx="2056673" cy="2496148"/>
            <a:chOff x="1463" y="9420"/>
            <a:chExt cx="1745" cy="2393"/>
          </a:xfrm>
        </p:grpSpPr>
        <p:sp>
          <p:nvSpPr>
            <p:cNvPr id="13" name="Text Box 3"/>
            <p:cNvSpPr txBox="1">
              <a:spLocks noChangeArrowheads="1"/>
            </p:cNvSpPr>
            <p:nvPr/>
          </p:nvSpPr>
          <p:spPr bwMode="auto">
            <a:xfrm>
              <a:off x="1605" y="11273"/>
              <a:ext cx="349" cy="4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id-ID" dirty="0">
                  <a:effectLst/>
                  <a:latin typeface="Times New Roman"/>
                  <a:ea typeface="Calibri"/>
                  <a:cs typeface="Times New Roman"/>
                </a:rPr>
                <a:t>A</a:t>
              </a:r>
              <a:endParaRPr lang="id-ID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2241" y="9922"/>
              <a:ext cx="150" cy="145"/>
            </a:xfrm>
            <a:prstGeom prst="ellipse">
              <a:avLst/>
            </a:prstGeom>
            <a:solidFill>
              <a:schemeClr val="lt1">
                <a:lumMod val="100000"/>
                <a:lumOff val="0"/>
              </a:schemeClr>
            </a:solidFill>
            <a:ln w="28575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id-ID"/>
            </a:p>
          </p:txBody>
        </p:sp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2317" y="9461"/>
              <a:ext cx="349" cy="4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dirty="0">
                  <a:effectLst/>
                  <a:latin typeface="Times New Roman"/>
                  <a:ea typeface="Calibri"/>
                  <a:cs typeface="Times New Roman"/>
                </a:rPr>
                <a:t>B</a:t>
              </a:r>
              <a:endParaRPr lang="id-ID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6" name="Text Box 6"/>
            <p:cNvSpPr txBox="1">
              <a:spLocks noChangeArrowheads="1"/>
            </p:cNvSpPr>
            <p:nvPr/>
          </p:nvSpPr>
          <p:spPr bwMode="auto">
            <a:xfrm>
              <a:off x="1539" y="10835"/>
              <a:ext cx="383" cy="4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id-ID" dirty="0">
                  <a:effectLst/>
                  <a:latin typeface="Times New Roman"/>
                  <a:ea typeface="Calibri"/>
                  <a:cs typeface="Times New Roman"/>
                </a:rPr>
                <a:t>ω</a:t>
              </a:r>
              <a:r>
                <a:rPr lang="id-ID" baseline="-25000" dirty="0">
                  <a:effectLst/>
                  <a:latin typeface="Times New Roman"/>
                  <a:ea typeface="Calibri"/>
                  <a:cs typeface="Times New Roman"/>
                </a:rPr>
                <a:t>1</a:t>
              </a:r>
              <a:endParaRPr lang="id-ID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7" name="Arc 15018"/>
            <p:cNvSpPr>
              <a:spLocks/>
            </p:cNvSpPr>
            <p:nvPr/>
          </p:nvSpPr>
          <p:spPr bwMode="auto">
            <a:xfrm rot="-1232521">
              <a:off x="1630" y="10916"/>
              <a:ext cx="1022" cy="482"/>
            </a:xfrm>
            <a:custGeom>
              <a:avLst/>
              <a:gdLst>
                <a:gd name="T0" fmla="*/ 324802 w 649605"/>
                <a:gd name="T1" fmla="*/ 0 h 306070"/>
                <a:gd name="T2" fmla="*/ 649605 w 649605"/>
                <a:gd name="T3" fmla="*/ 153035 h 30607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49605" h="306070" stroke="0">
                  <a:moveTo>
                    <a:pt x="324802" y="0"/>
                  </a:moveTo>
                  <a:cubicBezTo>
                    <a:pt x="504186" y="0"/>
                    <a:pt x="649605" y="68516"/>
                    <a:pt x="649605" y="153035"/>
                  </a:cubicBezTo>
                  <a:lnTo>
                    <a:pt x="324803" y="153035"/>
                  </a:lnTo>
                  <a:cubicBezTo>
                    <a:pt x="324803" y="102023"/>
                    <a:pt x="324802" y="51012"/>
                    <a:pt x="324802" y="0"/>
                  </a:cubicBezTo>
                  <a:close/>
                </a:path>
                <a:path w="649605" h="306070" fill="none">
                  <a:moveTo>
                    <a:pt x="324802" y="0"/>
                  </a:moveTo>
                  <a:cubicBezTo>
                    <a:pt x="504186" y="0"/>
                    <a:pt x="649605" y="68516"/>
                    <a:pt x="649605" y="153035"/>
                  </a:cubicBezTo>
                </a:path>
              </a:pathLst>
            </a:custGeom>
            <a:noFill/>
            <a:ln w="6350">
              <a:solidFill>
                <a:schemeClr val="dk1">
                  <a:lumMod val="100000"/>
                  <a:lumOff val="0"/>
                </a:schemeClr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id-ID"/>
            </a:p>
          </p:txBody>
        </p:sp>
        <p:grpSp>
          <p:nvGrpSpPr>
            <p:cNvPr id="18" name="Group 17"/>
            <p:cNvGrpSpPr>
              <a:grpSpLocks/>
            </p:cNvGrpSpPr>
            <p:nvPr/>
          </p:nvGrpSpPr>
          <p:grpSpPr bwMode="auto">
            <a:xfrm>
              <a:off x="1996" y="11145"/>
              <a:ext cx="576" cy="473"/>
              <a:chOff x="0" y="9541"/>
              <a:chExt cx="365760" cy="300229"/>
            </a:xfrm>
          </p:grpSpPr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95250" y="9541"/>
                <a:ext cx="182880" cy="182880"/>
              </a:xfrm>
              <a:prstGeom prst="rect">
                <a:avLst/>
              </a:prstGeom>
              <a:solidFill>
                <a:schemeClr val="lt1">
                  <a:lumMod val="100000"/>
                  <a:lumOff val="0"/>
                </a:schemeClr>
              </a:solidFill>
              <a:ln w="28575">
                <a:solidFill>
                  <a:schemeClr val="tx1">
                    <a:lumMod val="10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endParaRPr lang="id-ID"/>
              </a:p>
            </p:txBody>
          </p:sp>
          <p:grpSp>
            <p:nvGrpSpPr>
              <p:cNvPr id="27" name="Group 26"/>
              <p:cNvGrpSpPr>
                <a:grpSpLocks/>
              </p:cNvGrpSpPr>
              <p:nvPr/>
            </p:nvGrpSpPr>
            <p:grpSpPr bwMode="auto">
              <a:xfrm>
                <a:off x="0" y="190500"/>
                <a:ext cx="365760" cy="119270"/>
                <a:chOff x="0" y="0"/>
                <a:chExt cx="365760" cy="119270"/>
              </a:xfrm>
            </p:grpSpPr>
            <p:cxnSp>
              <p:nvCxnSpPr>
                <p:cNvPr id="29" name="Straight Connector 28"/>
                <p:cNvCxnSpPr/>
                <p:nvPr/>
              </p:nvCxnSpPr>
              <p:spPr bwMode="auto">
                <a:xfrm>
                  <a:off x="0" y="0"/>
                  <a:ext cx="365760" cy="0"/>
                </a:xfrm>
                <a:prstGeom prst="line">
                  <a:avLst/>
                </a:prstGeom>
                <a:noFill/>
                <a:ln w="28575">
                  <a:solidFill>
                    <a:schemeClr val="dk1">
                      <a:lumMod val="100000"/>
                      <a:lumOff val="0"/>
                    </a:schemeClr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30" name="Straight Connector 29"/>
                <p:cNvCxnSpPr/>
                <p:nvPr/>
              </p:nvCxnSpPr>
              <p:spPr bwMode="auto">
                <a:xfrm flipH="1">
                  <a:off x="7951" y="0"/>
                  <a:ext cx="47707" cy="111318"/>
                </a:xfrm>
                <a:prstGeom prst="line">
                  <a:avLst/>
                </a:prstGeom>
                <a:noFill/>
                <a:ln w="28575">
                  <a:solidFill>
                    <a:schemeClr val="dk1">
                      <a:lumMod val="100000"/>
                      <a:lumOff val="0"/>
                    </a:schemeClr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31" name="Straight Connector 30"/>
                <p:cNvCxnSpPr/>
                <p:nvPr/>
              </p:nvCxnSpPr>
              <p:spPr bwMode="auto">
                <a:xfrm flipH="1">
                  <a:off x="71562" y="7952"/>
                  <a:ext cx="47707" cy="111318"/>
                </a:xfrm>
                <a:prstGeom prst="line">
                  <a:avLst/>
                </a:prstGeom>
                <a:noFill/>
                <a:ln w="28575">
                  <a:solidFill>
                    <a:schemeClr val="dk1">
                      <a:lumMod val="100000"/>
                      <a:lumOff val="0"/>
                    </a:schemeClr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32" name="Straight Connector 31"/>
                <p:cNvCxnSpPr/>
                <p:nvPr/>
              </p:nvCxnSpPr>
              <p:spPr bwMode="auto">
                <a:xfrm flipH="1">
                  <a:off x="135172" y="7952"/>
                  <a:ext cx="47707" cy="111318"/>
                </a:xfrm>
                <a:prstGeom prst="line">
                  <a:avLst/>
                </a:prstGeom>
                <a:noFill/>
                <a:ln w="28575">
                  <a:solidFill>
                    <a:schemeClr val="dk1">
                      <a:lumMod val="100000"/>
                      <a:lumOff val="0"/>
                    </a:schemeClr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33" name="Straight Connector 32"/>
                <p:cNvCxnSpPr/>
                <p:nvPr/>
              </p:nvCxnSpPr>
              <p:spPr bwMode="auto">
                <a:xfrm flipH="1">
                  <a:off x="206734" y="7952"/>
                  <a:ext cx="47707" cy="111318"/>
                </a:xfrm>
                <a:prstGeom prst="line">
                  <a:avLst/>
                </a:prstGeom>
                <a:noFill/>
                <a:ln w="28575">
                  <a:solidFill>
                    <a:schemeClr val="dk1">
                      <a:lumMod val="100000"/>
                      <a:lumOff val="0"/>
                    </a:schemeClr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34" name="Straight Connector 33"/>
                <p:cNvCxnSpPr/>
                <p:nvPr/>
              </p:nvCxnSpPr>
              <p:spPr bwMode="auto">
                <a:xfrm flipH="1">
                  <a:off x="278296" y="0"/>
                  <a:ext cx="47625" cy="111125"/>
                </a:xfrm>
                <a:prstGeom prst="line">
                  <a:avLst/>
                </a:prstGeom>
                <a:noFill/>
                <a:ln w="28575">
                  <a:solidFill>
                    <a:schemeClr val="dk1">
                      <a:lumMod val="100000"/>
                      <a:lumOff val="0"/>
                    </a:schemeClr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</p:grpSp>
          <p:sp>
            <p:nvSpPr>
              <p:cNvPr id="28" name="Oval 27"/>
              <p:cNvSpPr>
                <a:spLocks noChangeArrowheads="1"/>
              </p:cNvSpPr>
              <p:nvPr/>
            </p:nvSpPr>
            <p:spPr bwMode="auto">
              <a:xfrm>
                <a:off x="142875" y="47625"/>
                <a:ext cx="95411" cy="91440"/>
              </a:xfrm>
              <a:prstGeom prst="ellipse">
                <a:avLst/>
              </a:prstGeom>
              <a:solidFill>
                <a:schemeClr val="lt1">
                  <a:lumMod val="100000"/>
                  <a:lumOff val="0"/>
                </a:schemeClr>
              </a:solidFill>
              <a:ln w="28575">
                <a:solidFill>
                  <a:schemeClr val="tx1">
                    <a:lumMod val="10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endParaRPr lang="id-ID"/>
              </a:p>
            </p:txBody>
          </p:sp>
        </p:grpSp>
        <p:cxnSp>
          <p:nvCxnSpPr>
            <p:cNvPr id="19" name="Straight Connector 18"/>
            <p:cNvCxnSpPr/>
            <p:nvPr/>
          </p:nvCxnSpPr>
          <p:spPr bwMode="auto">
            <a:xfrm flipV="1">
              <a:off x="2308" y="10058"/>
              <a:ext cx="0" cy="1152"/>
            </a:xfrm>
            <a:prstGeom prst="line">
              <a:avLst/>
            </a:prstGeom>
            <a:noFill/>
            <a:ln w="28575">
              <a:solidFill>
                <a:schemeClr val="dk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" name="Straight Arrow Connector 19"/>
            <p:cNvCxnSpPr/>
            <p:nvPr/>
          </p:nvCxnSpPr>
          <p:spPr bwMode="auto">
            <a:xfrm>
              <a:off x="1548" y="9991"/>
              <a:ext cx="720" cy="0"/>
            </a:xfrm>
            <a:prstGeom prst="straightConnector1">
              <a:avLst/>
            </a:prstGeom>
            <a:noFill/>
            <a:ln w="19050">
              <a:solidFill>
                <a:schemeClr val="dk1">
                  <a:lumMod val="100000"/>
                  <a:lumOff val="0"/>
                </a:schemeClr>
              </a:solidFill>
              <a:miter lim="800000"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21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1616" y="9420"/>
                  <a:ext cx="556" cy="50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d-ID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Arial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id-ID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/>
                                    <a:cs typeface="Arial"/>
                                  </a:rPr>
                                </m:ctrlPr>
                              </m:accPr>
                              <m:e>
                                <m:r>
                                  <a:rPr lang="vi-VN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𝑁</m:t>
                                </m:r>
                                <m:r>
                                  <a:rPr lang="id-ID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Arial"/>
                                  </a:rPr>
                                  <m:t> </m:t>
                                </m:r>
                              </m:e>
                            </m:acc>
                          </m:e>
                          <m:sub>
                            <m:r>
                              <a:rPr lang="id-ID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Arial"/>
                              </a:rPr>
                              <m:t>21</m:t>
                            </m:r>
                          </m:sub>
                        </m:sSub>
                      </m:oMath>
                    </m:oMathPara>
                  </a14:m>
                  <a:endParaRPr lang="id-ID" dirty="0">
                    <a:effectLst/>
                    <a:latin typeface="Calibri"/>
                    <a:ea typeface="Calibri"/>
                    <a:cs typeface="Times New Roman"/>
                  </a:endParaRPr>
                </a:p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id-ID" dirty="0">
                      <a:effectLst/>
                      <a:latin typeface="Calibri"/>
                      <a:ea typeface="Calibri"/>
                      <a:cs typeface="Times New Roman"/>
                    </a:rPr>
                    <a:t> </a:t>
                  </a:r>
                </a:p>
              </p:txBody>
            </p:sp>
          </mc:Choice>
          <mc:Fallback>
            <p:sp>
              <p:nvSpPr>
                <p:cNvPr id="21" name="Text 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16" y="9420"/>
                  <a:ext cx="556" cy="508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id-ID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Arc 15018"/>
            <p:cNvSpPr>
              <a:spLocks/>
            </p:cNvSpPr>
            <p:nvPr/>
          </p:nvSpPr>
          <p:spPr bwMode="auto">
            <a:xfrm rot="-1232521">
              <a:off x="1630" y="10549"/>
              <a:ext cx="1022" cy="482"/>
            </a:xfrm>
            <a:custGeom>
              <a:avLst/>
              <a:gdLst>
                <a:gd name="T0" fmla="*/ 324802 w 649605"/>
                <a:gd name="T1" fmla="*/ 0 h 306070"/>
                <a:gd name="T2" fmla="*/ 649605 w 649605"/>
                <a:gd name="T3" fmla="*/ 153035 h 30607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49605" h="306070" stroke="0">
                  <a:moveTo>
                    <a:pt x="324802" y="0"/>
                  </a:moveTo>
                  <a:cubicBezTo>
                    <a:pt x="504186" y="0"/>
                    <a:pt x="649605" y="68516"/>
                    <a:pt x="649605" y="153035"/>
                  </a:cubicBezTo>
                  <a:lnTo>
                    <a:pt x="324803" y="153035"/>
                  </a:lnTo>
                  <a:cubicBezTo>
                    <a:pt x="324803" y="102023"/>
                    <a:pt x="324802" y="51012"/>
                    <a:pt x="324802" y="0"/>
                  </a:cubicBezTo>
                  <a:close/>
                </a:path>
                <a:path w="649605" h="306070" fill="none">
                  <a:moveTo>
                    <a:pt x="324802" y="0"/>
                  </a:moveTo>
                  <a:cubicBezTo>
                    <a:pt x="504186" y="0"/>
                    <a:pt x="649605" y="68516"/>
                    <a:pt x="649605" y="153035"/>
                  </a:cubicBezTo>
                </a:path>
              </a:pathLst>
            </a:custGeom>
            <a:noFill/>
            <a:ln w="6350">
              <a:solidFill>
                <a:schemeClr val="dk1">
                  <a:lumMod val="100000"/>
                  <a:lumOff val="0"/>
                </a:schemeClr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id-ID"/>
            </a:p>
          </p:txBody>
        </p:sp>
        <p:sp>
          <p:nvSpPr>
            <p:cNvPr id="23" name="Text Box 22"/>
            <p:cNvSpPr txBox="1">
              <a:spLocks noChangeArrowheads="1"/>
            </p:cNvSpPr>
            <p:nvPr/>
          </p:nvSpPr>
          <p:spPr bwMode="auto">
            <a:xfrm>
              <a:off x="1463" y="10340"/>
              <a:ext cx="562" cy="50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id-ID" dirty="0">
                  <a:effectLst/>
                  <a:latin typeface="Times New Roman"/>
                  <a:ea typeface="Calibri"/>
                  <a:cs typeface="Times New Roman"/>
                </a:rPr>
                <a:t>M</a:t>
              </a:r>
              <a:r>
                <a:rPr lang="id-ID" baseline="-25000" dirty="0">
                  <a:effectLst/>
                  <a:latin typeface="Times New Roman"/>
                  <a:ea typeface="Calibri"/>
                  <a:cs typeface="Times New Roman"/>
                </a:rPr>
                <a:t>CB</a:t>
              </a:r>
              <a:endParaRPr lang="id-ID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 bwMode="auto">
            <a:xfrm>
              <a:off x="2304" y="11253"/>
              <a:ext cx="720" cy="1"/>
            </a:xfrm>
            <a:prstGeom prst="straightConnector1">
              <a:avLst/>
            </a:prstGeom>
            <a:noFill/>
            <a:ln w="19050">
              <a:solidFill>
                <a:schemeClr val="dk1">
                  <a:lumMod val="100000"/>
                  <a:lumOff val="0"/>
                </a:schemeClr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25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2652" y="11305"/>
                  <a:ext cx="556" cy="50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d-ID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Arial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id-ID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/>
                                    <a:cs typeface="Arial"/>
                                  </a:rPr>
                                </m:ctrlPr>
                              </m:accPr>
                              <m:e>
                                <m:r>
                                  <a:rPr lang="vi-VN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𝑁</m:t>
                                </m:r>
                                <m:r>
                                  <a:rPr lang="id-ID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Arial"/>
                                  </a:rPr>
                                  <m:t> </m:t>
                                </m:r>
                              </m:e>
                            </m:acc>
                          </m:e>
                          <m:sub>
                            <m:r>
                              <a:rPr lang="id-ID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Arial"/>
                              </a:rPr>
                              <m:t>01</m:t>
                            </m:r>
                          </m:sub>
                        </m:sSub>
                      </m:oMath>
                    </m:oMathPara>
                  </a14:m>
                  <a:endParaRPr lang="id-ID">
                    <a:effectLst/>
                    <a:latin typeface="Calibri"/>
                    <a:ea typeface="Calibri"/>
                    <a:cs typeface="Times New Roman"/>
                  </a:endParaRPr>
                </a:p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id-ID">
                      <a:effectLst/>
                      <a:latin typeface="Calibri"/>
                      <a:ea typeface="Calibri"/>
                      <a:cs typeface="Times New Roman"/>
                    </a:rPr>
                    <a:t> </a:t>
                  </a:r>
                </a:p>
              </p:txBody>
            </p:sp>
          </mc:Choice>
          <mc:Fallback>
            <p:sp>
              <p:nvSpPr>
                <p:cNvPr id="25" name="Text 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652" y="11305"/>
                  <a:ext cx="556" cy="50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id-ID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Rectangle 2"/>
              <p:cNvSpPr/>
              <p:nvPr/>
            </p:nvSpPr>
            <p:spPr>
              <a:xfrm>
                <a:off x="2104342" y="4855191"/>
                <a:ext cx="5478706" cy="8478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d-ID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21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vi-VN" sz="2100" i="1">
                              <a:latin typeface="Cambria Math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id-ID" sz="2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d-ID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id-ID" sz="21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2100" i="1">
                                      <a:latin typeface="Cambria Math"/>
                                    </a:rPr>
                                    <m:t>𝐹</m:t>
                                  </m:r>
                                  <m:r>
                                    <a:rPr lang="vi-VN" sz="2100" i="1"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acc>
                            </m:e>
                            <m:sub>
                              <m:d>
                                <m:dPr>
                                  <m:ctrlPr>
                                    <a:rPr lang="id-ID" sz="21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2100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sub>
                          </m:sSub>
                        </m:e>
                      </m:d>
                      <m:r>
                        <a:rPr lang="vi-VN" sz="21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id-ID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id-ID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2100" i="1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vi-VN" sz="2100" i="1">
                                  <a:latin typeface="Cambria Math"/>
                                </a:rPr>
                                <m:t>𝐶𝐵</m:t>
                              </m:r>
                            </m:sub>
                          </m:sSub>
                          <m:r>
                            <a:rPr lang="vi-VN" sz="2100" i="1">
                              <a:latin typeface="Cambria Math"/>
                            </a:rPr>
                            <m:t>−</m:t>
                          </m:r>
                          <m:r>
                            <a:rPr lang="vi-VN" sz="21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vi-VN" sz="2100" i="1">
                              <a:latin typeface="Cambria Math"/>
                            </a:rPr>
                            <m:t>21</m:t>
                          </m:r>
                        </m:sub>
                      </m:sSub>
                      <m:r>
                        <a:rPr lang="vi-VN" sz="2100" i="1">
                          <a:latin typeface="Cambria Math"/>
                        </a:rPr>
                        <m:t>. </m:t>
                      </m:r>
                      <m:sSub>
                        <m:sSubPr>
                          <m:ctrlPr>
                            <a:rPr lang="id-ID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2100" i="1"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vi-VN" sz="2100" i="1">
                              <a:latin typeface="Cambria Math"/>
                            </a:rPr>
                            <m:t>𝐴𝐵</m:t>
                          </m:r>
                        </m:sub>
                      </m:sSub>
                      <m:r>
                        <a:rPr lang="vi-VN" sz="2100" i="1">
                          <a:latin typeface="Cambria Math"/>
                        </a:rPr>
                        <m:t>=0 </m:t>
                      </m:r>
                    </m:oMath>
                  </m:oMathPara>
                </a14:m>
                <a:endParaRPr lang="id-ID" sz="2100" dirty="0"/>
              </a:p>
              <a:p>
                <a:r>
                  <a:rPr lang="vi-VN" sz="2100" dirty="0"/>
                  <a:t>=&gt;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id-ID" sz="2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2100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vi-VN" sz="2100" i="1">
                                <a:latin typeface="Cambria Math"/>
                              </a:rPr>
                              <m:t>𝐶𝐵</m:t>
                            </m:r>
                          </m:sub>
                        </m:sSub>
                        <m:r>
                          <a:rPr lang="vi-VN" sz="2100" i="1">
                            <a:latin typeface="Cambria Math"/>
                          </a:rPr>
                          <m:t>=</m:t>
                        </m:r>
                        <m:r>
                          <a:rPr lang="vi-VN" sz="210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vi-VN" sz="2100" i="1">
                            <a:latin typeface="Cambria Math"/>
                          </a:rPr>
                          <m:t>21</m:t>
                        </m:r>
                      </m:sub>
                    </m:sSub>
                    <m:r>
                      <a:rPr lang="vi-VN" sz="2100" i="1">
                        <a:latin typeface="Cambria Math"/>
                      </a:rPr>
                      <m:t>. </m:t>
                    </m:r>
                    <m:sSub>
                      <m:sSubPr>
                        <m:ctrlPr>
                          <a:rPr lang="id-ID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2100" i="1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vi-VN" sz="2100" i="1">
                            <a:latin typeface="Cambria Math"/>
                          </a:rPr>
                          <m:t>𝐴𝐵</m:t>
                        </m:r>
                      </m:sub>
                    </m:sSub>
                    <m:r>
                      <a:rPr lang="vi-VN" sz="2100" i="1">
                        <a:latin typeface="Cambria Math"/>
                      </a:rPr>
                      <m:t>=500.0,1=50 (</m:t>
                    </m:r>
                    <m:r>
                      <a:rPr lang="vi-VN" sz="2100" i="1">
                        <a:latin typeface="Cambria Math"/>
                      </a:rPr>
                      <m:t>𝑁</m:t>
                    </m:r>
                    <m:r>
                      <a:rPr lang="vi-VN" sz="2100" i="1">
                        <a:latin typeface="Cambria Math"/>
                      </a:rPr>
                      <m:t>.</m:t>
                    </m:r>
                    <m:r>
                      <a:rPr lang="vi-VN" sz="2100" i="1">
                        <a:latin typeface="Cambria Math"/>
                      </a:rPr>
                      <m:t>𝑚</m:t>
                    </m:r>
                    <m:r>
                      <a:rPr lang="vi-VN" sz="2100" i="1">
                        <a:latin typeface="Cambria Math"/>
                      </a:rPr>
                      <m:t>)</m:t>
                    </m:r>
                  </m:oMath>
                </a14:m>
                <a:endParaRPr lang="id-ID" sz="2100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4342" y="4855191"/>
                <a:ext cx="5478706" cy="847861"/>
              </a:xfrm>
              <a:prstGeom prst="rect">
                <a:avLst/>
              </a:prstGeom>
              <a:blipFill rotWithShape="1">
                <a:blip r:embed="rId4"/>
                <a:stretch>
                  <a:fillRect l="-1224" b="-9286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820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1"/>
          <p:cNvSpPr>
            <a:spLocks noChangeArrowheads="1"/>
          </p:cNvSpPr>
          <p:nvPr/>
        </p:nvSpPr>
        <p:spPr bwMode="auto">
          <a:xfrm>
            <a:off x="265113" y="1281113"/>
            <a:ext cx="1158875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sz="2200" b="1" u="sng" dirty="0" err="1">
                <a:latin typeface="Arial" charset="0"/>
                <a:ea typeface="Calibri" pitchFamily="34" charset="0"/>
                <a:cs typeface="Arial" charset="0"/>
              </a:rPr>
              <a:t>Ví</a:t>
            </a:r>
            <a:r>
              <a:rPr lang="en-US" sz="2200" b="1" u="sng" dirty="0">
                <a:latin typeface="Arial" charset="0"/>
                <a:ea typeface="Calibri" pitchFamily="34" charset="0"/>
                <a:cs typeface="Arial" charset="0"/>
              </a:rPr>
              <a:t> </a:t>
            </a:r>
            <a:r>
              <a:rPr lang="en-US" sz="2200" b="1" u="sng" dirty="0" err="1">
                <a:latin typeface="Arial" charset="0"/>
                <a:ea typeface="Calibri" pitchFamily="34" charset="0"/>
                <a:cs typeface="Arial" charset="0"/>
              </a:rPr>
              <a:t>dụ</a:t>
            </a:r>
            <a:r>
              <a:rPr lang="en-US" sz="2200" b="1" u="sng" dirty="0">
                <a:latin typeface="Arial" charset="0"/>
                <a:ea typeface="Calibri" pitchFamily="34" charset="0"/>
                <a:cs typeface="Arial" charset="0"/>
              </a:rPr>
              <a:t> </a:t>
            </a:r>
            <a:r>
              <a:rPr lang="en-US" sz="2200" b="1" u="sng" dirty="0" smtClean="0">
                <a:latin typeface="Arial" charset="0"/>
                <a:ea typeface="Calibri" pitchFamily="34" charset="0"/>
                <a:cs typeface="Arial" charset="0"/>
              </a:rPr>
              <a:t>3:</a:t>
            </a:r>
            <a:endParaRPr lang="en-US" sz="2200" dirty="0">
              <a:latin typeface="Arial" charset="0"/>
              <a:ea typeface="Calibri" pitchFamily="34" charset="0"/>
              <a:cs typeface="Arial" charset="0"/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480936" y="3408697"/>
            <a:ext cx="1874838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sz="2200">
                <a:latin typeface="Arial" charset="0"/>
                <a:ea typeface="Calibri" pitchFamily="34" charset="0"/>
                <a:cs typeface="Arial" charset="0"/>
              </a:rPr>
              <a:t>Nhóm (2 + 3):</a:t>
            </a:r>
          </a:p>
        </p:txBody>
      </p:sp>
      <p:sp>
        <p:nvSpPr>
          <p:cNvPr id="21512" name="Rectangle 9"/>
          <p:cNvSpPr>
            <a:spLocks noChangeArrowheads="1"/>
          </p:cNvSpPr>
          <p:nvPr/>
        </p:nvSpPr>
        <p:spPr bwMode="auto">
          <a:xfrm>
            <a:off x="2566988" y="2187575"/>
            <a:ext cx="639762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sz="2200" i="1" u="sng">
                <a:latin typeface="Arial" charset="0"/>
                <a:cs typeface="Arial" charset="0"/>
              </a:rPr>
              <a:t>Giải</a:t>
            </a:r>
          </a:p>
        </p:txBody>
      </p:sp>
      <p:sp>
        <p:nvSpPr>
          <p:cNvPr id="21515" name="Rectangle 1"/>
          <p:cNvSpPr>
            <a:spLocks noChangeArrowheads="1"/>
          </p:cNvSpPr>
          <p:nvPr/>
        </p:nvSpPr>
        <p:spPr bwMode="auto">
          <a:xfrm>
            <a:off x="480936" y="2948322"/>
            <a:ext cx="3647473" cy="407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sz="2200" dirty="0" err="1">
                <a:latin typeface="Arial" charset="0"/>
                <a:ea typeface="Calibri" pitchFamily="34" charset="0"/>
                <a:cs typeface="Arial" charset="0"/>
              </a:rPr>
              <a:t>Nhóm</a:t>
            </a:r>
            <a:r>
              <a:rPr lang="en-US" sz="2200" dirty="0">
                <a:latin typeface="Arial" charset="0"/>
                <a:ea typeface="Calibri" pitchFamily="34" charset="0"/>
                <a:cs typeface="Arial" charset="0"/>
              </a:rPr>
              <a:t> (4 + 5): </a:t>
            </a:r>
            <a:r>
              <a:rPr lang="en-US" sz="2200" dirty="0" err="1" smtClean="0">
                <a:latin typeface="Arial" charset="0"/>
                <a:ea typeface="Calibri" pitchFamily="34" charset="0"/>
                <a:cs typeface="Arial" charset="0"/>
              </a:rPr>
              <a:t>Đã</a:t>
            </a:r>
            <a:r>
              <a:rPr lang="en-US" sz="2200" dirty="0" smtClean="0">
                <a:latin typeface="Arial" charset="0"/>
                <a:ea typeface="Calibri" pitchFamily="34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ea typeface="Calibri" pitchFamily="34" charset="0"/>
                <a:cs typeface="Arial" charset="0"/>
              </a:rPr>
              <a:t>giải</a:t>
            </a:r>
            <a:r>
              <a:rPr lang="en-US" sz="2200" dirty="0" smtClean="0">
                <a:latin typeface="Arial" charset="0"/>
                <a:ea typeface="Calibri" pitchFamily="34" charset="0"/>
                <a:cs typeface="Arial" charset="0"/>
              </a:rPr>
              <a:t> (VD2)</a:t>
            </a:r>
            <a:endParaRPr lang="en-US" sz="2200" dirty="0">
              <a:latin typeface="Arial" charset="0"/>
              <a:ea typeface="Calibri" pitchFamily="34" charset="0"/>
              <a:cs typeface="Arial" charset="0"/>
            </a:endParaRPr>
          </a:p>
        </p:txBody>
      </p:sp>
      <p:sp>
        <p:nvSpPr>
          <p:cNvPr id="3073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46E3E2F-880F-4BA3-9DF5-047AD4227350}" type="slidenum">
              <a:rPr lang="en-US" smtClean="0">
                <a:solidFill>
                  <a:srgbClr val="898989"/>
                </a:solidFill>
              </a:rPr>
              <a:pPr/>
              <a:t>29</a:t>
            </a:fld>
            <a:endParaRPr lang="en-US" smtClean="0">
              <a:solidFill>
                <a:srgbClr val="898989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Rectangle 1"/>
              <p:cNvSpPr/>
              <p:nvPr/>
            </p:nvSpPr>
            <p:spPr>
              <a:xfrm>
                <a:off x="1557717" y="1305575"/>
                <a:ext cx="1951374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d-ID" sz="2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2100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vi-VN" sz="2100" i="1"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vi-VN" sz="2100" i="1">
                          <a:latin typeface="Cambria Math"/>
                        </a:rPr>
                        <m:t>=1000</m:t>
                      </m:r>
                      <m:d>
                        <m:dPr>
                          <m:ctrlPr>
                            <a:rPr lang="vi-VN" sz="2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100" i="1">
                              <a:latin typeface="Cambria Math"/>
                            </a:rPr>
                            <m:t>𝑁</m:t>
                          </m:r>
                        </m:e>
                      </m:d>
                    </m:oMath>
                  </m:oMathPara>
                </a14:m>
                <a:endParaRPr lang="en-US" sz="2100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d-ID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2100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vi-VN" sz="21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vi-VN" sz="2100" i="1">
                          <a:latin typeface="Cambria Math"/>
                        </a:rPr>
                        <m:t>=500(</m:t>
                      </m:r>
                      <m:r>
                        <a:rPr lang="vi-VN" sz="2100" i="1">
                          <a:latin typeface="Cambria Math"/>
                        </a:rPr>
                        <m:t>𝑁</m:t>
                      </m:r>
                      <m:r>
                        <a:rPr lang="vi-VN" sz="21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id-ID" sz="2100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7717" y="1305575"/>
                <a:ext cx="1951374" cy="738664"/>
              </a:xfrm>
              <a:prstGeom prst="rect">
                <a:avLst/>
              </a:prstGeom>
              <a:blipFill rotWithShape="1">
                <a:blip r:embed="rId2"/>
                <a:stretch>
                  <a:fillRect l="-313" b="-9091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6890" y="1337221"/>
            <a:ext cx="4676576" cy="280447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Rectangle 6"/>
              <p:cNvSpPr/>
              <p:nvPr/>
            </p:nvSpPr>
            <p:spPr>
              <a:xfrm>
                <a:off x="4256410" y="4759563"/>
                <a:ext cx="4887589" cy="8350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d-ID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id-ID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000" i="1">
                                  <a:latin typeface="Cambria Math"/>
                                </a:rPr>
                                <m:t>𝑁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 </m:t>
                              </m:r>
                            </m:e>
                          </m:acc>
                        </m:e>
                        <m:sub>
                          <m:r>
                            <a:rPr lang="vi-VN" sz="2000" i="1">
                              <a:latin typeface="Cambria Math"/>
                            </a:rPr>
                            <m:t>12</m:t>
                          </m:r>
                        </m:sub>
                      </m:sSub>
                      <m:r>
                        <a:rPr lang="vi-VN" sz="20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id-ID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id-ID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000" i="1">
                                  <a:latin typeface="Cambria Math"/>
                                </a:rPr>
                                <m:t>𝑃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 </m:t>
                              </m:r>
                            </m:e>
                          </m:acc>
                        </m:e>
                        <m:sub>
                          <m:r>
                            <a:rPr lang="vi-VN" sz="20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vi-VN" sz="20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id-ID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id-ID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000" i="1">
                                  <a:latin typeface="Cambria Math"/>
                                </a:rPr>
                                <m:t>𝑁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 </m:t>
                              </m:r>
                            </m:e>
                          </m:acc>
                        </m:e>
                        <m:sub>
                          <m:r>
                            <a:rPr lang="vi-VN" sz="2000" i="1">
                              <a:latin typeface="Cambria Math"/>
                            </a:rPr>
                            <m:t>43</m:t>
                          </m:r>
                        </m:sub>
                      </m:sSub>
                      <m:r>
                        <a:rPr lang="vi-VN" sz="20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id-ID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id-ID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000" i="1">
                                  <a:latin typeface="Cambria Math"/>
                                </a:rPr>
                                <m:t>𝑁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 </m:t>
                              </m:r>
                            </m:e>
                          </m:acc>
                        </m:e>
                        <m:sub>
                          <m:r>
                            <a:rPr lang="vi-VN" sz="2000" i="1">
                              <a:latin typeface="Cambria Math"/>
                            </a:rPr>
                            <m:t>03</m:t>
                          </m:r>
                        </m:sub>
                      </m:sSub>
                      <m:r>
                        <a:rPr lang="vi-VN" sz="2000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id-ID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d-ID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id-ID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𝑁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 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12</m:t>
                          </m:r>
                        </m:sub>
                        <m:sup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</m:sup>
                      </m:sSubSup>
                      <m:r>
                        <a:rPr lang="vi-VN" sz="2000" i="1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id-ID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id-ID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𝑁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 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12</m:t>
                          </m:r>
                        </m:sub>
                        <m:sup>
                          <m:r>
                            <a:rPr lang="en-US" sz="2000" i="1"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vi-VN" sz="20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id-ID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id-ID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000" i="1">
                                  <a:latin typeface="Cambria Math"/>
                                </a:rPr>
                                <m:t>𝑃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 </m:t>
                              </m:r>
                            </m:e>
                          </m:acc>
                        </m:e>
                        <m:sub>
                          <m:r>
                            <a:rPr lang="vi-VN" sz="20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vi-VN" sz="20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id-ID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id-ID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000" i="1">
                                  <a:latin typeface="Cambria Math"/>
                                </a:rPr>
                                <m:t>𝑁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 </m:t>
                              </m:r>
                            </m:e>
                          </m:acc>
                        </m:e>
                        <m:sub>
                          <m:r>
                            <a:rPr lang="vi-VN" sz="2000" i="1">
                              <a:latin typeface="Cambria Math"/>
                            </a:rPr>
                            <m:t>43</m:t>
                          </m:r>
                        </m:sub>
                      </m:sSub>
                      <m:r>
                        <a:rPr lang="vi-VN" sz="2000" i="1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id-ID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id-ID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𝑁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 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03</m:t>
                          </m:r>
                        </m:sub>
                        <m:sup>
                          <m:r>
                            <a:rPr lang="en-US" sz="2000" i="1"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vi-VN" sz="2000" i="1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id-ID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id-ID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𝑁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 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03</m:t>
                          </m:r>
                        </m:sub>
                        <m:sup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</m:sup>
                      </m:sSubSup>
                      <m:r>
                        <a:rPr lang="vi-VN" sz="2000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id-ID" sz="2000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6410" y="4759563"/>
                <a:ext cx="4887589" cy="83503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59"/>
          <p:cNvGrpSpPr>
            <a:grpSpLocks/>
          </p:cNvGrpSpPr>
          <p:nvPr/>
        </p:nvGrpSpPr>
        <p:grpSpPr bwMode="auto">
          <a:xfrm>
            <a:off x="834793" y="4005667"/>
            <a:ext cx="3241264" cy="2743458"/>
            <a:chOff x="981" y="13045"/>
            <a:chExt cx="3952" cy="3800"/>
          </a:xfrm>
        </p:grpSpPr>
        <p:grpSp>
          <p:nvGrpSpPr>
            <p:cNvPr id="61" name="Group 60"/>
            <p:cNvGrpSpPr>
              <a:grpSpLocks/>
            </p:cNvGrpSpPr>
            <p:nvPr/>
          </p:nvGrpSpPr>
          <p:grpSpPr bwMode="auto">
            <a:xfrm>
              <a:off x="981" y="13045"/>
              <a:ext cx="3952" cy="3800"/>
              <a:chOff x="1243" y="13045"/>
              <a:chExt cx="3952" cy="3800"/>
            </a:xfrm>
          </p:grpSpPr>
          <p:grpSp>
            <p:nvGrpSpPr>
              <p:cNvPr id="63" name="Group 62"/>
              <p:cNvGrpSpPr>
                <a:grpSpLocks/>
              </p:cNvGrpSpPr>
              <p:nvPr/>
            </p:nvGrpSpPr>
            <p:grpSpPr bwMode="auto">
              <a:xfrm>
                <a:off x="3506" y="13357"/>
                <a:ext cx="1055" cy="942"/>
                <a:chOff x="3506" y="13357"/>
                <a:chExt cx="1055" cy="942"/>
              </a:xfrm>
            </p:grpSpPr>
            <p:sp>
              <p:nvSpPr>
                <p:cNvPr id="99" name="Oval 98"/>
                <p:cNvSpPr>
                  <a:spLocks noChangeArrowheads="1"/>
                </p:cNvSpPr>
                <p:nvPr/>
              </p:nvSpPr>
              <p:spPr bwMode="auto">
                <a:xfrm>
                  <a:off x="4021" y="13575"/>
                  <a:ext cx="150" cy="143"/>
                </a:xfrm>
                <a:prstGeom prst="ellipse">
                  <a:avLst/>
                </a:prstGeom>
                <a:solidFill>
                  <a:schemeClr val="lt1">
                    <a:lumMod val="100000"/>
                    <a:lumOff val="0"/>
                  </a:schemeClr>
                </a:solidFill>
                <a:ln w="19050">
                  <a:solidFill>
                    <a:schemeClr val="tx1">
                      <a:lumMod val="100000"/>
                      <a:lumOff val="0"/>
                    </a:schemeClr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endParaRPr lang="id-ID" sz="1500"/>
                </a:p>
              </p:txBody>
            </p:sp>
            <p:sp>
              <p:nvSpPr>
                <p:cNvPr id="100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4211" y="13357"/>
                  <a:ext cx="350" cy="42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id-ID" sz="1500">
                      <a:effectLst/>
                      <a:latin typeface="Times New Roman"/>
                      <a:ea typeface="Calibri"/>
                      <a:cs typeface="Times New Roman"/>
                    </a:rPr>
                    <a:t>C</a:t>
                  </a:r>
                  <a:endParaRPr lang="id-ID" sz="15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mc:AlternateContent xmlns:mc="http://schemas.openxmlformats.org/markup-compatibility/2006">
              <mc:Choice xmlns:a14="http://schemas.microsoft.com/office/drawing/2010/main" xmlns="" Requires="a14">
                <p:sp>
                  <p:nvSpPr>
                    <p:cNvPr id="59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506" y="13792"/>
                      <a:ext cx="555" cy="50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id-ID" sz="15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/>
                                    <a:cs typeface="Arial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id-ID" sz="15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/>
                                        <a:cs typeface="Arial"/>
                                      </a:rPr>
                                    </m:ctrlPr>
                                  </m:accPr>
                                  <m:e>
                                    <m:r>
                                      <a:rPr lang="vi-VN" sz="15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𝑁</m:t>
                                    </m:r>
                                    <m:r>
                                      <a:rPr lang="id-ID" sz="15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Calibri"/>
                                        <a:cs typeface="Arial"/>
                                      </a:rPr>
                                      <m:t> 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vi-VN" sz="15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43</m:t>
                                </m:r>
                              </m:sub>
                            </m:sSub>
                          </m:oMath>
                        </m:oMathPara>
                      </a14:m>
                      <a:endParaRPr lang="id-ID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p:txBody>
                </p:sp>
              </mc:Choice>
              <mc:Fallback>
                <p:sp>
                  <p:nvSpPr>
                    <p:cNvPr id="101" name="Text Box 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3506" y="13792"/>
                      <a:ext cx="555" cy="507"/>
                    </a:xfrm>
                    <a:prstGeom prst="rect">
                      <a:avLst/>
                    </a:prstGeom>
                    <a:blipFill rotWithShape="1">
                      <a:blip r:embed="rId5"/>
                      <a:stretch>
                        <a:fillRect/>
                      </a:stretch>
                    </a:blip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id-ID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64" name="Group 63"/>
              <p:cNvGrpSpPr>
                <a:grpSpLocks/>
              </p:cNvGrpSpPr>
              <p:nvPr/>
            </p:nvGrpSpPr>
            <p:grpSpPr bwMode="auto">
              <a:xfrm>
                <a:off x="1243" y="13045"/>
                <a:ext cx="3952" cy="3800"/>
                <a:chOff x="1243" y="13045"/>
                <a:chExt cx="3952" cy="3800"/>
              </a:xfrm>
            </p:grpSpPr>
            <p:sp>
              <p:nvSpPr>
                <p:cNvPr id="65" name="Arc 15167"/>
                <p:cNvSpPr>
                  <a:spLocks/>
                </p:cNvSpPr>
                <p:nvPr/>
              </p:nvSpPr>
              <p:spPr bwMode="auto">
                <a:xfrm rot="10800000">
                  <a:off x="3912" y="14729"/>
                  <a:ext cx="366" cy="382"/>
                </a:xfrm>
                <a:custGeom>
                  <a:avLst/>
                  <a:gdLst>
                    <a:gd name="T0" fmla="*/ 116205 w 232410"/>
                    <a:gd name="T1" fmla="*/ 0 h 242570"/>
                    <a:gd name="T2" fmla="*/ 232386 w 232410"/>
                    <a:gd name="T3" fmla="*/ 118830 h 242570"/>
                    <a:gd name="T4" fmla="*/ 121328 w 232410"/>
                    <a:gd name="T5" fmla="*/ 242452 h 24257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32410" h="242570" stroke="0">
                      <a:moveTo>
                        <a:pt x="116205" y="0"/>
                      </a:moveTo>
                      <a:cubicBezTo>
                        <a:pt x="179466" y="0"/>
                        <a:pt x="231106" y="52816"/>
                        <a:pt x="232386" y="118830"/>
                      </a:cubicBezTo>
                      <a:cubicBezTo>
                        <a:pt x="233663" y="184673"/>
                        <a:pt x="184365" y="239549"/>
                        <a:pt x="121328" y="242452"/>
                      </a:cubicBezTo>
                      <a:lnTo>
                        <a:pt x="116205" y="121285"/>
                      </a:lnTo>
                      <a:lnTo>
                        <a:pt x="116205" y="0"/>
                      </a:lnTo>
                      <a:close/>
                    </a:path>
                    <a:path w="232410" h="242570" fill="none">
                      <a:moveTo>
                        <a:pt x="116205" y="0"/>
                      </a:moveTo>
                      <a:cubicBezTo>
                        <a:pt x="179466" y="0"/>
                        <a:pt x="231106" y="52816"/>
                        <a:pt x="232386" y="118830"/>
                      </a:cubicBezTo>
                      <a:cubicBezTo>
                        <a:pt x="233663" y="184673"/>
                        <a:pt x="184365" y="239549"/>
                        <a:pt x="121328" y="242452"/>
                      </a:cubicBezTo>
                    </a:path>
                  </a:pathLst>
                </a:custGeom>
                <a:noFill/>
                <a:ln w="19050">
                  <a:solidFill>
                    <a:schemeClr val="dk1">
                      <a:lumMod val="100000"/>
                      <a:lumOff val="0"/>
                    </a:schemeClr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endParaRPr lang="id-ID" sz="1500"/>
                </a:p>
              </p:txBody>
            </p:sp>
            <p:grpSp>
              <p:nvGrpSpPr>
                <p:cNvPr id="66" name="Group 65"/>
                <p:cNvGrpSpPr>
                  <a:grpSpLocks/>
                </p:cNvGrpSpPr>
                <p:nvPr/>
              </p:nvGrpSpPr>
              <p:grpSpPr bwMode="auto">
                <a:xfrm>
                  <a:off x="1243" y="13045"/>
                  <a:ext cx="3952" cy="3800"/>
                  <a:chOff x="1243" y="13045"/>
                  <a:chExt cx="3952" cy="3800"/>
                </a:xfrm>
              </p:grpSpPr>
              <p:grpSp>
                <p:nvGrpSpPr>
                  <p:cNvPr id="67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1243" y="13113"/>
                    <a:ext cx="3690" cy="3732"/>
                    <a:chOff x="1243" y="13113"/>
                    <a:chExt cx="3690" cy="3732"/>
                  </a:xfrm>
                </p:grpSpPr>
                <p:grpSp>
                  <p:nvGrpSpPr>
                    <p:cNvPr id="77" name="Group 7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43" y="13113"/>
                      <a:ext cx="3690" cy="3732"/>
                      <a:chOff x="1243" y="13113"/>
                      <a:chExt cx="3690" cy="3732"/>
                    </a:xfrm>
                  </p:grpSpPr>
                  <p:cxnSp>
                    <p:nvCxnSpPr>
                      <p:cNvPr id="84" name="Straight Arrow Connector 83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 flipV="1">
                        <a:off x="1895" y="13127"/>
                        <a:ext cx="0" cy="507"/>
                      </a:xfrm>
                      <a:prstGeom prst="straightConnector1">
                        <a:avLst/>
                      </a:prstGeom>
                      <a:noFill/>
                      <a:ln w="6350">
                        <a:solidFill>
                          <a:schemeClr val="dk1">
                            <a:lumMod val="100000"/>
                            <a:lumOff val="0"/>
                          </a:schemeClr>
                        </a:solidFill>
                        <a:miter lim="800000"/>
                        <a:headEnd/>
                        <a:tailEnd type="triangle" w="med" len="med"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85" name="Straight Arrow Connector 84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V="1">
                        <a:off x="1909" y="13670"/>
                        <a:ext cx="554" cy="0"/>
                      </a:xfrm>
                      <a:prstGeom prst="straightConnector1">
                        <a:avLst/>
                      </a:prstGeom>
                      <a:noFill/>
                      <a:ln w="6350">
                        <a:solidFill>
                          <a:schemeClr val="dk1">
                            <a:lumMod val="100000"/>
                            <a:lumOff val="0"/>
                          </a:schemeClr>
                        </a:solidFill>
                        <a:miter lim="800000"/>
                        <a:headEnd/>
                        <a:tailEnd type="triangle" w="med" len="med"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86" name="Straight Arrow Connector 85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V="1">
                        <a:off x="1909" y="13167"/>
                        <a:ext cx="554" cy="0"/>
                      </a:xfrm>
                      <a:prstGeom prst="straightConnector1">
                        <a:avLst/>
                      </a:prstGeom>
                      <a:noFill/>
                      <a:ln w="6350">
                        <a:solidFill>
                          <a:schemeClr val="dk1">
                            <a:lumMod val="100000"/>
                            <a:lumOff val="0"/>
                          </a:schemeClr>
                        </a:solidFill>
                        <a:prstDash val="dash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87" name="Straight Arrow Connector 86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 flipV="1">
                        <a:off x="2411" y="13167"/>
                        <a:ext cx="0" cy="507"/>
                      </a:xfrm>
                      <a:prstGeom prst="straightConnector1">
                        <a:avLst/>
                      </a:prstGeom>
                      <a:noFill/>
                      <a:ln w="6350">
                        <a:solidFill>
                          <a:schemeClr val="dk1">
                            <a:lumMod val="100000"/>
                            <a:lumOff val="0"/>
                          </a:schemeClr>
                        </a:solidFill>
                        <a:prstDash val="dash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</p:cxnSp>
                  <mc:AlternateContent xmlns:mc="http://schemas.openxmlformats.org/markup-compatibility/2006">
                    <mc:Choice xmlns:a14="http://schemas.microsoft.com/office/drawing/2010/main" xmlns="" Requires="a14">
                      <p:sp>
                        <p:nvSpPr>
                          <p:cNvPr id="46" name="Text Box 17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43" y="13113"/>
                            <a:ext cx="556" cy="597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pPr>
                              <a:lnSpc>
                                <a:spcPct val="115000"/>
                              </a:lnSpc>
                              <a:spcAft>
                                <a:spcPts val="1000"/>
                              </a:spcAft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Sup>
                                    <m:sSubSupPr>
                                      <m:ctrlPr>
                                        <a:rPr lang="id-ID" sz="15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id-ID" sz="15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d-ID" sz="15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𝑁</m:t>
                                          </m:r>
                                          <m:r>
                                            <a:rPr lang="id-ID" sz="15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 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id-ID" sz="15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12</m:t>
                                      </m:r>
                                    </m:sub>
                                    <m:sup>
                                      <m:r>
                                        <a:rPr lang="id-ID" sz="15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𝑡</m:t>
                                      </m:r>
                                    </m:sup>
                                  </m:sSubSup>
                                </m:oMath>
                              </m:oMathPara>
                            </a14:m>
                            <a:endParaRPr lang="id-ID" sz="1500">
                              <a:effectLst/>
                              <a:latin typeface="Calibri"/>
                              <a:ea typeface="Calibri"/>
                              <a:cs typeface="Times New Roman"/>
                            </a:endParaRPr>
                          </a:p>
                        </p:txBody>
                      </p:sp>
                    </mc:Choice>
                    <mc:Fallback>
                      <p:sp>
                        <p:nvSpPr>
                          <p:cNvPr id="88" name="Text Box 17"/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1243" y="13113"/>
                            <a:ext cx="556" cy="597"/>
                          </a:xfrm>
                          <a:prstGeom prst="rect">
                            <a:avLst/>
                          </a:prstGeom>
                          <a:blipFill rotWithShape="1">
                            <a:blip r:embed="rId6"/>
                            <a:stretch>
                              <a:fillRect/>
                            </a:stretch>
                          </a:blip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id-ID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>
                    <mc:Choice xmlns:a14="http://schemas.microsoft.com/office/drawing/2010/main" xmlns="" Requires="a14">
                      <p:sp>
                        <p:nvSpPr>
                          <p:cNvPr id="47" name="Text Box 18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895" y="13779"/>
                            <a:ext cx="556" cy="597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pPr>
                              <a:lnSpc>
                                <a:spcPct val="115000"/>
                              </a:lnSpc>
                              <a:spcAft>
                                <a:spcPts val="1000"/>
                              </a:spcAft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Sup>
                                    <m:sSubSupPr>
                                      <m:ctrlPr>
                                        <a:rPr lang="id-ID" sz="15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id-ID" sz="15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d-ID" sz="15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𝑁</m:t>
                                          </m:r>
                                          <m:r>
                                            <a:rPr lang="id-ID" sz="15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 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id-ID" sz="15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12</m:t>
                                      </m:r>
                                    </m:sub>
                                    <m:sup>
                                      <m:r>
                                        <a:rPr lang="id-ID" sz="15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𝑛</m:t>
                                      </m:r>
                                    </m:sup>
                                  </m:sSubSup>
                                </m:oMath>
                              </m:oMathPara>
                            </a14:m>
                            <a:endParaRPr lang="id-ID" sz="1500">
                              <a:effectLst/>
                              <a:latin typeface="Calibri"/>
                              <a:ea typeface="Calibri"/>
                              <a:cs typeface="Times New Roman"/>
                            </a:endParaRPr>
                          </a:p>
                        </p:txBody>
                      </p:sp>
                    </mc:Choice>
                    <mc:Fallback>
                      <p:sp>
                        <p:nvSpPr>
                          <p:cNvPr id="89" name="Text Box 18"/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1895" y="13779"/>
                            <a:ext cx="556" cy="597"/>
                          </a:xfrm>
                          <a:prstGeom prst="rect">
                            <a:avLst/>
                          </a:prstGeom>
                          <a:blipFill rotWithShape="1">
                            <a:blip r:embed="rId7"/>
                            <a:stretch>
                              <a:fillRect/>
                            </a:stretch>
                          </a:blip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id-ID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>
                    <mc:Choice xmlns:a14="http://schemas.microsoft.com/office/drawing/2010/main" xmlns="" Requires="a14">
                      <p:sp>
                        <p:nvSpPr>
                          <p:cNvPr id="48" name="Text Box 19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436" y="13724"/>
                            <a:ext cx="489" cy="517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pPr>
                              <a:lnSpc>
                                <a:spcPct val="115000"/>
                              </a:lnSpc>
                              <a:spcAft>
                                <a:spcPts val="1000"/>
                              </a:spcAft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lang="id-ID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id-ID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vi-VN" sz="1600" i="1">
                                              <a:latin typeface="Cambria Math"/>
                                            </a:rPr>
                                            <m:t>𝑃</m:t>
                                          </m:r>
                                          <m:r>
                                            <a:rPr lang="en-US" sz="1600" i="1">
                                              <a:latin typeface="Cambria Math"/>
                                            </a:rPr>
                                            <m:t> 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vi-VN" sz="1600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oMath>
                              </m:oMathPara>
                            </a14:m>
                            <a:endParaRPr lang="id-ID" sz="1500" dirty="0">
                              <a:effectLst/>
                              <a:latin typeface="Calibri"/>
                              <a:ea typeface="Calibri"/>
                              <a:cs typeface="Times New Roman"/>
                            </a:endParaRPr>
                          </a:p>
                        </p:txBody>
                      </p:sp>
                    </mc:Choice>
                    <mc:Fallback>
                      <p:sp>
                        <p:nvSpPr>
                          <p:cNvPr id="90" name="Text Box 19"/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2436" y="13724"/>
                            <a:ext cx="489" cy="517"/>
                          </a:xfrm>
                          <a:prstGeom prst="rect">
                            <a:avLst/>
                          </a:prstGeom>
                          <a:blipFill rotWithShape="1">
                            <a:blip r:embed="rId8"/>
                            <a:stretch>
                              <a:fillRect/>
                            </a:stretch>
                          </a:blip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id-ID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p:cxnSp>
                    <p:nvCxnSpPr>
                      <p:cNvPr id="91" name="Straight Connector 90"/>
                      <p:cNvCxnSpPr/>
                      <p:nvPr/>
                    </p:nvCxnSpPr>
                    <p:spPr bwMode="auto">
                      <a:xfrm flipH="1" flipV="1">
                        <a:off x="2955" y="13670"/>
                        <a:ext cx="0" cy="576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dk1">
                            <a:lumMod val="100000"/>
                            <a:lumOff val="0"/>
                          </a:schemeClr>
                        </a:solidFill>
                        <a:miter lim="800000"/>
                        <a:headEnd type="triangle" w="med" len="med"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92" name="Straight Arrow Connector 91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 flipV="1">
                        <a:off x="4069" y="15559"/>
                        <a:ext cx="0" cy="507"/>
                      </a:xfrm>
                      <a:prstGeom prst="straightConnector1">
                        <a:avLst/>
                      </a:prstGeom>
                      <a:noFill/>
                      <a:ln w="6350">
                        <a:solidFill>
                          <a:schemeClr val="dk1">
                            <a:lumMod val="100000"/>
                            <a:lumOff val="0"/>
                          </a:schemeClr>
                        </a:solidFill>
                        <a:miter lim="800000"/>
                        <a:headEnd/>
                        <a:tailEnd type="triangle" w="med" len="med"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93" name="Straight Arrow Connector 92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V="1">
                        <a:off x="4096" y="16156"/>
                        <a:ext cx="554" cy="0"/>
                      </a:xfrm>
                      <a:prstGeom prst="straightConnector1">
                        <a:avLst/>
                      </a:prstGeom>
                      <a:noFill/>
                      <a:ln w="6350">
                        <a:solidFill>
                          <a:schemeClr val="dk1">
                            <a:lumMod val="100000"/>
                            <a:lumOff val="0"/>
                          </a:schemeClr>
                        </a:solidFill>
                        <a:miter lim="800000"/>
                        <a:headEnd/>
                        <a:tailEnd type="triangle" w="med" len="med"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94" name="Straight Arrow Connector 93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V="1">
                        <a:off x="4083" y="15559"/>
                        <a:ext cx="554" cy="0"/>
                      </a:xfrm>
                      <a:prstGeom prst="straightConnector1">
                        <a:avLst/>
                      </a:prstGeom>
                      <a:noFill/>
                      <a:ln w="6350">
                        <a:solidFill>
                          <a:schemeClr val="dk1">
                            <a:lumMod val="100000"/>
                            <a:lumOff val="0"/>
                          </a:schemeClr>
                        </a:solidFill>
                        <a:prstDash val="dash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95" name="Straight Arrow Connector 94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 flipV="1">
                        <a:off x="4612" y="15586"/>
                        <a:ext cx="0" cy="507"/>
                      </a:xfrm>
                      <a:prstGeom prst="straightConnector1">
                        <a:avLst/>
                      </a:prstGeom>
                      <a:noFill/>
                      <a:ln w="6350">
                        <a:solidFill>
                          <a:schemeClr val="dk1">
                            <a:lumMod val="100000"/>
                            <a:lumOff val="0"/>
                          </a:schemeClr>
                        </a:solidFill>
                        <a:prstDash val="dash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</p:cxnSp>
                  <mc:AlternateContent xmlns:mc="http://schemas.openxmlformats.org/markup-compatibility/2006">
                    <mc:Choice xmlns:a14="http://schemas.microsoft.com/office/drawing/2010/main" xmlns="" Requires="a14">
                      <p:sp>
                        <p:nvSpPr>
                          <p:cNvPr id="54" name="Text Box 25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435" y="15409"/>
                            <a:ext cx="556" cy="597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pPr>
                              <a:lnSpc>
                                <a:spcPct val="115000"/>
                              </a:lnSpc>
                              <a:spcAft>
                                <a:spcPts val="1000"/>
                              </a:spcAft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Sup>
                                    <m:sSubSupPr>
                                      <m:ctrlPr>
                                        <a:rPr lang="id-ID" sz="15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id-ID" sz="15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d-ID" sz="15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𝑁</m:t>
                                          </m:r>
                                          <m:r>
                                            <a:rPr lang="id-ID" sz="15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 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id-ID" sz="15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03</m:t>
                                      </m:r>
                                    </m:sub>
                                    <m:sup>
                                      <m:r>
                                        <a:rPr lang="id-ID" sz="15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𝑛</m:t>
                                      </m:r>
                                    </m:sup>
                                  </m:sSubSup>
                                </m:oMath>
                              </m:oMathPara>
                            </a14:m>
                            <a:endParaRPr lang="id-ID" sz="1500">
                              <a:effectLst/>
                              <a:latin typeface="Calibri"/>
                              <a:ea typeface="Calibri"/>
                              <a:cs typeface="Times New Roman"/>
                            </a:endParaRPr>
                          </a:p>
                        </p:txBody>
                      </p:sp>
                    </mc:Choice>
                    <mc:Fallback>
                      <p:sp>
                        <p:nvSpPr>
                          <p:cNvPr id="96" name="Text Box 25"/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3435" y="15409"/>
                            <a:ext cx="556" cy="597"/>
                          </a:xfrm>
                          <a:prstGeom prst="rect">
                            <a:avLst/>
                          </a:prstGeom>
                          <a:blipFill rotWithShape="1">
                            <a:blip r:embed="rId9"/>
                            <a:stretch>
                              <a:fillRect/>
                            </a:stretch>
                          </a:blip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id-ID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>
                    <mc:Choice xmlns:a14="http://schemas.microsoft.com/office/drawing/2010/main" xmlns="" Requires="a14">
                      <p:sp>
                        <p:nvSpPr>
                          <p:cNvPr id="55" name="Text Box 26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77" y="16248"/>
                            <a:ext cx="556" cy="597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pPr>
                              <a:lnSpc>
                                <a:spcPct val="115000"/>
                              </a:lnSpc>
                              <a:spcAft>
                                <a:spcPts val="1000"/>
                              </a:spcAft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Sup>
                                    <m:sSubSupPr>
                                      <m:ctrlPr>
                                        <a:rPr lang="id-ID" sz="15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id-ID" sz="15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d-ID" sz="15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𝑁</m:t>
                                          </m:r>
                                          <m:r>
                                            <a:rPr lang="id-ID" sz="15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 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id-ID" sz="15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03</m:t>
                                      </m:r>
                                    </m:sub>
                                    <m:sup>
                                      <m:r>
                                        <a:rPr lang="id-ID" sz="15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𝑡</m:t>
                                      </m:r>
                                    </m:sup>
                                  </m:sSubSup>
                                </m:oMath>
                              </m:oMathPara>
                            </a14:m>
                            <a:endParaRPr lang="id-ID" sz="1500">
                              <a:effectLst/>
                              <a:latin typeface="Calibri"/>
                              <a:ea typeface="Calibri"/>
                              <a:cs typeface="Times New Roman"/>
                            </a:endParaRPr>
                          </a:p>
                        </p:txBody>
                      </p:sp>
                    </mc:Choice>
                    <mc:Fallback>
                      <p:sp>
                        <p:nvSpPr>
                          <p:cNvPr id="97" name="Text Box 26"/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4377" y="16248"/>
                            <a:ext cx="556" cy="597"/>
                          </a:xfrm>
                          <a:prstGeom prst="rect">
                            <a:avLst/>
                          </a:prstGeom>
                          <a:blipFill rotWithShape="1">
                            <a:blip r:embed="rId10"/>
                            <a:stretch>
                              <a:fillRect/>
                            </a:stretch>
                          </a:blip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id-ID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p:cxnSp>
                    <p:nvCxnSpPr>
                      <p:cNvPr id="98" name="Straight Arrow Connector 97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V="1">
                        <a:off x="4096" y="15572"/>
                        <a:ext cx="476" cy="516"/>
                      </a:xfrm>
                      <a:prstGeom prst="straightConnector1">
                        <a:avLst/>
                      </a:prstGeom>
                      <a:noFill/>
                      <a:ln w="6350">
                        <a:solidFill>
                          <a:schemeClr val="dk1">
                            <a:lumMod val="100000"/>
                            <a:lumOff val="0"/>
                          </a:schemeClr>
                        </a:solidFill>
                        <a:miter lim="800000"/>
                        <a:headEnd/>
                        <a:tailEnd type="triangle" w="med" len="med"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</p:cxnSp>
                </p:grpSp>
                <p:grpSp>
                  <p:nvGrpSpPr>
                    <p:cNvPr id="78" name="Group 7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57" y="13140"/>
                      <a:ext cx="2132" cy="1958"/>
                      <a:chOff x="1957" y="13140"/>
                      <a:chExt cx="2132" cy="1958"/>
                    </a:xfrm>
                  </p:grpSpPr>
                  <p:grpSp>
                    <p:nvGrpSpPr>
                      <p:cNvPr id="79" name="Group 7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011" y="13670"/>
                        <a:ext cx="2078" cy="1428"/>
                        <a:chOff x="2011" y="13670"/>
                        <a:chExt cx="2078" cy="1428"/>
                      </a:xfrm>
                    </p:grpSpPr>
                    <p:cxnSp>
                      <p:nvCxnSpPr>
                        <p:cNvPr id="81" name="Straight Connector 80"/>
                        <p:cNvCxnSpPr/>
                        <p:nvPr/>
                      </p:nvCxnSpPr>
                      <p:spPr bwMode="auto">
                        <a:xfrm>
                          <a:off x="2011" y="13670"/>
                          <a:ext cx="2016" cy="0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dk1">
                              <a:lumMod val="100000"/>
                              <a:lumOff val="0"/>
                            </a:schemeClr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noFill/>
                            </a14:hiddenFill>
                          </a:ext>
                        </a:extLst>
                      </p:spPr>
                    </p:cxnSp>
                    <p:cxnSp>
                      <p:nvCxnSpPr>
                        <p:cNvPr id="82" name="Straight Connector 81"/>
                        <p:cNvCxnSpPr/>
                        <p:nvPr/>
                      </p:nvCxnSpPr>
                      <p:spPr bwMode="auto">
                        <a:xfrm flipH="1" flipV="1">
                          <a:off x="4089" y="13724"/>
                          <a:ext cx="0" cy="1007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dk1">
                              <a:lumMod val="100000"/>
                              <a:lumOff val="0"/>
                            </a:schemeClr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noFill/>
                            </a14:hiddenFill>
                          </a:ext>
                        </a:extLst>
                      </p:spPr>
                    </p:cxnSp>
                    <p:sp>
                      <p:nvSpPr>
                        <p:cNvPr id="83" name="Text Box 3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443" y="14673"/>
                          <a:ext cx="350" cy="42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id-ID" sz="15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E</a:t>
                          </a:r>
                          <a:endParaRPr lang="id-ID" sz="15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p:txBody>
                    </p:sp>
                  </p:grpSp>
                  <p:cxnSp>
                    <p:nvCxnSpPr>
                      <p:cNvPr id="80" name="Straight Arrow Connector 79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V="1">
                        <a:off x="1957" y="13140"/>
                        <a:ext cx="492" cy="435"/>
                      </a:xfrm>
                      <a:prstGeom prst="straightConnector1">
                        <a:avLst/>
                      </a:prstGeom>
                      <a:noFill/>
                      <a:ln w="6350">
                        <a:solidFill>
                          <a:schemeClr val="dk1">
                            <a:lumMod val="100000"/>
                            <a:lumOff val="0"/>
                          </a:schemeClr>
                        </a:solidFill>
                        <a:miter lim="800000"/>
                        <a:headEnd/>
                        <a:tailEnd type="triangle" w="med" len="med"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</p:cxnSp>
                </p:grpSp>
              </p:grpSp>
              <p:grpSp>
                <p:nvGrpSpPr>
                  <p:cNvPr id="68" name="Group 67"/>
                  <p:cNvGrpSpPr>
                    <a:grpSpLocks/>
                  </p:cNvGrpSpPr>
                  <p:nvPr/>
                </p:nvGrpSpPr>
                <p:grpSpPr bwMode="auto">
                  <a:xfrm>
                    <a:off x="1449" y="13045"/>
                    <a:ext cx="3746" cy="3397"/>
                    <a:chOff x="1449" y="13045"/>
                    <a:chExt cx="3746" cy="3397"/>
                  </a:xfrm>
                </p:grpSpPr>
                <p:cxnSp>
                  <p:nvCxnSpPr>
                    <p:cNvPr id="69" name="Straight Connector 68"/>
                    <p:cNvCxnSpPr/>
                    <p:nvPr/>
                  </p:nvCxnSpPr>
                  <p:spPr bwMode="auto">
                    <a:xfrm flipH="1" flipV="1">
                      <a:off x="4089" y="15109"/>
                      <a:ext cx="0" cy="979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dk1">
                          <a:lumMod val="100000"/>
                          <a:lumOff val="0"/>
                        </a:schemeClr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70" name="Oval 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48" y="13588"/>
                      <a:ext cx="150" cy="144"/>
                    </a:xfrm>
                    <a:prstGeom prst="ellipse">
                      <a:avLst/>
                    </a:prstGeom>
                    <a:solidFill>
                      <a:schemeClr val="lt1">
                        <a:lumMod val="100000"/>
                        <a:lumOff val="0"/>
                      </a:schemeClr>
                    </a:solidFill>
                    <a:ln w="19050">
                      <a:solidFill>
                        <a:schemeClr val="tx1">
                          <a:lumMod val="100000"/>
                          <a:lumOff val="0"/>
                        </a:schemeClr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ctr" anchorCtr="0" upright="1">
                      <a:noAutofit/>
                    </a:bodyPr>
                    <a:lstStyle/>
                    <a:p>
                      <a:endParaRPr lang="id-ID" sz="1500"/>
                    </a:p>
                  </p:txBody>
                </p:sp>
                <p:sp>
                  <p:nvSpPr>
                    <p:cNvPr id="71" name="Text Box 3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449" y="13634"/>
                      <a:ext cx="350" cy="42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d-ID" sz="15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endParaRPr lang="id-ID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p:txBody>
                </p:sp>
                <p:sp>
                  <p:nvSpPr>
                    <p:cNvPr id="72" name="Text Box 3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545" y="16017"/>
                      <a:ext cx="350" cy="42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d-ID" sz="15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</a:t>
                      </a:r>
                      <a:endParaRPr lang="id-ID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p:txBody>
                </p:sp>
                <mc:AlternateContent xmlns:mc="http://schemas.openxmlformats.org/markup-compatibility/2006">
                  <mc:Choice xmlns:a14="http://schemas.microsoft.com/office/drawing/2010/main" xmlns="" Requires="a14">
                    <p:sp>
                      <p:nvSpPr>
                        <p:cNvPr id="31" name="Text Box 39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36" y="13045"/>
                          <a:ext cx="556" cy="50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d-ID" sz="15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/>
                                        <a:cs typeface="Arial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id-ID" sz="15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/>
                                            <a:cs typeface="Arial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vi-VN" sz="1500" i="1">
                                            <a:effectLst/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𝑁</m:t>
                                        </m:r>
                                        <m:r>
                                          <a:rPr lang="id-ID" sz="15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Calibri"/>
                                            <a:cs typeface="Arial"/>
                                          </a:rPr>
                                          <m:t> 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vi-VN" sz="15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d-ID" sz="15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p:txBody>
                    </p:sp>
                  </mc:Choice>
                  <mc:Fallback>
                    <p:sp>
                      <p:nvSpPr>
                        <p:cNvPr id="73" name="Text Box 39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2436" y="13045"/>
                          <a:ext cx="556" cy="508"/>
                        </a:xfrm>
                        <a:prstGeom prst="rect">
                          <a:avLst/>
                        </a:prstGeom>
                        <a:blipFill rotWithShape="1">
                          <a:blip r:embed="rId11"/>
                          <a:stretch>
                            <a:fillRect/>
                          </a:stretch>
                        </a:blip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id-ID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cxnSp>
                  <p:nvCxnSpPr>
                    <p:cNvPr id="74" name="Straight Connector 73"/>
                    <p:cNvCxnSpPr/>
                    <p:nvPr/>
                  </p:nvCxnSpPr>
                  <p:spPr bwMode="auto">
                    <a:xfrm>
                      <a:off x="2948" y="13670"/>
                      <a:ext cx="1015" cy="1167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dk1">
                          <a:lumMod val="100000"/>
                          <a:lumOff val="0"/>
                        </a:schemeClr>
                      </a:solidFill>
                      <a:prstDash val="dash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</p:cxnSp>
                <mc:AlternateContent xmlns:mc="http://schemas.openxmlformats.org/markup-compatibility/2006">
                  <mc:Choice xmlns:a14="http://schemas.microsoft.com/office/drawing/2010/main" xmlns="" Requires="a14">
                    <p:sp>
                      <p:nvSpPr>
                        <p:cNvPr id="33" name="Text Box 41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639" y="15259"/>
                          <a:ext cx="556" cy="507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d-ID" sz="15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/>
                                        <a:cs typeface="Arial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id-ID" sz="15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/>
                                            <a:cs typeface="Arial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vi-VN" sz="1500" i="1">
                                            <a:effectLst/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𝑁</m:t>
                                        </m:r>
                                        <m:r>
                                          <a:rPr lang="id-ID" sz="15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Calibri"/>
                                            <a:cs typeface="Arial"/>
                                          </a:rPr>
                                          <m:t> 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vi-VN" sz="15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03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d-ID" sz="15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p:txBody>
                    </p:sp>
                  </mc:Choice>
                  <mc:Fallback>
                    <p:sp>
                      <p:nvSpPr>
                        <p:cNvPr id="75" name="Text Box 41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4639" y="15259"/>
                          <a:ext cx="556" cy="507"/>
                        </a:xfrm>
                        <a:prstGeom prst="rect">
                          <a:avLst/>
                        </a:prstGeom>
                        <a:blipFill rotWithShape="1">
                          <a:blip r:embed="rId12"/>
                          <a:stretch>
                            <a:fillRect/>
                          </a:stretch>
                        </a:blip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id-ID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sp>
                  <p:nvSpPr>
                    <p:cNvPr id="76" name="Oval 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15" y="16080"/>
                      <a:ext cx="150" cy="144"/>
                    </a:xfrm>
                    <a:prstGeom prst="ellipse">
                      <a:avLst/>
                    </a:prstGeom>
                    <a:solidFill>
                      <a:schemeClr val="lt1">
                        <a:lumMod val="100000"/>
                        <a:lumOff val="0"/>
                      </a:schemeClr>
                    </a:solidFill>
                    <a:ln w="19050">
                      <a:solidFill>
                        <a:schemeClr val="tx1">
                          <a:lumMod val="100000"/>
                          <a:lumOff val="0"/>
                        </a:schemeClr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ctr" anchorCtr="0" upright="1">
                      <a:noAutofit/>
                    </a:bodyPr>
                    <a:lstStyle/>
                    <a:p>
                      <a:endParaRPr lang="id-ID" sz="1500"/>
                    </a:p>
                  </p:txBody>
                </p:sp>
              </p:grpSp>
            </p:grpSp>
          </p:grpSp>
        </p:grpSp>
        <p:cxnSp>
          <p:nvCxnSpPr>
            <p:cNvPr id="62" name="Straight Connector 61"/>
            <p:cNvCxnSpPr/>
            <p:nvPr/>
          </p:nvCxnSpPr>
          <p:spPr bwMode="auto">
            <a:xfrm>
              <a:off x="3119" y="14145"/>
              <a:ext cx="545" cy="650"/>
            </a:xfrm>
            <a:prstGeom prst="line">
              <a:avLst/>
            </a:prstGeom>
            <a:noFill/>
            <a:ln w="12700">
              <a:solidFill>
                <a:schemeClr val="dk1">
                  <a:lumMod val="100000"/>
                  <a:lumOff val="0"/>
                </a:schemeClr>
              </a:solidFill>
              <a:miter lim="800000"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102" name="TextBox 101"/>
          <p:cNvSpPr txBox="1"/>
          <p:nvPr/>
        </p:nvSpPr>
        <p:spPr>
          <a:xfrm>
            <a:off x="0" y="2351316"/>
            <a:ext cx="3056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1. </a:t>
            </a:r>
            <a:r>
              <a:rPr lang="en-US" sz="2400" dirty="0" err="1" smtClean="0">
                <a:solidFill>
                  <a:srgbClr val="FF0000"/>
                </a:solidFill>
              </a:rPr>
              <a:t>Tách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nhóm</a:t>
            </a:r>
            <a:r>
              <a:rPr lang="en-US" sz="2400" dirty="0" smtClean="0">
                <a:solidFill>
                  <a:srgbClr val="FF0000"/>
                </a:solidFill>
              </a:rPr>
              <a:t> TĐ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081451" y="5839097"/>
            <a:ext cx="2677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giảm</a:t>
            </a:r>
            <a:r>
              <a:rPr lang="en-US" dirty="0" smtClean="0"/>
              <a:t> </a:t>
            </a:r>
            <a:r>
              <a:rPr lang="en-US" dirty="0" err="1" smtClean="0"/>
              <a:t>ẩn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ta</a:t>
            </a:r>
            <a:r>
              <a:rPr lang="en-US" dirty="0" smtClean="0"/>
              <a:t> </a:t>
            </a:r>
            <a:r>
              <a:rPr lang="en-US" dirty="0" err="1" smtClean="0"/>
              <a:t>phân</a:t>
            </a:r>
            <a:r>
              <a:rPr lang="en-US" dirty="0" smtClean="0"/>
              <a:t> </a:t>
            </a:r>
            <a:r>
              <a:rPr lang="en-US" dirty="0" err="1" smtClean="0"/>
              <a:t>tích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lực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2 </a:t>
            </a:r>
            <a:r>
              <a:rPr lang="en-US" dirty="0" err="1" smtClean="0"/>
              <a:t>thành</a:t>
            </a:r>
            <a:r>
              <a:rPr lang="en-US" dirty="0" smtClean="0"/>
              <a:t> </a:t>
            </a:r>
            <a:r>
              <a:rPr lang="en-US" dirty="0" err="1" smtClean="0"/>
              <a:t>phần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  <p:bldP spid="21512" grpId="0"/>
      <p:bldP spid="21515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060450" y="1249363"/>
            <a:ext cx="7050088" cy="500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b="1">
                <a:solidFill>
                  <a:srgbClr val="0070C0"/>
                </a:solidFill>
                <a:latin typeface="Arial" charset="0"/>
                <a:cs typeface="Arial" charset="0"/>
              </a:rPr>
              <a:t>NỘI DUNG</a:t>
            </a:r>
          </a:p>
          <a:p>
            <a:pPr algn="just">
              <a:lnSpc>
                <a:spcPct val="130000"/>
              </a:lnSpc>
            </a:pPr>
            <a:r>
              <a:rPr lang="en-US" sz="2200">
                <a:latin typeface="Arial" charset="0"/>
                <a:cs typeface="Arial" charset="0"/>
              </a:rPr>
              <a:t>3.1. Mục đích phân tích lực cơ cấu</a:t>
            </a:r>
          </a:p>
          <a:p>
            <a:pPr algn="just">
              <a:lnSpc>
                <a:spcPct val="130000"/>
              </a:lnSpc>
            </a:pPr>
            <a:r>
              <a:rPr lang="en-US" sz="2200">
                <a:latin typeface="Arial" charset="0"/>
                <a:cs typeface="Arial" charset="0"/>
              </a:rPr>
              <a:t>3.2. Các lực tác dụng lên cơ cấu và điều kiện tĩnh định</a:t>
            </a:r>
          </a:p>
          <a:p>
            <a:pPr algn="just">
              <a:lnSpc>
                <a:spcPct val="130000"/>
              </a:lnSpc>
            </a:pPr>
            <a:r>
              <a:rPr lang="en-US" sz="2200">
                <a:latin typeface="Arial" charset="0"/>
                <a:cs typeface="Arial" charset="0"/>
              </a:rPr>
              <a:t>3.3. Phân tích lực cơ cấu</a:t>
            </a:r>
          </a:p>
          <a:p>
            <a:pPr algn="just">
              <a:lnSpc>
                <a:spcPct val="130000"/>
              </a:lnSpc>
            </a:pPr>
            <a:r>
              <a:rPr lang="en-US" sz="2200">
                <a:latin typeface="Arial" charset="0"/>
                <a:cs typeface="Arial" charset="0"/>
              </a:rPr>
              <a:t>      3.3.1. Phân tích áp lực khớp động trên khâu bị dẫn</a:t>
            </a:r>
          </a:p>
          <a:p>
            <a:pPr algn="just">
              <a:lnSpc>
                <a:spcPct val="130000"/>
              </a:lnSpc>
            </a:pPr>
            <a:r>
              <a:rPr lang="en-US" sz="2200">
                <a:latin typeface="Arial" charset="0"/>
                <a:cs typeface="Arial" charset="0"/>
              </a:rPr>
              <a:t>      3.3. 2. Phân tích lực trên khâu dẫn</a:t>
            </a:r>
          </a:p>
          <a:p>
            <a:pPr algn="just">
              <a:lnSpc>
                <a:spcPct val="130000"/>
              </a:lnSpc>
            </a:pPr>
            <a:r>
              <a:rPr lang="en-US" sz="2200">
                <a:latin typeface="Arial" charset="0"/>
                <a:cs typeface="Arial" charset="0"/>
              </a:rPr>
              <a:t>3.4. Ma sát trong khớp động</a:t>
            </a:r>
          </a:p>
          <a:p>
            <a:pPr lvl="1" algn="just">
              <a:lnSpc>
                <a:spcPct val="130000"/>
              </a:lnSpc>
            </a:pPr>
            <a:r>
              <a:rPr lang="en-US" sz="2200">
                <a:latin typeface="Arial" charset="0"/>
                <a:cs typeface="Arial" charset="0"/>
              </a:rPr>
              <a:t>3.4.1. </a:t>
            </a:r>
            <a:r>
              <a:rPr lang="vi-VN" sz="2200">
                <a:latin typeface="Arial" charset="0"/>
                <a:cs typeface="Arial" charset="0"/>
              </a:rPr>
              <a:t>Ma sát trượt trong khớp tịnh tiến</a:t>
            </a:r>
            <a:endParaRPr lang="en-US" sz="2200">
              <a:latin typeface="Arial" charset="0"/>
              <a:cs typeface="Arial" charset="0"/>
            </a:endParaRPr>
          </a:p>
          <a:p>
            <a:pPr lvl="1" algn="just">
              <a:lnSpc>
                <a:spcPct val="130000"/>
              </a:lnSpc>
            </a:pPr>
            <a:r>
              <a:rPr lang="en-US" sz="2200">
                <a:latin typeface="Arial" charset="0"/>
                <a:cs typeface="Arial" charset="0"/>
              </a:rPr>
              <a:t>3.4.2. </a:t>
            </a:r>
            <a:r>
              <a:rPr lang="fr-FR" sz="2200">
                <a:latin typeface="Arial" charset="0"/>
                <a:cs typeface="Arial" charset="0"/>
              </a:rPr>
              <a:t>Ma sát trượt trong khớp ren vít</a:t>
            </a:r>
          </a:p>
          <a:p>
            <a:pPr lvl="1" algn="just">
              <a:lnSpc>
                <a:spcPct val="130000"/>
              </a:lnSpc>
            </a:pPr>
            <a:r>
              <a:rPr lang="en-US" sz="2200">
                <a:latin typeface="Arial" charset="0"/>
                <a:cs typeface="Arial" charset="0"/>
              </a:rPr>
              <a:t>3.4.3. </a:t>
            </a:r>
            <a:r>
              <a:rPr lang="fr-FR" sz="2200">
                <a:latin typeface="Arial" charset="0"/>
                <a:cs typeface="Arial" charset="0"/>
              </a:rPr>
              <a:t>Ma sát trượt trong khớp quay</a:t>
            </a:r>
            <a:endParaRPr lang="en-US" sz="2200">
              <a:latin typeface="Arial" charset="0"/>
              <a:cs typeface="Arial" charset="0"/>
            </a:endParaRPr>
          </a:p>
          <a:p>
            <a:pPr lvl="1" algn="just">
              <a:lnSpc>
                <a:spcPct val="130000"/>
              </a:lnSpc>
            </a:pPr>
            <a:r>
              <a:rPr lang="en-US" sz="2200">
                <a:latin typeface="Arial" charset="0"/>
                <a:cs typeface="Arial" charset="0"/>
              </a:rPr>
              <a:t>3.4.4. Ma sát lăn</a:t>
            </a:r>
          </a:p>
        </p:txBody>
      </p:sp>
      <p:grpSp>
        <p:nvGrpSpPr>
          <p:cNvPr id="11267" name="Group 2"/>
          <p:cNvGrpSpPr>
            <a:grpSpLocks/>
          </p:cNvGrpSpPr>
          <p:nvPr/>
        </p:nvGrpSpPr>
        <p:grpSpPr bwMode="auto">
          <a:xfrm>
            <a:off x="0" y="-25400"/>
            <a:ext cx="7358063" cy="1089025"/>
            <a:chOff x="362309" y="-53282"/>
            <a:chExt cx="8412453" cy="1381659"/>
          </a:xfrm>
        </p:grpSpPr>
        <p:pic>
          <p:nvPicPr>
            <p:cNvPr id="11269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309" y="1"/>
              <a:ext cx="8376249" cy="125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0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3101" y="-53282"/>
              <a:ext cx="1381661" cy="1381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62D22E1C-6114-43F8-BF4C-0E62B82381EC}" type="slidenum">
              <a:rPr lang="en-US" smtClean="0">
                <a:solidFill>
                  <a:schemeClr val="tx2"/>
                </a:solidFill>
              </a:rPr>
              <a:pPr/>
              <a:t>3</a:t>
            </a:fld>
            <a:endParaRPr lang="en-US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DC9F98CA-18E7-431F-A6AD-321D552DFD37}" type="slidenum">
              <a:rPr lang="en-US" smtClean="0">
                <a:solidFill>
                  <a:srgbClr val="898989"/>
                </a:solidFill>
              </a:rPr>
              <a:pPr/>
              <a:t>30</a:t>
            </a:fld>
            <a:endParaRPr lang="en-US" smtClean="0">
              <a:solidFill>
                <a:srgbClr val="898989"/>
              </a:solidFill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483455" y="1333525"/>
            <a:ext cx="3211562" cy="1566228"/>
            <a:chOff x="1403" y="9939"/>
            <a:chExt cx="3307" cy="1408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4160" y="10626"/>
              <a:ext cx="150" cy="144"/>
            </a:xfrm>
            <a:prstGeom prst="ellipse">
              <a:avLst/>
            </a:prstGeom>
            <a:solidFill>
              <a:schemeClr val="lt1">
                <a:lumMod val="100000"/>
                <a:lumOff val="0"/>
              </a:schemeClr>
            </a:solidFill>
            <a:ln w="28575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id-ID" sz="1500"/>
            </a:p>
          </p:txBody>
        </p:sp>
        <p:cxnSp>
          <p:nvCxnSpPr>
            <p:cNvPr id="13" name="Straight Connector 12"/>
            <p:cNvCxnSpPr/>
            <p:nvPr/>
          </p:nvCxnSpPr>
          <p:spPr bwMode="auto">
            <a:xfrm>
              <a:off x="2150" y="10721"/>
              <a:ext cx="2015" cy="0"/>
            </a:xfrm>
            <a:prstGeom prst="line">
              <a:avLst/>
            </a:prstGeom>
            <a:noFill/>
            <a:ln w="28575">
              <a:solidFill>
                <a:schemeClr val="dk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4360" y="10558"/>
              <a:ext cx="350" cy="4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id-ID" dirty="0">
                  <a:effectLst/>
                  <a:latin typeface="Times New Roman"/>
                  <a:ea typeface="Calibri"/>
                  <a:cs typeface="Times New Roman"/>
                </a:rPr>
                <a:t>C</a:t>
              </a:r>
              <a:endParaRPr lang="id-ID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15" name="Straight Arrow Connector 14"/>
            <p:cNvCxnSpPr>
              <a:cxnSpLocks noChangeShapeType="1"/>
              <a:stCxn id="26" idx="7"/>
            </p:cNvCxnSpPr>
            <p:nvPr/>
          </p:nvCxnSpPr>
          <p:spPr bwMode="auto">
            <a:xfrm flipV="1">
              <a:off x="2115" y="10192"/>
              <a:ext cx="472" cy="469"/>
            </a:xfrm>
            <a:prstGeom prst="straightConnector1">
              <a:avLst/>
            </a:prstGeom>
            <a:noFill/>
            <a:ln w="6350">
              <a:solidFill>
                <a:schemeClr val="dk1">
                  <a:lumMod val="100000"/>
                  <a:lumOff val="0"/>
                </a:schemeClr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6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2585" y="10096"/>
                  <a:ext cx="555" cy="50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d-ID" sz="15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Arial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id-ID" sz="15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/>
                                    <a:cs typeface="Arial"/>
                                  </a:rPr>
                                </m:ctrlPr>
                              </m:accPr>
                              <m:e>
                                <m:r>
                                  <a:rPr lang="vi-VN" sz="15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𝑁</m:t>
                                </m:r>
                                <m:r>
                                  <a:rPr lang="id-ID" sz="15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Arial"/>
                                  </a:rPr>
                                  <m:t> </m:t>
                                </m:r>
                              </m:e>
                            </m:acc>
                          </m:e>
                          <m:sub>
                            <m:r>
                              <a:rPr lang="vi-VN" sz="15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id-ID" sz="15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</mc:Choice>
          <mc:Fallback>
            <p:sp>
              <p:nvSpPr>
                <p:cNvPr id="16" name="Text 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85" y="10096"/>
                  <a:ext cx="555" cy="508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id-ID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Arrow Connector 16"/>
            <p:cNvCxnSpPr>
              <a:cxnSpLocks noChangeShapeType="1"/>
            </p:cNvCxnSpPr>
            <p:nvPr/>
          </p:nvCxnSpPr>
          <p:spPr bwMode="auto">
            <a:xfrm flipH="1" flipV="1">
              <a:off x="2041" y="10178"/>
              <a:ext cx="0" cy="507"/>
            </a:xfrm>
            <a:prstGeom prst="straightConnector1">
              <a:avLst/>
            </a:prstGeom>
            <a:noFill/>
            <a:ln w="6350">
              <a:solidFill>
                <a:schemeClr val="dk1">
                  <a:lumMod val="100000"/>
                  <a:lumOff val="0"/>
                </a:schemeClr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8" name="Straight Arrow Connector 17"/>
            <p:cNvCxnSpPr>
              <a:cxnSpLocks noChangeShapeType="1"/>
            </p:cNvCxnSpPr>
            <p:nvPr/>
          </p:nvCxnSpPr>
          <p:spPr bwMode="auto">
            <a:xfrm flipV="1">
              <a:off x="2055" y="10721"/>
              <a:ext cx="554" cy="0"/>
            </a:xfrm>
            <a:prstGeom prst="straightConnector1">
              <a:avLst/>
            </a:prstGeom>
            <a:noFill/>
            <a:ln w="6350">
              <a:solidFill>
                <a:schemeClr val="dk1">
                  <a:lumMod val="100000"/>
                  <a:lumOff val="0"/>
                </a:schemeClr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9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403" y="10042"/>
                  <a:ext cx="555" cy="59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id-ID" sz="15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bSupPr>
                          <m:e>
                            <m:acc>
                              <m:accPr>
                                <m:chr m:val="⃗"/>
                                <m:ctrlPr>
                                  <a:rPr lang="id-ID" sz="15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accPr>
                              <m:e>
                                <m:r>
                                  <a:rPr lang="id-ID" sz="15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𝑁</m:t>
                                </m:r>
                                <m:r>
                                  <a:rPr lang="id-ID" sz="15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 </m:t>
                                </m:r>
                              </m:e>
                            </m:acc>
                          </m:e>
                          <m:sub>
                            <m:r>
                              <a:rPr lang="id-ID" sz="15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12</m:t>
                            </m:r>
                          </m:sub>
                          <m:sup>
                            <m:r>
                              <a:rPr lang="id-ID" sz="15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𝑡</m:t>
                            </m:r>
                          </m:sup>
                        </m:sSubSup>
                      </m:oMath>
                    </m:oMathPara>
                  </a14:m>
                  <a:endParaRPr lang="id-ID" sz="15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</mc:Choice>
          <mc:Fallback>
            <p:sp>
              <p:nvSpPr>
                <p:cNvPr id="19" name="Text 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403" y="10042"/>
                  <a:ext cx="555" cy="596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id-ID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Text Box 11"/>
            <p:cNvSpPr txBox="1">
              <a:spLocks noChangeArrowheads="1"/>
            </p:cNvSpPr>
            <p:nvPr/>
          </p:nvSpPr>
          <p:spPr bwMode="auto">
            <a:xfrm>
              <a:off x="1607" y="10585"/>
              <a:ext cx="349" cy="4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id-ID">
                  <a:effectLst/>
                  <a:latin typeface="Times New Roman"/>
                  <a:ea typeface="Calibri"/>
                  <a:cs typeface="Times New Roman"/>
                </a:rPr>
                <a:t>B</a:t>
              </a:r>
              <a:endParaRPr lang="id-ID">
                <a:effectLst/>
                <a:latin typeface="Calibri"/>
                <a:ea typeface="Calibri"/>
                <a:cs typeface="Times New Roman"/>
              </a:endParaRPr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21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2096" y="10750"/>
                  <a:ext cx="555" cy="59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id-ID" sz="15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bSupPr>
                          <m:e>
                            <m:acc>
                              <m:accPr>
                                <m:chr m:val="⃗"/>
                                <m:ctrlPr>
                                  <a:rPr lang="id-ID" sz="15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accPr>
                              <m:e>
                                <m:r>
                                  <a:rPr lang="id-ID" sz="15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𝑁</m:t>
                                </m:r>
                                <m:r>
                                  <a:rPr lang="id-ID" sz="15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 </m:t>
                                </m:r>
                              </m:e>
                            </m:acc>
                          </m:e>
                          <m:sub>
                            <m:r>
                              <a:rPr lang="id-ID" sz="15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12</m:t>
                            </m:r>
                          </m:sub>
                          <m:sup>
                            <m:r>
                              <a:rPr lang="id-ID" sz="15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𝑛</m:t>
                            </m:r>
                          </m:sup>
                        </m:sSubSup>
                      </m:oMath>
                    </m:oMathPara>
                  </a14:m>
                  <a:endParaRPr lang="id-ID" sz="15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</mc:Choice>
          <mc:Fallback>
            <p:sp>
              <p:nvSpPr>
                <p:cNvPr id="21" name="Text 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96" y="10750"/>
                  <a:ext cx="555" cy="59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id-ID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22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2625" y="10789"/>
                  <a:ext cx="488" cy="51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d-ID" sz="15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Arial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id-ID" sz="15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/>
                                    <a:cs typeface="Arial"/>
                                  </a:rPr>
                                </m:ctrlPr>
                              </m:accPr>
                              <m:e>
                                <m:r>
                                  <a:rPr lang="vi-VN" sz="15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𝑃</m:t>
                                </m:r>
                                <m:r>
                                  <a:rPr lang="id-ID" sz="15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Arial"/>
                                  </a:rPr>
                                  <m:t> </m:t>
                                </m:r>
                              </m:e>
                            </m:acc>
                          </m:e>
                          <m:sub>
                            <m:r>
                              <a:rPr lang="vi-VN" sz="15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id-ID" sz="15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</mc:Choice>
          <mc:Fallback>
            <p:sp>
              <p:nvSpPr>
                <p:cNvPr id="22" name="Text 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625" y="10789"/>
                  <a:ext cx="488" cy="51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id-ID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Connector 22"/>
            <p:cNvCxnSpPr/>
            <p:nvPr/>
          </p:nvCxnSpPr>
          <p:spPr bwMode="auto">
            <a:xfrm flipH="1" flipV="1">
              <a:off x="3114" y="10728"/>
              <a:ext cx="0" cy="575"/>
            </a:xfrm>
            <a:prstGeom prst="line">
              <a:avLst/>
            </a:prstGeom>
            <a:noFill/>
            <a:ln w="12700">
              <a:solidFill>
                <a:schemeClr val="dk1">
                  <a:lumMod val="100000"/>
                  <a:lumOff val="0"/>
                </a:schemeClr>
              </a:solidFill>
              <a:miter lim="800000"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4" name="Straight Arrow Connector 23"/>
            <p:cNvCxnSpPr>
              <a:cxnSpLocks noChangeShapeType="1"/>
            </p:cNvCxnSpPr>
            <p:nvPr/>
          </p:nvCxnSpPr>
          <p:spPr bwMode="auto">
            <a:xfrm flipH="1" flipV="1">
              <a:off x="3848" y="10151"/>
              <a:ext cx="380" cy="542"/>
            </a:xfrm>
            <a:prstGeom prst="straightConnector1">
              <a:avLst/>
            </a:prstGeom>
            <a:noFill/>
            <a:ln w="6350">
              <a:solidFill>
                <a:schemeClr val="dk1">
                  <a:lumMod val="100000"/>
                  <a:lumOff val="0"/>
                </a:schemeClr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25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4119" y="9939"/>
                  <a:ext cx="556" cy="40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d-ID" sz="15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Arial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id-ID" sz="15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/>
                                    <a:cs typeface="Arial"/>
                                  </a:rPr>
                                </m:ctrlPr>
                              </m:accPr>
                              <m:e>
                                <m:r>
                                  <a:rPr lang="vi-VN" sz="15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𝑁</m:t>
                                </m:r>
                                <m:r>
                                  <a:rPr lang="id-ID" sz="15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Arial"/>
                                  </a:rPr>
                                  <m:t> </m:t>
                                </m:r>
                              </m:e>
                            </m:acc>
                          </m:e>
                          <m:sub>
                            <m:r>
                              <a:rPr lang="vi-VN" sz="15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32</m:t>
                            </m:r>
                          </m:sub>
                        </m:sSub>
                      </m:oMath>
                    </m:oMathPara>
                  </a14:m>
                  <a:endParaRPr lang="id-ID" sz="1500" dirty="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</mc:Choice>
          <mc:Fallback>
            <p:sp>
              <p:nvSpPr>
                <p:cNvPr id="25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19" y="9939"/>
                  <a:ext cx="556" cy="40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id-ID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1987" y="10640"/>
              <a:ext cx="150" cy="143"/>
            </a:xfrm>
            <a:prstGeom prst="ellipse">
              <a:avLst/>
            </a:prstGeom>
            <a:solidFill>
              <a:schemeClr val="lt1">
                <a:lumMod val="100000"/>
                <a:lumOff val="0"/>
              </a:schemeClr>
            </a:solidFill>
            <a:ln w="28575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id-ID" sz="1500"/>
            </a:p>
          </p:txBody>
        </p:sp>
      </p:grp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1110359" y="3263897"/>
            <a:ext cx="2104771" cy="3068320"/>
            <a:chOff x="3100" y="10403"/>
            <a:chExt cx="2095" cy="3535"/>
          </a:xfrm>
        </p:grpSpPr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4010" y="13181"/>
              <a:ext cx="150" cy="143"/>
            </a:xfrm>
            <a:prstGeom prst="ellipse">
              <a:avLst/>
            </a:prstGeom>
            <a:solidFill>
              <a:schemeClr val="lt1">
                <a:lumMod val="100000"/>
                <a:lumOff val="0"/>
              </a:schemeClr>
            </a:solidFill>
            <a:ln w="28575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id-ID" sz="1500"/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31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4612" y="10576"/>
                  <a:ext cx="556" cy="50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d-ID" sz="15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Arial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id-ID" sz="15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/>
                                    <a:cs typeface="Arial"/>
                                  </a:rPr>
                                </m:ctrlPr>
                              </m:accPr>
                              <m:e>
                                <m:r>
                                  <a:rPr lang="vi-VN" sz="15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𝑁</m:t>
                                </m:r>
                                <m:r>
                                  <a:rPr lang="id-ID" sz="15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Arial"/>
                                  </a:rPr>
                                  <m:t> </m:t>
                                </m:r>
                              </m:e>
                            </m:acc>
                          </m:e>
                          <m:sub>
                            <m:r>
                              <a:rPr lang="vi-VN" sz="15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23</m:t>
                            </m:r>
                          </m:sub>
                        </m:sSub>
                      </m:oMath>
                    </m:oMathPara>
                  </a14:m>
                  <a:endParaRPr lang="id-ID" sz="15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</mc:Choice>
          <mc:Fallback>
            <p:sp>
              <p:nvSpPr>
                <p:cNvPr id="31" name="Text 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12" y="10576"/>
                  <a:ext cx="556" cy="507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id-ID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Straight Connector 31"/>
            <p:cNvCxnSpPr/>
            <p:nvPr/>
          </p:nvCxnSpPr>
          <p:spPr bwMode="auto">
            <a:xfrm>
              <a:off x="4181" y="10742"/>
              <a:ext cx="545" cy="341"/>
            </a:xfrm>
            <a:prstGeom prst="line">
              <a:avLst/>
            </a:prstGeom>
            <a:noFill/>
            <a:ln w="12700">
              <a:solidFill>
                <a:schemeClr val="dk1">
                  <a:lumMod val="100000"/>
                  <a:lumOff val="0"/>
                </a:schemeClr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3" name="Arc 22"/>
            <p:cNvSpPr>
              <a:spLocks/>
            </p:cNvSpPr>
            <p:nvPr/>
          </p:nvSpPr>
          <p:spPr bwMode="auto">
            <a:xfrm flipH="1">
              <a:off x="3841" y="11585"/>
              <a:ext cx="220" cy="16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id-ID" sz="1500"/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34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3528" y="11090"/>
                  <a:ext cx="693" cy="35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d-ID" sz="15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𝜋</m:t>
                        </m:r>
                        <m:r>
                          <a:rPr lang="id-ID" sz="15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/4</m:t>
                        </m:r>
                      </m:oMath>
                    </m:oMathPara>
                  </a14:m>
                  <a:endParaRPr lang="id-ID" sz="1500" dirty="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</mc:Choice>
          <mc:Fallback>
            <p:sp>
              <p:nvSpPr>
                <p:cNvPr id="34" name="Text 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528" y="11090"/>
                  <a:ext cx="693" cy="354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7949"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id-ID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5" name="Group 34"/>
            <p:cNvGrpSpPr>
              <a:grpSpLocks/>
            </p:cNvGrpSpPr>
            <p:nvPr/>
          </p:nvGrpSpPr>
          <p:grpSpPr bwMode="auto">
            <a:xfrm>
              <a:off x="3100" y="10403"/>
              <a:ext cx="2095" cy="3535"/>
              <a:chOff x="3100" y="10403"/>
              <a:chExt cx="2095" cy="3535"/>
            </a:xfrm>
          </p:grpSpPr>
          <p:grpSp>
            <p:nvGrpSpPr>
              <p:cNvPr id="36" name="Group 35"/>
              <p:cNvGrpSpPr>
                <a:grpSpLocks/>
              </p:cNvGrpSpPr>
              <p:nvPr/>
            </p:nvGrpSpPr>
            <p:grpSpPr bwMode="auto">
              <a:xfrm>
                <a:off x="3435" y="12502"/>
                <a:ext cx="1498" cy="1436"/>
                <a:chOff x="3435" y="12502"/>
                <a:chExt cx="1498" cy="1436"/>
              </a:xfrm>
            </p:grpSpPr>
            <p:cxnSp>
              <p:nvCxnSpPr>
                <p:cNvPr id="50" name="Straight Arrow Connector 49"/>
                <p:cNvCxnSpPr/>
                <p:nvPr/>
              </p:nvCxnSpPr>
              <p:spPr bwMode="auto">
                <a:xfrm flipH="1" flipV="1">
                  <a:off x="4069" y="12652"/>
                  <a:ext cx="0" cy="507"/>
                </a:xfrm>
                <a:prstGeom prst="straightConnector1">
                  <a:avLst/>
                </a:prstGeom>
                <a:noFill/>
                <a:ln w="6350">
                  <a:solidFill>
                    <a:schemeClr val="dk1">
                      <a:lumMod val="100000"/>
                      <a:lumOff val="0"/>
                    </a:schemeClr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51" name="Straight Arrow Connector 50"/>
                <p:cNvCxnSpPr>
                  <a:stCxn id="30" idx="6"/>
                </p:cNvCxnSpPr>
                <p:nvPr/>
              </p:nvCxnSpPr>
              <p:spPr bwMode="auto">
                <a:xfrm flipV="1">
                  <a:off x="4160" y="13249"/>
                  <a:ext cx="490" cy="4"/>
                </a:xfrm>
                <a:prstGeom prst="straightConnector1">
                  <a:avLst/>
                </a:prstGeom>
                <a:noFill/>
                <a:ln w="6350">
                  <a:solidFill>
                    <a:schemeClr val="dk1">
                      <a:lumMod val="100000"/>
                      <a:lumOff val="0"/>
                    </a:schemeClr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52" name="Straight Arrow Connector 51"/>
                <p:cNvCxnSpPr/>
                <p:nvPr/>
              </p:nvCxnSpPr>
              <p:spPr bwMode="auto">
                <a:xfrm flipV="1">
                  <a:off x="4083" y="12652"/>
                  <a:ext cx="554" cy="0"/>
                </a:xfrm>
                <a:prstGeom prst="straightConnector1">
                  <a:avLst/>
                </a:prstGeom>
                <a:noFill/>
                <a:ln w="6350">
                  <a:solidFill>
                    <a:schemeClr val="dk1">
                      <a:lumMod val="100000"/>
                      <a:lumOff val="0"/>
                    </a:schemeClr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53" name="Straight Arrow Connector 52"/>
                <p:cNvCxnSpPr/>
                <p:nvPr/>
              </p:nvCxnSpPr>
              <p:spPr bwMode="auto">
                <a:xfrm flipH="1" flipV="1">
                  <a:off x="4612" y="12679"/>
                  <a:ext cx="0" cy="507"/>
                </a:xfrm>
                <a:prstGeom prst="straightConnector1">
                  <a:avLst/>
                </a:prstGeom>
                <a:noFill/>
                <a:ln w="6350">
                  <a:solidFill>
                    <a:schemeClr val="dk1">
                      <a:lumMod val="100000"/>
                      <a:lumOff val="0"/>
                    </a:schemeClr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mc:AlternateContent xmlns:mc="http://schemas.openxmlformats.org/markup-compatibility/2006">
              <mc:Choice xmlns:a14="http://schemas.microsoft.com/office/drawing/2010/main" xmlns="" Requires="a14">
                <p:sp>
                  <p:nvSpPr>
                    <p:cNvPr id="54" name="Text Box 3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435" y="12502"/>
                      <a:ext cx="556" cy="59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id-ID" sz="15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⃗"/>
                                    <m:ctrlPr>
                                      <a:rPr lang="id-ID" sz="15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accPr>
                                  <m:e>
                                    <m:r>
                                      <a:rPr lang="id-ID" sz="15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𝑁</m:t>
                                    </m:r>
                                    <m:r>
                                      <a:rPr lang="id-ID" sz="15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 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id-ID" sz="15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03</m:t>
                                </m:r>
                              </m:sub>
                              <m:sup>
                                <m:r>
                                  <a:rPr lang="id-ID" sz="15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</m:sup>
                            </m:sSubSup>
                          </m:oMath>
                        </m:oMathPara>
                      </a14:m>
                      <a:endParaRPr lang="id-ID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d-ID" sz="15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p:txBody>
                </p:sp>
              </mc:Choice>
              <mc:Fallback>
                <p:sp>
                  <p:nvSpPr>
                    <p:cNvPr id="54" name="Text Box 3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3435" y="12502"/>
                      <a:ext cx="556" cy="597"/>
                    </a:xfrm>
                    <a:prstGeom prst="rect">
                      <a:avLst/>
                    </a:prstGeom>
                    <a:blipFill rotWithShape="1">
                      <a:blip r:embed="rId9"/>
                      <a:stretch>
                        <a:fillRect/>
                      </a:stretch>
                    </a:blip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id-ID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xmlns="" Requires="a14">
                <p:sp>
                  <p:nvSpPr>
                    <p:cNvPr id="55" name="Text Box 3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377" y="13341"/>
                      <a:ext cx="556" cy="59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id-ID" sz="15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⃗"/>
                                    <m:ctrlPr>
                                      <a:rPr lang="id-ID" sz="15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accPr>
                                  <m:e>
                                    <m:r>
                                      <a:rPr lang="id-ID" sz="15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𝑁</m:t>
                                    </m:r>
                                    <m:r>
                                      <a:rPr lang="id-ID" sz="15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 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id-ID" sz="15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03</m:t>
                                </m:r>
                              </m:sub>
                              <m:sup>
                                <m:r>
                                  <a:rPr lang="id-ID" sz="15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𝑡</m:t>
                                </m:r>
                              </m:sup>
                            </m:sSubSup>
                          </m:oMath>
                        </m:oMathPara>
                      </a14:m>
                      <a:endParaRPr lang="id-ID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p:txBody>
                </p:sp>
              </mc:Choice>
              <mc:Fallback>
                <p:sp>
                  <p:nvSpPr>
                    <p:cNvPr id="55" name="Text Box 3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4377" y="13341"/>
                      <a:ext cx="556" cy="597"/>
                    </a:xfrm>
                    <a:prstGeom prst="rect">
                      <a:avLst/>
                    </a:prstGeom>
                    <a:blipFill rotWithShape="1">
                      <a:blip r:embed="rId10"/>
                      <a:stretch>
                        <a:fillRect/>
                      </a:stretch>
                    </a:blip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id-ID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56" name="Straight Arrow Connector 55"/>
                <p:cNvCxnSpPr/>
                <p:nvPr/>
              </p:nvCxnSpPr>
              <p:spPr bwMode="auto">
                <a:xfrm flipV="1">
                  <a:off x="4096" y="12665"/>
                  <a:ext cx="476" cy="516"/>
                </a:xfrm>
                <a:prstGeom prst="straightConnector1">
                  <a:avLst/>
                </a:prstGeom>
                <a:noFill/>
                <a:ln w="6350">
                  <a:solidFill>
                    <a:schemeClr val="dk1">
                      <a:lumMod val="100000"/>
                      <a:lumOff val="0"/>
                    </a:schemeClr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</p:grpSp>
          <p:grpSp>
            <p:nvGrpSpPr>
              <p:cNvPr id="37" name="Group 36"/>
              <p:cNvGrpSpPr>
                <a:grpSpLocks/>
              </p:cNvGrpSpPr>
              <p:nvPr/>
            </p:nvGrpSpPr>
            <p:grpSpPr bwMode="auto">
              <a:xfrm>
                <a:off x="3100" y="10403"/>
                <a:ext cx="2095" cy="3120"/>
                <a:chOff x="3100" y="10403"/>
                <a:chExt cx="2095" cy="3120"/>
              </a:xfrm>
            </p:grpSpPr>
            <p:grpSp>
              <p:nvGrpSpPr>
                <p:cNvPr id="38" name="Group 37"/>
                <p:cNvGrpSpPr>
                  <a:grpSpLocks/>
                </p:cNvGrpSpPr>
                <p:nvPr/>
              </p:nvGrpSpPr>
              <p:grpSpPr bwMode="auto">
                <a:xfrm>
                  <a:off x="3100" y="10403"/>
                  <a:ext cx="2095" cy="3120"/>
                  <a:chOff x="3100" y="10403"/>
                  <a:chExt cx="2095" cy="3120"/>
                </a:xfrm>
              </p:grpSpPr>
              <p:cxnSp>
                <p:nvCxnSpPr>
                  <p:cNvPr id="40" name="Straight Connector 39"/>
                  <p:cNvCxnSpPr/>
                  <p:nvPr/>
                </p:nvCxnSpPr>
                <p:spPr bwMode="auto">
                  <a:xfrm flipH="1" flipV="1">
                    <a:off x="4089" y="12202"/>
                    <a:ext cx="0" cy="979"/>
                  </a:xfrm>
                  <a:prstGeom prst="line">
                    <a:avLst/>
                  </a:prstGeom>
                  <a:noFill/>
                  <a:ln w="28575">
                    <a:solidFill>
                      <a:schemeClr val="dk1">
                        <a:lumMod val="100000"/>
                        <a:lumOff val="0"/>
                      </a:schemeClr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</p:cxnSp>
              <p:grpSp>
                <p:nvGrpSpPr>
                  <p:cNvPr id="41" name="Group 40"/>
                  <p:cNvGrpSpPr>
                    <a:grpSpLocks/>
                  </p:cNvGrpSpPr>
                  <p:nvPr/>
                </p:nvGrpSpPr>
                <p:grpSpPr bwMode="auto">
                  <a:xfrm>
                    <a:off x="3100" y="10403"/>
                    <a:ext cx="2095" cy="3120"/>
                    <a:chOff x="3100" y="10403"/>
                    <a:chExt cx="2095" cy="3120"/>
                  </a:xfrm>
                </p:grpSpPr>
                <p:sp>
                  <p:nvSpPr>
                    <p:cNvPr id="42" name="Oval 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21" y="10668"/>
                      <a:ext cx="150" cy="143"/>
                    </a:xfrm>
                    <a:prstGeom prst="ellipse">
                      <a:avLst/>
                    </a:prstGeom>
                    <a:solidFill>
                      <a:schemeClr val="lt1">
                        <a:lumMod val="100000"/>
                        <a:lumOff val="0"/>
                      </a:schemeClr>
                    </a:solidFill>
                    <a:ln w="28575">
                      <a:solidFill>
                        <a:schemeClr val="tx1">
                          <a:lumMod val="100000"/>
                          <a:lumOff val="0"/>
                        </a:schemeClr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ctr" anchorCtr="0" upright="1">
                      <a:noAutofit/>
                    </a:bodyPr>
                    <a:lstStyle/>
                    <a:p>
                      <a:endParaRPr lang="id-ID" sz="1500"/>
                    </a:p>
                  </p:txBody>
                </p:sp>
                <p:sp>
                  <p:nvSpPr>
                    <p:cNvPr id="43" name="Text Box 3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607" y="10403"/>
                      <a:ext cx="350" cy="42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d-ID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endParaRPr lang="id-ID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p:txBody>
                </p:sp>
                <p:sp>
                  <p:nvSpPr>
                    <p:cNvPr id="44" name="Text Box 3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591" y="13098"/>
                      <a:ext cx="350" cy="42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d-ID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</a:t>
                      </a:r>
                      <a:endParaRPr lang="id-ID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p:txBody>
                </p:sp>
                <p:sp>
                  <p:nvSpPr>
                    <p:cNvPr id="45" name="Arc 15167"/>
                    <p:cNvSpPr>
                      <a:spLocks/>
                    </p:cNvSpPr>
                    <p:nvPr/>
                  </p:nvSpPr>
                  <p:spPr bwMode="auto">
                    <a:xfrm rot="10800000">
                      <a:off x="3912" y="11822"/>
                      <a:ext cx="366" cy="382"/>
                    </a:xfrm>
                    <a:custGeom>
                      <a:avLst/>
                      <a:gdLst>
                        <a:gd name="T0" fmla="*/ 116205 w 232410"/>
                        <a:gd name="T1" fmla="*/ 0 h 242570"/>
                        <a:gd name="T2" fmla="*/ 232386 w 232410"/>
                        <a:gd name="T3" fmla="*/ 118830 h 242570"/>
                        <a:gd name="T4" fmla="*/ 121328 w 232410"/>
                        <a:gd name="T5" fmla="*/ 242452 h 242570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32410" h="242570" stroke="0">
                          <a:moveTo>
                            <a:pt x="116205" y="0"/>
                          </a:moveTo>
                          <a:cubicBezTo>
                            <a:pt x="179466" y="0"/>
                            <a:pt x="231106" y="52816"/>
                            <a:pt x="232386" y="118830"/>
                          </a:cubicBezTo>
                          <a:cubicBezTo>
                            <a:pt x="233663" y="184673"/>
                            <a:pt x="184365" y="239549"/>
                            <a:pt x="121328" y="242452"/>
                          </a:cubicBezTo>
                          <a:lnTo>
                            <a:pt x="116205" y="121285"/>
                          </a:lnTo>
                          <a:lnTo>
                            <a:pt x="116205" y="0"/>
                          </a:lnTo>
                          <a:close/>
                        </a:path>
                        <a:path w="232410" h="242570" fill="none">
                          <a:moveTo>
                            <a:pt x="116205" y="0"/>
                          </a:moveTo>
                          <a:cubicBezTo>
                            <a:pt x="179466" y="0"/>
                            <a:pt x="231106" y="52816"/>
                            <a:pt x="232386" y="118830"/>
                          </a:cubicBezTo>
                          <a:cubicBezTo>
                            <a:pt x="233663" y="184673"/>
                            <a:pt x="184365" y="239549"/>
                            <a:pt x="121328" y="242452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chemeClr val="dk1">
                          <a:lumMod val="100000"/>
                          <a:lumOff val="0"/>
                        </a:schemeClr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rot="0" vert="horz" wrap="square" lIns="91440" tIns="45720" rIns="91440" bIns="45720" anchor="ctr" anchorCtr="0" upright="1">
                      <a:noAutofit/>
                    </a:bodyPr>
                    <a:lstStyle/>
                    <a:p>
                      <a:endParaRPr lang="id-ID" sz="1500"/>
                    </a:p>
                  </p:txBody>
                </p:sp>
                <p:sp>
                  <p:nvSpPr>
                    <p:cNvPr id="46" name="Text Box 4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524" y="11820"/>
                      <a:ext cx="350" cy="42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d-ID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endParaRPr lang="id-ID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p:txBody>
                </p:sp>
                <mc:AlternateContent xmlns:mc="http://schemas.openxmlformats.org/markup-compatibility/2006">
                  <mc:Choice xmlns:a14="http://schemas.microsoft.com/office/drawing/2010/main" xmlns="" Requires="a14">
                    <p:sp>
                      <p:nvSpPr>
                        <p:cNvPr id="47" name="Text Box 4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00" y="11404"/>
                          <a:ext cx="468" cy="507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d-ID" sz="15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/>
                                        <a:cs typeface="Arial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id-ID" sz="15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/>
                                            <a:cs typeface="Arial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vi-VN" sz="1500" i="1">
                                            <a:effectLst/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𝑁</m:t>
                                        </m:r>
                                        <m:r>
                                          <a:rPr lang="id-ID" sz="15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Calibri"/>
                                            <a:cs typeface="Arial"/>
                                          </a:rPr>
                                          <m:t> 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vi-VN" sz="15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43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d-ID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p:txBody>
                    </p:sp>
                  </mc:Choice>
                  <mc:Fallback>
                    <p:sp>
                      <p:nvSpPr>
                        <p:cNvPr id="47" name="Text Box 42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3100" y="11404"/>
                          <a:ext cx="468" cy="507"/>
                        </a:xfrm>
                        <a:prstGeom prst="rect">
                          <a:avLst/>
                        </a:prstGeom>
                        <a:blipFill rotWithShape="1">
                          <a:blip r:embed="rId11"/>
                          <a:stretch>
                            <a:fillRect r="-18333"/>
                          </a:stretch>
                        </a:blip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id-ID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>
                  <mc:Choice xmlns:a14="http://schemas.microsoft.com/office/drawing/2010/main" xmlns="" Requires="a14">
                    <p:sp>
                      <p:nvSpPr>
                        <p:cNvPr id="48" name="Text Box 43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639" y="12352"/>
                          <a:ext cx="556" cy="507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d-ID" sz="15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/>
                                        <a:cs typeface="Arial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id-ID" sz="15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/>
                                            <a:cs typeface="Arial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vi-VN" sz="1500" i="1">
                                            <a:effectLst/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𝑁</m:t>
                                        </m:r>
                                        <m:r>
                                          <a:rPr lang="id-ID" sz="15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Calibri"/>
                                            <a:cs typeface="Arial"/>
                                          </a:rPr>
                                          <m:t> 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vi-VN" sz="15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03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d-ID" sz="15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p:txBody>
                    </p:sp>
                  </mc:Choice>
                  <mc:Fallback>
                    <p:sp>
                      <p:nvSpPr>
                        <p:cNvPr id="48" name="Text Box 43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4639" y="12352"/>
                          <a:ext cx="556" cy="507"/>
                        </a:xfrm>
                        <a:prstGeom prst="rect">
                          <a:avLst/>
                        </a:prstGeom>
                        <a:blipFill rotWithShape="1">
                          <a:blip r:embed="rId12"/>
                          <a:stretch>
                            <a:fillRect/>
                          </a:stretch>
                        </a:blip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id-ID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cxnSp>
                  <p:nvCxnSpPr>
                    <p:cNvPr id="49" name="Straight Connector 48"/>
                    <p:cNvCxnSpPr/>
                    <p:nvPr/>
                  </p:nvCxnSpPr>
                  <p:spPr bwMode="auto">
                    <a:xfrm flipH="1" flipV="1">
                      <a:off x="4089" y="10817"/>
                      <a:ext cx="0" cy="1007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dk1">
                          <a:lumMod val="100000"/>
                          <a:lumOff val="0"/>
                        </a:schemeClr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</p:cxnSp>
              </p:grpSp>
            </p:grpSp>
            <p:cxnSp>
              <p:nvCxnSpPr>
                <p:cNvPr id="39" name="Straight Connector 38"/>
                <p:cNvCxnSpPr/>
                <p:nvPr/>
              </p:nvCxnSpPr>
              <p:spPr bwMode="auto">
                <a:xfrm>
                  <a:off x="3435" y="11169"/>
                  <a:ext cx="506" cy="719"/>
                </a:xfrm>
                <a:prstGeom prst="line">
                  <a:avLst/>
                </a:prstGeom>
                <a:noFill/>
                <a:ln w="12700">
                  <a:solidFill>
                    <a:schemeClr val="dk1">
                      <a:lumMod val="100000"/>
                      <a:lumOff val="0"/>
                    </a:schemeClr>
                  </a:solidFill>
                  <a:miter lim="800000"/>
                  <a:headEnd type="triangle" w="med" len="med"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</p:grpSp>
        </p:grpSp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Rectangle 1"/>
              <p:cNvSpPr/>
              <p:nvPr/>
            </p:nvSpPr>
            <p:spPr>
              <a:xfrm>
                <a:off x="4034557" y="1515090"/>
                <a:ext cx="4572000" cy="111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d-ID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20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vi-VN" sz="2000" i="1">
                              <a:latin typeface="Cambria Math"/>
                            </a:rPr>
                            <m:t>/</m:t>
                          </m:r>
                          <m:r>
                            <a:rPr lang="vi-VN" sz="2000" i="1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vi-VN" sz="2000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id-ID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id-ID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000" i="1">
                                  <a:latin typeface="Cambria Math"/>
                                </a:rPr>
                                <m:t>𝐹</m:t>
                              </m:r>
                              <m:r>
                                <a:rPr lang="vi-VN" sz="2000" i="1">
                                  <a:latin typeface="Cambria Math"/>
                                </a:rPr>
                                <m:t> </m:t>
                              </m:r>
                            </m:e>
                          </m:acc>
                        </m:e>
                        <m:sub>
                          <m:d>
                            <m:dPr>
                              <m:ctrlPr>
                                <a:rPr lang="id-ID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2000" i="1"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</m:sub>
                      </m:sSub>
                      <m:r>
                        <a:rPr lang="vi-VN" sz="2000" i="1">
                          <a:latin typeface="Cambria Math"/>
                        </a:rPr>
                        <m:t>)= </m:t>
                      </m:r>
                      <m:sSub>
                        <m:sSubPr>
                          <m:ctrlPr>
                            <a:rPr lang="id-ID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2000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vi-VN" sz="20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vi-VN" sz="2000" i="1">
                          <a:latin typeface="Cambria Math"/>
                        </a:rPr>
                        <m:t> . </m:t>
                      </m:r>
                      <m:f>
                        <m:fPr>
                          <m:ctrlPr>
                            <a:rPr lang="id-ID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d-ID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2000" i="1">
                                  <a:latin typeface="Cambria Math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vi-VN" sz="2000" i="1">
                                  <a:latin typeface="Cambria Math"/>
                                </a:rPr>
                                <m:t>𝐵𝐶</m:t>
                              </m:r>
                            </m:sub>
                          </m:sSub>
                        </m:num>
                        <m:den>
                          <m:r>
                            <a:rPr lang="vi-VN" sz="20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vi-VN" sz="2000" i="1">
                          <a:latin typeface="Cambria Math"/>
                        </a:rPr>
                        <m:t>−</m:t>
                      </m:r>
                      <m:sSubSup>
                        <m:sSubSupPr>
                          <m:ctrlPr>
                            <a:rPr lang="id-ID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vi-VN" sz="20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vi-VN" sz="2000" i="1">
                              <a:latin typeface="Cambria Math"/>
                            </a:rPr>
                            <m:t>12</m:t>
                          </m:r>
                        </m:sub>
                        <m:sup>
                          <m:r>
                            <a:rPr lang="vi-VN" sz="2000" i="1"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vi-VN" sz="2000" i="1">
                          <a:latin typeface="Cambria Math"/>
                        </a:rPr>
                        <m:t> . </m:t>
                      </m:r>
                      <m:sSub>
                        <m:sSubPr>
                          <m:ctrlPr>
                            <a:rPr lang="id-ID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2000" i="1"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vi-VN" sz="2000" i="1">
                              <a:latin typeface="Cambria Math"/>
                            </a:rPr>
                            <m:t>𝐵𝐶</m:t>
                          </m:r>
                        </m:sub>
                      </m:sSub>
                      <m:r>
                        <a:rPr lang="vi-VN" sz="2000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id-ID" sz="2000" dirty="0"/>
              </a:p>
              <a:p>
                <a:r>
                  <a:rPr lang="vi-VN" sz="2000" dirty="0"/>
                  <a:t/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d-ID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sz="2000">
                            <a:latin typeface="Cambria Math"/>
                          </a:rPr>
                          <m:t>=</m:t>
                        </m:r>
                        <m:r>
                          <a:rPr lang="vi-VN" sz="2000" i="1">
                            <a:latin typeface="Cambria Math"/>
                          </a:rPr>
                          <m:t>&gt;</m:t>
                        </m:r>
                        <m:r>
                          <a:rPr lang="vi-VN" sz="200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vi-VN" sz="2000" i="1">
                            <a:latin typeface="Cambria Math"/>
                          </a:rPr>
                          <m:t>12</m:t>
                        </m:r>
                      </m:sub>
                      <m:sup>
                        <m:r>
                          <a:rPr lang="vi-VN" sz="2000" i="1">
                            <a:latin typeface="Cambria Math"/>
                          </a:rPr>
                          <m:t>𝑡</m:t>
                        </m:r>
                      </m:sup>
                    </m:sSubSup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a:rPr lang="vi-VN" sz="2000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id-ID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d-ID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20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vi-VN" sz="20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vi-VN" sz="20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vi-VN" sz="2000" i="1">
                        <a:latin typeface="Cambria Math"/>
                      </a:rPr>
                      <m:t>=250 (</m:t>
                    </m:r>
                    <m:r>
                      <a:rPr lang="vi-VN" sz="2000" i="1">
                        <a:latin typeface="Cambria Math"/>
                      </a:rPr>
                      <m:t>𝑁</m:t>
                    </m:r>
                    <m:r>
                      <a:rPr lang="vi-VN" sz="2000" i="1">
                        <a:latin typeface="Cambria Math"/>
                      </a:rPr>
                      <m:t>)</m:t>
                    </m:r>
                  </m:oMath>
                </a14:m>
                <a:endParaRPr lang="id-ID" sz="2000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4557" y="1515090"/>
                <a:ext cx="4572000" cy="1116331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Rectangle 2"/>
              <p:cNvSpPr/>
              <p:nvPr/>
            </p:nvSpPr>
            <p:spPr>
              <a:xfrm>
                <a:off x="3663198" y="4268696"/>
                <a:ext cx="5380845" cy="12300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d-ID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20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vi-VN" sz="2000" i="1">
                              <a:latin typeface="Cambria Math"/>
                            </a:rPr>
                            <m:t>/</m:t>
                          </m:r>
                          <m:r>
                            <a:rPr lang="vi-VN" sz="2000" i="1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vi-VN" sz="2000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id-ID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id-ID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000" i="1">
                                  <a:latin typeface="Cambria Math"/>
                                </a:rPr>
                                <m:t>𝐹</m:t>
                              </m:r>
                              <m:r>
                                <a:rPr lang="vi-VN" sz="2000" i="1">
                                  <a:latin typeface="Cambria Math"/>
                                </a:rPr>
                                <m:t> </m:t>
                              </m:r>
                            </m:e>
                          </m:acc>
                        </m:e>
                        <m:sub>
                          <m:d>
                            <m:dPr>
                              <m:ctrlPr>
                                <a:rPr lang="id-ID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2000" i="1">
                                  <a:latin typeface="Cambria Math"/>
                                </a:rPr>
                                <m:t>3</m:t>
                              </m:r>
                            </m:e>
                          </m:d>
                        </m:sub>
                      </m:sSub>
                      <m:r>
                        <a:rPr lang="vi-VN" sz="2000" i="1">
                          <a:latin typeface="Cambria Math"/>
                        </a:rPr>
                        <m:t>)= </m:t>
                      </m:r>
                      <m:sSubSup>
                        <m:sSubSupPr>
                          <m:ctrlPr>
                            <a:rPr lang="id-ID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vi-VN" sz="20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vi-VN" sz="2000" i="1">
                              <a:latin typeface="Cambria Math"/>
                            </a:rPr>
                            <m:t>03</m:t>
                          </m:r>
                        </m:sub>
                        <m:sup>
                          <m:r>
                            <a:rPr lang="vi-VN" sz="2000" i="1"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vi-VN" sz="2000" i="1">
                          <a:latin typeface="Cambria Math"/>
                        </a:rPr>
                        <m:t> . </m:t>
                      </m:r>
                      <m:sSub>
                        <m:sSubPr>
                          <m:ctrlPr>
                            <a:rPr lang="id-ID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2000" i="1"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vi-VN" sz="2000" i="1">
                              <a:latin typeface="Cambria Math"/>
                            </a:rPr>
                            <m:t>𝐶𝐷</m:t>
                          </m:r>
                        </m:sub>
                      </m:sSub>
                      <m:r>
                        <a:rPr lang="vi-VN" sz="2000" i="1">
                          <a:latin typeface="Cambria Math"/>
                        </a:rPr>
                        <m:t> −</m:t>
                      </m:r>
                      <m:sSub>
                        <m:sSubPr>
                          <m:ctrlPr>
                            <a:rPr lang="id-ID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20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vi-VN" sz="2000" i="1">
                              <a:latin typeface="Cambria Math"/>
                            </a:rPr>
                            <m:t>43</m:t>
                          </m:r>
                        </m:sub>
                      </m:sSub>
                      <m:r>
                        <a:rPr lang="vi-VN" sz="2000" i="1">
                          <a:latin typeface="Cambria Math"/>
                        </a:rPr>
                        <m:t>. </m:t>
                      </m:r>
                      <m:sSub>
                        <m:sSubPr>
                          <m:ctrlPr>
                            <a:rPr lang="id-ID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2000" i="1"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vi-VN" sz="2000" i="1">
                              <a:latin typeface="Cambria Math"/>
                            </a:rPr>
                            <m:t>𝐶𝐸</m:t>
                          </m:r>
                        </m:sub>
                      </m:sSub>
                      <m:r>
                        <a:rPr lang="vi-VN" sz="2000" i="1">
                          <a:latin typeface="Cambria Math"/>
                        </a:rPr>
                        <m:t>.</m:t>
                      </m:r>
                      <m:func>
                        <m:funcPr>
                          <m:ctrlPr>
                            <a:rPr lang="id-ID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vi-VN" sz="200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vi-VN" sz="2000" i="1">
                              <a:latin typeface="Cambria Math"/>
                            </a:rPr>
                            <m:t>(</m:t>
                          </m:r>
                          <m:f>
                            <m:fPr>
                              <m:ctrlPr>
                                <a:rPr lang="id-ID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2000" i="1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vi-VN" sz="2000" i="1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e>
                      </m:func>
                      <m:r>
                        <a:rPr lang="vi-VN" sz="2000" i="1">
                          <a:latin typeface="Cambria Math"/>
                        </a:rPr>
                        <m:t>)=0</m:t>
                      </m:r>
                    </m:oMath>
                  </m:oMathPara>
                </a14:m>
                <a:endParaRPr lang="id-ID" sz="2000" dirty="0"/>
              </a:p>
              <a:p>
                <a:r>
                  <a:rPr lang="vi-VN" sz="2000" dirty="0"/>
                  <a:t/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/>
                      </a:rPr>
                      <m:t>=&gt;</m:t>
                    </m:r>
                    <m:sSubSup>
                      <m:sSubSupPr>
                        <m:ctrlPr>
                          <a:rPr lang="id-ID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sz="200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vi-VN" sz="2000" i="1">
                            <a:latin typeface="Cambria Math"/>
                          </a:rPr>
                          <m:t>03</m:t>
                        </m:r>
                      </m:sub>
                      <m:sup>
                        <m:r>
                          <a:rPr lang="vi-VN" sz="2000" i="1">
                            <a:latin typeface="Cambria Math"/>
                          </a:rPr>
                          <m:t>𝑡</m:t>
                        </m:r>
                      </m:sup>
                    </m:sSubSup>
                    <m:r>
                      <a:rPr lang="vi-VN" sz="2000" i="1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id-ID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200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vi-VN" sz="2000" i="1">
                            <a:latin typeface="Cambria Math"/>
                          </a:rPr>
                          <m:t>43</m:t>
                        </m:r>
                      </m:sub>
                    </m:sSub>
                    <m:r>
                      <a:rPr lang="vi-VN" sz="2000" i="1">
                        <a:latin typeface="Cambria Math"/>
                      </a:rPr>
                      <m:t>.</m:t>
                    </m:r>
                    <m:f>
                      <m:fPr>
                        <m:ctrlPr>
                          <a:rPr lang="id-ID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id-ID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id-ID" sz="20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2000" i="1">
                                    <a:latin typeface="Cambria Math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 lang="vi-VN" sz="20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num>
                      <m:den>
                        <m:r>
                          <a:rPr lang="vi-VN" sz="20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vi-VN" sz="2000" i="1">
                        <a:latin typeface="Cambria Math"/>
                      </a:rPr>
                      <m:t>=1000</m:t>
                    </m:r>
                    <m:rad>
                      <m:radPr>
                        <m:degHide m:val="on"/>
                        <m:ctrlPr>
                          <a:rPr lang="id-ID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latin typeface="Cambria Math"/>
                          </a:rPr>
                          <m:t>2</m:t>
                        </m:r>
                      </m:e>
                    </m:rad>
                    <m:r>
                      <a:rPr lang="vi-VN" sz="2000" i="1">
                        <a:latin typeface="Cambria Math"/>
                      </a:rPr>
                      <m:t> . </m:t>
                    </m:r>
                    <m:f>
                      <m:fPr>
                        <m:ctrlPr>
                          <a:rPr lang="id-ID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id-ID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000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vi-VN" sz="20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vi-VN" sz="2000" i="1">
                        <a:latin typeface="Cambria Math"/>
                      </a:rPr>
                      <m:t>=500 (</m:t>
                    </m:r>
                    <m:r>
                      <a:rPr lang="vi-VN" sz="2000" i="1">
                        <a:latin typeface="Cambria Math"/>
                      </a:rPr>
                      <m:t>𝑁</m:t>
                    </m:r>
                    <m:r>
                      <a:rPr lang="vi-VN" sz="2000" i="1">
                        <a:latin typeface="Cambria Math"/>
                      </a:rPr>
                      <m:t>)</m:t>
                    </m:r>
                  </m:oMath>
                </a14:m>
                <a:endParaRPr lang="id-ID" sz="2000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3198" y="4268696"/>
                <a:ext cx="5380845" cy="123001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378823" y="561703"/>
            <a:ext cx="8477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</a:t>
            </a:r>
            <a:r>
              <a:rPr lang="en-US" dirty="0" err="1" smtClean="0"/>
              <a:t>Momen</a:t>
            </a:r>
            <a:r>
              <a:rPr lang="en-US" dirty="0" smtClean="0"/>
              <a:t> </a:t>
            </a:r>
            <a:r>
              <a:rPr lang="en-US" dirty="0" err="1" smtClean="0"/>
              <a:t>đối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điểm</a:t>
            </a:r>
            <a:r>
              <a:rPr lang="en-US" dirty="0" smtClean="0"/>
              <a:t> C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tất</a:t>
            </a:r>
            <a:r>
              <a:rPr lang="en-US" dirty="0" smtClean="0"/>
              <a:t> </a:t>
            </a:r>
            <a:r>
              <a:rPr lang="en-US" dirty="0" err="1" smtClean="0"/>
              <a:t>cả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lực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lên</a:t>
            </a:r>
            <a:r>
              <a:rPr lang="en-US" dirty="0" smtClean="0"/>
              <a:t> </a:t>
            </a:r>
            <a:r>
              <a:rPr lang="en-US" dirty="0" err="1" smtClean="0"/>
              <a:t>khâu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444137" y="2987039"/>
            <a:ext cx="8477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</a:t>
            </a:r>
            <a:r>
              <a:rPr lang="en-US" dirty="0" err="1" smtClean="0"/>
              <a:t>Momen</a:t>
            </a:r>
            <a:r>
              <a:rPr lang="en-US" dirty="0" smtClean="0"/>
              <a:t> </a:t>
            </a:r>
            <a:r>
              <a:rPr lang="en-US" dirty="0" err="1" smtClean="0"/>
              <a:t>đối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điểm</a:t>
            </a:r>
            <a:r>
              <a:rPr lang="en-US" dirty="0" smtClean="0"/>
              <a:t> C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tất</a:t>
            </a:r>
            <a:r>
              <a:rPr lang="en-US" dirty="0" smtClean="0"/>
              <a:t> </a:t>
            </a:r>
            <a:r>
              <a:rPr lang="en-US" dirty="0" err="1" smtClean="0"/>
              <a:t>cả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lực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lên</a:t>
            </a:r>
            <a:r>
              <a:rPr lang="en-US" dirty="0" smtClean="0"/>
              <a:t> </a:t>
            </a:r>
            <a:r>
              <a:rPr lang="en-US" dirty="0" err="1" smtClean="0"/>
              <a:t>khâu</a:t>
            </a:r>
            <a:r>
              <a:rPr lang="en-US" dirty="0" smtClean="0"/>
              <a:t> 3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F299B8E-E377-4DEB-8112-382A2C9B2272}" type="slidenum">
              <a:rPr lang="en-US" smtClean="0">
                <a:solidFill>
                  <a:srgbClr val="898989"/>
                </a:solidFill>
              </a:rPr>
              <a:pPr/>
              <a:t>31</a:t>
            </a:fld>
            <a:endParaRPr lang="en-US" smtClean="0">
              <a:solidFill>
                <a:srgbClr val="898989"/>
              </a:solidFill>
            </a:endParaRPr>
          </a:p>
        </p:txBody>
      </p: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0" y="462994"/>
            <a:ext cx="5533991" cy="3792389"/>
            <a:chOff x="1665" y="4572"/>
            <a:chExt cx="5505" cy="4042"/>
          </a:xfrm>
        </p:grpSpPr>
        <p:grpSp>
          <p:nvGrpSpPr>
            <p:cNvPr id="57" name="Group 56"/>
            <p:cNvGrpSpPr>
              <a:grpSpLocks/>
            </p:cNvGrpSpPr>
            <p:nvPr/>
          </p:nvGrpSpPr>
          <p:grpSpPr bwMode="auto">
            <a:xfrm>
              <a:off x="1665" y="4572"/>
              <a:ext cx="4960" cy="4042"/>
              <a:chOff x="894" y="4427"/>
              <a:chExt cx="4960" cy="4042"/>
            </a:xfrm>
          </p:grpSpPr>
          <p:grpSp>
            <p:nvGrpSpPr>
              <p:cNvPr id="64" name="Group 63"/>
              <p:cNvGrpSpPr>
                <a:grpSpLocks/>
              </p:cNvGrpSpPr>
              <p:nvPr/>
            </p:nvGrpSpPr>
            <p:grpSpPr bwMode="auto">
              <a:xfrm>
                <a:off x="897" y="4427"/>
                <a:ext cx="4651" cy="4042"/>
                <a:chOff x="6483" y="4154"/>
                <a:chExt cx="4651" cy="4042"/>
              </a:xfrm>
            </p:grpSpPr>
            <p:cxnSp>
              <p:nvCxnSpPr>
                <p:cNvPr id="88" name="Straight Arrow Connector 87"/>
                <p:cNvCxnSpPr/>
                <p:nvPr/>
              </p:nvCxnSpPr>
              <p:spPr bwMode="auto">
                <a:xfrm flipH="1">
                  <a:off x="8466" y="5367"/>
                  <a:ext cx="0" cy="2160"/>
                </a:xfrm>
                <a:prstGeom prst="straightConnector1">
                  <a:avLst/>
                </a:prstGeom>
                <a:noFill/>
                <a:ln w="28575">
                  <a:solidFill>
                    <a:srgbClr val="00B050"/>
                  </a:solidFill>
                  <a:miter lim="800000"/>
                  <a:headEnd type="arrow" w="med" len="med"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mc:AlternateContent xmlns:mc="http://schemas.openxmlformats.org/markup-compatibility/2006">
              <mc:Choice xmlns:a14="http://schemas.microsoft.com/office/drawing/2010/main" xmlns="" Requires="a14">
                <p:sp>
                  <p:nvSpPr>
                    <p:cNvPr id="89" name="Text Box 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796" y="6142"/>
                      <a:ext cx="623" cy="56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id-ID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/>
                                    <a:cs typeface="Arial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id-ID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/>
                                        <a:cs typeface="Arial"/>
                                      </a:rPr>
                                    </m:ctrlPr>
                                  </m:accPr>
                                  <m:e>
                                    <m:r>
                                      <a:rPr lang="vi-VN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𝑁</m:t>
                                    </m:r>
                                    <m:r>
                                      <a:rPr lang="id-ID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Calibri"/>
                                        <a:cs typeface="Arial"/>
                                      </a:rPr>
                                      <m:t> 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vi-VN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05</m:t>
                                </m:r>
                              </m:sub>
                            </m:sSub>
                          </m:oMath>
                        </m:oMathPara>
                      </a14:m>
                      <a:endParaRPr lang="id-ID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p:txBody>
                </p:sp>
              </mc:Choice>
              <mc:Fallback>
                <p:sp>
                  <p:nvSpPr>
                    <p:cNvPr id="89" name="Text Box 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7796" y="6142"/>
                      <a:ext cx="623" cy="565"/>
                    </a:xfrm>
                    <a:prstGeom prst="rect">
                      <a:avLst/>
                    </a:prstGeom>
                    <a:blipFill rotWithShape="1">
                      <a:blip r:embed="rId2"/>
                      <a:stretch>
                        <a:fillRect/>
                      </a:stretch>
                    </a:blip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id-ID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90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8043" y="7407"/>
                  <a:ext cx="378" cy="37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id-ID">
                      <a:effectLst/>
                      <a:latin typeface="Arial"/>
                      <a:ea typeface="Calibri"/>
                      <a:cs typeface="Times New Roman"/>
                    </a:rPr>
                    <a:t>b</a:t>
                  </a:r>
                  <a:endParaRPr lang="id-ID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91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8087" y="4801"/>
                  <a:ext cx="379" cy="37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id-ID">
                      <a:effectLst/>
                      <a:latin typeface="Arial"/>
                      <a:ea typeface="Calibri"/>
                      <a:cs typeface="Times New Roman"/>
                    </a:rPr>
                    <a:t>c</a:t>
                  </a:r>
                  <a:endParaRPr lang="id-ID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92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0359" y="7530"/>
                  <a:ext cx="378" cy="37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id-ID">
                      <a:effectLst/>
                      <a:latin typeface="Arial"/>
                      <a:ea typeface="Calibri"/>
                      <a:cs typeface="Times New Roman"/>
                    </a:rPr>
                    <a:t>a</a:t>
                  </a:r>
                  <a:endParaRPr lang="id-ID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mc:AlternateContent xmlns:mc="http://schemas.openxmlformats.org/markup-compatibility/2006">
              <mc:Choice xmlns:a14="http://schemas.microsoft.com/office/drawing/2010/main" xmlns="" Requires="a14">
                <p:sp>
                  <p:nvSpPr>
                    <p:cNvPr id="93" name="Text Box 1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686" y="6251"/>
                      <a:ext cx="566" cy="464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id-ID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/>
                                    <a:cs typeface="Arial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id-ID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/>
                                        <a:cs typeface="Arial"/>
                                      </a:rPr>
                                    </m:ctrlPr>
                                  </m:accPr>
                                  <m:e>
                                    <m:r>
                                      <a:rPr lang="vi-VN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𝑁</m:t>
                                    </m:r>
                                    <m:r>
                                      <a:rPr lang="id-ID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Calibri"/>
                                        <a:cs typeface="Arial"/>
                                      </a:rPr>
                                      <m:t> 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vi-VN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34</m:t>
                                </m:r>
                              </m:sub>
                            </m:sSub>
                          </m:oMath>
                        </m:oMathPara>
                      </a14:m>
                      <a:endParaRPr lang="id-ID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p:txBody>
                </p:sp>
              </mc:Choice>
              <mc:Fallback>
                <p:sp>
                  <p:nvSpPr>
                    <p:cNvPr id="93" name="Text Box 1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9686" y="6251"/>
                      <a:ext cx="566" cy="464"/>
                    </a:xfrm>
                    <a:prstGeom prst="rect">
                      <a:avLst/>
                    </a:prstGeom>
                    <a:blipFill rotWithShape="1">
                      <a:blip r:embed="rId3"/>
                      <a:stretch>
                        <a:fillRect/>
                      </a:stretch>
                    </a:blip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id-ID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xmlns="" Requires="a14">
                <p:sp>
                  <p:nvSpPr>
                    <p:cNvPr id="94" name="Text Box 1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554" y="7527"/>
                      <a:ext cx="556" cy="578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id-ID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/>
                                    <a:cs typeface="Arial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id-ID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/>
                                        <a:cs typeface="Arial"/>
                                      </a:rPr>
                                    </m:ctrlPr>
                                  </m:accPr>
                                  <m:e>
                                    <m:r>
                                      <a:rPr lang="vi-VN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𝑃</m:t>
                                    </m:r>
                                    <m:r>
                                      <a:rPr lang="id-ID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Calibri"/>
                                        <a:cs typeface="Arial"/>
                                      </a:rPr>
                                      <m:t> 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vi-VN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5</m:t>
                                </m:r>
                              </m:sub>
                            </m:sSub>
                          </m:oMath>
                        </m:oMathPara>
                      </a14:m>
                      <a:endParaRPr lang="id-ID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p:txBody>
                </p:sp>
              </mc:Choice>
              <mc:Fallback>
                <p:sp>
                  <p:nvSpPr>
                    <p:cNvPr id="94" name="Text Box 1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9554" y="7527"/>
                      <a:ext cx="556" cy="578"/>
                    </a:xfrm>
                    <a:prstGeom prst="rect">
                      <a:avLst/>
                    </a:prstGeom>
                    <a:blipFill rotWithShape="1">
                      <a:blip r:embed="rId4"/>
                      <a:stretch>
                        <a:fillRect/>
                      </a:stretch>
                    </a:blip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id-ID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95" name="Straight Arrow Connector 94"/>
                <p:cNvCxnSpPr/>
                <p:nvPr/>
              </p:nvCxnSpPr>
              <p:spPr bwMode="auto">
                <a:xfrm>
                  <a:off x="8464" y="7499"/>
                  <a:ext cx="2160" cy="1"/>
                </a:xfrm>
                <a:prstGeom prst="straightConnector1">
                  <a:avLst/>
                </a:prstGeom>
                <a:noFill/>
                <a:ln w="28575">
                  <a:solidFill>
                    <a:srgbClr val="FF0000"/>
                  </a:solidFill>
                  <a:miter lim="800000"/>
                  <a:headEnd type="arrow" w="med" len="med"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96" name="Straight Arrow Connector 95"/>
                <p:cNvCxnSpPr/>
                <p:nvPr/>
              </p:nvCxnSpPr>
              <p:spPr bwMode="auto">
                <a:xfrm flipH="1">
                  <a:off x="8445" y="4625"/>
                  <a:ext cx="1" cy="3571"/>
                </a:xfrm>
                <a:prstGeom prst="straightConnector1">
                  <a:avLst/>
                </a:prstGeom>
                <a:noFill/>
                <a:ln w="3175">
                  <a:solidFill>
                    <a:schemeClr val="dk1">
                      <a:lumMod val="100000"/>
                      <a:lumOff val="0"/>
                    </a:schemeClr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97" name="Straight Connector 96"/>
                <p:cNvCxnSpPr/>
                <p:nvPr/>
              </p:nvCxnSpPr>
              <p:spPr bwMode="auto">
                <a:xfrm>
                  <a:off x="7660" y="4628"/>
                  <a:ext cx="3474" cy="3371"/>
                </a:xfrm>
                <a:prstGeom prst="line">
                  <a:avLst/>
                </a:prstGeom>
                <a:noFill/>
                <a:ln w="6350">
                  <a:solidFill>
                    <a:schemeClr val="dk1">
                      <a:lumMod val="100000"/>
                      <a:lumOff val="0"/>
                    </a:schemeClr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grpSp>
              <p:nvGrpSpPr>
                <p:cNvPr id="98" name="Group 97"/>
                <p:cNvGrpSpPr>
                  <a:grpSpLocks/>
                </p:cNvGrpSpPr>
                <p:nvPr/>
              </p:nvGrpSpPr>
              <p:grpSpPr bwMode="auto">
                <a:xfrm>
                  <a:off x="8466" y="4154"/>
                  <a:ext cx="2043" cy="655"/>
                  <a:chOff x="8464" y="5353"/>
                  <a:chExt cx="2043" cy="655"/>
                </a:xfrm>
              </p:grpSpPr>
              <mc:AlternateContent xmlns:mc="http://schemas.openxmlformats.org/markup-compatibility/2006">
                <mc:Choice xmlns:a14="http://schemas.microsoft.com/office/drawing/2010/main" xmlns="" Requires="a14">
                  <p:sp>
                    <p:nvSpPr>
                      <p:cNvPr id="103" name="Text Box 1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635" y="5353"/>
                        <a:ext cx="1872" cy="65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id-ID">
                            <a:effectLst/>
                            <a:latin typeface="Times New Roman"/>
                            <a:ea typeface="Calibri"/>
                            <a:cs typeface="Times New Roman"/>
                          </a:rPr>
                          <a:t>Phương </a:t>
                        </a:r>
                        <a14:m>
                          <m:oMath xmlns:m="http://schemas.openxmlformats.org/officeDocument/2006/math">
                            <m:sSub>
                              <m:sSubPr>
                                <m:ctrlPr>
                                  <a:rPr lang="id-ID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/>
                                    <a:cs typeface="Arial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id-ID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/>
                                        <a:cs typeface="Arial"/>
                                      </a:rPr>
                                    </m:ctrlPr>
                                  </m:accPr>
                                  <m:e>
                                    <m:r>
                                      <a:rPr lang="vi-VN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𝑁</m:t>
                                    </m:r>
                                    <m:r>
                                      <a:rPr lang="id-ID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Calibri"/>
                                        <a:cs typeface="Arial"/>
                                      </a:rPr>
                                      <m:t> 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vi-VN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05</m:t>
                                </m:r>
                              </m:sub>
                            </m:sSub>
                          </m:oMath>
                        </a14:m>
                        <a:endParaRPr lang="id-ID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  <a:p>
                        <a:pPr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id-ID">
                            <a:effectLst/>
                            <a:latin typeface="Times New Roman"/>
                            <a:ea typeface="Calibri"/>
                            <a:cs typeface="Times New Roman"/>
                          </a:rPr>
                          <a:t> </a:t>
                        </a:r>
                        <a:endParaRPr lang="id-ID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p:txBody>
                  </p:sp>
                </mc:Choice>
                <mc:Fallback>
                  <p:sp>
                    <p:nvSpPr>
                      <p:cNvPr id="103" name="Text Box 16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 bwMode="auto">
                      <a:xfrm>
                        <a:off x="8635" y="5353"/>
                        <a:ext cx="1872" cy="655"/>
                      </a:xfrm>
                      <a:prstGeom prst="rect">
                        <a:avLst/>
                      </a:prstGeom>
                      <a:blipFill rotWithShape="1">
                        <a:blip r:embed="rId5"/>
                        <a:stretch>
                          <a:fillRect l="-2913"/>
                        </a:stretch>
                      </a:blip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r>
                          <a:rPr lang="id-ID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104" name="Arc 17"/>
                  <p:cNvSpPr>
                    <a:spLocks/>
                  </p:cNvSpPr>
                  <p:nvPr/>
                </p:nvSpPr>
                <p:spPr bwMode="auto">
                  <a:xfrm flipH="1">
                    <a:off x="8464" y="5780"/>
                    <a:ext cx="252" cy="143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id-ID"/>
                  </a:p>
                </p:txBody>
              </p:sp>
            </p:grpSp>
            <p:grpSp>
              <p:nvGrpSpPr>
                <p:cNvPr id="99" name="Group 98"/>
                <p:cNvGrpSpPr>
                  <a:grpSpLocks/>
                </p:cNvGrpSpPr>
                <p:nvPr/>
              </p:nvGrpSpPr>
              <p:grpSpPr bwMode="auto">
                <a:xfrm>
                  <a:off x="6483" y="5115"/>
                  <a:ext cx="1659" cy="680"/>
                  <a:chOff x="1467" y="5714"/>
                  <a:chExt cx="1659" cy="680"/>
                </a:xfrm>
              </p:grpSpPr>
              <mc:AlternateContent xmlns:mc="http://schemas.openxmlformats.org/markup-compatibility/2006">
                <mc:Choice xmlns:a14="http://schemas.microsoft.com/office/drawing/2010/main" xmlns="" Requires="a14">
                  <p:sp>
                    <p:nvSpPr>
                      <p:cNvPr id="101" name="Text Box 1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467" y="5775"/>
                        <a:ext cx="1473" cy="619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id-ID" dirty="0">
                            <a:effectLst/>
                            <a:latin typeface="Times New Roman"/>
                            <a:ea typeface="Calibri"/>
                            <a:cs typeface="Times New Roman"/>
                          </a:rPr>
                          <a:t>Phương </a:t>
                        </a:r>
                        <a14:m>
                          <m:oMath xmlns:m="http://schemas.openxmlformats.org/officeDocument/2006/math">
                            <m:sSub>
                              <m:sSubPr>
                                <m:ctrlPr>
                                  <a:rPr lang="id-ID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/>
                                    <a:cs typeface="Arial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id-ID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/>
                                        <a:cs typeface="Arial"/>
                                      </a:rPr>
                                    </m:ctrlPr>
                                  </m:accPr>
                                  <m:e>
                                    <m:r>
                                      <a:rPr lang="vi-VN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𝑁</m:t>
                                    </m:r>
                                    <m:r>
                                      <a:rPr lang="id-ID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Calibri"/>
                                        <a:cs typeface="Arial"/>
                                      </a:rPr>
                                      <m:t> 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vi-VN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43</m:t>
                                </m:r>
                              </m:sub>
                            </m:sSub>
                          </m:oMath>
                        </a14:m>
                        <a:endParaRPr lang="id-ID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  <a:p>
                        <a:pPr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id-ID" dirty="0">
                            <a:effectLst/>
                            <a:latin typeface="Times New Roman"/>
                            <a:ea typeface="Calibri"/>
                            <a:cs typeface="Times New Roman"/>
                          </a:rPr>
                          <a:t> </a:t>
                        </a:r>
                        <a:endParaRPr lang="id-ID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p:txBody>
                  </p:sp>
                </mc:Choice>
                <mc:Fallback>
                  <p:sp>
                    <p:nvSpPr>
                      <p:cNvPr id="101" name="Text Box 19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 bwMode="auto">
                      <a:xfrm>
                        <a:off x="1467" y="5775"/>
                        <a:ext cx="1473" cy="619"/>
                      </a:xfrm>
                      <a:prstGeom prst="rect">
                        <a:avLst/>
                      </a:prstGeom>
                      <a:blipFill rotWithShape="1">
                        <a:blip r:embed="rId6"/>
                        <a:stretch>
                          <a:fillRect l="-3704"/>
                        </a:stretch>
                      </a:blip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r>
                          <a:rPr lang="id-ID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102" name="Arc 20"/>
                  <p:cNvSpPr>
                    <a:spLocks/>
                  </p:cNvSpPr>
                  <p:nvPr/>
                </p:nvSpPr>
                <p:spPr bwMode="auto">
                  <a:xfrm flipH="1">
                    <a:off x="2874" y="5714"/>
                    <a:ext cx="252" cy="143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id-ID"/>
                  </a:p>
                </p:txBody>
              </p:sp>
            </p:grpSp>
            <p:cxnSp>
              <p:nvCxnSpPr>
                <p:cNvPr id="100" name="Straight Connector 99"/>
                <p:cNvCxnSpPr/>
                <p:nvPr/>
              </p:nvCxnSpPr>
              <p:spPr bwMode="auto">
                <a:xfrm>
                  <a:off x="8466" y="5367"/>
                  <a:ext cx="2158" cy="2133"/>
                </a:xfrm>
                <a:prstGeom prst="line">
                  <a:avLst/>
                </a:prstGeom>
                <a:noFill/>
                <a:ln w="28575">
                  <a:solidFill>
                    <a:schemeClr val="accent5">
                      <a:lumMod val="75000"/>
                      <a:lumOff val="0"/>
                    </a:schemeClr>
                  </a:solidFill>
                  <a:miter lim="800000"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</p:grpSp>
          <p:grpSp>
            <p:nvGrpSpPr>
              <p:cNvPr id="65" name="Group 64"/>
              <p:cNvGrpSpPr>
                <a:grpSpLocks/>
              </p:cNvGrpSpPr>
              <p:nvPr/>
            </p:nvGrpSpPr>
            <p:grpSpPr bwMode="auto">
              <a:xfrm>
                <a:off x="894" y="5053"/>
                <a:ext cx="4960" cy="3325"/>
                <a:chOff x="6510" y="4788"/>
                <a:chExt cx="4960" cy="3325"/>
              </a:xfrm>
            </p:grpSpPr>
            <mc:AlternateContent xmlns:mc="http://schemas.openxmlformats.org/markup-compatibility/2006">
              <mc:Choice xmlns:a14="http://schemas.microsoft.com/office/drawing/2010/main" xmlns="" Requires="a14">
                <p:sp>
                  <p:nvSpPr>
                    <p:cNvPr id="66" name="Text Box 2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934" y="5284"/>
                      <a:ext cx="566" cy="49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id-ID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/>
                                    <a:cs typeface="Arial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id-ID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/>
                                        <a:cs typeface="Arial"/>
                                      </a:rPr>
                                    </m:ctrlPr>
                                  </m:accPr>
                                  <m:e>
                                    <m:r>
                                      <a:rPr lang="vi-VN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𝑁</m:t>
                                    </m:r>
                                    <m:r>
                                      <a:rPr lang="id-ID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Calibri"/>
                                        <a:cs typeface="Arial"/>
                                      </a:rPr>
                                      <m:t> 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vi-VN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43</m:t>
                                </m:r>
                              </m:sub>
                            </m:sSub>
                          </m:oMath>
                        </m:oMathPara>
                      </a14:m>
                      <a:endParaRPr lang="id-ID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p:txBody>
                </p:sp>
              </mc:Choice>
              <mc:Fallback>
                <p:sp>
                  <p:nvSpPr>
                    <p:cNvPr id="66" name="Text Box 2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8934" y="5284"/>
                      <a:ext cx="566" cy="497"/>
                    </a:xfrm>
                    <a:prstGeom prst="rect">
                      <a:avLst/>
                    </a:prstGeom>
                    <a:blipFill rotWithShape="1">
                      <a:blip r:embed="rId7"/>
                      <a:stretch>
                        <a:fillRect/>
                      </a:stretch>
                    </a:blip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id-ID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67" name="Straight Arrow Connector 66"/>
                <p:cNvCxnSpPr/>
                <p:nvPr/>
              </p:nvCxnSpPr>
              <p:spPr bwMode="auto">
                <a:xfrm flipH="1">
                  <a:off x="10578" y="6408"/>
                  <a:ext cx="0" cy="576"/>
                </a:xfrm>
                <a:prstGeom prst="straightConnector1">
                  <a:avLst/>
                </a:prstGeom>
                <a:noFill/>
                <a:ln w="28575">
                  <a:solidFill>
                    <a:srgbClr val="92D050"/>
                  </a:solidFill>
                  <a:miter lim="800000"/>
                  <a:headEnd type="arrow" w="med" len="med"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68" name="Straight Arrow Connector 67"/>
                <p:cNvCxnSpPr/>
                <p:nvPr/>
              </p:nvCxnSpPr>
              <p:spPr bwMode="auto">
                <a:xfrm flipH="1">
                  <a:off x="10623" y="6419"/>
                  <a:ext cx="0" cy="1080"/>
                </a:xfrm>
                <a:prstGeom prst="straightConnector1">
                  <a:avLst/>
                </a:prstGeom>
                <a:noFill/>
                <a:ln w="28575">
                  <a:solidFill>
                    <a:srgbClr val="0070C0"/>
                  </a:solidFill>
                  <a:miter lim="800000"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69" name="AutoShape 26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7157" y="6984"/>
                  <a:ext cx="4166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mc:AlternateContent xmlns:mc="http://schemas.openxmlformats.org/markup-compatibility/2006">
              <mc:Choice xmlns:a14="http://schemas.microsoft.com/office/drawing/2010/main" xmlns="" Requires="a14">
                <p:sp>
                  <p:nvSpPr>
                    <p:cNvPr id="70" name="Text Box 2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822" y="6259"/>
                      <a:ext cx="648" cy="498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id-ID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⃗"/>
                                    <m:ctrlPr>
                                      <a:rPr lang="id-ID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accPr>
                                  <m:e>
                                    <m:r>
                                      <a:rPr lang="id-ID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𝑁</m:t>
                                    </m:r>
                                    <m:r>
                                      <a:rPr lang="id-ID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 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id-ID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12</m:t>
                                </m:r>
                              </m:sub>
                              <m:sup>
                                <m:r>
                                  <a:rPr lang="id-ID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𝑡</m:t>
                                </m:r>
                              </m:sup>
                            </m:sSubSup>
                          </m:oMath>
                        </m:oMathPara>
                      </a14:m>
                      <a:endParaRPr lang="id-ID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d-ID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d-ID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id-ID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p:txBody>
                </p:sp>
              </mc:Choice>
              <mc:Fallback>
                <p:sp>
                  <p:nvSpPr>
                    <p:cNvPr id="70" name="Text Box 2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10822" y="6259"/>
                      <a:ext cx="648" cy="498"/>
                    </a:xfrm>
                    <a:prstGeom prst="rect">
                      <a:avLst/>
                    </a:prstGeom>
                    <a:blipFill rotWithShape="1">
                      <a:blip r:embed="rId8"/>
                      <a:stretch>
                        <a:fillRect/>
                      </a:stretch>
                    </a:blip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id-ID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71" name="AutoShape 28"/>
                <p:cNvCxnSpPr>
                  <a:cxnSpLocks noChangeShapeType="1"/>
                </p:cNvCxnSpPr>
                <p:nvPr/>
              </p:nvCxnSpPr>
              <p:spPr bwMode="auto">
                <a:xfrm flipV="1">
                  <a:off x="10578" y="6545"/>
                  <a:ext cx="305" cy="17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mc:AlternateContent xmlns:mc="http://schemas.openxmlformats.org/markup-compatibility/2006">
              <mc:Choice xmlns:a14="http://schemas.microsoft.com/office/drawing/2010/main" xmlns="" Requires="a14">
                <p:sp>
                  <p:nvSpPr>
                    <p:cNvPr id="72" name="Text Box 2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705" y="6995"/>
                      <a:ext cx="556" cy="504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id-ID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/>
                                    <a:cs typeface="Arial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id-ID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/>
                                        <a:cs typeface="Arial"/>
                                      </a:rPr>
                                    </m:ctrlPr>
                                  </m:accPr>
                                  <m:e>
                                    <m:r>
                                      <a:rPr lang="vi-VN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𝑃</m:t>
                                    </m:r>
                                    <m:r>
                                      <a:rPr lang="id-ID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Calibri"/>
                                        <a:cs typeface="Arial"/>
                                      </a:rPr>
                                      <m:t> 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vi-VN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id-ID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p:txBody>
                </p:sp>
              </mc:Choice>
              <mc:Fallback>
                <p:sp>
                  <p:nvSpPr>
                    <p:cNvPr id="72" name="Text Box 2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10705" y="6995"/>
                      <a:ext cx="556" cy="504"/>
                    </a:xfrm>
                    <a:prstGeom prst="rect">
                      <a:avLst/>
                    </a:prstGeom>
                    <a:blipFill rotWithShape="1">
                      <a:blip r:embed="rId9"/>
                      <a:stretch>
                        <a:fillRect/>
                      </a:stretch>
                    </a:blip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id-ID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73" name="Straight Arrow Connector 72"/>
                <p:cNvCxnSpPr/>
                <p:nvPr/>
              </p:nvCxnSpPr>
              <p:spPr bwMode="auto">
                <a:xfrm>
                  <a:off x="8474" y="5355"/>
                  <a:ext cx="1080" cy="1"/>
                </a:xfrm>
                <a:prstGeom prst="straightConnector1">
                  <a:avLst/>
                </a:prstGeom>
                <a:noFill/>
                <a:ln w="28575">
                  <a:solidFill>
                    <a:srgbClr val="0070C0"/>
                  </a:solidFill>
                  <a:miter lim="800000"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74" name="Straight Arrow Connector 73"/>
                <p:cNvCxnSpPr/>
                <p:nvPr/>
              </p:nvCxnSpPr>
              <p:spPr bwMode="auto">
                <a:xfrm flipH="1">
                  <a:off x="9491" y="4801"/>
                  <a:ext cx="1" cy="3312"/>
                </a:xfrm>
                <a:prstGeom prst="straightConnector1">
                  <a:avLst/>
                </a:prstGeom>
                <a:noFill/>
                <a:ln w="3175">
                  <a:solidFill>
                    <a:schemeClr val="dk1">
                      <a:lumMod val="100000"/>
                      <a:lumOff val="0"/>
                    </a:schemeClr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75" name="Straight Arrow Connector 74"/>
                <p:cNvCxnSpPr/>
                <p:nvPr/>
              </p:nvCxnSpPr>
              <p:spPr bwMode="auto">
                <a:xfrm>
                  <a:off x="9491" y="6983"/>
                  <a:ext cx="1152" cy="1"/>
                </a:xfrm>
                <a:prstGeom prst="straightConnector1">
                  <a:avLst/>
                </a:prstGeom>
                <a:noFill/>
                <a:ln w="28575">
                  <a:solidFill>
                    <a:srgbClr val="7030A0"/>
                  </a:solidFill>
                  <a:miter lim="800000"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grpSp>
              <p:nvGrpSpPr>
                <p:cNvPr id="76" name="Group 75"/>
                <p:cNvGrpSpPr>
                  <a:grpSpLocks/>
                </p:cNvGrpSpPr>
                <p:nvPr/>
              </p:nvGrpSpPr>
              <p:grpSpPr bwMode="auto">
                <a:xfrm>
                  <a:off x="6510" y="6994"/>
                  <a:ext cx="1574" cy="670"/>
                  <a:chOff x="1588" y="5714"/>
                  <a:chExt cx="1538" cy="670"/>
                </a:xfrm>
              </p:grpSpPr>
              <mc:AlternateContent xmlns:mc="http://schemas.openxmlformats.org/markup-compatibility/2006">
                <mc:Choice xmlns:a14="http://schemas.microsoft.com/office/drawing/2010/main" xmlns="" Requires="a14">
                  <p:sp>
                    <p:nvSpPr>
                      <p:cNvPr id="86" name="Text Box 3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588" y="5849"/>
                        <a:ext cx="1428" cy="53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id-ID" dirty="0">
                            <a:effectLst/>
                            <a:latin typeface="Times New Roman"/>
                            <a:ea typeface="Calibri"/>
                            <a:cs typeface="Times New Roman"/>
                          </a:rPr>
                          <a:t>Phương </a:t>
                        </a:r>
                        <a14:m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id-ID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⃗"/>
                                    <m:ctrlPr>
                                      <a:rPr lang="id-ID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accPr>
                                  <m:e>
                                    <m:r>
                                      <a:rPr lang="id-ID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𝑁</m:t>
                                    </m:r>
                                    <m:r>
                                      <a:rPr lang="id-ID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 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id-ID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12</m:t>
                                </m:r>
                              </m:sub>
                              <m:sup>
                                <m:r>
                                  <a:rPr lang="id-ID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</m:sup>
                            </m:sSubSup>
                          </m:oMath>
                        </a14:m>
                        <a:endParaRPr lang="id-ID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  <a:p>
                        <a:pPr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id-ID" dirty="0">
                            <a:effectLst/>
                            <a:latin typeface="Calibri"/>
                            <a:ea typeface="Calibri"/>
                            <a:cs typeface="Times New Roman"/>
                          </a:rPr>
                          <a:t> </a:t>
                        </a:r>
                      </a:p>
                      <a:p>
                        <a:pPr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id-ID" dirty="0">
                            <a:effectLst/>
                            <a:latin typeface="Times New Roman"/>
                            <a:ea typeface="Calibri"/>
                            <a:cs typeface="Times New Roman"/>
                          </a:rPr>
                          <a:t> </a:t>
                        </a:r>
                        <a:endParaRPr lang="id-ID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p:txBody>
                  </p:sp>
                </mc:Choice>
                <mc:Fallback>
                  <p:sp>
                    <p:nvSpPr>
                      <p:cNvPr id="86" name="Text Box 36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 bwMode="auto">
                      <a:xfrm>
                        <a:off x="1588" y="5849"/>
                        <a:ext cx="1428" cy="535"/>
                      </a:xfrm>
                      <a:prstGeom prst="rect">
                        <a:avLst/>
                      </a:prstGeom>
                      <a:blipFill rotWithShape="1">
                        <a:blip r:embed="rId10"/>
                        <a:stretch>
                          <a:fillRect l="-3320" b="-1205"/>
                        </a:stretch>
                      </a:blip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r>
                          <a:rPr lang="id-ID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87" name="Arc 37"/>
                  <p:cNvSpPr>
                    <a:spLocks/>
                  </p:cNvSpPr>
                  <p:nvPr/>
                </p:nvSpPr>
                <p:spPr bwMode="auto">
                  <a:xfrm flipH="1">
                    <a:off x="2874" y="5714"/>
                    <a:ext cx="252" cy="143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id-ID"/>
                  </a:p>
                </p:txBody>
              </p:sp>
            </p:grpSp>
            <mc:AlternateContent xmlns:mc="http://schemas.openxmlformats.org/markup-compatibility/2006">
              <mc:Choice xmlns:a14="http://schemas.microsoft.com/office/drawing/2010/main" xmlns="" Requires="a14">
                <p:sp>
                  <p:nvSpPr>
                    <p:cNvPr id="77" name="Text Box 3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696" y="4793"/>
                      <a:ext cx="650" cy="54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id-ID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⃗"/>
                                    <m:ctrlPr>
                                      <a:rPr lang="id-ID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accPr>
                                  <m:e>
                                    <m:r>
                                      <a:rPr lang="id-ID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𝑁</m:t>
                                    </m:r>
                                    <m:r>
                                      <a:rPr lang="id-ID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 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id-ID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03</m:t>
                                </m:r>
                              </m:sub>
                              <m:sup>
                                <m:r>
                                  <a:rPr lang="id-ID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𝑡</m:t>
                                </m:r>
                              </m:sup>
                            </m:sSubSup>
                          </m:oMath>
                        </m:oMathPara>
                      </a14:m>
                      <a:endParaRPr lang="id-ID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d-ID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d-ID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id-ID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p:txBody>
                </p:sp>
              </mc:Choice>
              <mc:Fallback>
                <p:sp>
                  <p:nvSpPr>
                    <p:cNvPr id="77" name="Text Box 3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8696" y="4793"/>
                      <a:ext cx="650" cy="541"/>
                    </a:xfrm>
                    <a:prstGeom prst="rect">
                      <a:avLst/>
                    </a:prstGeom>
                    <a:blipFill rotWithShape="1">
                      <a:blip r:embed="rId11"/>
                      <a:stretch>
                        <a:fillRect/>
                      </a:stretch>
                    </a:blip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id-ID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78" name="Group 77"/>
                <p:cNvGrpSpPr>
                  <a:grpSpLocks/>
                </p:cNvGrpSpPr>
                <p:nvPr/>
              </p:nvGrpSpPr>
              <p:grpSpPr bwMode="auto">
                <a:xfrm>
                  <a:off x="9502" y="4788"/>
                  <a:ext cx="1891" cy="480"/>
                  <a:chOff x="9491" y="4788"/>
                  <a:chExt cx="1891" cy="480"/>
                </a:xfrm>
              </p:grpSpPr>
              <mc:AlternateContent xmlns:mc="http://schemas.openxmlformats.org/markup-compatibility/2006">
                <mc:Choice xmlns:a14="http://schemas.microsoft.com/office/drawing/2010/main" xmlns="" Requires="a14">
                  <p:sp>
                    <p:nvSpPr>
                      <p:cNvPr id="84" name="Text Box 4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9756" y="4788"/>
                        <a:ext cx="1626" cy="48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id-ID" dirty="0">
                            <a:effectLst/>
                            <a:latin typeface="Times New Roman"/>
                            <a:ea typeface="Calibri"/>
                            <a:cs typeface="Times New Roman"/>
                          </a:rPr>
                          <a:t>Phương </a:t>
                        </a:r>
                        <a14:m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id-ID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⃗"/>
                                    <m:ctrlPr>
                                      <a:rPr lang="id-ID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accPr>
                                  <m:e>
                                    <m:r>
                                      <a:rPr lang="id-ID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𝑁</m:t>
                                    </m:r>
                                    <m:r>
                                      <a:rPr lang="id-ID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 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id-ID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03</m:t>
                                </m:r>
                              </m:sub>
                              <m:sup>
                                <m:r>
                                  <a:rPr lang="id-ID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</m:sup>
                            </m:sSubSup>
                          </m:oMath>
                        </a14:m>
                        <a:endParaRPr lang="id-ID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  <a:p>
                        <a:pPr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id-ID" dirty="0">
                            <a:effectLst/>
                            <a:latin typeface="Calibri"/>
                            <a:ea typeface="Calibri"/>
                            <a:cs typeface="Times New Roman"/>
                          </a:rPr>
                          <a:t> </a:t>
                        </a:r>
                      </a:p>
                      <a:p>
                        <a:pPr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id-ID" dirty="0">
                            <a:effectLst/>
                            <a:latin typeface="Times New Roman"/>
                            <a:ea typeface="Calibri"/>
                            <a:cs typeface="Times New Roman"/>
                          </a:rPr>
                          <a:t> </a:t>
                        </a:r>
                        <a:endParaRPr lang="id-ID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p:txBody>
                  </p:sp>
                </mc:Choice>
                <mc:Fallback>
                  <p:sp>
                    <p:nvSpPr>
                      <p:cNvPr id="84" name="Text Box 40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 bwMode="auto">
                      <a:xfrm>
                        <a:off x="9756" y="4788"/>
                        <a:ext cx="1626" cy="480"/>
                      </a:xfrm>
                      <a:prstGeom prst="rect">
                        <a:avLst/>
                      </a:prstGeom>
                      <a:blipFill rotWithShape="1">
                        <a:blip r:embed="rId12"/>
                        <a:stretch>
                          <a:fillRect l="-2985" b="-13514"/>
                        </a:stretch>
                      </a:blip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r>
                          <a:rPr lang="id-ID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85" name="Arc 41"/>
                  <p:cNvSpPr>
                    <a:spLocks/>
                  </p:cNvSpPr>
                  <p:nvPr/>
                </p:nvSpPr>
                <p:spPr bwMode="auto">
                  <a:xfrm flipH="1">
                    <a:off x="9491" y="5034"/>
                    <a:ext cx="258" cy="143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id-ID"/>
                  </a:p>
                </p:txBody>
              </p:sp>
            </p:grpSp>
            <mc:AlternateContent xmlns:mc="http://schemas.openxmlformats.org/markup-compatibility/2006">
              <mc:Choice xmlns:a14="http://schemas.microsoft.com/office/drawing/2010/main" xmlns="" Requires="a14">
                <p:sp>
                  <p:nvSpPr>
                    <p:cNvPr id="79" name="Text Box 4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510" y="5585"/>
                      <a:ext cx="630" cy="48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id-ID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⃗"/>
                                    <m:ctrlPr>
                                      <a:rPr lang="id-ID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accPr>
                                  <m:e>
                                    <m:r>
                                      <a:rPr lang="id-ID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𝑁</m:t>
                                    </m:r>
                                    <m:r>
                                      <a:rPr lang="id-ID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 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id-ID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03</m:t>
                                </m:r>
                              </m:sub>
                              <m:sup>
                                <m:r>
                                  <a:rPr lang="id-ID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</m:sup>
                            </m:sSubSup>
                          </m:oMath>
                        </m:oMathPara>
                      </a14:m>
                      <a:endParaRPr lang="id-ID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d-ID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d-ID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id-ID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p:txBody>
                </p:sp>
              </mc:Choice>
              <mc:Fallback>
                <p:sp>
                  <p:nvSpPr>
                    <p:cNvPr id="79" name="Text Box 4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9510" y="5585"/>
                      <a:ext cx="630" cy="480"/>
                    </a:xfrm>
                    <a:prstGeom prst="rect">
                      <a:avLst/>
                    </a:prstGeom>
                    <a:blipFill rotWithShape="1">
                      <a:blip r:embed="rId13"/>
                      <a:stretch>
                        <a:fillRect/>
                      </a:stretch>
                    </a:blip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id-ID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80" name="AutoShape 43"/>
                <p:cNvCxnSpPr>
                  <a:cxnSpLocks noChangeShapeType="1"/>
                </p:cNvCxnSpPr>
                <p:nvPr/>
              </p:nvCxnSpPr>
              <p:spPr bwMode="auto">
                <a:xfrm flipV="1">
                  <a:off x="9123" y="5771"/>
                  <a:ext cx="96" cy="142"/>
                </a:xfrm>
                <a:prstGeom prst="straightConnector1">
                  <a:avLst/>
                </a:prstGeom>
                <a:noFill/>
                <a:ln w="9525">
                  <a:solidFill>
                    <a:srgbClr val="FFC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mc:AlternateContent xmlns:mc="http://schemas.openxmlformats.org/markup-compatibility/2006">
              <mc:Choice xmlns:a14="http://schemas.microsoft.com/office/drawing/2010/main" xmlns="" Requires="a14">
                <p:sp>
                  <p:nvSpPr>
                    <p:cNvPr id="81" name="Text Box 4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558" y="7009"/>
                      <a:ext cx="582" cy="48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id-ID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⃗"/>
                                    <m:ctrlPr>
                                      <a:rPr lang="id-ID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accPr>
                                  <m:e>
                                    <m:r>
                                      <a:rPr lang="id-ID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𝑁</m:t>
                                    </m:r>
                                    <m:r>
                                      <a:rPr lang="id-ID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 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id-ID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12</m:t>
                                </m:r>
                              </m:sub>
                              <m:sup>
                                <m:r>
                                  <a:rPr lang="id-ID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</m:sup>
                            </m:sSubSup>
                          </m:oMath>
                        </m:oMathPara>
                      </a14:m>
                      <a:endParaRPr lang="id-ID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d-ID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id-ID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p:txBody>
                </p:sp>
              </mc:Choice>
              <mc:Fallback>
                <p:sp>
                  <p:nvSpPr>
                    <p:cNvPr id="81" name="Text Box 4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9558" y="7009"/>
                      <a:ext cx="582" cy="480"/>
                    </a:xfrm>
                    <a:prstGeom prst="rect">
                      <a:avLst/>
                    </a:prstGeom>
                    <a:blipFill rotWithShape="1">
                      <a:blip r:embed="rId14"/>
                      <a:stretch>
                        <a:fillRect/>
                      </a:stretch>
                    </a:blip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id-ID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82" name="Straight Connector 81"/>
                <p:cNvCxnSpPr/>
                <p:nvPr/>
              </p:nvCxnSpPr>
              <p:spPr bwMode="auto">
                <a:xfrm>
                  <a:off x="8483" y="5288"/>
                  <a:ext cx="2158" cy="2133"/>
                </a:xfrm>
                <a:prstGeom prst="line">
                  <a:avLst/>
                </a:prstGeom>
                <a:noFill/>
                <a:ln w="28575">
                  <a:solidFill>
                    <a:srgbClr val="FFC000"/>
                  </a:solidFill>
                  <a:miter lim="800000"/>
                  <a:headEnd type="arrow" w="med" len="med"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83" name="Straight Arrow Connector 82"/>
                <p:cNvCxnSpPr/>
                <p:nvPr/>
              </p:nvCxnSpPr>
              <p:spPr bwMode="auto">
                <a:xfrm flipH="1">
                  <a:off x="9492" y="5339"/>
                  <a:ext cx="0" cy="1656"/>
                </a:xfrm>
                <a:prstGeom prst="straightConnector1">
                  <a:avLst/>
                </a:prstGeom>
                <a:noFill/>
                <a:ln w="28575">
                  <a:solidFill>
                    <a:srgbClr val="FF0000"/>
                  </a:solidFill>
                  <a:miter lim="800000"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</p:grpSp>
        </p:grpSp>
        <p:sp>
          <p:nvSpPr>
            <p:cNvPr id="59" name="Text Box 45"/>
            <p:cNvSpPr txBox="1">
              <a:spLocks noChangeArrowheads="1"/>
            </p:cNvSpPr>
            <p:nvPr/>
          </p:nvSpPr>
          <p:spPr bwMode="auto">
            <a:xfrm>
              <a:off x="5427" y="6396"/>
              <a:ext cx="495" cy="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id-ID">
                  <a:effectLst/>
                  <a:latin typeface="Arial"/>
                  <a:ea typeface="Calibri"/>
                  <a:cs typeface="Times New Roman"/>
                </a:rPr>
                <a:t>a</a:t>
              </a:r>
              <a:r>
                <a:rPr lang="id-ID" baseline="-25000">
                  <a:effectLst/>
                  <a:latin typeface="Arial"/>
                  <a:ea typeface="Calibri"/>
                  <a:cs typeface="Times New Roman"/>
                </a:rPr>
                <a:t>2</a:t>
              </a:r>
              <a:endParaRPr lang="id-ID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60" name="Text Box 46"/>
            <p:cNvSpPr txBox="1">
              <a:spLocks noChangeArrowheads="1"/>
            </p:cNvSpPr>
            <p:nvPr/>
          </p:nvSpPr>
          <p:spPr bwMode="auto">
            <a:xfrm>
              <a:off x="4122" y="6955"/>
              <a:ext cx="379" cy="3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id-ID">
                  <a:effectLst/>
                  <a:latin typeface="Arial"/>
                  <a:ea typeface="Calibri"/>
                  <a:cs typeface="Times New Roman"/>
                </a:rPr>
                <a:t>e</a:t>
              </a:r>
              <a:endParaRPr lang="id-ID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61" name="Text Box 47"/>
            <p:cNvSpPr txBox="1">
              <a:spLocks noChangeArrowheads="1"/>
            </p:cNvSpPr>
            <p:nvPr/>
          </p:nvSpPr>
          <p:spPr bwMode="auto">
            <a:xfrm>
              <a:off x="6570" y="7369"/>
              <a:ext cx="600" cy="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id-ID">
                  <a:effectLst/>
                  <a:latin typeface="Arial"/>
                  <a:ea typeface="Calibri"/>
                  <a:cs typeface="Times New Roman"/>
                </a:rPr>
                <a:t>a</a:t>
              </a:r>
              <a:r>
                <a:rPr lang="id-ID" baseline="-25000">
                  <a:effectLst/>
                  <a:latin typeface="Arial"/>
                  <a:ea typeface="Calibri"/>
                  <a:cs typeface="Times New Roman"/>
                </a:rPr>
                <a:t>1</a:t>
              </a:r>
              <a:endParaRPr lang="id-ID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62" name="AutoShape 48"/>
            <p:cNvCxnSpPr>
              <a:cxnSpLocks noChangeShapeType="1"/>
            </p:cNvCxnSpPr>
            <p:nvPr/>
          </p:nvCxnSpPr>
          <p:spPr bwMode="auto">
            <a:xfrm flipH="1" flipV="1">
              <a:off x="5733" y="7398"/>
              <a:ext cx="837" cy="12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63" name="Text Box 49"/>
            <p:cNvSpPr txBox="1">
              <a:spLocks noChangeArrowheads="1"/>
            </p:cNvSpPr>
            <p:nvPr/>
          </p:nvSpPr>
          <p:spPr bwMode="auto">
            <a:xfrm>
              <a:off x="4709" y="5654"/>
              <a:ext cx="379" cy="3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id-ID">
                  <a:effectLst/>
                  <a:latin typeface="Arial"/>
                  <a:ea typeface="Calibri"/>
                  <a:cs typeface="Times New Roman"/>
                </a:rPr>
                <a:t>d</a:t>
              </a:r>
              <a:endParaRPr lang="id-ID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397726" y="4545874"/>
            <a:ext cx="156645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err="1" smtClean="0">
                <a:latin typeface="Arial" charset="0"/>
                <a:ea typeface="Calibri" pitchFamily="34" charset="0"/>
                <a:cs typeface="Arial" charset="0"/>
              </a:rPr>
              <a:t>Họa</a:t>
            </a:r>
            <a:r>
              <a:rPr lang="en-US" sz="2200" dirty="0" smtClean="0">
                <a:latin typeface="Arial" charset="0"/>
                <a:ea typeface="Calibri" pitchFamily="34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ea typeface="Calibri" pitchFamily="34" charset="0"/>
                <a:cs typeface="Arial" charset="0"/>
              </a:rPr>
              <a:t>đồ</a:t>
            </a:r>
            <a:r>
              <a:rPr lang="en-US" sz="2200" dirty="0" smtClean="0">
                <a:latin typeface="Arial" charset="0"/>
                <a:ea typeface="Calibri" pitchFamily="34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ea typeface="Calibri" pitchFamily="34" charset="0"/>
                <a:cs typeface="Arial" charset="0"/>
              </a:rPr>
              <a:t>lực</a:t>
            </a:r>
            <a:endParaRPr lang="id-ID" sz="2200" dirty="0"/>
          </a:p>
        </p:txBody>
      </p:sp>
      <p:sp>
        <p:nvSpPr>
          <p:cNvPr id="52" name="Rectangle 5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256410" y="4759563"/>
            <a:ext cx="4887589" cy="835037"/>
          </a:xfrm>
          <a:prstGeom prst="rect">
            <a:avLst/>
          </a:prstGeom>
          <a:blipFill rotWithShape="1">
            <a:blip r:embed="rId15"/>
            <a:stretch>
              <a:fillRect/>
            </a:stretch>
          </a:blipFill>
        </p:spPr>
        <p:txBody>
          <a:bodyPr/>
          <a:lstStyle/>
          <a:p>
            <a:r>
              <a:rPr lang="id-ID">
                <a:noFill/>
              </a:rPr>
              <a:t> </a:t>
            </a:r>
          </a:p>
        </p:txBody>
      </p:sp>
      <p:sp>
        <p:nvSpPr>
          <p:cNvPr id="53" name="Rectangle 5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817630" y="1788508"/>
            <a:ext cx="2866554" cy="472052"/>
          </a:xfrm>
          <a:prstGeom prst="rect">
            <a:avLst/>
          </a:prstGeom>
          <a:blipFill rotWithShape="1">
            <a:blip r:embed="rId16"/>
            <a:stretch>
              <a:fillRect/>
            </a:stretch>
          </a:blipFill>
        </p:spPr>
        <p:txBody>
          <a:bodyPr/>
          <a:lstStyle/>
          <a:p>
            <a:r>
              <a:rPr lang="id-ID">
                <a:noFill/>
              </a:rPr>
              <a:t> </a:t>
            </a:r>
          </a:p>
        </p:txBody>
      </p:sp>
      <p:grpSp>
        <p:nvGrpSpPr>
          <p:cNvPr id="56" name="Group 55"/>
          <p:cNvGrpSpPr>
            <a:grpSpLocks/>
          </p:cNvGrpSpPr>
          <p:nvPr/>
        </p:nvGrpSpPr>
        <p:grpSpPr bwMode="auto">
          <a:xfrm>
            <a:off x="6168793" y="418014"/>
            <a:ext cx="2975207" cy="2717073"/>
            <a:chOff x="981" y="13045"/>
            <a:chExt cx="3952" cy="3800"/>
          </a:xfrm>
        </p:grpSpPr>
        <p:grpSp>
          <p:nvGrpSpPr>
            <p:cNvPr id="58" name="Group 18"/>
            <p:cNvGrpSpPr>
              <a:grpSpLocks/>
            </p:cNvGrpSpPr>
            <p:nvPr/>
          </p:nvGrpSpPr>
          <p:grpSpPr bwMode="auto">
            <a:xfrm>
              <a:off x="981" y="13045"/>
              <a:ext cx="3952" cy="3800"/>
              <a:chOff x="1243" y="13045"/>
              <a:chExt cx="3952" cy="3800"/>
            </a:xfrm>
          </p:grpSpPr>
          <p:grpSp>
            <p:nvGrpSpPr>
              <p:cNvPr id="106" name="Group 20"/>
              <p:cNvGrpSpPr>
                <a:grpSpLocks/>
              </p:cNvGrpSpPr>
              <p:nvPr/>
            </p:nvGrpSpPr>
            <p:grpSpPr bwMode="auto">
              <a:xfrm>
                <a:off x="3506" y="13357"/>
                <a:ext cx="1055" cy="942"/>
                <a:chOff x="3506" y="13357"/>
                <a:chExt cx="1055" cy="942"/>
              </a:xfrm>
            </p:grpSpPr>
            <p:sp>
              <p:nvSpPr>
                <p:cNvPr id="142" name="Oval 141"/>
                <p:cNvSpPr>
                  <a:spLocks noChangeArrowheads="1"/>
                </p:cNvSpPr>
                <p:nvPr/>
              </p:nvSpPr>
              <p:spPr bwMode="auto">
                <a:xfrm>
                  <a:off x="4021" y="13575"/>
                  <a:ext cx="150" cy="143"/>
                </a:xfrm>
                <a:prstGeom prst="ellipse">
                  <a:avLst/>
                </a:prstGeom>
                <a:solidFill>
                  <a:schemeClr val="lt1">
                    <a:lumMod val="100000"/>
                    <a:lumOff val="0"/>
                  </a:schemeClr>
                </a:solidFill>
                <a:ln w="19050">
                  <a:solidFill>
                    <a:schemeClr val="tx1">
                      <a:lumMod val="100000"/>
                      <a:lumOff val="0"/>
                    </a:schemeClr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endParaRPr lang="id-ID" sz="1500"/>
                </a:p>
              </p:txBody>
            </p:sp>
            <p:sp>
              <p:nvSpPr>
                <p:cNvPr id="143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4211" y="13357"/>
                  <a:ext cx="350" cy="42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id-ID" sz="1500">
                      <a:effectLst/>
                      <a:latin typeface="Times New Roman"/>
                      <a:ea typeface="Calibri"/>
                      <a:cs typeface="Times New Roman"/>
                    </a:rPr>
                    <a:t>C</a:t>
                  </a:r>
                  <a:endParaRPr lang="id-ID" sz="15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mc:AlternateContent xmlns:mc="http://schemas.openxmlformats.org/markup-compatibility/2006">
              <mc:Choice xmlns:a14="http://schemas.microsoft.com/office/drawing/2010/main" xmlns="" Requires="a14">
                <p:sp>
                  <p:nvSpPr>
                    <p:cNvPr id="59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506" y="13792"/>
                      <a:ext cx="555" cy="50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id-ID" sz="15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/>
                                    <a:cs typeface="Arial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id-ID" sz="15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/>
                                        <a:cs typeface="Arial"/>
                                      </a:rPr>
                                    </m:ctrlPr>
                                  </m:accPr>
                                  <m:e>
                                    <m:r>
                                      <a:rPr lang="vi-VN" sz="15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𝑁</m:t>
                                    </m:r>
                                    <m:r>
                                      <a:rPr lang="id-ID" sz="15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Calibri"/>
                                        <a:cs typeface="Arial"/>
                                      </a:rPr>
                                      <m:t> 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vi-VN" sz="15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43</m:t>
                                </m:r>
                              </m:sub>
                            </m:sSub>
                          </m:oMath>
                        </m:oMathPara>
                      </a14:m>
                      <a:endParaRPr lang="id-ID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p:txBody>
                </p:sp>
              </mc:Choice>
              <mc:Fallback>
                <p:sp>
                  <p:nvSpPr>
                    <p:cNvPr id="144" name="Text Box 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3506" y="13792"/>
                      <a:ext cx="555" cy="507"/>
                    </a:xfrm>
                    <a:prstGeom prst="rect">
                      <a:avLst/>
                    </a:prstGeom>
                    <a:blipFill rotWithShape="1">
                      <a:blip r:embed="rId17"/>
                      <a:stretch>
                        <a:fillRect/>
                      </a:stretch>
                    </a:blip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id-ID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07" name="Group 21"/>
              <p:cNvGrpSpPr>
                <a:grpSpLocks/>
              </p:cNvGrpSpPr>
              <p:nvPr/>
            </p:nvGrpSpPr>
            <p:grpSpPr bwMode="auto">
              <a:xfrm>
                <a:off x="1243" y="13045"/>
                <a:ext cx="3952" cy="3800"/>
                <a:chOff x="1243" y="13045"/>
                <a:chExt cx="3952" cy="3800"/>
              </a:xfrm>
            </p:grpSpPr>
            <p:sp>
              <p:nvSpPr>
                <p:cNvPr id="108" name="Arc 15167"/>
                <p:cNvSpPr>
                  <a:spLocks/>
                </p:cNvSpPr>
                <p:nvPr/>
              </p:nvSpPr>
              <p:spPr bwMode="auto">
                <a:xfrm rot="10800000">
                  <a:off x="3912" y="14729"/>
                  <a:ext cx="366" cy="382"/>
                </a:xfrm>
                <a:custGeom>
                  <a:avLst/>
                  <a:gdLst>
                    <a:gd name="T0" fmla="*/ 116205 w 232410"/>
                    <a:gd name="T1" fmla="*/ 0 h 242570"/>
                    <a:gd name="T2" fmla="*/ 232386 w 232410"/>
                    <a:gd name="T3" fmla="*/ 118830 h 242570"/>
                    <a:gd name="T4" fmla="*/ 121328 w 232410"/>
                    <a:gd name="T5" fmla="*/ 242452 h 24257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32410" h="242570" stroke="0">
                      <a:moveTo>
                        <a:pt x="116205" y="0"/>
                      </a:moveTo>
                      <a:cubicBezTo>
                        <a:pt x="179466" y="0"/>
                        <a:pt x="231106" y="52816"/>
                        <a:pt x="232386" y="118830"/>
                      </a:cubicBezTo>
                      <a:cubicBezTo>
                        <a:pt x="233663" y="184673"/>
                        <a:pt x="184365" y="239549"/>
                        <a:pt x="121328" y="242452"/>
                      </a:cubicBezTo>
                      <a:lnTo>
                        <a:pt x="116205" y="121285"/>
                      </a:lnTo>
                      <a:lnTo>
                        <a:pt x="116205" y="0"/>
                      </a:lnTo>
                      <a:close/>
                    </a:path>
                    <a:path w="232410" h="242570" fill="none">
                      <a:moveTo>
                        <a:pt x="116205" y="0"/>
                      </a:moveTo>
                      <a:cubicBezTo>
                        <a:pt x="179466" y="0"/>
                        <a:pt x="231106" y="52816"/>
                        <a:pt x="232386" y="118830"/>
                      </a:cubicBezTo>
                      <a:cubicBezTo>
                        <a:pt x="233663" y="184673"/>
                        <a:pt x="184365" y="239549"/>
                        <a:pt x="121328" y="242452"/>
                      </a:cubicBezTo>
                    </a:path>
                  </a:pathLst>
                </a:custGeom>
                <a:noFill/>
                <a:ln w="19050">
                  <a:solidFill>
                    <a:schemeClr val="dk1">
                      <a:lumMod val="100000"/>
                      <a:lumOff val="0"/>
                    </a:schemeClr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endParaRPr lang="id-ID" sz="1500"/>
                </a:p>
              </p:txBody>
            </p:sp>
            <p:grpSp>
              <p:nvGrpSpPr>
                <p:cNvPr id="109" name="Group 23"/>
                <p:cNvGrpSpPr>
                  <a:grpSpLocks/>
                </p:cNvGrpSpPr>
                <p:nvPr/>
              </p:nvGrpSpPr>
              <p:grpSpPr bwMode="auto">
                <a:xfrm>
                  <a:off x="1243" y="13045"/>
                  <a:ext cx="3952" cy="3800"/>
                  <a:chOff x="1243" y="13045"/>
                  <a:chExt cx="3952" cy="3800"/>
                </a:xfrm>
              </p:grpSpPr>
              <p:grpSp>
                <p:nvGrpSpPr>
                  <p:cNvPr id="110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1243" y="13113"/>
                    <a:ext cx="3690" cy="3732"/>
                    <a:chOff x="1243" y="13113"/>
                    <a:chExt cx="3690" cy="3732"/>
                  </a:xfrm>
                </p:grpSpPr>
                <p:grpSp>
                  <p:nvGrpSpPr>
                    <p:cNvPr id="120" name="Group 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43" y="13113"/>
                      <a:ext cx="3690" cy="3732"/>
                      <a:chOff x="1243" y="13113"/>
                      <a:chExt cx="3690" cy="3732"/>
                    </a:xfrm>
                  </p:grpSpPr>
                  <p:cxnSp>
                    <p:nvCxnSpPr>
                      <p:cNvPr id="127" name="Straight Arrow Connector 126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 flipV="1">
                        <a:off x="1895" y="13127"/>
                        <a:ext cx="0" cy="507"/>
                      </a:xfrm>
                      <a:prstGeom prst="straightConnector1">
                        <a:avLst/>
                      </a:prstGeom>
                      <a:noFill/>
                      <a:ln w="6350">
                        <a:solidFill>
                          <a:schemeClr val="dk1">
                            <a:lumMod val="100000"/>
                            <a:lumOff val="0"/>
                          </a:schemeClr>
                        </a:solidFill>
                        <a:miter lim="800000"/>
                        <a:headEnd/>
                        <a:tailEnd type="triangle" w="med" len="med"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128" name="Straight Arrow Connector 127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V="1">
                        <a:off x="1909" y="13670"/>
                        <a:ext cx="554" cy="0"/>
                      </a:xfrm>
                      <a:prstGeom prst="straightConnector1">
                        <a:avLst/>
                      </a:prstGeom>
                      <a:noFill/>
                      <a:ln w="6350">
                        <a:solidFill>
                          <a:schemeClr val="dk1">
                            <a:lumMod val="100000"/>
                            <a:lumOff val="0"/>
                          </a:schemeClr>
                        </a:solidFill>
                        <a:miter lim="800000"/>
                        <a:headEnd/>
                        <a:tailEnd type="triangle" w="med" len="med"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129" name="Straight Arrow Connector 128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V="1">
                        <a:off x="1909" y="13167"/>
                        <a:ext cx="554" cy="0"/>
                      </a:xfrm>
                      <a:prstGeom prst="straightConnector1">
                        <a:avLst/>
                      </a:prstGeom>
                      <a:noFill/>
                      <a:ln w="6350">
                        <a:solidFill>
                          <a:schemeClr val="dk1">
                            <a:lumMod val="100000"/>
                            <a:lumOff val="0"/>
                          </a:schemeClr>
                        </a:solidFill>
                        <a:prstDash val="dash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130" name="Straight Arrow Connector 129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 flipV="1">
                        <a:off x="2411" y="13167"/>
                        <a:ext cx="0" cy="507"/>
                      </a:xfrm>
                      <a:prstGeom prst="straightConnector1">
                        <a:avLst/>
                      </a:prstGeom>
                      <a:noFill/>
                      <a:ln w="6350">
                        <a:solidFill>
                          <a:schemeClr val="dk1">
                            <a:lumMod val="100000"/>
                            <a:lumOff val="0"/>
                          </a:schemeClr>
                        </a:solidFill>
                        <a:prstDash val="dash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</p:cxnSp>
                  <mc:AlternateContent xmlns:mc="http://schemas.openxmlformats.org/markup-compatibility/2006">
                    <mc:Choice xmlns:a14="http://schemas.microsoft.com/office/drawing/2010/main" xmlns="" Requires="a14">
                      <p:sp>
                        <p:nvSpPr>
                          <p:cNvPr id="46" name="Text Box 17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43" y="13113"/>
                            <a:ext cx="556" cy="597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pPr>
                              <a:lnSpc>
                                <a:spcPct val="115000"/>
                              </a:lnSpc>
                              <a:spcAft>
                                <a:spcPts val="1000"/>
                              </a:spcAft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Sup>
                                    <m:sSubSupPr>
                                      <m:ctrlPr>
                                        <a:rPr lang="id-ID" sz="15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id-ID" sz="15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d-ID" sz="15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𝑁</m:t>
                                          </m:r>
                                          <m:r>
                                            <a:rPr lang="id-ID" sz="15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 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id-ID" sz="15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12</m:t>
                                      </m:r>
                                    </m:sub>
                                    <m:sup>
                                      <m:r>
                                        <a:rPr lang="id-ID" sz="15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𝑡</m:t>
                                      </m:r>
                                    </m:sup>
                                  </m:sSubSup>
                                </m:oMath>
                              </m:oMathPara>
                            </a14:m>
                            <a:endParaRPr lang="id-ID" sz="1500">
                              <a:effectLst/>
                              <a:latin typeface="Calibri"/>
                              <a:ea typeface="Calibri"/>
                              <a:cs typeface="Times New Roman"/>
                            </a:endParaRPr>
                          </a:p>
                        </p:txBody>
                      </p:sp>
                    </mc:Choice>
                    <mc:Fallback>
                      <p:sp>
                        <p:nvSpPr>
                          <p:cNvPr id="131" name="Text Box 17"/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1243" y="13113"/>
                            <a:ext cx="556" cy="597"/>
                          </a:xfrm>
                          <a:prstGeom prst="rect">
                            <a:avLst/>
                          </a:prstGeom>
                          <a:blipFill rotWithShape="1">
                            <a:blip r:embed="rId18"/>
                            <a:stretch>
                              <a:fillRect/>
                            </a:stretch>
                          </a:blip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id-ID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>
                    <mc:Choice xmlns:a14="http://schemas.microsoft.com/office/drawing/2010/main" xmlns="" Requires="a14">
                      <p:sp>
                        <p:nvSpPr>
                          <p:cNvPr id="47" name="Text Box 18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895" y="13779"/>
                            <a:ext cx="556" cy="597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pPr>
                              <a:lnSpc>
                                <a:spcPct val="115000"/>
                              </a:lnSpc>
                              <a:spcAft>
                                <a:spcPts val="1000"/>
                              </a:spcAft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Sup>
                                    <m:sSubSupPr>
                                      <m:ctrlPr>
                                        <a:rPr lang="id-ID" sz="15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id-ID" sz="15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d-ID" sz="15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𝑁</m:t>
                                          </m:r>
                                          <m:r>
                                            <a:rPr lang="id-ID" sz="15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 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id-ID" sz="15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12</m:t>
                                      </m:r>
                                    </m:sub>
                                    <m:sup>
                                      <m:r>
                                        <a:rPr lang="id-ID" sz="15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𝑛</m:t>
                                      </m:r>
                                    </m:sup>
                                  </m:sSubSup>
                                </m:oMath>
                              </m:oMathPara>
                            </a14:m>
                            <a:endParaRPr lang="id-ID" sz="1500">
                              <a:effectLst/>
                              <a:latin typeface="Calibri"/>
                              <a:ea typeface="Calibri"/>
                              <a:cs typeface="Times New Roman"/>
                            </a:endParaRPr>
                          </a:p>
                        </p:txBody>
                      </p:sp>
                    </mc:Choice>
                    <mc:Fallback>
                      <p:sp>
                        <p:nvSpPr>
                          <p:cNvPr id="132" name="Text Box 18"/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1895" y="13779"/>
                            <a:ext cx="556" cy="597"/>
                          </a:xfrm>
                          <a:prstGeom prst="rect">
                            <a:avLst/>
                          </a:prstGeom>
                          <a:blipFill rotWithShape="1">
                            <a:blip r:embed="rId19"/>
                            <a:stretch>
                              <a:fillRect/>
                            </a:stretch>
                          </a:blip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id-ID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>
                    <mc:Choice xmlns:a14="http://schemas.microsoft.com/office/drawing/2010/main" xmlns="" Requires="a14">
                      <p:sp>
                        <p:nvSpPr>
                          <p:cNvPr id="48" name="Text Box 19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436" y="13724"/>
                            <a:ext cx="489" cy="517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pPr>
                              <a:lnSpc>
                                <a:spcPct val="115000"/>
                              </a:lnSpc>
                              <a:spcAft>
                                <a:spcPts val="1000"/>
                              </a:spcAft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lang="id-ID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id-ID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vi-VN" sz="1600" i="1">
                                              <a:latin typeface="Cambria Math"/>
                                            </a:rPr>
                                            <m:t>𝑃</m:t>
                                          </m:r>
                                          <m:r>
                                            <a:rPr lang="en-US" sz="1600" i="1">
                                              <a:latin typeface="Cambria Math"/>
                                            </a:rPr>
                                            <m:t> 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vi-VN" sz="1600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oMath>
                              </m:oMathPara>
                            </a14:m>
                            <a:endParaRPr lang="id-ID" sz="1500" dirty="0">
                              <a:effectLst/>
                              <a:latin typeface="Calibri"/>
                              <a:ea typeface="Calibri"/>
                              <a:cs typeface="Times New Roman"/>
                            </a:endParaRPr>
                          </a:p>
                        </p:txBody>
                      </p:sp>
                    </mc:Choice>
                    <mc:Fallback>
                      <p:sp>
                        <p:nvSpPr>
                          <p:cNvPr id="133" name="Text Box 19"/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2436" y="13724"/>
                            <a:ext cx="489" cy="517"/>
                          </a:xfrm>
                          <a:prstGeom prst="rect">
                            <a:avLst/>
                          </a:prstGeom>
                          <a:blipFill rotWithShape="1">
                            <a:blip r:embed="rId20"/>
                            <a:stretch>
                              <a:fillRect/>
                            </a:stretch>
                          </a:blip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id-ID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p:cxnSp>
                    <p:nvCxnSpPr>
                      <p:cNvPr id="134" name="Straight Connector 133"/>
                      <p:cNvCxnSpPr/>
                      <p:nvPr/>
                    </p:nvCxnSpPr>
                    <p:spPr bwMode="auto">
                      <a:xfrm flipH="1" flipV="1">
                        <a:off x="2955" y="13670"/>
                        <a:ext cx="0" cy="576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dk1">
                            <a:lumMod val="100000"/>
                            <a:lumOff val="0"/>
                          </a:schemeClr>
                        </a:solidFill>
                        <a:miter lim="800000"/>
                        <a:headEnd type="triangle" w="med" len="med"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135" name="Straight Arrow Connector 134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 flipV="1">
                        <a:off x="4069" y="15559"/>
                        <a:ext cx="0" cy="507"/>
                      </a:xfrm>
                      <a:prstGeom prst="straightConnector1">
                        <a:avLst/>
                      </a:prstGeom>
                      <a:noFill/>
                      <a:ln w="6350">
                        <a:solidFill>
                          <a:schemeClr val="dk1">
                            <a:lumMod val="100000"/>
                            <a:lumOff val="0"/>
                          </a:schemeClr>
                        </a:solidFill>
                        <a:miter lim="800000"/>
                        <a:headEnd/>
                        <a:tailEnd type="triangle" w="med" len="med"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136" name="Straight Arrow Connector 135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V="1">
                        <a:off x="4096" y="16156"/>
                        <a:ext cx="554" cy="0"/>
                      </a:xfrm>
                      <a:prstGeom prst="straightConnector1">
                        <a:avLst/>
                      </a:prstGeom>
                      <a:noFill/>
                      <a:ln w="6350">
                        <a:solidFill>
                          <a:schemeClr val="dk1">
                            <a:lumMod val="100000"/>
                            <a:lumOff val="0"/>
                          </a:schemeClr>
                        </a:solidFill>
                        <a:miter lim="800000"/>
                        <a:headEnd/>
                        <a:tailEnd type="triangle" w="med" len="med"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137" name="Straight Arrow Connector 136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V="1">
                        <a:off x="4083" y="15559"/>
                        <a:ext cx="554" cy="0"/>
                      </a:xfrm>
                      <a:prstGeom prst="straightConnector1">
                        <a:avLst/>
                      </a:prstGeom>
                      <a:noFill/>
                      <a:ln w="6350">
                        <a:solidFill>
                          <a:schemeClr val="dk1">
                            <a:lumMod val="100000"/>
                            <a:lumOff val="0"/>
                          </a:schemeClr>
                        </a:solidFill>
                        <a:prstDash val="dash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138" name="Straight Arrow Connector 137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 flipV="1">
                        <a:off x="4612" y="15586"/>
                        <a:ext cx="0" cy="507"/>
                      </a:xfrm>
                      <a:prstGeom prst="straightConnector1">
                        <a:avLst/>
                      </a:prstGeom>
                      <a:noFill/>
                      <a:ln w="6350">
                        <a:solidFill>
                          <a:schemeClr val="dk1">
                            <a:lumMod val="100000"/>
                            <a:lumOff val="0"/>
                          </a:schemeClr>
                        </a:solidFill>
                        <a:prstDash val="dash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</p:cxnSp>
                  <mc:AlternateContent xmlns:mc="http://schemas.openxmlformats.org/markup-compatibility/2006">
                    <mc:Choice xmlns:a14="http://schemas.microsoft.com/office/drawing/2010/main" xmlns="" Requires="a14">
                      <p:sp>
                        <p:nvSpPr>
                          <p:cNvPr id="54" name="Text Box 25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435" y="15409"/>
                            <a:ext cx="556" cy="597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pPr>
                              <a:lnSpc>
                                <a:spcPct val="115000"/>
                              </a:lnSpc>
                              <a:spcAft>
                                <a:spcPts val="1000"/>
                              </a:spcAft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Sup>
                                    <m:sSubSupPr>
                                      <m:ctrlPr>
                                        <a:rPr lang="id-ID" sz="15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id-ID" sz="15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d-ID" sz="15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𝑁</m:t>
                                          </m:r>
                                          <m:r>
                                            <a:rPr lang="id-ID" sz="15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 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id-ID" sz="15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03</m:t>
                                      </m:r>
                                    </m:sub>
                                    <m:sup>
                                      <m:r>
                                        <a:rPr lang="id-ID" sz="15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𝑛</m:t>
                                      </m:r>
                                    </m:sup>
                                  </m:sSubSup>
                                </m:oMath>
                              </m:oMathPara>
                            </a14:m>
                            <a:endParaRPr lang="id-ID" sz="1500">
                              <a:effectLst/>
                              <a:latin typeface="Calibri"/>
                              <a:ea typeface="Calibri"/>
                              <a:cs typeface="Times New Roman"/>
                            </a:endParaRPr>
                          </a:p>
                        </p:txBody>
                      </p:sp>
                    </mc:Choice>
                    <mc:Fallback>
                      <p:sp>
                        <p:nvSpPr>
                          <p:cNvPr id="139" name="Text Box 25"/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3435" y="15409"/>
                            <a:ext cx="556" cy="597"/>
                          </a:xfrm>
                          <a:prstGeom prst="rect">
                            <a:avLst/>
                          </a:prstGeom>
                          <a:blipFill rotWithShape="1">
                            <a:blip r:embed="rId21"/>
                            <a:stretch>
                              <a:fillRect/>
                            </a:stretch>
                          </a:blip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id-ID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>
                    <mc:Choice xmlns:a14="http://schemas.microsoft.com/office/drawing/2010/main" xmlns="" Requires="a14">
                      <p:sp>
                        <p:nvSpPr>
                          <p:cNvPr id="55" name="Text Box 26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77" y="16248"/>
                            <a:ext cx="556" cy="597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pPr>
                              <a:lnSpc>
                                <a:spcPct val="115000"/>
                              </a:lnSpc>
                              <a:spcAft>
                                <a:spcPts val="1000"/>
                              </a:spcAft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Sup>
                                    <m:sSubSupPr>
                                      <m:ctrlPr>
                                        <a:rPr lang="id-ID" sz="15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id-ID" sz="15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d-ID" sz="15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𝑁</m:t>
                                          </m:r>
                                          <m:r>
                                            <a:rPr lang="id-ID" sz="15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 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id-ID" sz="15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03</m:t>
                                      </m:r>
                                    </m:sub>
                                    <m:sup>
                                      <m:r>
                                        <a:rPr lang="id-ID" sz="15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𝑡</m:t>
                                      </m:r>
                                    </m:sup>
                                  </m:sSubSup>
                                </m:oMath>
                              </m:oMathPara>
                            </a14:m>
                            <a:endParaRPr lang="id-ID" sz="1500">
                              <a:effectLst/>
                              <a:latin typeface="Calibri"/>
                              <a:ea typeface="Calibri"/>
                              <a:cs typeface="Times New Roman"/>
                            </a:endParaRPr>
                          </a:p>
                        </p:txBody>
                      </p:sp>
                    </mc:Choice>
                    <mc:Fallback>
                      <p:sp>
                        <p:nvSpPr>
                          <p:cNvPr id="140" name="Text Box 26"/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4377" y="16248"/>
                            <a:ext cx="556" cy="597"/>
                          </a:xfrm>
                          <a:prstGeom prst="rect">
                            <a:avLst/>
                          </a:prstGeom>
                          <a:blipFill rotWithShape="1">
                            <a:blip r:embed="rId22"/>
                            <a:stretch>
                              <a:fillRect/>
                            </a:stretch>
                          </a:blip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id-ID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p:cxnSp>
                    <p:nvCxnSpPr>
                      <p:cNvPr id="141" name="Straight Arrow Connector 140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V="1">
                        <a:off x="4096" y="15572"/>
                        <a:ext cx="476" cy="516"/>
                      </a:xfrm>
                      <a:prstGeom prst="straightConnector1">
                        <a:avLst/>
                      </a:prstGeom>
                      <a:noFill/>
                      <a:ln w="6350">
                        <a:solidFill>
                          <a:schemeClr val="dk1">
                            <a:lumMod val="100000"/>
                            <a:lumOff val="0"/>
                          </a:schemeClr>
                        </a:solidFill>
                        <a:miter lim="800000"/>
                        <a:headEnd/>
                        <a:tailEnd type="triangle" w="med" len="med"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</p:cxnSp>
                </p:grpSp>
                <p:grpSp>
                  <p:nvGrpSpPr>
                    <p:cNvPr id="121" name="Group 3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57" y="13140"/>
                      <a:ext cx="2132" cy="1958"/>
                      <a:chOff x="1957" y="13140"/>
                      <a:chExt cx="2132" cy="1958"/>
                    </a:xfrm>
                  </p:grpSpPr>
                  <p:grpSp>
                    <p:nvGrpSpPr>
                      <p:cNvPr id="122" name="Group 3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011" y="13670"/>
                        <a:ext cx="2078" cy="1428"/>
                        <a:chOff x="2011" y="13670"/>
                        <a:chExt cx="2078" cy="1428"/>
                      </a:xfrm>
                    </p:grpSpPr>
                    <p:cxnSp>
                      <p:nvCxnSpPr>
                        <p:cNvPr id="124" name="Straight Connector 123"/>
                        <p:cNvCxnSpPr/>
                        <p:nvPr/>
                      </p:nvCxnSpPr>
                      <p:spPr bwMode="auto">
                        <a:xfrm>
                          <a:off x="2011" y="13670"/>
                          <a:ext cx="2016" cy="0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dk1">
                              <a:lumMod val="100000"/>
                              <a:lumOff val="0"/>
                            </a:schemeClr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noFill/>
                            </a14:hiddenFill>
                          </a:ext>
                        </a:extLst>
                      </p:spPr>
                    </p:cxnSp>
                    <p:cxnSp>
                      <p:nvCxnSpPr>
                        <p:cNvPr id="125" name="Straight Connector 124"/>
                        <p:cNvCxnSpPr/>
                        <p:nvPr/>
                      </p:nvCxnSpPr>
                      <p:spPr bwMode="auto">
                        <a:xfrm flipH="1" flipV="1">
                          <a:off x="4089" y="13724"/>
                          <a:ext cx="0" cy="1007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dk1">
                              <a:lumMod val="100000"/>
                              <a:lumOff val="0"/>
                            </a:schemeClr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noFill/>
                            </a14:hiddenFill>
                          </a:ext>
                        </a:extLst>
                      </p:spPr>
                    </p:cxnSp>
                    <p:sp>
                      <p:nvSpPr>
                        <p:cNvPr id="126" name="Text Box 3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443" y="14673"/>
                          <a:ext cx="350" cy="42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id-ID" sz="15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E</a:t>
                          </a:r>
                          <a:endParaRPr lang="id-ID" sz="15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p:txBody>
                    </p:sp>
                  </p:grpSp>
                  <p:cxnSp>
                    <p:nvCxnSpPr>
                      <p:cNvPr id="123" name="Straight Arrow Connector 122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V="1">
                        <a:off x="1957" y="13140"/>
                        <a:ext cx="492" cy="435"/>
                      </a:xfrm>
                      <a:prstGeom prst="straightConnector1">
                        <a:avLst/>
                      </a:prstGeom>
                      <a:noFill/>
                      <a:ln w="6350">
                        <a:solidFill>
                          <a:schemeClr val="dk1">
                            <a:lumMod val="100000"/>
                            <a:lumOff val="0"/>
                          </a:schemeClr>
                        </a:solidFill>
                        <a:miter lim="800000"/>
                        <a:headEnd/>
                        <a:tailEnd type="triangle" w="med" len="med"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</p:cxnSp>
                </p:grpSp>
              </p:grpSp>
              <p:grpSp>
                <p:nvGrpSpPr>
                  <p:cNvPr id="111" name="Group 25"/>
                  <p:cNvGrpSpPr>
                    <a:grpSpLocks/>
                  </p:cNvGrpSpPr>
                  <p:nvPr/>
                </p:nvGrpSpPr>
                <p:grpSpPr bwMode="auto">
                  <a:xfrm>
                    <a:off x="1449" y="13045"/>
                    <a:ext cx="3746" cy="3397"/>
                    <a:chOff x="1449" y="13045"/>
                    <a:chExt cx="3746" cy="3397"/>
                  </a:xfrm>
                </p:grpSpPr>
                <p:cxnSp>
                  <p:nvCxnSpPr>
                    <p:cNvPr id="112" name="Straight Connector 111"/>
                    <p:cNvCxnSpPr/>
                    <p:nvPr/>
                  </p:nvCxnSpPr>
                  <p:spPr bwMode="auto">
                    <a:xfrm flipH="1" flipV="1">
                      <a:off x="4089" y="15109"/>
                      <a:ext cx="0" cy="979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dk1">
                          <a:lumMod val="100000"/>
                          <a:lumOff val="0"/>
                        </a:schemeClr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113" name="Oval 1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48" y="13588"/>
                      <a:ext cx="150" cy="144"/>
                    </a:xfrm>
                    <a:prstGeom prst="ellipse">
                      <a:avLst/>
                    </a:prstGeom>
                    <a:solidFill>
                      <a:schemeClr val="lt1">
                        <a:lumMod val="100000"/>
                        <a:lumOff val="0"/>
                      </a:schemeClr>
                    </a:solidFill>
                    <a:ln w="19050">
                      <a:solidFill>
                        <a:schemeClr val="tx1">
                          <a:lumMod val="100000"/>
                          <a:lumOff val="0"/>
                        </a:schemeClr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ctr" anchorCtr="0" upright="1">
                      <a:noAutofit/>
                    </a:bodyPr>
                    <a:lstStyle/>
                    <a:p>
                      <a:endParaRPr lang="id-ID" sz="1500"/>
                    </a:p>
                  </p:txBody>
                </p:sp>
                <p:sp>
                  <p:nvSpPr>
                    <p:cNvPr id="114" name="Text Box 3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449" y="13634"/>
                      <a:ext cx="350" cy="42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d-ID" sz="15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endParaRPr lang="id-ID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p:txBody>
                </p:sp>
                <p:sp>
                  <p:nvSpPr>
                    <p:cNvPr id="115" name="Text Box 3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545" y="16017"/>
                      <a:ext cx="350" cy="42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d-ID" sz="15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</a:t>
                      </a:r>
                      <a:endParaRPr lang="id-ID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p:txBody>
                </p:sp>
                <mc:AlternateContent xmlns:mc="http://schemas.openxmlformats.org/markup-compatibility/2006">
                  <mc:Choice xmlns:a14="http://schemas.microsoft.com/office/drawing/2010/main" xmlns="" Requires="a14">
                    <p:sp>
                      <p:nvSpPr>
                        <p:cNvPr id="31" name="Text Box 39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36" y="13045"/>
                          <a:ext cx="556" cy="50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d-ID" sz="15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/>
                                        <a:cs typeface="Arial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id-ID" sz="15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/>
                                            <a:cs typeface="Arial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vi-VN" sz="1500" i="1">
                                            <a:effectLst/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𝑁</m:t>
                                        </m:r>
                                        <m:r>
                                          <a:rPr lang="id-ID" sz="15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Calibri"/>
                                            <a:cs typeface="Arial"/>
                                          </a:rPr>
                                          <m:t> 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vi-VN" sz="15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d-ID" sz="15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p:txBody>
                    </p:sp>
                  </mc:Choice>
                  <mc:Fallback>
                    <p:sp>
                      <p:nvSpPr>
                        <p:cNvPr id="116" name="Text Box 39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2436" y="13045"/>
                          <a:ext cx="556" cy="508"/>
                        </a:xfrm>
                        <a:prstGeom prst="rect">
                          <a:avLst/>
                        </a:prstGeom>
                        <a:blipFill rotWithShape="1">
                          <a:blip r:embed="rId23"/>
                          <a:stretch>
                            <a:fillRect/>
                          </a:stretch>
                        </a:blip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id-ID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cxnSp>
                  <p:nvCxnSpPr>
                    <p:cNvPr id="117" name="Straight Connector 116"/>
                    <p:cNvCxnSpPr/>
                    <p:nvPr/>
                  </p:nvCxnSpPr>
                  <p:spPr bwMode="auto">
                    <a:xfrm>
                      <a:off x="2948" y="13670"/>
                      <a:ext cx="1015" cy="1167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dk1">
                          <a:lumMod val="100000"/>
                          <a:lumOff val="0"/>
                        </a:schemeClr>
                      </a:solidFill>
                      <a:prstDash val="dash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</p:cxnSp>
                <mc:AlternateContent xmlns:mc="http://schemas.openxmlformats.org/markup-compatibility/2006">
                  <mc:Choice xmlns:a14="http://schemas.microsoft.com/office/drawing/2010/main" xmlns="" Requires="a14">
                    <p:sp>
                      <p:nvSpPr>
                        <p:cNvPr id="33" name="Text Box 41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639" y="15259"/>
                          <a:ext cx="556" cy="507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d-ID" sz="15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/>
                                        <a:cs typeface="Arial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id-ID" sz="15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/>
                                            <a:cs typeface="Arial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vi-VN" sz="1500" i="1">
                                            <a:effectLst/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𝑁</m:t>
                                        </m:r>
                                        <m:r>
                                          <a:rPr lang="id-ID" sz="15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Calibri"/>
                                            <a:cs typeface="Arial"/>
                                          </a:rPr>
                                          <m:t> 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vi-VN" sz="15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03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d-ID" sz="15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p:txBody>
                    </p:sp>
                  </mc:Choice>
                  <mc:Fallback>
                    <p:sp>
                      <p:nvSpPr>
                        <p:cNvPr id="118" name="Text Box 41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4639" y="15259"/>
                          <a:ext cx="556" cy="507"/>
                        </a:xfrm>
                        <a:prstGeom prst="rect">
                          <a:avLst/>
                        </a:prstGeom>
                        <a:blipFill rotWithShape="1">
                          <a:blip r:embed="rId24"/>
                          <a:stretch>
                            <a:fillRect/>
                          </a:stretch>
                        </a:blip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id-ID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sp>
                  <p:nvSpPr>
                    <p:cNvPr id="119" name="Oval 1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15" y="16080"/>
                      <a:ext cx="150" cy="144"/>
                    </a:xfrm>
                    <a:prstGeom prst="ellipse">
                      <a:avLst/>
                    </a:prstGeom>
                    <a:solidFill>
                      <a:schemeClr val="lt1">
                        <a:lumMod val="100000"/>
                        <a:lumOff val="0"/>
                      </a:schemeClr>
                    </a:solidFill>
                    <a:ln w="19050">
                      <a:solidFill>
                        <a:schemeClr val="tx1">
                          <a:lumMod val="100000"/>
                          <a:lumOff val="0"/>
                        </a:schemeClr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ctr" anchorCtr="0" upright="1">
                      <a:noAutofit/>
                    </a:bodyPr>
                    <a:lstStyle/>
                    <a:p>
                      <a:endParaRPr lang="id-ID" sz="1500"/>
                    </a:p>
                  </p:txBody>
                </p:sp>
              </p:grpSp>
            </p:grpSp>
          </p:grpSp>
        </p:grpSp>
        <p:cxnSp>
          <p:nvCxnSpPr>
            <p:cNvPr id="105" name="Straight Connector 104"/>
            <p:cNvCxnSpPr/>
            <p:nvPr/>
          </p:nvCxnSpPr>
          <p:spPr bwMode="auto">
            <a:xfrm>
              <a:off x="3119" y="14145"/>
              <a:ext cx="545" cy="650"/>
            </a:xfrm>
            <a:prstGeom prst="line">
              <a:avLst/>
            </a:prstGeom>
            <a:noFill/>
            <a:ln w="12700">
              <a:solidFill>
                <a:schemeClr val="dk1">
                  <a:lumMod val="100000"/>
                  <a:lumOff val="0"/>
                </a:schemeClr>
              </a:solidFill>
              <a:miter lim="800000"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145" name="TextBox 144"/>
          <p:cNvSpPr txBox="1"/>
          <p:nvPr/>
        </p:nvSpPr>
        <p:spPr>
          <a:xfrm>
            <a:off x="0" y="0"/>
            <a:ext cx="3631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2. </a:t>
            </a:r>
            <a:r>
              <a:rPr lang="en-US" sz="2400" dirty="0" err="1" smtClean="0">
                <a:solidFill>
                  <a:srgbClr val="FF0000"/>
                </a:solidFill>
              </a:rPr>
              <a:t>Giải</a:t>
            </a:r>
            <a:r>
              <a:rPr lang="en-US" sz="2400" dirty="0" smtClean="0">
                <a:solidFill>
                  <a:srgbClr val="FF0000"/>
                </a:solidFill>
              </a:rPr>
              <a:t> PT </a:t>
            </a:r>
            <a:r>
              <a:rPr lang="en-US" sz="2400" dirty="0" err="1" smtClean="0">
                <a:solidFill>
                  <a:srgbClr val="FF0000"/>
                </a:solidFill>
              </a:rPr>
              <a:t>bằng</a:t>
            </a:r>
            <a:r>
              <a:rPr lang="en-US" sz="2400" dirty="0" smtClean="0">
                <a:solidFill>
                  <a:srgbClr val="FF0000"/>
                </a:solidFill>
              </a:rPr>
              <a:t> pp </a:t>
            </a:r>
            <a:r>
              <a:rPr lang="en-US" sz="2400" dirty="0" err="1" smtClean="0">
                <a:solidFill>
                  <a:srgbClr val="FF0000"/>
                </a:solidFill>
              </a:rPr>
              <a:t>họa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đồ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F299B8E-E377-4DEB-8112-382A2C9B2272}" type="slidenum">
              <a:rPr lang="en-US" smtClean="0">
                <a:solidFill>
                  <a:srgbClr val="898989"/>
                </a:solidFill>
              </a:rPr>
              <a:pPr/>
              <a:t>32</a:t>
            </a:fld>
            <a:endParaRPr lang="en-US" smtClean="0">
              <a:solidFill>
                <a:srgbClr val="898989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Rectangle 2"/>
              <p:cNvSpPr/>
              <p:nvPr/>
            </p:nvSpPr>
            <p:spPr>
              <a:xfrm>
                <a:off x="-142240" y="1401617"/>
                <a:ext cx="9144000" cy="44885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/>
                </a:r>
                <a:r>
                  <a:rPr lang="vi-VN" sz="2200" dirty="0" smtClean="0">
                    <a:latin typeface="Arial" pitchFamily="34" charset="0"/>
                    <a:cs typeface="Arial" pitchFamily="34" charset="0"/>
                  </a:rPr>
                  <a:t>3</a:t>
                </a:r>
                <a:r>
                  <a:rPr lang="vi-VN" sz="2200" dirty="0">
                    <a:latin typeface="Arial" pitchFamily="34" charset="0"/>
                    <a:cs typeface="Arial" pitchFamily="34" charset="0"/>
                  </a:rPr>
                  <a:t>. Kết </a:t>
                </a:r>
                <a:r>
                  <a:rPr lang="vi-VN" sz="2200" dirty="0" smtClean="0">
                    <a:latin typeface="Arial" pitchFamily="34" charset="0"/>
                    <a:cs typeface="Arial" pitchFamily="34" charset="0"/>
                  </a:rPr>
                  <a:t>quả</a:t>
                </a:r>
                <a:endParaRPr lang="id-ID" sz="2200" dirty="0"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vi-VN" sz="2200" dirty="0">
                    <a:latin typeface="Arial" pitchFamily="34" charset="0"/>
                    <a:cs typeface="Arial" pitchFamily="34" charset="0"/>
                  </a:rPr>
                  <a:t/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d-ID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sz="2200" b="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vi-VN" sz="2200" b="0" i="1">
                            <a:latin typeface="Cambria Math"/>
                          </a:rPr>
                          <m:t>03</m:t>
                        </m:r>
                      </m:sub>
                      <m:sup>
                        <m:r>
                          <a:rPr lang="vi-VN" sz="2200" b="0" i="1">
                            <a:latin typeface="Cambria Math"/>
                          </a:rPr>
                          <m:t>𝑛</m:t>
                        </m:r>
                      </m:sup>
                    </m:sSubSup>
                    <m:r>
                      <a:rPr lang="vi-VN" sz="2200" b="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id-ID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2200" b="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vi-VN" sz="2200" b="0" i="1">
                            <a:latin typeface="Cambria Math"/>
                          </a:rPr>
                          <m:t>05</m:t>
                        </m:r>
                      </m:sub>
                    </m:sSub>
                    <m:r>
                      <a:rPr lang="vi-VN" sz="2200" b="0" i="1">
                        <a:latin typeface="Cambria Math"/>
                      </a:rPr>
                      <m:t>−</m:t>
                    </m:r>
                    <m:d>
                      <m:dPr>
                        <m:ctrlPr>
                          <a:rPr lang="id-ID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d-ID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2200" b="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vi-VN" sz="2200" b="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vi-VN" sz="2200" b="0" i="1">
                            <a:latin typeface="Cambria Math"/>
                          </a:rPr>
                          <m:t>−</m:t>
                        </m:r>
                        <m:sSubSup>
                          <m:sSubSupPr>
                            <m:ctrlPr>
                              <a:rPr lang="id-ID" sz="2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vi-VN" sz="2200" b="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vi-VN" sz="2200" b="0" i="1">
                                <a:latin typeface="Cambria Math"/>
                              </a:rPr>
                              <m:t>12</m:t>
                            </m:r>
                          </m:sub>
                          <m:sup>
                            <m:r>
                              <a:rPr lang="vi-VN" sz="2200" b="0" i="1">
                                <a:latin typeface="Cambria Math"/>
                              </a:rPr>
                              <m:t>𝑡</m:t>
                            </m:r>
                          </m:sup>
                        </m:sSubSup>
                      </m:e>
                    </m:d>
                    <m:r>
                      <a:rPr lang="vi-VN" sz="2200" b="0" i="1">
                        <a:latin typeface="Cambria Math"/>
                      </a:rPr>
                      <m:t>=750 (</m:t>
                    </m:r>
                    <m:r>
                      <a:rPr lang="vi-VN" sz="2200" b="0" i="1">
                        <a:latin typeface="Cambria Math"/>
                      </a:rPr>
                      <m:t>𝑁</m:t>
                    </m:r>
                    <m:r>
                      <a:rPr lang="vi-VN" sz="2200" b="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/>
                </a:r>
                <a:r>
                  <a:rPr lang="vi-VN" sz="2200" dirty="0" smtClean="0">
                    <a:latin typeface="Arial" pitchFamily="34" charset="0"/>
                    <a:cs typeface="Arial" pitchFamily="34" charset="0"/>
                  </a:rPr>
                  <a:t>=&gt;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2200" b="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vi-VN" sz="2200" b="0" i="1">
                            <a:latin typeface="Cambria Math"/>
                          </a:rPr>
                          <m:t>03</m:t>
                        </m:r>
                      </m:sub>
                    </m:sSub>
                    <m:r>
                      <a:rPr lang="vi-VN" sz="2200" b="0" i="1">
                        <a:latin typeface="Cambria Math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id-ID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id-ID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id-ID" sz="22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vi-VN" sz="2200" b="0" i="1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vi-VN" sz="2200" b="0" i="1">
                                    <a:latin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vi-VN" sz="2200" b="0" i="1">
                                    <a:latin typeface="Cambria Math"/>
                                  </a:rPr>
                                  <m:t>03</m:t>
                                </m:r>
                              </m:sub>
                              <m:sup>
                                <m:r>
                                  <a:rPr lang="vi-VN" sz="2200" b="0" i="1">
                                    <a:latin typeface="Cambria Math"/>
                                  </a:rPr>
                                  <m:t>𝑛</m:t>
                                </m:r>
                              </m:sup>
                            </m:sSubSup>
                            <m:r>
                              <a:rPr lang="vi-VN" sz="2200" b="0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vi-VN" sz="2200" b="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vi-VN" sz="2200" b="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id-ID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id-ID" sz="22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vi-VN" sz="2200" b="0" i="1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vi-VN" sz="2200" b="0" i="1">
                                    <a:latin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vi-VN" sz="2200" b="0" i="1">
                                    <a:latin typeface="Cambria Math"/>
                                  </a:rPr>
                                  <m:t>03</m:t>
                                </m:r>
                              </m:sub>
                              <m:sup>
                                <m:r>
                                  <a:rPr lang="vi-VN" sz="2200" b="0" i="1">
                                    <a:latin typeface="Cambria Math"/>
                                  </a:rPr>
                                  <m:t>𝑡</m:t>
                                </m:r>
                              </m:sup>
                            </m:sSubSup>
                            <m:r>
                              <a:rPr lang="vi-VN" sz="2200" b="0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vi-VN" sz="2200" b="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2200" b="0" i="1">
                        <a:latin typeface="Cambria Math"/>
                      </a:rPr>
                      <m:t> </m:t>
                    </m:r>
                  </m:oMath>
                </a14:m>
                <a:endParaRPr lang="id-ID" sz="2200" dirty="0"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vi-VN" sz="2200" dirty="0">
                    <a:latin typeface="Arial" pitchFamily="34" charset="0"/>
                    <a:cs typeface="Arial" pitchFamily="34" charset="0"/>
                  </a:rPr>
                  <a:t> 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d-ID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sz="2200" b="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vi-VN" sz="2200" b="0" i="1">
                            <a:latin typeface="Cambria Math"/>
                          </a:rPr>
                          <m:t>12</m:t>
                        </m:r>
                      </m:sub>
                      <m:sup>
                        <m:r>
                          <a:rPr lang="vi-VN" sz="2200" b="0" i="1">
                            <a:latin typeface="Cambria Math"/>
                          </a:rPr>
                          <m:t>𝑛</m:t>
                        </m:r>
                      </m:sup>
                    </m:sSubSup>
                    <m:r>
                      <a:rPr lang="vi-VN" sz="2200" b="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id-ID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2200" b="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vi-VN" sz="2200" b="0" i="1">
                            <a:latin typeface="Cambria Math"/>
                          </a:rPr>
                          <m:t>5</m:t>
                        </m:r>
                      </m:sub>
                    </m:sSub>
                    <m:r>
                      <a:rPr lang="vi-VN" sz="2200" b="0" i="1">
                        <a:latin typeface="Cambria Math"/>
                      </a:rPr>
                      <m:t>−</m:t>
                    </m:r>
                    <m:sSubSup>
                      <m:sSubSupPr>
                        <m:ctrlPr>
                          <a:rPr lang="id-ID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sz="2200" b="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vi-VN" sz="2200" b="0" i="1">
                            <a:latin typeface="Cambria Math"/>
                          </a:rPr>
                          <m:t>03</m:t>
                        </m:r>
                      </m:sub>
                      <m:sup>
                        <m:r>
                          <a:rPr lang="vi-VN" sz="2200" b="0" i="1">
                            <a:latin typeface="Cambria Math"/>
                          </a:rPr>
                          <m:t>𝑡</m:t>
                        </m:r>
                      </m:sup>
                    </m:sSubSup>
                    <m:r>
                      <a:rPr lang="vi-VN" sz="2200" b="0" i="1">
                        <a:latin typeface="Cambria Math"/>
                      </a:rPr>
                      <m:t>=500 (</m:t>
                    </m:r>
                    <m:r>
                      <a:rPr lang="vi-VN" sz="2200" b="0" i="1">
                        <a:latin typeface="Cambria Math"/>
                      </a:rPr>
                      <m:t>𝑁</m:t>
                    </m:r>
                    <m:r>
                      <a:rPr lang="vi-VN" sz="2200" b="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/>
                </a:r>
                <a:r>
                  <a:rPr lang="vi-VN" sz="2200" dirty="0" smtClean="0">
                    <a:latin typeface="Arial" pitchFamily="34" charset="0"/>
                    <a:cs typeface="Arial" pitchFamily="34" charset="0"/>
                  </a:rPr>
                  <a:t>=&gt;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2200" b="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vi-VN" sz="2200" b="0" i="1">
                            <a:latin typeface="Cambria Math"/>
                          </a:rPr>
                          <m:t>12</m:t>
                        </m:r>
                      </m:sub>
                    </m:sSub>
                    <m:r>
                      <a:rPr lang="vi-VN" sz="2200" b="0" i="1">
                        <a:latin typeface="Cambria Math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id-ID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id-ID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id-ID" sz="22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vi-VN" sz="2200" b="0" i="1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vi-VN" sz="2200" b="0" i="1">
                                    <a:latin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vi-VN" sz="2200" b="0" i="1">
                                    <a:latin typeface="Cambria Math"/>
                                  </a:rPr>
                                  <m:t>12</m:t>
                                </m:r>
                              </m:sub>
                              <m:sup>
                                <m:r>
                                  <a:rPr lang="vi-VN" sz="2200" b="0" i="1">
                                    <a:latin typeface="Cambria Math"/>
                                  </a:rPr>
                                  <m:t>𝑛</m:t>
                                </m:r>
                              </m:sup>
                            </m:sSubSup>
                            <m:r>
                              <a:rPr lang="vi-VN" sz="2200" b="0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vi-VN" sz="2200" b="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vi-VN" sz="2200" b="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id-ID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id-ID" sz="22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vi-VN" sz="2200" b="0" i="1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vi-VN" sz="2200" b="0" i="1">
                                    <a:latin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vi-VN" sz="2200" b="0" i="1">
                                    <a:latin typeface="Cambria Math"/>
                                  </a:rPr>
                                  <m:t>12</m:t>
                                </m:r>
                              </m:sub>
                              <m:sup>
                                <m:r>
                                  <a:rPr lang="vi-VN" sz="2200" b="0" i="1">
                                    <a:latin typeface="Cambria Math"/>
                                  </a:rPr>
                                  <m:t>𝑡</m:t>
                                </m:r>
                              </m:sup>
                            </m:sSubSup>
                            <m:r>
                              <a:rPr lang="vi-VN" sz="2200" b="0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vi-VN" sz="2200" b="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2200" b="0" i="1">
                        <a:latin typeface="Cambria Math"/>
                      </a:rPr>
                      <m:t> </m:t>
                    </m:r>
                  </m:oMath>
                </a14:m>
                <a:endParaRPr lang="id-ID" sz="2200" dirty="0">
                  <a:latin typeface="Arial" pitchFamily="34" charset="0"/>
                  <a:cs typeface="Arial" pitchFamily="34" charset="0"/>
                </a:endParaRPr>
              </a:p>
              <a:p>
                <a:pPr lvl="2">
                  <a:lnSpc>
                    <a:spcPct val="150000"/>
                  </a:lnSpc>
                </a:pPr>
                <a:endParaRPr lang="en-US" sz="500" dirty="0" smtClean="0">
                  <a:latin typeface="Arial" pitchFamily="34" charset="0"/>
                  <a:cs typeface="Arial" pitchFamily="34" charset="0"/>
                </a:endParaRPr>
              </a:p>
              <a:p>
                <a:pPr lvl="2">
                  <a:lnSpc>
                    <a:spcPct val="150000"/>
                  </a:lnSpc>
                </a:pPr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4. </a:t>
                </a:r>
                <a:r>
                  <a:rPr lang="vi-VN" sz="2200" dirty="0" smtClean="0">
                    <a:latin typeface="Arial" pitchFamily="34" charset="0"/>
                    <a:cs typeface="Arial" pitchFamily="34" charset="0"/>
                  </a:rPr>
                  <a:t>Tính </a:t>
                </a:r>
                <a:r>
                  <a:rPr lang="vi-VN" sz="2200" dirty="0">
                    <a:latin typeface="Arial" pitchFamily="34" charset="0"/>
                    <a:cs typeface="Arial" pitchFamily="34" charset="0"/>
                  </a:rPr>
                  <a:t>các áp lực khớp động (trong</a:t>
                </a:r>
                <a:r>
                  <a:rPr lang="vi-VN" sz="2200" dirty="0" smtClean="0">
                    <a:latin typeface="Arial" pitchFamily="34" charset="0"/>
                    <a:cs typeface="Arial" pitchFamily="34" charset="0"/>
                  </a:rPr>
                  <a:t>)</a:t>
                </a:r>
                <a:endParaRPr lang="id-ID" sz="2200" dirty="0">
                  <a:latin typeface="Arial" pitchFamily="34" charset="0"/>
                  <a:cs typeface="Arial" pitchFamily="34" charset="0"/>
                </a:endParaRPr>
              </a:p>
              <a:p>
                <a:pPr lvl="3">
                  <a:lnSpc>
                    <a:spcPct val="150000"/>
                  </a:lnSpc>
                </a:pPr>
                <a:r>
                  <a:rPr lang="vi-VN" sz="2200" dirty="0">
                    <a:latin typeface="Arial" pitchFamily="34" charset="0"/>
                    <a:cs typeface="Arial" pitchFamily="34" charset="0"/>
                  </a:rPr>
                  <a:t>Khâu 4, 5: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2200" b="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vi-VN" sz="2200" b="0" i="1">
                            <a:latin typeface="Cambria Math"/>
                          </a:rPr>
                          <m:t>54</m:t>
                        </m:r>
                      </m:sub>
                    </m:sSub>
                    <m:r>
                      <a:rPr lang="vi-VN" sz="2200" b="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id-ID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2200" b="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vi-VN" sz="2200" b="0" i="1">
                            <a:latin typeface="Cambria Math"/>
                          </a:rPr>
                          <m:t>45</m:t>
                        </m:r>
                      </m:sub>
                    </m:sSub>
                    <m:r>
                      <a:rPr lang="vi-VN" sz="2200" b="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id-ID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2200" b="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vi-VN" sz="2200" b="0" i="1">
                            <a:latin typeface="Cambria Math"/>
                          </a:rPr>
                          <m:t>34</m:t>
                        </m:r>
                      </m:sub>
                    </m:sSub>
                    <m:r>
                      <a:rPr lang="vi-VN" sz="2200" b="0" i="1">
                        <a:latin typeface="Cambria Math"/>
                      </a:rPr>
                      <m:t>=1000</m:t>
                    </m:r>
                    <m:rad>
                      <m:radPr>
                        <m:degHide m:val="on"/>
                        <m:ctrlPr>
                          <a:rPr lang="id-ID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2200" b="0" i="1">
                            <a:latin typeface="Cambria Math"/>
                          </a:rPr>
                          <m:t>2</m:t>
                        </m:r>
                      </m:e>
                    </m:rad>
                    <m:r>
                      <a:rPr lang="vi-VN" sz="2200" b="0" i="1">
                        <a:latin typeface="Cambria Math"/>
                      </a:rPr>
                      <m:t> (</m:t>
                    </m:r>
                    <m:r>
                      <a:rPr lang="vi-VN" sz="2200" b="0" i="1">
                        <a:latin typeface="Cambria Math"/>
                      </a:rPr>
                      <m:t>𝑁</m:t>
                    </m:r>
                    <m:r>
                      <a:rPr lang="vi-VN" sz="2200" b="0" i="1">
                        <a:latin typeface="Cambria Math"/>
                      </a:rPr>
                      <m:t>)</m:t>
                    </m:r>
                  </m:oMath>
                </a14:m>
                <a:endParaRPr lang="id-ID" sz="2200" dirty="0">
                  <a:latin typeface="Arial" pitchFamily="34" charset="0"/>
                  <a:cs typeface="Arial" pitchFamily="34" charset="0"/>
                </a:endParaRPr>
              </a:p>
              <a:p>
                <a:pPr lvl="3">
                  <a:lnSpc>
                    <a:spcPct val="150000"/>
                  </a:lnSpc>
                </a:pPr>
                <a:r>
                  <a:rPr lang="vi-VN" sz="2200" dirty="0">
                    <a:latin typeface="Arial" pitchFamily="34" charset="0"/>
                    <a:cs typeface="Arial" pitchFamily="34" charset="0"/>
                  </a:rPr>
                  <a:t>Khâu 2: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id-ID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200" b="0" i="1">
                                <a:latin typeface="Cambria Math"/>
                              </a:rPr>
                              <m:t>𝑁</m:t>
                            </m:r>
                            <m:r>
                              <a:rPr lang="en-US" sz="2200" b="0" i="1">
                                <a:latin typeface="Cambria Math"/>
                              </a:rPr>
                              <m:t> </m:t>
                            </m:r>
                          </m:e>
                        </m:acc>
                      </m:e>
                      <m:sub>
                        <m:r>
                          <a:rPr lang="vi-VN" sz="2200" b="0" i="1">
                            <a:latin typeface="Cambria Math"/>
                          </a:rPr>
                          <m:t>12</m:t>
                        </m:r>
                      </m:sub>
                    </m:sSub>
                    <m:r>
                      <a:rPr lang="vi-VN" sz="2200" b="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id-ID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id-ID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200" b="0" i="1">
                                <a:latin typeface="Cambria Math"/>
                              </a:rPr>
                              <m:t>𝑃</m:t>
                            </m:r>
                            <m:r>
                              <a:rPr lang="en-US" sz="2200" b="0" i="1">
                                <a:latin typeface="Cambria Math"/>
                              </a:rPr>
                              <m:t> </m:t>
                            </m:r>
                          </m:e>
                        </m:acc>
                      </m:e>
                      <m:sub>
                        <m:r>
                          <a:rPr lang="vi-VN" sz="2200" b="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vi-VN" sz="2200" b="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id-ID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id-ID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200" b="0" i="1">
                                <a:latin typeface="Cambria Math"/>
                              </a:rPr>
                              <m:t>𝑁</m:t>
                            </m:r>
                            <m:r>
                              <a:rPr lang="en-US" sz="2200" b="0" i="1">
                                <a:latin typeface="Cambria Math"/>
                              </a:rPr>
                              <m:t> </m:t>
                            </m:r>
                          </m:e>
                        </m:acc>
                      </m:e>
                      <m:sub>
                        <m:r>
                          <a:rPr lang="vi-VN" sz="2200" b="0" i="1">
                            <a:latin typeface="Cambria Math"/>
                          </a:rPr>
                          <m:t>32</m:t>
                        </m:r>
                      </m:sub>
                    </m:sSub>
                    <m:r>
                      <a:rPr lang="vi-VN" sz="2200" b="0" i="1">
                        <a:latin typeface="Cambria Math"/>
                      </a:rPr>
                      <m:t>=0</m:t>
                    </m:r>
                  </m:oMath>
                </a14:m>
                <a:r>
                  <a:rPr lang="vi-VN" sz="2200" dirty="0">
                    <a:latin typeface="Arial" pitchFamily="34" charset="0"/>
                    <a:cs typeface="Arial" pitchFamily="34" charset="0"/>
                  </a:rPr>
                  <a:t> =&gt;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id-ID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200" b="0" i="1">
                                <a:latin typeface="Cambria Math"/>
                              </a:rPr>
                              <m:t>𝑁</m:t>
                            </m:r>
                            <m:r>
                              <a:rPr lang="en-US" sz="2200" b="0" i="1">
                                <a:latin typeface="Cambria Math"/>
                              </a:rPr>
                              <m:t> </m:t>
                            </m:r>
                          </m:e>
                        </m:acc>
                      </m:e>
                      <m:sub>
                        <m:r>
                          <a:rPr lang="vi-VN" sz="2200" b="0" i="1">
                            <a:latin typeface="Cambria Math"/>
                          </a:rPr>
                          <m:t>32</m:t>
                        </m:r>
                      </m:sub>
                    </m:sSub>
                  </m:oMath>
                </a14:m>
                <a:endParaRPr lang="id-ID" sz="2200" dirty="0">
                  <a:latin typeface="Arial" pitchFamily="34" charset="0"/>
                  <a:cs typeface="Arial" pitchFamily="34" charset="0"/>
                </a:endParaRPr>
              </a:p>
              <a:p>
                <a:pPr lvl="3">
                  <a:lnSpc>
                    <a:spcPct val="150000"/>
                  </a:lnSpc>
                </a:pPr>
                <a:r>
                  <a:rPr lang="vi-VN" sz="2200" dirty="0">
                    <a:latin typeface="Arial" pitchFamily="34" charset="0"/>
                    <a:cs typeface="Arial" pitchFamily="34" charset="0"/>
                  </a:rPr>
                  <a:t>Khâu 3: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id-ID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200" b="0" i="1">
                                <a:latin typeface="Cambria Math"/>
                              </a:rPr>
                              <m:t>𝑁</m:t>
                            </m:r>
                            <m:r>
                              <a:rPr lang="en-US" sz="2200" b="0" i="1">
                                <a:latin typeface="Cambria Math"/>
                              </a:rPr>
                              <m:t> </m:t>
                            </m:r>
                          </m:e>
                        </m:acc>
                      </m:e>
                      <m:sub>
                        <m:r>
                          <a:rPr lang="vi-VN" sz="2200" b="0" i="1">
                            <a:latin typeface="Cambria Math"/>
                          </a:rPr>
                          <m:t>43</m:t>
                        </m:r>
                      </m:sub>
                    </m:sSub>
                    <m:r>
                      <a:rPr lang="vi-VN" sz="2200" b="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id-ID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id-ID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200" b="0" i="1">
                                <a:latin typeface="Cambria Math"/>
                              </a:rPr>
                              <m:t>𝑁</m:t>
                            </m:r>
                            <m:r>
                              <a:rPr lang="en-US" sz="2200" b="0" i="1">
                                <a:latin typeface="Cambria Math"/>
                              </a:rPr>
                              <m:t> </m:t>
                            </m:r>
                          </m:e>
                        </m:acc>
                      </m:e>
                      <m:sub>
                        <m:r>
                          <a:rPr lang="vi-VN" sz="2200" b="0" i="1">
                            <a:latin typeface="Cambria Math"/>
                          </a:rPr>
                          <m:t>03</m:t>
                        </m:r>
                      </m:sub>
                    </m:sSub>
                    <m:r>
                      <a:rPr lang="vi-VN" sz="2200" b="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id-ID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id-ID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200" b="0" i="1">
                                <a:latin typeface="Cambria Math"/>
                              </a:rPr>
                              <m:t>𝑁</m:t>
                            </m:r>
                            <m:r>
                              <a:rPr lang="en-US" sz="2200" b="0" i="1">
                                <a:latin typeface="Cambria Math"/>
                              </a:rPr>
                              <m:t> </m:t>
                            </m:r>
                          </m:e>
                        </m:acc>
                      </m:e>
                      <m:sub>
                        <m:r>
                          <a:rPr lang="vi-VN" sz="2200" b="0" i="1">
                            <a:latin typeface="Cambria Math"/>
                          </a:rPr>
                          <m:t>23</m:t>
                        </m:r>
                      </m:sub>
                    </m:sSub>
                    <m:r>
                      <a:rPr lang="vi-VN" sz="2200" b="0" i="1">
                        <a:latin typeface="Cambria Math"/>
                      </a:rPr>
                      <m:t>=0</m:t>
                    </m:r>
                  </m:oMath>
                </a14:m>
                <a:r>
                  <a:rPr lang="vi-VN" sz="2200" dirty="0">
                    <a:latin typeface="Arial" pitchFamily="34" charset="0"/>
                    <a:cs typeface="Arial" pitchFamily="34" charset="0"/>
                  </a:rPr>
                  <a:t> =&gt;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id-ID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200" b="0" i="1">
                                <a:latin typeface="Cambria Math"/>
                              </a:rPr>
                              <m:t>𝑁</m:t>
                            </m:r>
                            <m:r>
                              <a:rPr lang="en-US" sz="2200" b="0" i="1">
                                <a:latin typeface="Cambria Math"/>
                              </a:rPr>
                              <m:t> </m:t>
                            </m:r>
                          </m:e>
                        </m:acc>
                      </m:e>
                      <m:sub>
                        <m:r>
                          <a:rPr lang="vi-VN" sz="2200" b="0" i="1">
                            <a:latin typeface="Cambria Math"/>
                          </a:rPr>
                          <m:t>23</m:t>
                        </m:r>
                      </m:sub>
                    </m:sSub>
                  </m:oMath>
                </a14:m>
                <a:endParaRPr lang="en-US" sz="2200" dirty="0" smtClean="0">
                  <a:latin typeface="Arial" pitchFamily="34" charset="0"/>
                  <a:cs typeface="Arial" pitchFamily="34" charset="0"/>
                </a:endParaRPr>
              </a:p>
              <a:p>
                <a:pPr lvl="3"/>
                <a:endParaRPr lang="id-ID" sz="2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2240" y="1401617"/>
                <a:ext cx="9144000" cy="448853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86398" y="26126"/>
            <a:ext cx="4233859" cy="1779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0891" y="3396343"/>
            <a:ext cx="6283235" cy="228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09006" y="404949"/>
            <a:ext cx="2063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3. </a:t>
            </a:r>
            <a:r>
              <a:rPr lang="en-US" sz="2800" dirty="0" err="1" smtClean="0">
                <a:solidFill>
                  <a:srgbClr val="FF0000"/>
                </a:solidFill>
              </a:rPr>
              <a:t>Kết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quả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391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F299B8E-E377-4DEB-8112-382A2C9B2272}" type="slidenum">
              <a:rPr lang="en-US" smtClean="0">
                <a:solidFill>
                  <a:srgbClr val="898989"/>
                </a:solidFill>
              </a:rPr>
              <a:pPr/>
              <a:t>33</a:t>
            </a:fld>
            <a:endParaRPr lang="en-US" smtClean="0">
              <a:solidFill>
                <a:srgbClr val="898989"/>
              </a:solidFill>
            </a:endParaRPr>
          </a:p>
        </p:txBody>
      </p:sp>
      <p:grpSp>
        <p:nvGrpSpPr>
          <p:cNvPr id="32771" name="Group 8"/>
          <p:cNvGrpSpPr>
            <a:grpSpLocks/>
          </p:cNvGrpSpPr>
          <p:nvPr/>
        </p:nvGrpSpPr>
        <p:grpSpPr bwMode="auto">
          <a:xfrm>
            <a:off x="0" y="-25400"/>
            <a:ext cx="7358063" cy="1089025"/>
            <a:chOff x="362309" y="-53282"/>
            <a:chExt cx="8412453" cy="1381659"/>
          </a:xfrm>
        </p:grpSpPr>
        <p:pic>
          <p:nvPicPr>
            <p:cNvPr id="32820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309" y="1"/>
              <a:ext cx="8376249" cy="125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821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3101" y="-53282"/>
              <a:ext cx="1381661" cy="1381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039" name="Rectangle 15038"/>
              <p:cNvSpPr/>
              <p:nvPr/>
            </p:nvSpPr>
            <p:spPr>
              <a:xfrm>
                <a:off x="1815869" y="4712314"/>
                <a:ext cx="5493786" cy="16800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d-ID" sz="1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19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vi-VN" sz="1900" i="1">
                              <a:latin typeface="Cambria Math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id-ID" sz="19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d-ID" sz="19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id-ID" sz="19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1900" i="1">
                                      <a:latin typeface="Cambria Math"/>
                                    </a:rPr>
                                    <m:t>𝐹</m:t>
                                  </m:r>
                                  <m:r>
                                    <a:rPr lang="vi-VN" sz="1900" i="1"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acc>
                            </m:e>
                            <m:sub>
                              <m:d>
                                <m:dPr>
                                  <m:ctrlPr>
                                    <a:rPr lang="id-ID" sz="19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1900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sub>
                          </m:sSub>
                        </m:e>
                      </m:d>
                      <m:r>
                        <a:rPr lang="vi-VN" sz="19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id-ID" sz="1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id-ID" sz="19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1900" i="1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vi-VN" sz="1900" i="1">
                                  <a:latin typeface="Cambria Math"/>
                                </a:rPr>
                                <m:t>𝐶𝐵</m:t>
                              </m:r>
                            </m:sub>
                          </m:sSub>
                          <m:r>
                            <a:rPr lang="vi-VN" sz="1900" i="1">
                              <a:latin typeface="Cambria Math"/>
                            </a:rPr>
                            <m:t>−</m:t>
                          </m:r>
                          <m:r>
                            <a:rPr lang="vi-VN" sz="19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vi-VN" sz="1900" i="1">
                              <a:latin typeface="Cambria Math"/>
                            </a:rPr>
                            <m:t>21</m:t>
                          </m:r>
                        </m:sub>
                      </m:sSub>
                      <m:r>
                        <a:rPr lang="vi-VN" sz="1900" i="1">
                          <a:latin typeface="Cambria Math"/>
                        </a:rPr>
                        <m:t>.</m:t>
                      </m:r>
                      <m:r>
                        <a:rPr lang="vi-VN" sz="1900" i="1">
                          <a:latin typeface="Cambria Math"/>
                        </a:rPr>
                        <m:t>h</m:t>
                      </m:r>
                      <m:r>
                        <a:rPr lang="vi-VN" sz="1900" i="1">
                          <a:latin typeface="Cambria Math"/>
                        </a:rPr>
                        <m:t>=0 </m:t>
                      </m:r>
                    </m:oMath>
                  </m:oMathPara>
                </a14:m>
                <a:endParaRPr lang="id-ID" sz="1900" dirty="0"/>
              </a:p>
              <a:p>
                <a:r>
                  <a:rPr lang="en-US" sz="1900" dirty="0" smtClean="0"/>
                  <a:t/>
                </a:r>
                <a:r>
                  <a:rPr lang="vi-VN" sz="1900" dirty="0" smtClean="0"/>
                  <a:t>=&gt;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id-ID" sz="19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1900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vi-VN" sz="1900" i="1">
                                <a:latin typeface="Cambria Math"/>
                              </a:rPr>
                              <m:t>𝐶𝐵</m:t>
                            </m:r>
                          </m:sub>
                        </m:sSub>
                        <m:r>
                          <a:rPr lang="vi-VN" sz="1900" i="1">
                            <a:latin typeface="Cambria Math"/>
                          </a:rPr>
                          <m:t>=</m:t>
                        </m:r>
                        <m:r>
                          <a:rPr lang="vi-VN" sz="190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vi-VN" sz="1900" i="1">
                            <a:latin typeface="Cambria Math"/>
                          </a:rPr>
                          <m:t>21</m:t>
                        </m:r>
                      </m:sub>
                    </m:sSub>
                    <m:r>
                      <a:rPr lang="vi-VN" sz="1900" i="1">
                        <a:latin typeface="Cambria Math"/>
                      </a:rPr>
                      <m:t>.</m:t>
                    </m:r>
                    <m:r>
                      <a:rPr lang="vi-VN" sz="1900" i="1">
                        <a:latin typeface="Cambria Math"/>
                      </a:rPr>
                      <m:t>h</m:t>
                    </m:r>
                    <m:r>
                      <a:rPr lang="vi-VN" sz="1900" i="1">
                        <a:latin typeface="Cambria Math"/>
                      </a:rPr>
                      <m:t>=500.0,1.</m:t>
                    </m:r>
                    <m:f>
                      <m:fPr>
                        <m:ctrlPr>
                          <a:rPr lang="id-ID" sz="1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id-ID" sz="19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19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vi-VN" sz="19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vi-VN" sz="1900" i="1">
                        <a:latin typeface="Cambria Math"/>
                      </a:rPr>
                      <m:t>=25</m:t>
                    </m:r>
                    <m:rad>
                      <m:radPr>
                        <m:degHide m:val="on"/>
                        <m:ctrlPr>
                          <a:rPr lang="id-ID" sz="19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1900" i="1">
                            <a:latin typeface="Cambria Math"/>
                          </a:rPr>
                          <m:t>3</m:t>
                        </m:r>
                      </m:e>
                    </m:rad>
                    <m:r>
                      <a:rPr lang="vi-VN" sz="1900" i="1">
                        <a:latin typeface="Cambria Math"/>
                      </a:rPr>
                      <m:t> (</m:t>
                    </m:r>
                    <m:r>
                      <a:rPr lang="vi-VN" sz="1900" i="1">
                        <a:latin typeface="Cambria Math"/>
                      </a:rPr>
                      <m:t>𝑁</m:t>
                    </m:r>
                    <m:r>
                      <a:rPr lang="vi-VN" sz="1900" i="1">
                        <a:latin typeface="Cambria Math"/>
                      </a:rPr>
                      <m:t>.</m:t>
                    </m:r>
                    <m:r>
                      <a:rPr lang="vi-VN" sz="1900" i="1">
                        <a:latin typeface="Cambria Math"/>
                      </a:rPr>
                      <m:t>𝑚</m:t>
                    </m:r>
                    <m:r>
                      <a:rPr lang="vi-VN" sz="1900" i="1">
                        <a:latin typeface="Cambria Math"/>
                      </a:rPr>
                      <m:t>) </m:t>
                    </m:r>
                  </m:oMath>
                </a14:m>
                <a:endParaRPr lang="id-ID" sz="19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id-ID" sz="19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id-ID" sz="19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1900" i="1">
                                  <a:latin typeface="Cambria Math"/>
                                </a:rPr>
                                <m:t>𝐴𝐵𝑡</m:t>
                              </m:r>
                            </m:e>
                          </m:acc>
                          <m:r>
                            <a:rPr lang="vi-VN" sz="1900" i="1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id-ID" sz="19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1900" i="1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vi-VN" sz="1900" i="1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vi-VN" sz="1900" i="1">
                              <a:latin typeface="Cambria Math"/>
                            </a:rPr>
                            <m:t> =&gt;</m:t>
                          </m:r>
                          <m:r>
                            <a:rPr lang="vi-VN" sz="1900" i="1">
                              <a:latin typeface="Cambria Math"/>
                            </a:rPr>
                            <m:t>h</m:t>
                          </m:r>
                          <m:r>
                            <a:rPr lang="vi-VN" sz="1900" i="1"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id-ID" sz="19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1900" i="1">
                                  <a:latin typeface="Cambria Math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vi-VN" sz="1900" i="1">
                                  <a:latin typeface="Cambria Math"/>
                                </a:rPr>
                                <m:t>𝐴𝐵</m:t>
                              </m:r>
                            </m:sub>
                          </m:sSub>
                          <m:r>
                            <a:rPr lang="vi-VN" sz="1900" i="1">
                              <a:latin typeface="Cambria Math"/>
                            </a:rPr>
                            <m:t>.</m:t>
                          </m:r>
                          <m:func>
                            <m:funcPr>
                              <m:ctrlPr>
                                <a:rPr lang="id-ID" sz="19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vi-VN" sz="190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id-ID" sz="19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id-ID" sz="19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vi-VN" sz="1900" i="1">
                                          <a:latin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vi-VN" sz="1900" i="1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vi-VN" sz="1900" i="1">
                              <a:latin typeface="Cambria Math"/>
                            </a:rPr>
                            <m:t>=0,1.</m:t>
                          </m:r>
                          <m:f>
                            <m:fPr>
                              <m:ctrlPr>
                                <a:rPr lang="id-ID" sz="19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id-ID" sz="19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vi-VN" sz="1900" i="1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vi-VN" sz="19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vi-VN" sz="1900" i="1">
                              <a:latin typeface="Cambria Math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id-ID" sz="1900" dirty="0"/>
              </a:p>
            </p:txBody>
          </p:sp>
        </mc:Choice>
        <mc:Fallback>
          <p:sp>
            <p:nvSpPr>
              <p:cNvPr id="15039" name="Rectangle 150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5869" y="4712314"/>
                <a:ext cx="5493786" cy="16800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9" name="Group 118"/>
          <p:cNvGrpSpPr>
            <a:grpSpLocks/>
          </p:cNvGrpSpPr>
          <p:nvPr/>
        </p:nvGrpSpPr>
        <p:grpSpPr bwMode="auto">
          <a:xfrm>
            <a:off x="3206433" y="2025882"/>
            <a:ext cx="2974000" cy="2539085"/>
            <a:chOff x="2253" y="1372"/>
            <a:chExt cx="2697" cy="2395"/>
          </a:xfrm>
        </p:grpSpPr>
        <p:grpSp>
          <p:nvGrpSpPr>
            <p:cNvPr id="120" name="Group 119"/>
            <p:cNvGrpSpPr>
              <a:grpSpLocks/>
            </p:cNvGrpSpPr>
            <p:nvPr/>
          </p:nvGrpSpPr>
          <p:grpSpPr bwMode="auto">
            <a:xfrm>
              <a:off x="2253" y="1372"/>
              <a:ext cx="2697" cy="2395"/>
              <a:chOff x="1901" y="12841"/>
              <a:chExt cx="2697" cy="2395"/>
            </a:xfrm>
          </p:grpSpPr>
          <p:sp>
            <p:nvSpPr>
              <p:cNvPr id="122" name="Text Box 34"/>
              <p:cNvSpPr txBox="1">
                <a:spLocks noChangeArrowheads="1"/>
              </p:cNvSpPr>
              <p:nvPr/>
            </p:nvSpPr>
            <p:spPr bwMode="auto">
              <a:xfrm>
                <a:off x="2903" y="13623"/>
                <a:ext cx="456" cy="43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400" dirty="0">
                    <a:effectLst/>
                    <a:latin typeface="Times New Roman"/>
                    <a:ea typeface="Calibri"/>
                    <a:cs typeface="Times New Roman"/>
                  </a:rPr>
                  <a:t>h</a:t>
                </a:r>
                <a:endParaRPr lang="id-ID" sz="14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cxnSp>
            <p:nvCxnSpPr>
              <p:cNvPr id="123" name="AutoShape 35"/>
              <p:cNvCxnSpPr>
                <a:cxnSpLocks noChangeShapeType="1"/>
              </p:cNvCxnSpPr>
              <p:nvPr/>
            </p:nvCxnSpPr>
            <p:spPr bwMode="auto">
              <a:xfrm>
                <a:off x="2457" y="13253"/>
                <a:ext cx="1141" cy="182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24" name="Rectangle 123"/>
              <p:cNvSpPr>
                <a:spLocks noChangeArrowheads="1"/>
              </p:cNvSpPr>
              <p:nvPr/>
            </p:nvSpPr>
            <p:spPr bwMode="auto">
              <a:xfrm rot="-1799607">
                <a:off x="2763" y="13636"/>
                <a:ext cx="144" cy="1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id-ID"/>
              </a:p>
            </p:txBody>
          </p:sp>
          <p:grpSp>
            <p:nvGrpSpPr>
              <p:cNvPr id="125" name="Group 124"/>
              <p:cNvGrpSpPr>
                <a:grpSpLocks/>
              </p:cNvGrpSpPr>
              <p:nvPr/>
            </p:nvGrpSpPr>
            <p:grpSpPr bwMode="auto">
              <a:xfrm>
                <a:off x="1901" y="12841"/>
                <a:ext cx="2697" cy="2395"/>
                <a:chOff x="1901" y="12841"/>
                <a:chExt cx="2697" cy="2395"/>
              </a:xfrm>
            </p:grpSpPr>
            <p:sp>
              <p:nvSpPr>
                <p:cNvPr id="127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2576" y="14620"/>
                  <a:ext cx="349" cy="42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dirty="0">
                      <a:effectLst/>
                      <a:latin typeface="Times New Roman"/>
                      <a:ea typeface="Calibri"/>
                      <a:cs typeface="Times New Roman"/>
                    </a:rPr>
                    <a:t>A</a:t>
                  </a:r>
                  <a:endParaRPr lang="id-ID" dirty="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28" name="Oval 127"/>
                <p:cNvSpPr>
                  <a:spLocks noChangeArrowheads="1"/>
                </p:cNvSpPr>
                <p:nvPr/>
              </p:nvSpPr>
              <p:spPr bwMode="auto">
                <a:xfrm>
                  <a:off x="3247" y="13289"/>
                  <a:ext cx="150" cy="145"/>
                </a:xfrm>
                <a:prstGeom prst="ellipse">
                  <a:avLst/>
                </a:prstGeom>
                <a:solidFill>
                  <a:schemeClr val="lt1">
                    <a:lumMod val="100000"/>
                    <a:lumOff val="0"/>
                  </a:schemeClr>
                </a:solidFill>
                <a:ln w="28575">
                  <a:solidFill>
                    <a:schemeClr val="tx1">
                      <a:lumMod val="100000"/>
                      <a:lumOff val="0"/>
                    </a:schemeClr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endParaRPr lang="id-ID"/>
                </a:p>
              </p:txBody>
            </p:sp>
            <p:sp>
              <p:nvSpPr>
                <p:cNvPr id="129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3152" y="12841"/>
                  <a:ext cx="349" cy="42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>
                      <a:effectLst/>
                      <a:latin typeface="Times New Roman"/>
                      <a:ea typeface="Calibri"/>
                      <a:cs typeface="Times New Roman"/>
                    </a:rPr>
                    <a:t>B</a:t>
                  </a:r>
                  <a:endParaRPr lang="id-ID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30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2539" y="14295"/>
                  <a:ext cx="467" cy="43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>
                      <a:effectLst/>
                      <a:latin typeface="Times New Roman"/>
                      <a:ea typeface="Calibri"/>
                      <a:cs typeface="Times New Roman"/>
                    </a:rPr>
                    <a:t>ω</a:t>
                  </a:r>
                  <a:r>
                    <a:rPr lang="en-US" baseline="-25000">
                      <a:effectLst/>
                      <a:latin typeface="Times New Roman"/>
                      <a:ea typeface="Calibri"/>
                      <a:cs typeface="Times New Roman"/>
                    </a:rPr>
                    <a:t>1</a:t>
                  </a:r>
                  <a:endParaRPr lang="id-ID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31" name="Arc 15018"/>
                <p:cNvSpPr>
                  <a:spLocks/>
                </p:cNvSpPr>
                <p:nvPr/>
              </p:nvSpPr>
              <p:spPr bwMode="auto">
                <a:xfrm rot="-1232521">
                  <a:off x="2636" y="14367"/>
                  <a:ext cx="1022" cy="482"/>
                </a:xfrm>
                <a:custGeom>
                  <a:avLst/>
                  <a:gdLst>
                    <a:gd name="T0" fmla="*/ 324802 w 649605"/>
                    <a:gd name="T1" fmla="*/ 0 h 306070"/>
                    <a:gd name="T2" fmla="*/ 649605 w 649605"/>
                    <a:gd name="T3" fmla="*/ 153035 h 30607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649605" h="306070" stroke="0">
                      <a:moveTo>
                        <a:pt x="324802" y="0"/>
                      </a:moveTo>
                      <a:cubicBezTo>
                        <a:pt x="504186" y="0"/>
                        <a:pt x="649605" y="68516"/>
                        <a:pt x="649605" y="153035"/>
                      </a:cubicBezTo>
                      <a:lnTo>
                        <a:pt x="324803" y="153035"/>
                      </a:lnTo>
                      <a:cubicBezTo>
                        <a:pt x="324803" y="102023"/>
                        <a:pt x="324802" y="51012"/>
                        <a:pt x="324802" y="0"/>
                      </a:cubicBezTo>
                      <a:close/>
                    </a:path>
                    <a:path w="649605" h="306070" fill="none">
                      <a:moveTo>
                        <a:pt x="324802" y="0"/>
                      </a:moveTo>
                      <a:cubicBezTo>
                        <a:pt x="504186" y="0"/>
                        <a:pt x="649605" y="68516"/>
                        <a:pt x="649605" y="153035"/>
                      </a:cubicBezTo>
                    </a:path>
                  </a:pathLst>
                </a:custGeom>
                <a:noFill/>
                <a:ln w="6350">
                  <a:solidFill>
                    <a:schemeClr val="dk1">
                      <a:lumMod val="100000"/>
                      <a:lumOff val="0"/>
                    </a:schemeClr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endParaRPr lang="id-ID"/>
                </a:p>
              </p:txBody>
            </p:sp>
            <p:grpSp>
              <p:nvGrpSpPr>
                <p:cNvPr id="132" name="Group 131"/>
                <p:cNvGrpSpPr>
                  <a:grpSpLocks/>
                </p:cNvGrpSpPr>
                <p:nvPr/>
              </p:nvGrpSpPr>
              <p:grpSpPr bwMode="auto">
                <a:xfrm>
                  <a:off x="3002" y="14512"/>
                  <a:ext cx="576" cy="473"/>
                  <a:chOff x="0" y="9541"/>
                  <a:chExt cx="365760" cy="300229"/>
                </a:xfrm>
              </p:grpSpPr>
              <p:sp>
                <p:nvSpPr>
                  <p:cNvPr id="140" name="Rectangle 139"/>
                  <p:cNvSpPr>
                    <a:spLocks noChangeArrowheads="1"/>
                  </p:cNvSpPr>
                  <p:nvPr/>
                </p:nvSpPr>
                <p:spPr bwMode="auto">
                  <a:xfrm>
                    <a:off x="95250" y="9541"/>
                    <a:ext cx="182880" cy="182880"/>
                  </a:xfrm>
                  <a:prstGeom prst="rect">
                    <a:avLst/>
                  </a:prstGeom>
                  <a:solidFill>
                    <a:schemeClr val="lt1">
                      <a:lumMod val="100000"/>
                      <a:lumOff val="0"/>
                    </a:schemeClr>
                  </a:solidFill>
                  <a:ln w="28575">
                    <a:solidFill>
                      <a:schemeClr val="tx1">
                        <a:lumMod val="100000"/>
                        <a:lumOff val="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endParaRPr lang="id-ID"/>
                  </a:p>
                </p:txBody>
              </p:sp>
              <p:grpSp>
                <p:nvGrpSpPr>
                  <p:cNvPr id="141" name="Group 140"/>
                  <p:cNvGrpSpPr>
                    <a:grpSpLocks/>
                  </p:cNvGrpSpPr>
                  <p:nvPr/>
                </p:nvGrpSpPr>
                <p:grpSpPr bwMode="auto">
                  <a:xfrm>
                    <a:off x="0" y="190500"/>
                    <a:ext cx="365760" cy="119270"/>
                    <a:chOff x="0" y="0"/>
                    <a:chExt cx="365760" cy="119270"/>
                  </a:xfrm>
                </p:grpSpPr>
                <p:cxnSp>
                  <p:nvCxnSpPr>
                    <p:cNvPr id="143" name="Straight Connector 142"/>
                    <p:cNvCxnSpPr/>
                    <p:nvPr/>
                  </p:nvCxnSpPr>
                  <p:spPr bwMode="auto">
                    <a:xfrm>
                      <a:off x="0" y="0"/>
                      <a:ext cx="365760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dk1">
                          <a:lumMod val="100000"/>
                          <a:lumOff val="0"/>
                        </a:schemeClr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44" name="Straight Connector 143"/>
                    <p:cNvCxnSpPr/>
                    <p:nvPr/>
                  </p:nvCxnSpPr>
                  <p:spPr bwMode="auto">
                    <a:xfrm flipH="1">
                      <a:off x="7951" y="0"/>
                      <a:ext cx="47707" cy="11131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dk1">
                          <a:lumMod val="100000"/>
                          <a:lumOff val="0"/>
                        </a:schemeClr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45" name="Straight Connector 144"/>
                    <p:cNvCxnSpPr/>
                    <p:nvPr/>
                  </p:nvCxnSpPr>
                  <p:spPr bwMode="auto">
                    <a:xfrm flipH="1">
                      <a:off x="71562" y="7952"/>
                      <a:ext cx="47707" cy="11131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dk1">
                          <a:lumMod val="100000"/>
                          <a:lumOff val="0"/>
                        </a:schemeClr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46" name="Straight Connector 145"/>
                    <p:cNvCxnSpPr/>
                    <p:nvPr/>
                  </p:nvCxnSpPr>
                  <p:spPr bwMode="auto">
                    <a:xfrm flipH="1">
                      <a:off x="135172" y="7952"/>
                      <a:ext cx="47707" cy="11131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dk1">
                          <a:lumMod val="100000"/>
                          <a:lumOff val="0"/>
                        </a:schemeClr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47" name="Straight Connector 146"/>
                    <p:cNvCxnSpPr/>
                    <p:nvPr/>
                  </p:nvCxnSpPr>
                  <p:spPr bwMode="auto">
                    <a:xfrm flipH="1">
                      <a:off x="206734" y="7952"/>
                      <a:ext cx="47707" cy="11131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dk1">
                          <a:lumMod val="100000"/>
                          <a:lumOff val="0"/>
                        </a:schemeClr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48" name="Straight Connector 147"/>
                    <p:cNvCxnSpPr/>
                    <p:nvPr/>
                  </p:nvCxnSpPr>
                  <p:spPr bwMode="auto">
                    <a:xfrm flipH="1">
                      <a:off x="278296" y="0"/>
                      <a:ext cx="47625" cy="111125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dk1">
                          <a:lumMod val="100000"/>
                          <a:lumOff val="0"/>
                        </a:schemeClr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</p:cxnSp>
              </p:grpSp>
              <p:sp>
                <p:nvSpPr>
                  <p:cNvPr id="142" name="Oval 141"/>
                  <p:cNvSpPr>
                    <a:spLocks noChangeArrowheads="1"/>
                  </p:cNvSpPr>
                  <p:nvPr/>
                </p:nvSpPr>
                <p:spPr bwMode="auto">
                  <a:xfrm>
                    <a:off x="142875" y="47625"/>
                    <a:ext cx="95411" cy="91440"/>
                  </a:xfrm>
                  <a:prstGeom prst="ellipse">
                    <a:avLst/>
                  </a:prstGeom>
                  <a:solidFill>
                    <a:schemeClr val="lt1">
                      <a:lumMod val="100000"/>
                      <a:lumOff val="0"/>
                    </a:schemeClr>
                  </a:solidFill>
                  <a:ln w="28575">
                    <a:solidFill>
                      <a:schemeClr val="tx1">
                        <a:lumMod val="100000"/>
                        <a:lumOff val="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endParaRPr lang="id-ID"/>
                  </a:p>
                </p:txBody>
              </p:sp>
            </p:grpSp>
            <p:cxnSp>
              <p:nvCxnSpPr>
                <p:cNvPr id="133" name="Straight Connector 132"/>
                <p:cNvCxnSpPr/>
                <p:nvPr/>
              </p:nvCxnSpPr>
              <p:spPr bwMode="auto">
                <a:xfrm flipV="1">
                  <a:off x="3314" y="13425"/>
                  <a:ext cx="0" cy="1152"/>
                </a:xfrm>
                <a:prstGeom prst="line">
                  <a:avLst/>
                </a:prstGeom>
                <a:noFill/>
                <a:ln w="28575">
                  <a:solidFill>
                    <a:schemeClr val="dk1">
                      <a:lumMod val="100000"/>
                      <a:lumOff val="0"/>
                    </a:schemeClr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mc:AlternateContent xmlns:mc="http://schemas.openxmlformats.org/markup-compatibility/2006">
              <mc:Choice xmlns:a14="http://schemas.microsoft.com/office/drawing/2010/main" xmlns="" Requires="a14">
                <p:sp>
                  <p:nvSpPr>
                    <p:cNvPr id="134" name="Text Box 5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901" y="13302"/>
                      <a:ext cx="556" cy="508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id-ID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/>
                                    <a:cs typeface="Arial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id-ID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/>
                                        <a:cs typeface="Arial"/>
                                      </a:rPr>
                                    </m:ctrlPr>
                                  </m:accPr>
                                  <m:e>
                                    <m:r>
                                      <a:rPr lang="vi-VN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𝑁</m:t>
                                    </m:r>
                                    <m:r>
                                      <a:rPr lang="en-US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Calibri"/>
                                        <a:cs typeface="Arial"/>
                                      </a:rPr>
                                      <m:t> 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vi-VN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21</m:t>
                                </m:r>
                              </m:sub>
                            </m:sSub>
                          </m:oMath>
                        </m:oMathPara>
                      </a14:m>
                      <a:endParaRPr lang="id-ID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p:txBody>
                </p:sp>
              </mc:Choice>
              <mc:Fallback>
                <p:sp>
                  <p:nvSpPr>
                    <p:cNvPr id="134" name="Text Box 5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1901" y="13302"/>
                      <a:ext cx="556" cy="508"/>
                    </a:xfrm>
                    <a:prstGeom prst="rect">
                      <a:avLst/>
                    </a:prstGeom>
                    <a:blipFill rotWithShape="1">
                      <a:blip r:embed="rId5"/>
                      <a:stretch>
                        <a:fillRect/>
                      </a:stretch>
                    </a:blip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id-ID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35" name="Arc 15018"/>
                <p:cNvSpPr>
                  <a:spLocks/>
                </p:cNvSpPr>
                <p:nvPr/>
              </p:nvSpPr>
              <p:spPr bwMode="auto">
                <a:xfrm rot="-1232521">
                  <a:off x="2610" y="14142"/>
                  <a:ext cx="1022" cy="482"/>
                </a:xfrm>
                <a:custGeom>
                  <a:avLst/>
                  <a:gdLst>
                    <a:gd name="T0" fmla="*/ 324802 w 649605"/>
                    <a:gd name="T1" fmla="*/ 0 h 306070"/>
                    <a:gd name="T2" fmla="*/ 649605 w 649605"/>
                    <a:gd name="T3" fmla="*/ 153035 h 30607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649605" h="306070" stroke="0">
                      <a:moveTo>
                        <a:pt x="324802" y="0"/>
                      </a:moveTo>
                      <a:cubicBezTo>
                        <a:pt x="504186" y="0"/>
                        <a:pt x="649605" y="68516"/>
                        <a:pt x="649605" y="153035"/>
                      </a:cubicBezTo>
                      <a:lnTo>
                        <a:pt x="324803" y="153035"/>
                      </a:lnTo>
                      <a:cubicBezTo>
                        <a:pt x="324803" y="102023"/>
                        <a:pt x="324802" y="51012"/>
                        <a:pt x="324802" y="0"/>
                      </a:cubicBezTo>
                      <a:close/>
                    </a:path>
                    <a:path w="649605" h="306070" fill="none">
                      <a:moveTo>
                        <a:pt x="324802" y="0"/>
                      </a:moveTo>
                      <a:cubicBezTo>
                        <a:pt x="504186" y="0"/>
                        <a:pt x="649605" y="68516"/>
                        <a:pt x="649605" y="153035"/>
                      </a:cubicBezTo>
                    </a:path>
                  </a:pathLst>
                </a:custGeom>
                <a:noFill/>
                <a:ln w="6350">
                  <a:solidFill>
                    <a:schemeClr val="dk1">
                      <a:lumMod val="100000"/>
                      <a:lumOff val="0"/>
                    </a:schemeClr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endParaRPr lang="id-ID"/>
                </a:p>
              </p:txBody>
            </p:sp>
            <p:sp>
              <p:nvSpPr>
                <p:cNvPr id="136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2393" y="13934"/>
                  <a:ext cx="620" cy="50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dirty="0">
                      <a:effectLst/>
                      <a:latin typeface="Times New Roman"/>
                      <a:ea typeface="Calibri"/>
                      <a:cs typeface="Times New Roman"/>
                    </a:rPr>
                    <a:t>M</a:t>
                  </a:r>
                  <a:r>
                    <a:rPr lang="en-US" baseline="-25000" dirty="0">
                      <a:effectLst/>
                      <a:latin typeface="Times New Roman"/>
                      <a:ea typeface="Calibri"/>
                      <a:cs typeface="Times New Roman"/>
                    </a:rPr>
                    <a:t>CB</a:t>
                  </a:r>
                  <a:endParaRPr lang="id-ID" dirty="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cxnSp>
              <p:nvCxnSpPr>
                <p:cNvPr id="137" name="Straight Arrow Connector 136"/>
                <p:cNvCxnSpPr/>
                <p:nvPr/>
              </p:nvCxnSpPr>
              <p:spPr bwMode="auto">
                <a:xfrm>
                  <a:off x="3310" y="14620"/>
                  <a:ext cx="720" cy="364"/>
                </a:xfrm>
                <a:prstGeom prst="straightConnector1">
                  <a:avLst/>
                </a:prstGeom>
                <a:noFill/>
                <a:ln w="6350">
                  <a:solidFill>
                    <a:schemeClr val="dk1">
                      <a:lumMod val="100000"/>
                      <a:lumOff val="0"/>
                    </a:schemeClr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mc:AlternateContent xmlns:mc="http://schemas.openxmlformats.org/markup-compatibility/2006">
              <mc:Choice xmlns:a14="http://schemas.microsoft.com/office/drawing/2010/main" xmlns="" Requires="a14">
                <p:sp>
                  <p:nvSpPr>
                    <p:cNvPr id="138" name="Text Box 5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042" y="14728"/>
                      <a:ext cx="556" cy="508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id-ID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/>
                                    <a:cs typeface="Arial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id-ID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/>
                                        <a:cs typeface="Arial"/>
                                      </a:rPr>
                                    </m:ctrlPr>
                                  </m:accPr>
                                  <m:e>
                                    <m:r>
                                      <a:rPr lang="vi-VN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𝑁</m:t>
                                    </m:r>
                                    <m:r>
                                      <a:rPr lang="en-US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Calibri"/>
                                        <a:cs typeface="Arial"/>
                                      </a:rPr>
                                      <m:t> 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vi-VN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01</m:t>
                                </m:r>
                              </m:sub>
                            </m:sSub>
                          </m:oMath>
                        </m:oMathPara>
                      </a14:m>
                      <a:endParaRPr lang="id-ID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p:txBody>
                </p:sp>
              </mc:Choice>
              <mc:Fallback>
                <p:sp>
                  <p:nvSpPr>
                    <p:cNvPr id="138" name="Text Box 5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4042" y="14728"/>
                      <a:ext cx="556" cy="508"/>
                    </a:xfrm>
                    <a:prstGeom prst="rect">
                      <a:avLst/>
                    </a:prstGeom>
                    <a:blipFill rotWithShape="1">
                      <a:blip r:embed="rId6"/>
                      <a:stretch>
                        <a:fillRect/>
                      </a:stretch>
                    </a:blip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id-ID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39" name="Straight Arrow Connector 138"/>
                <p:cNvCxnSpPr/>
                <p:nvPr/>
              </p:nvCxnSpPr>
              <p:spPr bwMode="auto">
                <a:xfrm flipV="1">
                  <a:off x="2457" y="13359"/>
                  <a:ext cx="817" cy="515"/>
                </a:xfrm>
                <a:prstGeom prst="straightConnector1">
                  <a:avLst/>
                </a:prstGeom>
                <a:noFill/>
                <a:ln w="19050">
                  <a:solidFill>
                    <a:schemeClr val="dk1">
                      <a:lumMod val="100000"/>
                      <a:lumOff val="0"/>
                    </a:schemeClr>
                  </a:solidFill>
                  <a:miter lim="800000"/>
                  <a:headEnd type="triangle" w="med" len="med"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</p:grpSp>
          <p:cxnSp>
            <p:nvCxnSpPr>
              <p:cNvPr id="126" name="AutoShape 60"/>
              <p:cNvCxnSpPr>
                <a:cxnSpLocks noChangeShapeType="1"/>
              </p:cNvCxnSpPr>
              <p:nvPr/>
            </p:nvCxnSpPr>
            <p:spPr bwMode="auto">
              <a:xfrm>
                <a:off x="2733" y="13694"/>
                <a:ext cx="595" cy="93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cxnSp>
          <p:nvCxnSpPr>
            <p:cNvPr id="121" name="AutoShape 61"/>
            <p:cNvCxnSpPr>
              <a:cxnSpLocks noChangeShapeType="1"/>
            </p:cNvCxnSpPr>
            <p:nvPr/>
          </p:nvCxnSpPr>
          <p:spPr bwMode="auto">
            <a:xfrm flipH="1">
              <a:off x="2253" y="1651"/>
              <a:ext cx="1791" cy="106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2" name="Rectangle 1"/>
          <p:cNvSpPr/>
          <p:nvPr/>
        </p:nvSpPr>
        <p:spPr>
          <a:xfrm>
            <a:off x="898069" y="1418476"/>
            <a:ext cx="392286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vi-VN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Momen cân bằng khâu dẫn</a:t>
            </a:r>
            <a:endParaRPr lang="id-ID" sz="2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815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vd3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934994" cy="4937760"/>
          </a:xfrm>
        </p:spPr>
        <p:txBody>
          <a:bodyPr/>
          <a:lstStyle/>
          <a:p>
            <a:r>
              <a:rPr lang="en-US" b="1" dirty="0" err="1" smtClean="0"/>
              <a:t>Phân</a:t>
            </a:r>
            <a:r>
              <a:rPr lang="en-US" b="1" dirty="0" smtClean="0"/>
              <a:t> </a:t>
            </a:r>
            <a:r>
              <a:rPr lang="en-US" b="1" dirty="0" err="1" smtClean="0"/>
              <a:t>tích</a:t>
            </a:r>
            <a:r>
              <a:rPr lang="en-US" b="1" dirty="0" smtClean="0"/>
              <a:t> </a:t>
            </a:r>
            <a:r>
              <a:rPr lang="en-US" b="1" dirty="0" err="1" smtClean="0"/>
              <a:t>lực</a:t>
            </a:r>
            <a:r>
              <a:rPr lang="en-US" b="1" dirty="0" smtClean="0"/>
              <a:t> </a:t>
            </a:r>
            <a:r>
              <a:rPr lang="en-US" b="1" dirty="0" err="1" smtClean="0"/>
              <a:t>cơ</a:t>
            </a:r>
            <a:r>
              <a:rPr lang="en-US" b="1" dirty="0" smtClean="0"/>
              <a:t> </a:t>
            </a:r>
            <a:r>
              <a:rPr lang="en-US" b="1" dirty="0" err="1" smtClean="0"/>
              <a:t>cấu</a:t>
            </a:r>
            <a:r>
              <a:rPr lang="en-US" b="1" dirty="0" smtClean="0"/>
              <a:t> 4 </a:t>
            </a:r>
            <a:r>
              <a:rPr lang="en-US" b="1" dirty="0" err="1" smtClean="0"/>
              <a:t>khâu</a:t>
            </a:r>
            <a:r>
              <a:rPr lang="en-US" b="1" dirty="0" smtClean="0"/>
              <a:t> </a:t>
            </a:r>
            <a:r>
              <a:rPr lang="en-US" b="1" dirty="0" err="1" smtClean="0"/>
              <a:t>bản</a:t>
            </a:r>
            <a:r>
              <a:rPr lang="en-US" b="1" dirty="0" smtClean="0"/>
              <a:t> </a:t>
            </a:r>
            <a:r>
              <a:rPr lang="en-US" b="1" dirty="0" err="1" smtClean="0"/>
              <a:t>lề</a:t>
            </a:r>
            <a:endParaRPr lang="en-US" dirty="0" smtClean="0"/>
          </a:p>
          <a:p>
            <a:r>
              <a:rPr lang="en-US" dirty="0" smtClean="0"/>
              <a:t>• Cho </a:t>
            </a:r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cấu</a:t>
            </a:r>
            <a:r>
              <a:rPr lang="en-US" dirty="0" smtClean="0"/>
              <a:t> </a:t>
            </a:r>
            <a:r>
              <a:rPr lang="en-US" dirty="0" err="1" smtClean="0"/>
              <a:t>bốn</a:t>
            </a:r>
            <a:r>
              <a:rPr lang="en-US" dirty="0" smtClean="0"/>
              <a:t> </a:t>
            </a:r>
            <a:r>
              <a:rPr lang="en-US" dirty="0" err="1" smtClean="0"/>
              <a:t>khâu</a:t>
            </a:r>
            <a:r>
              <a:rPr lang="en-US" dirty="0" smtClean="0"/>
              <a:t> </a:t>
            </a:r>
            <a:r>
              <a:rPr lang="en-US" dirty="0" err="1" smtClean="0"/>
              <a:t>bản</a:t>
            </a:r>
            <a:r>
              <a:rPr lang="en-US" dirty="0" smtClean="0"/>
              <a:t> </a:t>
            </a:r>
            <a:r>
              <a:rPr lang="en-US" dirty="0" err="1" smtClean="0"/>
              <a:t>lề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lược</a:t>
            </a:r>
            <a:r>
              <a:rPr lang="en-US" dirty="0" smtClean="0"/>
              <a:t> </a:t>
            </a:r>
            <a:r>
              <a:rPr lang="en-US" dirty="0" err="1" smtClean="0"/>
              <a:t>đồ</a:t>
            </a:r>
            <a:r>
              <a:rPr lang="en-US" dirty="0" smtClean="0"/>
              <a:t> (</a:t>
            </a:r>
            <a:r>
              <a:rPr lang="en-US" dirty="0" err="1" smtClean="0"/>
              <a:t>giả</a:t>
            </a:r>
            <a:r>
              <a:rPr lang="en-US" dirty="0" smtClean="0"/>
              <a:t> </a:t>
            </a:r>
            <a:r>
              <a:rPr lang="en-US" dirty="0" err="1" smtClean="0"/>
              <a:t>sử</a:t>
            </a:r>
            <a:r>
              <a:rPr lang="en-US" dirty="0" smtClean="0"/>
              <a:t> </a:t>
            </a:r>
            <a:r>
              <a:rPr lang="en-US" dirty="0" err="1" smtClean="0"/>
              <a:t>họa</a:t>
            </a:r>
            <a:r>
              <a:rPr lang="en-US" dirty="0" smtClean="0"/>
              <a:t> </a:t>
            </a:r>
            <a:r>
              <a:rPr lang="en-US" dirty="0" err="1" smtClean="0"/>
              <a:t>đồ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lập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tỷ</a:t>
            </a:r>
            <a:r>
              <a:rPr lang="en-US" dirty="0" smtClean="0"/>
              <a:t> </a:t>
            </a:r>
            <a:r>
              <a:rPr lang="en-US" dirty="0" err="1" smtClean="0"/>
              <a:t>xích</a:t>
            </a:r>
            <a:r>
              <a:rPr lang="en-US" dirty="0" smtClean="0"/>
              <a:t> µl = 1 )</a:t>
            </a:r>
          </a:p>
          <a:p>
            <a:r>
              <a:rPr lang="en-US" dirty="0" smtClean="0"/>
              <a:t>Cho </a:t>
            </a:r>
            <a:r>
              <a:rPr lang="en-US" dirty="0" err="1" smtClean="0"/>
              <a:t>biết</a:t>
            </a:r>
            <a:r>
              <a:rPr lang="en-US" dirty="0" smtClean="0"/>
              <a:t>: P2</a:t>
            </a:r>
          </a:p>
          <a:p>
            <a:pPr>
              <a:buNone/>
            </a:pPr>
            <a:r>
              <a:rPr lang="en-US" dirty="0" smtClean="0"/>
              <a:t>• </a:t>
            </a:r>
            <a:r>
              <a:rPr lang="en-US" dirty="0" err="1" smtClean="0"/>
              <a:t>Góc</a:t>
            </a:r>
            <a:r>
              <a:rPr lang="en-US" dirty="0" smtClean="0"/>
              <a:t> </a:t>
            </a:r>
            <a:r>
              <a:rPr lang="en-US" dirty="0" err="1" smtClean="0"/>
              <a:t>vị</a:t>
            </a:r>
            <a:r>
              <a:rPr lang="en-US" dirty="0" smtClean="0"/>
              <a:t> </a:t>
            </a:r>
            <a:r>
              <a:rPr lang="en-US" dirty="0" err="1" smtClean="0"/>
              <a:t>trí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khâu</a:t>
            </a:r>
            <a:r>
              <a:rPr lang="en-US" dirty="0" smtClean="0"/>
              <a:t> </a:t>
            </a:r>
            <a:r>
              <a:rPr lang="en-US" dirty="0" err="1" smtClean="0"/>
              <a:t>dẫn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φ1 . </a:t>
            </a:r>
          </a:p>
          <a:p>
            <a:r>
              <a:rPr lang="en-US" dirty="0" smtClean="0"/>
              <a:t>•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lực</a:t>
            </a:r>
            <a:r>
              <a:rPr lang="en-US" dirty="0" smtClean="0"/>
              <a:t> P2, M3  </a:t>
            </a:r>
            <a:r>
              <a:rPr lang="en-US" dirty="0" err="1" smtClean="0"/>
              <a:t>bao</a:t>
            </a:r>
            <a:r>
              <a:rPr lang="en-US" dirty="0" smtClean="0"/>
              <a:t> </a:t>
            </a:r>
            <a:r>
              <a:rPr lang="en-US" dirty="0" err="1" smtClean="0"/>
              <a:t>gồm</a:t>
            </a:r>
            <a:r>
              <a:rPr lang="en-US" dirty="0" smtClean="0"/>
              <a:t> </a:t>
            </a:r>
            <a:r>
              <a:rPr lang="en-US" dirty="0" err="1" smtClean="0"/>
              <a:t>lực</a:t>
            </a:r>
            <a:r>
              <a:rPr lang="en-US" dirty="0" smtClean="0"/>
              <a:t>   </a:t>
            </a:r>
            <a:r>
              <a:rPr lang="en-US" dirty="0" err="1" smtClean="0"/>
              <a:t>cản</a:t>
            </a:r>
            <a:r>
              <a:rPr lang="en-US" dirty="0" smtClean="0"/>
              <a:t>   </a:t>
            </a:r>
            <a:r>
              <a:rPr lang="en-US" dirty="0" err="1" smtClean="0"/>
              <a:t>kỹ</a:t>
            </a:r>
            <a:r>
              <a:rPr lang="en-US" dirty="0" smtClean="0"/>
              <a:t>   </a:t>
            </a:r>
            <a:r>
              <a:rPr lang="en-US" dirty="0" err="1" smtClean="0"/>
              <a:t>thuật</a:t>
            </a:r>
            <a:r>
              <a:rPr lang="en-US" dirty="0" smtClean="0"/>
              <a:t>,   </a:t>
            </a:r>
            <a:r>
              <a:rPr lang="en-US" dirty="0" err="1" smtClean="0"/>
              <a:t>trọng</a:t>
            </a:r>
            <a:r>
              <a:rPr lang="en-US" dirty="0" smtClean="0"/>
              <a:t> </a:t>
            </a:r>
            <a:r>
              <a:rPr lang="en-US" dirty="0" err="1" smtClean="0"/>
              <a:t>lượng</a:t>
            </a:r>
            <a:r>
              <a:rPr lang="en-US" dirty="0" smtClean="0"/>
              <a:t>  </a:t>
            </a:r>
            <a:r>
              <a:rPr lang="en-US" dirty="0" err="1" smtClean="0"/>
              <a:t>các</a:t>
            </a:r>
            <a:r>
              <a:rPr lang="en-US" dirty="0" smtClean="0"/>
              <a:t>  </a:t>
            </a:r>
            <a:r>
              <a:rPr lang="en-US" dirty="0" err="1" smtClean="0"/>
              <a:t>khâu</a:t>
            </a:r>
            <a:r>
              <a:rPr lang="en-US" dirty="0" smtClean="0"/>
              <a:t>,  </a:t>
            </a:r>
            <a:r>
              <a:rPr lang="en-US" dirty="0" err="1" smtClean="0"/>
              <a:t>lực</a:t>
            </a:r>
            <a:r>
              <a:rPr lang="en-US" dirty="0" smtClean="0"/>
              <a:t>  </a:t>
            </a:r>
            <a:r>
              <a:rPr lang="en-US" dirty="0" err="1" smtClean="0"/>
              <a:t>quán</a:t>
            </a:r>
            <a:r>
              <a:rPr lang="en-US" dirty="0" smtClean="0"/>
              <a:t> </a:t>
            </a:r>
            <a:r>
              <a:rPr lang="en-US" dirty="0" err="1" smtClean="0"/>
              <a:t>tính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khâu</a:t>
            </a:r>
            <a:r>
              <a:rPr lang="en-US" dirty="0" smtClean="0"/>
              <a:t>. P2 </a:t>
            </a:r>
            <a:r>
              <a:rPr lang="en-US" dirty="0" err="1" smtClean="0"/>
              <a:t>đặt</a:t>
            </a:r>
            <a:r>
              <a:rPr lang="en-US" dirty="0" smtClean="0"/>
              <a:t> </a:t>
            </a:r>
            <a:r>
              <a:rPr lang="en-US" dirty="0" err="1" smtClean="0"/>
              <a:t>tại</a:t>
            </a:r>
            <a:endParaRPr lang="en-US" dirty="0" smtClean="0"/>
          </a:p>
          <a:p>
            <a:r>
              <a:rPr lang="en-US" dirty="0" err="1" smtClean="0"/>
              <a:t>trung</a:t>
            </a:r>
            <a:r>
              <a:rPr lang="en-US" dirty="0" smtClean="0"/>
              <a:t> </a:t>
            </a:r>
            <a:r>
              <a:rPr lang="en-US" dirty="0" err="1" smtClean="0"/>
              <a:t>điểm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BC</a:t>
            </a:r>
          </a:p>
          <a:p>
            <a:r>
              <a:rPr lang="en-US" dirty="0" err="1" smtClean="0"/>
              <a:t>Yêu</a:t>
            </a:r>
            <a:r>
              <a:rPr lang="en-US" dirty="0" smtClean="0"/>
              <a:t> </a:t>
            </a:r>
            <a:r>
              <a:rPr lang="en-US" dirty="0" err="1" smtClean="0"/>
              <a:t>cầu</a:t>
            </a:r>
            <a:r>
              <a:rPr lang="en-US" dirty="0" smtClean="0"/>
              <a:t>: </a:t>
            </a:r>
            <a:r>
              <a:rPr lang="en-US" dirty="0" err="1" smtClean="0"/>
              <a:t>xác</a:t>
            </a:r>
            <a:r>
              <a:rPr lang="en-US" dirty="0" smtClean="0"/>
              <a:t> </a:t>
            </a:r>
            <a:r>
              <a:rPr lang="en-US" dirty="0" err="1" smtClean="0"/>
              <a:t>định</a:t>
            </a:r>
            <a:r>
              <a:rPr lang="en-US" dirty="0" smtClean="0"/>
              <a:t> </a:t>
            </a:r>
            <a:r>
              <a:rPr lang="en-US" dirty="0" err="1" smtClean="0"/>
              <a:t>áp</a:t>
            </a:r>
            <a:r>
              <a:rPr lang="en-US" dirty="0" smtClean="0"/>
              <a:t> </a:t>
            </a:r>
            <a:r>
              <a:rPr lang="en-US" dirty="0" err="1" smtClean="0"/>
              <a:t>lực</a:t>
            </a:r>
            <a:endParaRPr lang="en-US" dirty="0" smtClean="0"/>
          </a:p>
          <a:p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khớp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77590-8A83-46C4-A83D-C59382C25C3F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/>
          <a:srcRect l="24798" t="35893" r="22487" b="15893"/>
          <a:stretch>
            <a:fillRect/>
          </a:stretch>
        </p:blipFill>
        <p:spPr bwMode="auto">
          <a:xfrm>
            <a:off x="-1" y="1201784"/>
            <a:ext cx="9170425" cy="4715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77590-8A83-46C4-A83D-C59382C25C3F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113667" name="Picture 3"/>
          <p:cNvPicPr>
            <a:picLocks noChangeAspect="1" noChangeArrowheads="1"/>
          </p:cNvPicPr>
          <p:nvPr/>
        </p:nvPicPr>
        <p:blipFill>
          <a:blip r:embed="rId2"/>
          <a:srcRect l="46185" t="26875" r="8034" b="23125"/>
          <a:stretch>
            <a:fillRect/>
          </a:stretch>
        </p:blipFill>
        <p:spPr bwMode="auto">
          <a:xfrm>
            <a:off x="927462" y="1606731"/>
            <a:ext cx="6766561" cy="4154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3668" name="Picture 4"/>
          <p:cNvPicPr>
            <a:picLocks noChangeAspect="1" noChangeArrowheads="1"/>
          </p:cNvPicPr>
          <p:nvPr/>
        </p:nvPicPr>
        <p:blipFill>
          <a:blip r:embed="rId3"/>
          <a:srcRect l="24692" t="31434" r="22694" b="11050"/>
          <a:stretch>
            <a:fillRect/>
          </a:stretch>
        </p:blipFill>
        <p:spPr bwMode="auto">
          <a:xfrm>
            <a:off x="313509" y="1579457"/>
            <a:ext cx="8516982" cy="5234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 l="48526" t="45643" r="22639" b="25910"/>
          <a:stretch>
            <a:fillRect/>
          </a:stretch>
        </p:blipFill>
        <p:spPr bwMode="auto">
          <a:xfrm>
            <a:off x="4493623" y="-470268"/>
            <a:ext cx="4144789" cy="22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77590-8A83-46C4-A83D-C59382C25C3F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/>
          <a:srcRect l="23895" t="34643" r="23417" b="6250"/>
          <a:stretch>
            <a:fillRect/>
          </a:stretch>
        </p:blipFill>
        <p:spPr bwMode="auto">
          <a:xfrm>
            <a:off x="0" y="1214845"/>
            <a:ext cx="8947115" cy="5643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4691" name="Picture 3"/>
          <p:cNvPicPr>
            <a:picLocks noChangeAspect="1" noChangeArrowheads="1"/>
          </p:cNvPicPr>
          <p:nvPr/>
        </p:nvPicPr>
        <p:blipFill>
          <a:blip r:embed="rId3"/>
          <a:srcRect l="24497" t="29412" r="22591" b="11607"/>
          <a:stretch>
            <a:fillRect/>
          </a:stretch>
        </p:blipFill>
        <p:spPr bwMode="auto">
          <a:xfrm>
            <a:off x="104501" y="1132626"/>
            <a:ext cx="8974183" cy="5624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77590-8A83-46C4-A83D-C59382C25C3F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/>
          <a:srcRect l="24397" t="27574" r="23004" b="14643"/>
          <a:stretch>
            <a:fillRect/>
          </a:stretch>
        </p:blipFill>
        <p:spPr bwMode="auto">
          <a:xfrm>
            <a:off x="0" y="1246350"/>
            <a:ext cx="8961120" cy="5534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77590-8A83-46C4-A83D-C59382C25C3F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2"/>
          <a:srcRect l="24497" t="23713" r="22694" b="21786"/>
          <a:stretch>
            <a:fillRect/>
          </a:stretch>
        </p:blipFill>
        <p:spPr bwMode="auto">
          <a:xfrm>
            <a:off x="274320" y="1917562"/>
            <a:ext cx="8469478" cy="491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l="43336" t="50429" r="31592" b="13840"/>
          <a:stretch>
            <a:fillRect/>
          </a:stretch>
        </p:blipFill>
        <p:spPr bwMode="auto">
          <a:xfrm>
            <a:off x="6217922" y="0"/>
            <a:ext cx="2730137" cy="2187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2530475" y="-46038"/>
            <a:ext cx="368776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200" b="1">
                <a:solidFill>
                  <a:schemeClr val="bg1"/>
                </a:solidFill>
                <a:latin typeface="Arial" charset="0"/>
                <a:cs typeface="Arial" charset="0"/>
              </a:rPr>
              <a:t>I/ ĐẠI CƯƠNG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763588" y="5181600"/>
            <a:ext cx="58483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92100" indent="-2921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2200">
                <a:latin typeface="Arial" charset="0"/>
                <a:cs typeface="Arial" charset="0"/>
              </a:rPr>
              <a:t>+ Ma sát thường xảy ra trong kỹ thuật: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ü"/>
            </a:pPr>
            <a:r>
              <a:rPr lang="en-US" sz="2200">
                <a:latin typeface="Arial" charset="0"/>
                <a:cs typeface="Arial" charset="0"/>
              </a:rPr>
              <a:t>Tác hại: Gây mòn, tiêu hao công suất.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ü"/>
            </a:pPr>
            <a:r>
              <a:rPr lang="en-US" sz="2200">
                <a:latin typeface="Arial" charset="0"/>
                <a:cs typeface="Arial" charset="0"/>
              </a:rPr>
              <a:t>Ích lợi: Các cơ cấu họat động nhờ ma sát.</a:t>
            </a:r>
          </a:p>
        </p:txBody>
      </p:sp>
      <p:pic>
        <p:nvPicPr>
          <p:cNvPr id="18436" name="Picture 10" descr="Arbre_a_cames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3225" y="1081088"/>
            <a:ext cx="2078038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1" descr="Roue_creuse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3225" y="3032125"/>
            <a:ext cx="2078038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2" descr="pulley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2750" y="4975225"/>
            <a:ext cx="2079625" cy="1519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98513" y="1903730"/>
            <a:ext cx="3998912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200">
                <a:latin typeface="Arial" charset="0"/>
                <a:ea typeface="Calibri" pitchFamily="34" charset="0"/>
                <a:cs typeface="Times New Roman" pitchFamily="18" charset="0"/>
              </a:rPr>
              <a:t>+ Lực ma sát xuất hiện khi:</a:t>
            </a:r>
            <a:r>
              <a:rPr lang="en-US" sz="2200">
                <a:latin typeface="Arial" charset="0"/>
                <a:ea typeface="Calibri" pitchFamily="34" charset="0"/>
                <a:cs typeface="Times New Roman" pitchFamily="18" charset="0"/>
              </a:rPr>
              <a:t>        </a:t>
            </a:r>
            <a:endParaRPr lang="en-US" sz="220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3" name="Pictur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4125" y="3667760"/>
            <a:ext cx="3908425" cy="165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490663" y="3276918"/>
            <a:ext cx="423545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200">
                <a:latin typeface="Arial" charset="0"/>
                <a:cs typeface="Calibri" pitchFamily="34" charset="0"/>
              </a:rPr>
              <a:t>Có chuyển động (xu thế)</a:t>
            </a:r>
            <a:endParaRPr lang="en-US" sz="220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7013" y="2379980"/>
            <a:ext cx="32924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vi-VN" sz="2200">
                <a:latin typeface="Arial" charset="0"/>
                <a:ea typeface="Calibri" pitchFamily="34" charset="0"/>
                <a:cs typeface="Times New Roman" pitchFamily="18" charset="0"/>
              </a:rPr>
              <a:t>Hai vật thể tiếp xúc nhau</a:t>
            </a:r>
            <a:endParaRPr lang="en-US" sz="22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455738" y="2846705"/>
            <a:ext cx="39909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vi-VN" sz="2200" dirty="0">
                <a:latin typeface="Arial" charset="0"/>
                <a:ea typeface="Calibri" pitchFamily="34" charset="0"/>
                <a:cs typeface="Times New Roman" pitchFamily="18" charset="0"/>
              </a:rPr>
              <a:t>Trên bề mặt tiếp xúc có áp lực</a:t>
            </a:r>
            <a:endParaRPr lang="en-US" sz="2200" dirty="0">
              <a:ea typeface="Calibri" pitchFamily="34" charset="0"/>
              <a:cs typeface="Times New Roman" pitchFamily="18" charset="0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958850" y="2581593"/>
            <a:ext cx="531813" cy="1105219"/>
            <a:chOff x="420688" y="2401889"/>
            <a:chExt cx="532341" cy="1103714"/>
          </a:xfrm>
        </p:grpSpPr>
        <p:cxnSp>
          <p:nvCxnSpPr>
            <p:cNvPr id="18" name="Straight Connector 17"/>
            <p:cNvCxnSpPr/>
            <p:nvPr/>
          </p:nvCxnSpPr>
          <p:spPr bwMode="auto">
            <a:xfrm flipV="1">
              <a:off x="444525" y="2401889"/>
              <a:ext cx="49579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endCxn id="16" idx="1"/>
            </p:cNvCxnSpPr>
            <p:nvPr/>
          </p:nvCxnSpPr>
          <p:spPr bwMode="auto">
            <a:xfrm>
              <a:off x="420688" y="2548057"/>
              <a:ext cx="497381" cy="46450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endCxn id="14" idx="1"/>
            </p:cNvCxnSpPr>
            <p:nvPr/>
          </p:nvCxnSpPr>
          <p:spPr bwMode="auto">
            <a:xfrm>
              <a:off x="420688" y="2567081"/>
              <a:ext cx="532341" cy="93852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Rectangle 20"/>
          <p:cNvSpPr/>
          <p:nvPr/>
        </p:nvSpPr>
        <p:spPr>
          <a:xfrm>
            <a:off x="487363" y="1087755"/>
            <a:ext cx="5662612" cy="9350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2" indent="0" eaLnBrk="1" fontAlgn="auto" hangingPunct="1">
              <a:lnSpc>
                <a:spcPct val="114000"/>
              </a:lnSpc>
              <a:spcAft>
                <a:spcPts val="0"/>
              </a:spcAft>
              <a:defRPr/>
            </a:pPr>
            <a:r>
              <a:rPr lang="en-US" sz="2600" b="1" kern="0" dirty="0">
                <a:latin typeface="Arial" panose="020B0604020202020204" pitchFamily="34" charset="0"/>
                <a:cs typeface="Arial" panose="020B0604020202020204" pitchFamily="34" charset="0"/>
              </a:rPr>
              <a:t>3.4. </a:t>
            </a:r>
            <a:r>
              <a:rPr lang="vi-VN" sz="2600" b="1" dirty="0">
                <a:latin typeface="Arial" panose="020B0604020202020204" pitchFamily="34" charset="0"/>
                <a:cs typeface="Arial" panose="020B0604020202020204" pitchFamily="34" charset="0"/>
              </a:rPr>
              <a:t>Ma sát trong khớp động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 eaLnBrk="1" fontAlgn="auto" hangingPunct="1">
              <a:lnSpc>
                <a:spcPct val="114000"/>
              </a:lnSpc>
              <a:spcAft>
                <a:spcPts val="0"/>
              </a:spcAft>
              <a:defRPr/>
            </a:pPr>
            <a:r>
              <a:rPr lang="vi-VN" sz="2200" b="1" dirty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vi-VN" sz="2200" b="1" dirty="0">
                <a:latin typeface="Arial" panose="020B0604020202020204" pitchFamily="34" charset="0"/>
                <a:cs typeface="Arial" panose="020B0604020202020204" pitchFamily="34" charset="0"/>
              </a:rPr>
              <a:t>.1. Giới thiệu chung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806" name="Group 8"/>
          <p:cNvGrpSpPr>
            <a:grpSpLocks/>
          </p:cNvGrpSpPr>
          <p:nvPr/>
        </p:nvGrpSpPr>
        <p:grpSpPr bwMode="auto">
          <a:xfrm>
            <a:off x="0" y="-25400"/>
            <a:ext cx="7358063" cy="1089025"/>
            <a:chOff x="362309" y="-53282"/>
            <a:chExt cx="8412453" cy="1381659"/>
          </a:xfrm>
        </p:grpSpPr>
        <p:pic>
          <p:nvPicPr>
            <p:cNvPr id="33808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309" y="1"/>
              <a:ext cx="8376249" cy="125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09" name="Picture 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3101" y="-53282"/>
              <a:ext cx="1381661" cy="1381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807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544CC775-45DC-4D1B-A77C-21D0905B8CE6}" type="slidenum">
              <a:rPr lang="en-US" smtClean="0">
                <a:solidFill>
                  <a:schemeClr val="tx2"/>
                </a:solidFill>
              </a:rPr>
              <a:pPr/>
              <a:t>39</a:t>
            </a:fld>
            <a:endParaRPr lang="en-US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554418AA-2D26-4934-B5E6-FCDD3AB157FD}" type="slidenum">
              <a:rPr lang="en-US" smtClean="0">
                <a:solidFill>
                  <a:srgbClr val="898989"/>
                </a:solidFill>
              </a:rPr>
              <a:pPr/>
              <a:t>4</a:t>
            </a:fld>
            <a:endParaRPr lang="en-US" smtClean="0">
              <a:solidFill>
                <a:srgbClr val="898989"/>
              </a:solidFill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974725" y="2376488"/>
            <a:ext cx="7212013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342900" indent="-342900" algn="just">
              <a:lnSpc>
                <a:spcPct val="130000"/>
              </a:lnSpc>
              <a:buFont typeface="Wingdings" pitchFamily="2" charset="2"/>
              <a:buChar char="ü"/>
            </a:pPr>
            <a:r>
              <a:rPr lang="en-US" sz="2200" dirty="0" err="1">
                <a:latin typeface="Arial" charset="0"/>
                <a:ea typeface="Calibri" pitchFamily="34" charset="0"/>
                <a:cs typeface="Arial" charset="0"/>
              </a:rPr>
              <a:t>Cơ</a:t>
            </a:r>
            <a:r>
              <a:rPr lang="en-US" sz="2200" dirty="0">
                <a:latin typeface="Arial" charset="0"/>
                <a:ea typeface="Calibri" pitchFamily="34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ea typeface="Calibri" pitchFamily="34" charset="0"/>
                <a:cs typeface="Arial" charset="0"/>
              </a:rPr>
              <a:t>sở</a:t>
            </a:r>
            <a:r>
              <a:rPr lang="en-US" sz="2200" dirty="0">
                <a:latin typeface="Arial" charset="0"/>
                <a:ea typeface="Calibri" pitchFamily="34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ea typeface="Calibri" pitchFamily="34" charset="0"/>
                <a:cs typeface="Arial" charset="0"/>
              </a:rPr>
              <a:t>cho</a:t>
            </a:r>
            <a:r>
              <a:rPr lang="en-US" sz="2200" dirty="0">
                <a:latin typeface="Arial" charset="0"/>
                <a:ea typeface="Calibri" pitchFamily="34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ea typeface="Calibri" pitchFamily="34" charset="0"/>
                <a:cs typeface="Arial" charset="0"/>
              </a:rPr>
              <a:t>việc</a:t>
            </a:r>
            <a:r>
              <a:rPr lang="en-US" sz="2200" dirty="0">
                <a:latin typeface="Arial" charset="0"/>
                <a:ea typeface="Calibri" pitchFamily="34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ea typeface="Calibri" pitchFamily="34" charset="0"/>
                <a:cs typeface="Arial" charset="0"/>
              </a:rPr>
              <a:t>tính</a:t>
            </a:r>
            <a:r>
              <a:rPr lang="en-US" sz="2200" dirty="0">
                <a:latin typeface="Arial" charset="0"/>
                <a:ea typeface="Calibri" pitchFamily="34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ea typeface="Calibri" pitchFamily="34" charset="0"/>
                <a:cs typeface="Arial" charset="0"/>
              </a:rPr>
              <a:t>toán</a:t>
            </a:r>
            <a:r>
              <a:rPr lang="en-US" sz="2200" dirty="0">
                <a:latin typeface="Arial" charset="0"/>
                <a:ea typeface="Calibri" pitchFamily="34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ea typeface="Calibri" pitchFamily="34" charset="0"/>
                <a:cs typeface="Arial" charset="0"/>
              </a:rPr>
              <a:t>kích</a:t>
            </a:r>
            <a:r>
              <a:rPr lang="en-US" sz="2200" dirty="0">
                <a:latin typeface="Arial" charset="0"/>
                <a:ea typeface="Calibri" pitchFamily="34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ea typeface="Calibri" pitchFamily="34" charset="0"/>
                <a:cs typeface="Arial" charset="0"/>
              </a:rPr>
              <a:t>thước</a:t>
            </a:r>
            <a:r>
              <a:rPr lang="en-US" sz="2200" dirty="0">
                <a:latin typeface="Arial" charset="0"/>
                <a:ea typeface="Calibri" pitchFamily="34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ea typeface="Calibri" pitchFamily="34" charset="0"/>
                <a:cs typeface="Arial" charset="0"/>
              </a:rPr>
              <a:t>và</a:t>
            </a:r>
            <a:r>
              <a:rPr lang="en-US" sz="2200" dirty="0">
                <a:latin typeface="Arial" charset="0"/>
                <a:ea typeface="Calibri" pitchFamily="34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ea typeface="Calibri" pitchFamily="34" charset="0"/>
                <a:cs typeface="Arial" charset="0"/>
              </a:rPr>
              <a:t>độ</a:t>
            </a:r>
            <a:r>
              <a:rPr lang="en-US" sz="2200" dirty="0">
                <a:latin typeface="Arial" charset="0"/>
                <a:ea typeface="Calibri" pitchFamily="34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ea typeface="Calibri" pitchFamily="34" charset="0"/>
                <a:cs typeface="Arial" charset="0"/>
              </a:rPr>
              <a:t>bền</a:t>
            </a:r>
            <a:r>
              <a:rPr lang="en-US" sz="2200" dirty="0">
                <a:latin typeface="Arial" charset="0"/>
                <a:ea typeface="Calibri" pitchFamily="34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ea typeface="Calibri" pitchFamily="34" charset="0"/>
                <a:cs typeface="Arial" charset="0"/>
              </a:rPr>
              <a:t>của</a:t>
            </a:r>
            <a:r>
              <a:rPr lang="en-US" sz="2200" dirty="0">
                <a:latin typeface="Arial" charset="0"/>
                <a:ea typeface="Calibri" pitchFamily="34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ea typeface="Calibri" pitchFamily="34" charset="0"/>
                <a:cs typeface="Arial" charset="0"/>
              </a:rPr>
              <a:t>các</a:t>
            </a:r>
            <a:r>
              <a:rPr lang="en-US" sz="2200" dirty="0">
                <a:latin typeface="Arial" charset="0"/>
                <a:ea typeface="Calibri" pitchFamily="34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ea typeface="Calibri" pitchFamily="34" charset="0"/>
                <a:cs typeface="Arial" charset="0"/>
              </a:rPr>
              <a:t>khâu</a:t>
            </a:r>
            <a:r>
              <a:rPr lang="en-US" sz="2200" dirty="0">
                <a:latin typeface="Arial" charset="0"/>
                <a:ea typeface="Calibri" pitchFamily="34" charset="0"/>
                <a:cs typeface="Arial" charset="0"/>
              </a:rPr>
              <a:t>, </a:t>
            </a:r>
            <a:r>
              <a:rPr lang="en-US" sz="2200" dirty="0" err="1">
                <a:latin typeface="Arial" charset="0"/>
                <a:ea typeface="Calibri" pitchFamily="34" charset="0"/>
                <a:cs typeface="Arial" charset="0"/>
              </a:rPr>
              <a:t>khớp</a:t>
            </a:r>
            <a:endParaRPr lang="en-US" sz="2200" dirty="0">
              <a:latin typeface="Arial" charset="0"/>
              <a:ea typeface="Calibri" pitchFamily="34" charset="0"/>
              <a:cs typeface="Arial" charset="0"/>
            </a:endParaRPr>
          </a:p>
          <a:p>
            <a:pPr marL="342900" indent="-342900" algn="just">
              <a:lnSpc>
                <a:spcPct val="130000"/>
              </a:lnSpc>
              <a:buFont typeface="Wingdings" pitchFamily="2" charset="2"/>
              <a:buChar char="ü"/>
            </a:pPr>
            <a:r>
              <a:rPr lang="en-US" sz="2200" dirty="0" err="1">
                <a:latin typeface="Arial" charset="0"/>
                <a:ea typeface="Calibri" pitchFamily="34" charset="0"/>
                <a:cs typeface="Arial" charset="0"/>
              </a:rPr>
              <a:t>Quy</a:t>
            </a:r>
            <a:r>
              <a:rPr lang="en-US" sz="2200" dirty="0">
                <a:latin typeface="Arial" charset="0"/>
                <a:ea typeface="Calibri" pitchFamily="34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ea typeface="Calibri" pitchFamily="34" charset="0"/>
                <a:cs typeface="Arial" charset="0"/>
              </a:rPr>
              <a:t>định</a:t>
            </a:r>
            <a:r>
              <a:rPr lang="en-US" sz="2200" dirty="0">
                <a:latin typeface="Arial" charset="0"/>
                <a:ea typeface="Calibri" pitchFamily="34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ea typeface="Calibri" pitchFamily="34" charset="0"/>
                <a:cs typeface="Arial" charset="0"/>
              </a:rPr>
              <a:t>chế</a:t>
            </a:r>
            <a:r>
              <a:rPr lang="en-US" sz="2200" dirty="0">
                <a:latin typeface="Arial" charset="0"/>
                <a:ea typeface="Calibri" pitchFamily="34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ea typeface="Calibri" pitchFamily="34" charset="0"/>
                <a:cs typeface="Arial" charset="0"/>
              </a:rPr>
              <a:t>độ</a:t>
            </a:r>
            <a:r>
              <a:rPr lang="en-US" sz="2200" dirty="0">
                <a:latin typeface="Arial" charset="0"/>
                <a:ea typeface="Calibri" pitchFamily="34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ea typeface="Calibri" pitchFamily="34" charset="0"/>
                <a:cs typeface="Arial" charset="0"/>
              </a:rPr>
              <a:t>bôi</a:t>
            </a:r>
            <a:r>
              <a:rPr lang="en-US" sz="2200" dirty="0">
                <a:latin typeface="Arial" charset="0"/>
                <a:ea typeface="Calibri" pitchFamily="34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ea typeface="Calibri" pitchFamily="34" charset="0"/>
                <a:cs typeface="Arial" charset="0"/>
              </a:rPr>
              <a:t>trơn</a:t>
            </a:r>
            <a:r>
              <a:rPr lang="en-US" sz="2200" dirty="0">
                <a:latin typeface="Arial" charset="0"/>
                <a:ea typeface="Calibri" pitchFamily="34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ea typeface="Calibri" pitchFamily="34" charset="0"/>
                <a:cs typeface="Arial" charset="0"/>
              </a:rPr>
              <a:t>hợp</a:t>
            </a:r>
            <a:r>
              <a:rPr lang="en-US" sz="2200" dirty="0">
                <a:latin typeface="Arial" charset="0"/>
                <a:ea typeface="Calibri" pitchFamily="34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ea typeface="Calibri" pitchFamily="34" charset="0"/>
                <a:cs typeface="Arial" charset="0"/>
              </a:rPr>
              <a:t>lý</a:t>
            </a:r>
            <a:r>
              <a:rPr lang="en-US" sz="2200" dirty="0">
                <a:latin typeface="Arial" charset="0"/>
                <a:ea typeface="Calibri" pitchFamily="34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ea typeface="Calibri" pitchFamily="34" charset="0"/>
                <a:cs typeface="Arial" charset="0"/>
              </a:rPr>
              <a:t>đối</a:t>
            </a:r>
            <a:r>
              <a:rPr lang="en-US" sz="2200" dirty="0">
                <a:latin typeface="Arial" charset="0"/>
                <a:ea typeface="Calibri" pitchFamily="34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ea typeface="Calibri" pitchFamily="34" charset="0"/>
                <a:cs typeface="Arial" charset="0"/>
              </a:rPr>
              <a:t>với</a:t>
            </a:r>
            <a:r>
              <a:rPr lang="en-US" sz="2200" dirty="0">
                <a:latin typeface="Arial" charset="0"/>
                <a:ea typeface="Calibri" pitchFamily="34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ea typeface="Calibri" pitchFamily="34" charset="0"/>
                <a:cs typeface="Arial" charset="0"/>
              </a:rPr>
              <a:t>các</a:t>
            </a:r>
            <a:r>
              <a:rPr lang="en-US" sz="2200" dirty="0">
                <a:latin typeface="Arial" charset="0"/>
                <a:ea typeface="Calibri" pitchFamily="34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ea typeface="Calibri" pitchFamily="34" charset="0"/>
                <a:cs typeface="Arial" charset="0"/>
              </a:rPr>
              <a:t>khớp</a:t>
            </a:r>
            <a:r>
              <a:rPr lang="en-US" sz="2200" dirty="0">
                <a:latin typeface="Arial" charset="0"/>
                <a:ea typeface="Calibri" pitchFamily="34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ea typeface="Calibri" pitchFamily="34" charset="0"/>
                <a:cs typeface="Arial" charset="0"/>
              </a:rPr>
              <a:t>động</a:t>
            </a:r>
            <a:endParaRPr lang="en-US" sz="2200" dirty="0">
              <a:latin typeface="Arial" charset="0"/>
              <a:ea typeface="Calibri" pitchFamily="34" charset="0"/>
              <a:cs typeface="Arial" charset="0"/>
            </a:endParaRPr>
          </a:p>
          <a:p>
            <a:pPr marL="342900" indent="-342900" algn="just">
              <a:lnSpc>
                <a:spcPct val="130000"/>
              </a:lnSpc>
              <a:buFont typeface="Wingdings" pitchFamily="2" charset="2"/>
              <a:buChar char="ü"/>
            </a:pPr>
            <a:r>
              <a:rPr lang="en-US" sz="2200" dirty="0" err="1">
                <a:latin typeface="Arial" charset="0"/>
                <a:ea typeface="Calibri" pitchFamily="34" charset="0"/>
                <a:cs typeface="Arial" charset="0"/>
              </a:rPr>
              <a:t>Xác</a:t>
            </a:r>
            <a:r>
              <a:rPr lang="en-US" sz="2200" dirty="0">
                <a:latin typeface="Arial" charset="0"/>
                <a:ea typeface="Calibri" pitchFamily="34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ea typeface="Calibri" pitchFamily="34" charset="0"/>
                <a:cs typeface="Arial" charset="0"/>
              </a:rPr>
              <a:t>định</a:t>
            </a:r>
            <a:r>
              <a:rPr lang="en-US" sz="2200" dirty="0">
                <a:latin typeface="Arial" charset="0"/>
                <a:ea typeface="Calibri" pitchFamily="34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ea typeface="Calibri" pitchFamily="34" charset="0"/>
                <a:cs typeface="Arial" charset="0"/>
              </a:rPr>
              <a:t>công</a:t>
            </a:r>
            <a:r>
              <a:rPr lang="en-US" sz="2200" dirty="0">
                <a:latin typeface="Arial" charset="0"/>
                <a:ea typeface="Calibri" pitchFamily="34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ea typeface="Calibri" pitchFamily="34" charset="0"/>
                <a:cs typeface="Arial" charset="0"/>
              </a:rPr>
              <a:t>suất</a:t>
            </a:r>
            <a:r>
              <a:rPr lang="en-US" sz="2200" dirty="0">
                <a:latin typeface="Arial" charset="0"/>
                <a:ea typeface="Calibri" pitchFamily="34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ea typeface="Calibri" pitchFamily="34" charset="0"/>
                <a:cs typeface="Arial" charset="0"/>
              </a:rPr>
              <a:t>của</a:t>
            </a:r>
            <a:r>
              <a:rPr lang="en-US" sz="2200" dirty="0">
                <a:latin typeface="Arial" charset="0"/>
                <a:ea typeface="Calibri" pitchFamily="34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ea typeface="Calibri" pitchFamily="34" charset="0"/>
                <a:cs typeface="Arial" charset="0"/>
              </a:rPr>
              <a:t>máy</a:t>
            </a:r>
            <a:endParaRPr lang="en-US" sz="2200" dirty="0">
              <a:latin typeface="Arial" charset="0"/>
              <a:ea typeface="Calibri" pitchFamily="34" charset="0"/>
              <a:cs typeface="Arial" charset="0"/>
            </a:endParaRPr>
          </a:p>
          <a:p>
            <a:pPr marL="342900" indent="-342900" algn="just">
              <a:lnSpc>
                <a:spcPct val="130000"/>
              </a:lnSpc>
              <a:buFont typeface="Wingdings" pitchFamily="2" charset="2"/>
              <a:buChar char="ü"/>
            </a:pPr>
            <a:r>
              <a:rPr lang="en-US" sz="2200" dirty="0" err="1">
                <a:latin typeface="Arial" charset="0"/>
                <a:ea typeface="Calibri" pitchFamily="34" charset="0"/>
                <a:cs typeface="Arial" charset="0"/>
              </a:rPr>
              <a:t>Xác</a:t>
            </a:r>
            <a:r>
              <a:rPr lang="en-US" sz="2200" dirty="0">
                <a:latin typeface="Arial" charset="0"/>
                <a:ea typeface="Calibri" pitchFamily="34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ea typeface="Calibri" pitchFamily="34" charset="0"/>
                <a:cs typeface="Arial" charset="0"/>
              </a:rPr>
              <a:t>định</a:t>
            </a:r>
            <a:r>
              <a:rPr lang="en-US" sz="2200" dirty="0">
                <a:latin typeface="Arial" charset="0"/>
                <a:ea typeface="Calibri" pitchFamily="34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ea typeface="Calibri" pitchFamily="34" charset="0"/>
                <a:cs typeface="Arial" charset="0"/>
              </a:rPr>
              <a:t>quy</a:t>
            </a:r>
            <a:r>
              <a:rPr lang="en-US" sz="2200" dirty="0">
                <a:latin typeface="Arial" charset="0"/>
                <a:ea typeface="Calibri" pitchFamily="34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ea typeface="Calibri" pitchFamily="34" charset="0"/>
                <a:cs typeface="Arial" charset="0"/>
              </a:rPr>
              <a:t>luật</a:t>
            </a:r>
            <a:r>
              <a:rPr lang="en-US" sz="2200" dirty="0">
                <a:latin typeface="Arial" charset="0"/>
                <a:ea typeface="Calibri" pitchFamily="34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ea typeface="Calibri" pitchFamily="34" charset="0"/>
                <a:cs typeface="Arial" charset="0"/>
              </a:rPr>
              <a:t>chuyển</a:t>
            </a:r>
            <a:r>
              <a:rPr lang="en-US" sz="2200" dirty="0">
                <a:latin typeface="Arial" charset="0"/>
                <a:ea typeface="Calibri" pitchFamily="34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ea typeface="Calibri" pitchFamily="34" charset="0"/>
                <a:cs typeface="Arial" charset="0"/>
              </a:rPr>
              <a:t>động</a:t>
            </a:r>
            <a:r>
              <a:rPr lang="en-US" sz="2200" dirty="0">
                <a:latin typeface="Arial" charset="0"/>
                <a:ea typeface="Calibri" pitchFamily="34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ea typeface="Calibri" pitchFamily="34" charset="0"/>
                <a:cs typeface="Arial" charset="0"/>
              </a:rPr>
              <a:t>thực</a:t>
            </a:r>
            <a:r>
              <a:rPr lang="en-US" sz="2200" dirty="0">
                <a:latin typeface="Arial" charset="0"/>
                <a:ea typeface="Calibri" pitchFamily="34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ea typeface="Calibri" pitchFamily="34" charset="0"/>
                <a:cs typeface="Arial" charset="0"/>
              </a:rPr>
              <a:t>của</a:t>
            </a:r>
            <a:r>
              <a:rPr lang="en-US" sz="2200" dirty="0">
                <a:latin typeface="Arial" charset="0"/>
                <a:ea typeface="Calibri" pitchFamily="34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ea typeface="Calibri" pitchFamily="34" charset="0"/>
                <a:cs typeface="Arial" charset="0"/>
              </a:rPr>
              <a:t>máy</a:t>
            </a:r>
            <a:r>
              <a:rPr lang="en-US" sz="2200" dirty="0">
                <a:latin typeface="Arial" charset="0"/>
                <a:ea typeface="Calibri" pitchFamily="34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ea typeface="Calibri" pitchFamily="34" charset="0"/>
                <a:cs typeface="Arial" charset="0"/>
              </a:rPr>
              <a:t>và</a:t>
            </a:r>
            <a:r>
              <a:rPr lang="en-US" sz="2200" dirty="0">
                <a:latin typeface="Arial" charset="0"/>
                <a:ea typeface="Calibri" pitchFamily="34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ea typeface="Calibri" pitchFamily="34" charset="0"/>
                <a:cs typeface="Arial" charset="0"/>
              </a:rPr>
              <a:t>số</a:t>
            </a:r>
            <a:r>
              <a:rPr lang="en-US" sz="2200" dirty="0">
                <a:latin typeface="Arial" charset="0"/>
                <a:ea typeface="Calibri" pitchFamily="34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ea typeface="Calibri" pitchFamily="34" charset="0"/>
                <a:cs typeface="Arial" charset="0"/>
              </a:rPr>
              <a:t>vấn</a:t>
            </a:r>
            <a:r>
              <a:rPr lang="en-US" sz="2200" dirty="0">
                <a:latin typeface="Arial" charset="0"/>
                <a:ea typeface="Calibri" pitchFamily="34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ea typeface="Calibri" pitchFamily="34" charset="0"/>
                <a:cs typeface="Arial" charset="0"/>
              </a:rPr>
              <a:t>đề</a:t>
            </a:r>
            <a:r>
              <a:rPr lang="en-US" sz="2200" dirty="0">
                <a:latin typeface="Arial" charset="0"/>
                <a:ea typeface="Calibri" pitchFamily="34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ea typeface="Calibri" pitchFamily="34" charset="0"/>
                <a:cs typeface="Arial" charset="0"/>
              </a:rPr>
              <a:t>liên</a:t>
            </a:r>
            <a:r>
              <a:rPr lang="en-US" sz="2200" dirty="0">
                <a:latin typeface="Arial" charset="0"/>
                <a:ea typeface="Calibri" pitchFamily="34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ea typeface="Calibri" pitchFamily="34" charset="0"/>
                <a:cs typeface="Arial" charset="0"/>
              </a:rPr>
              <a:t>quan</a:t>
            </a:r>
            <a:r>
              <a:rPr lang="en-US" sz="2200" dirty="0">
                <a:latin typeface="Arial" charset="0"/>
                <a:ea typeface="Calibri" pitchFamily="34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ea typeface="Calibri" pitchFamily="34" charset="0"/>
                <a:cs typeface="Arial" charset="0"/>
              </a:rPr>
              <a:t>đến</a:t>
            </a:r>
            <a:r>
              <a:rPr lang="en-US" sz="2200" dirty="0">
                <a:latin typeface="Arial" charset="0"/>
                <a:ea typeface="Calibri" pitchFamily="34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ea typeface="Calibri" pitchFamily="34" charset="0"/>
                <a:cs typeface="Arial" charset="0"/>
              </a:rPr>
              <a:t>thiết</a:t>
            </a:r>
            <a:r>
              <a:rPr lang="en-US" sz="2200" dirty="0">
                <a:latin typeface="Arial" charset="0"/>
                <a:ea typeface="Calibri" pitchFamily="34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ea typeface="Calibri" pitchFamily="34" charset="0"/>
                <a:cs typeface="Arial" charset="0"/>
              </a:rPr>
              <a:t>kế</a:t>
            </a:r>
            <a:r>
              <a:rPr lang="en-US" sz="2200" dirty="0">
                <a:latin typeface="Arial" charset="0"/>
                <a:ea typeface="Calibri" pitchFamily="34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ea typeface="Calibri" pitchFamily="34" charset="0"/>
                <a:cs typeface="Arial" charset="0"/>
              </a:rPr>
              <a:t>máy</a:t>
            </a:r>
            <a:r>
              <a:rPr lang="en-US" sz="2200" dirty="0">
                <a:latin typeface="Arial" charset="0"/>
                <a:ea typeface="Calibri" pitchFamily="34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ea typeface="Calibri" pitchFamily="34" charset="0"/>
                <a:cs typeface="Arial" charset="0"/>
              </a:rPr>
              <a:t>mới</a:t>
            </a:r>
            <a:endParaRPr lang="en-US" sz="2200" dirty="0">
              <a:latin typeface="Arial" charset="0"/>
              <a:ea typeface="Calibri" pitchFamily="34" charset="0"/>
              <a:cs typeface="Arial" charset="0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668338" y="1554163"/>
            <a:ext cx="6288087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2700" b="1">
                <a:latin typeface="Arial" charset="0"/>
                <a:cs typeface="Arial" charset="0"/>
              </a:rPr>
              <a:t>3.1. Mục đích phân tích lực cơ cấu</a:t>
            </a:r>
          </a:p>
        </p:txBody>
      </p:sp>
      <p:grpSp>
        <p:nvGrpSpPr>
          <p:cNvPr id="12293" name="Group 8"/>
          <p:cNvGrpSpPr>
            <a:grpSpLocks/>
          </p:cNvGrpSpPr>
          <p:nvPr/>
        </p:nvGrpSpPr>
        <p:grpSpPr bwMode="auto">
          <a:xfrm>
            <a:off x="0" y="-25400"/>
            <a:ext cx="7358063" cy="1089025"/>
            <a:chOff x="362309" y="-53282"/>
            <a:chExt cx="8412453" cy="1381659"/>
          </a:xfrm>
        </p:grpSpPr>
        <p:pic>
          <p:nvPicPr>
            <p:cNvPr id="12294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309" y="1"/>
              <a:ext cx="8376249" cy="125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5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3101" y="-53282"/>
              <a:ext cx="1381661" cy="1381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7938" y="1220788"/>
            <a:ext cx="91440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92100" indent="-292100" algn="just">
              <a:spcBef>
                <a:spcPct val="50000"/>
              </a:spcBef>
              <a:defRPr/>
            </a:pPr>
            <a:r>
              <a:rPr lang="en-US" sz="2200" dirty="0">
                <a:latin typeface="Arial" charset="0"/>
                <a:cs typeface="Arial" charset="0"/>
              </a:rPr>
              <a:t>	</a:t>
            </a:r>
            <a:r>
              <a:rPr lang="vi-VN" sz="2200" b="1" dirty="0">
                <a:latin typeface="Arial" panose="020B0604020202020204" pitchFamily="34" charset="0"/>
                <a:cs typeface="Arial" panose="020B0604020202020204" pitchFamily="34" charset="0"/>
              </a:rPr>
              <a:t> 3.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vi-VN" sz="2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2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b="1" dirty="0" err="1">
                <a:latin typeface="Arial" charset="0"/>
                <a:cs typeface="Arial" charset="0"/>
              </a:rPr>
              <a:t>Phân</a:t>
            </a:r>
            <a:r>
              <a:rPr lang="en-US" sz="2200" b="1" dirty="0">
                <a:latin typeface="Arial" charset="0"/>
                <a:cs typeface="Arial" charset="0"/>
              </a:rPr>
              <a:t> </a:t>
            </a:r>
            <a:r>
              <a:rPr lang="en-US" sz="2200" b="1" dirty="0" err="1">
                <a:latin typeface="Arial" charset="0"/>
                <a:cs typeface="Arial" charset="0"/>
              </a:rPr>
              <a:t>lọai</a:t>
            </a:r>
            <a:r>
              <a:rPr lang="en-US" sz="2200" b="1" dirty="0">
                <a:latin typeface="Arial" charset="0"/>
                <a:cs typeface="Arial" charset="0"/>
              </a:rPr>
              <a:t> ma </a:t>
            </a:r>
            <a:r>
              <a:rPr lang="en-US" sz="2200" b="1" dirty="0" err="1">
                <a:latin typeface="Arial" charset="0"/>
                <a:cs typeface="Arial" charset="0"/>
              </a:rPr>
              <a:t>sát</a:t>
            </a:r>
            <a:endParaRPr lang="en-US" sz="2200" b="1" dirty="0">
              <a:latin typeface="Arial" charset="0"/>
              <a:cs typeface="Arial" charset="0"/>
            </a:endParaRPr>
          </a:p>
          <a:p>
            <a:pPr marL="747713" lvl="1" indent="-292100" algn="just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2200" dirty="0">
                <a:latin typeface="Arial" charset="0"/>
                <a:cs typeface="Arial" charset="0"/>
              </a:rPr>
              <a:t>Theo </a:t>
            </a:r>
            <a:r>
              <a:rPr lang="en-US" sz="2200" dirty="0" err="1">
                <a:latin typeface="Arial" charset="0"/>
                <a:cs typeface="Arial" charset="0"/>
              </a:rPr>
              <a:t>tính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cs typeface="Arial" charset="0"/>
              </a:rPr>
              <a:t>chất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cs typeface="Arial" charset="0"/>
              </a:rPr>
              <a:t>tiếp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cs typeface="Arial" charset="0"/>
              </a:rPr>
              <a:t>xúc</a:t>
            </a:r>
            <a:r>
              <a:rPr lang="en-US" sz="2200" dirty="0">
                <a:latin typeface="Arial" charset="0"/>
                <a:cs typeface="Arial" charset="0"/>
              </a:rPr>
              <a:t>: Ma </a:t>
            </a:r>
            <a:r>
              <a:rPr lang="en-US" sz="2200" dirty="0" err="1">
                <a:latin typeface="Arial" charset="0"/>
                <a:cs typeface="Arial" charset="0"/>
              </a:rPr>
              <a:t>sát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cs typeface="Arial" charset="0"/>
              </a:rPr>
              <a:t>ướt</a:t>
            </a:r>
            <a:r>
              <a:rPr lang="en-US" sz="2200" dirty="0">
                <a:latin typeface="Arial" charset="0"/>
                <a:cs typeface="Arial" charset="0"/>
              </a:rPr>
              <a:t>, </a:t>
            </a:r>
            <a:r>
              <a:rPr lang="en-US" sz="2200" dirty="0" err="1">
                <a:latin typeface="Arial" charset="0"/>
                <a:cs typeface="Arial" charset="0"/>
              </a:rPr>
              <a:t>khô</a:t>
            </a:r>
            <a:r>
              <a:rPr lang="en-US" sz="2200" dirty="0">
                <a:latin typeface="Arial" charset="0"/>
                <a:cs typeface="Arial" charset="0"/>
              </a:rPr>
              <a:t>, </a:t>
            </a:r>
            <a:r>
              <a:rPr lang="en-US" sz="2200" dirty="0" err="1">
                <a:latin typeface="Arial" charset="0"/>
                <a:cs typeface="Arial" charset="0"/>
              </a:rPr>
              <a:t>nữa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cs typeface="Arial" charset="0"/>
              </a:rPr>
              <a:t>ướt</a:t>
            </a:r>
            <a:r>
              <a:rPr lang="en-US" sz="2200" dirty="0">
                <a:latin typeface="Arial" charset="0"/>
                <a:cs typeface="Arial" charset="0"/>
              </a:rPr>
              <a:t>, </a:t>
            </a:r>
            <a:r>
              <a:rPr lang="en-US" sz="2200" dirty="0" err="1">
                <a:latin typeface="Arial" charset="0"/>
                <a:cs typeface="Arial" charset="0"/>
              </a:rPr>
              <a:t>nữa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cs typeface="Arial" charset="0"/>
              </a:rPr>
              <a:t>khô</a:t>
            </a:r>
            <a:r>
              <a:rPr lang="en-US" sz="2200" dirty="0">
                <a:latin typeface="Arial" charset="0"/>
                <a:cs typeface="Arial" charset="0"/>
              </a:rPr>
              <a:t>.</a:t>
            </a:r>
          </a:p>
          <a:p>
            <a:pPr marL="749300" lvl="1" indent="-292100" algn="just">
              <a:spcBef>
                <a:spcPct val="50000"/>
              </a:spcBef>
              <a:buClr>
                <a:srgbClr val="FF3399"/>
              </a:buClr>
              <a:defRPr/>
            </a:pPr>
            <a:endParaRPr lang="en-US" sz="2200" dirty="0">
              <a:latin typeface="Arial" charset="0"/>
              <a:cs typeface="Arial" charset="0"/>
            </a:endParaRPr>
          </a:p>
          <a:p>
            <a:pPr marL="749300" lvl="1" indent="-292100" algn="just">
              <a:spcBef>
                <a:spcPct val="50000"/>
              </a:spcBef>
              <a:buClr>
                <a:srgbClr val="FF3399"/>
              </a:buClr>
              <a:defRPr/>
            </a:pPr>
            <a:endParaRPr lang="en-US" sz="2200" dirty="0">
              <a:latin typeface="Arial" charset="0"/>
              <a:cs typeface="Arial" charset="0"/>
            </a:endParaRPr>
          </a:p>
          <a:p>
            <a:pPr marL="749300" lvl="1" indent="-292100" algn="just">
              <a:spcBef>
                <a:spcPct val="50000"/>
              </a:spcBef>
              <a:buClr>
                <a:srgbClr val="FF3399"/>
              </a:buClr>
              <a:defRPr/>
            </a:pPr>
            <a:endParaRPr lang="en-US" sz="2200" dirty="0">
              <a:latin typeface="Arial" charset="0"/>
              <a:cs typeface="Arial" charset="0"/>
            </a:endParaRPr>
          </a:p>
          <a:p>
            <a:pPr marL="749300" lvl="1" indent="-292100" algn="just"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n-US" sz="2200" dirty="0">
                <a:latin typeface="Arial" charset="0"/>
                <a:cs typeface="Arial" charset="0"/>
              </a:rPr>
              <a:t>Theo </a:t>
            </a:r>
            <a:r>
              <a:rPr lang="en-US" sz="2200" dirty="0" err="1">
                <a:latin typeface="Arial" charset="0"/>
                <a:cs typeface="Arial" charset="0"/>
              </a:rPr>
              <a:t>tính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cs typeface="Arial" charset="0"/>
              </a:rPr>
              <a:t>chất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cs typeface="Arial" charset="0"/>
              </a:rPr>
              <a:t>chuyển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cs typeface="Arial" charset="0"/>
              </a:rPr>
              <a:t>động</a:t>
            </a:r>
            <a:r>
              <a:rPr lang="en-US" sz="2200" dirty="0">
                <a:latin typeface="Arial" charset="0"/>
                <a:cs typeface="Arial" charset="0"/>
              </a:rPr>
              <a:t>: Ma </a:t>
            </a:r>
            <a:r>
              <a:rPr lang="en-US" sz="2200" dirty="0" err="1">
                <a:latin typeface="Arial" charset="0"/>
                <a:cs typeface="Arial" charset="0"/>
              </a:rPr>
              <a:t>sát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cs typeface="Arial" charset="0"/>
              </a:rPr>
              <a:t>trượt</a:t>
            </a:r>
            <a:r>
              <a:rPr lang="en-US" sz="2200" dirty="0">
                <a:latin typeface="Arial" charset="0"/>
                <a:cs typeface="Arial" charset="0"/>
              </a:rPr>
              <a:t>, ma </a:t>
            </a:r>
            <a:r>
              <a:rPr lang="en-US" sz="2200" dirty="0" err="1">
                <a:latin typeface="Arial" charset="0"/>
                <a:cs typeface="Arial" charset="0"/>
              </a:rPr>
              <a:t>sát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cs typeface="Arial" charset="0"/>
              </a:rPr>
              <a:t>lăn</a:t>
            </a:r>
            <a:r>
              <a:rPr lang="en-US" sz="2200" dirty="0">
                <a:latin typeface="Arial" charset="0"/>
                <a:cs typeface="Arial" charset="0"/>
              </a:rPr>
              <a:t>.</a:t>
            </a:r>
          </a:p>
          <a:p>
            <a:pPr marL="749300" lvl="1" indent="-292100" algn="just">
              <a:spcBef>
                <a:spcPct val="50000"/>
              </a:spcBef>
              <a:buClr>
                <a:srgbClr val="FF3399"/>
              </a:buClr>
              <a:buFont typeface="Wingdings" pitchFamily="2" charset="2"/>
              <a:buChar char="ü"/>
              <a:defRPr/>
            </a:pPr>
            <a:endParaRPr lang="en-US" sz="2200" dirty="0">
              <a:latin typeface="Arial" charset="0"/>
              <a:cs typeface="Arial" charset="0"/>
            </a:endParaRPr>
          </a:p>
          <a:p>
            <a:pPr marL="749300" lvl="1" indent="-292100" algn="just">
              <a:spcBef>
                <a:spcPct val="50000"/>
              </a:spcBef>
              <a:buClr>
                <a:srgbClr val="FF3399"/>
              </a:buClr>
              <a:buFont typeface="Wingdings" pitchFamily="2" charset="2"/>
              <a:buChar char="ü"/>
              <a:defRPr/>
            </a:pPr>
            <a:endParaRPr lang="en-US" sz="2200" dirty="0">
              <a:latin typeface="Arial" charset="0"/>
              <a:cs typeface="Arial" charset="0"/>
            </a:endParaRPr>
          </a:p>
          <a:p>
            <a:pPr marL="749300" lvl="1" indent="-292100" algn="just">
              <a:spcBef>
                <a:spcPct val="50000"/>
              </a:spcBef>
              <a:buClr>
                <a:srgbClr val="FF3399"/>
              </a:buClr>
              <a:defRPr/>
            </a:pPr>
            <a:endParaRPr lang="en-US" sz="2200" dirty="0">
              <a:latin typeface="Arial" charset="0"/>
              <a:cs typeface="Arial" charset="0"/>
            </a:endParaRPr>
          </a:p>
          <a:p>
            <a:pPr marL="749300" lvl="1" indent="-292100" algn="just"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n-US" sz="2200" dirty="0">
                <a:latin typeface="Arial" charset="0"/>
                <a:cs typeface="Arial" charset="0"/>
              </a:rPr>
              <a:t>Theo </a:t>
            </a:r>
            <a:r>
              <a:rPr lang="en-US" sz="2200" dirty="0" err="1">
                <a:latin typeface="Arial" charset="0"/>
                <a:cs typeface="Arial" charset="0"/>
              </a:rPr>
              <a:t>trạng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cs typeface="Arial" charset="0"/>
              </a:rPr>
              <a:t>thái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cs typeface="Arial" charset="0"/>
              </a:rPr>
              <a:t>chuyển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cs typeface="Arial" charset="0"/>
              </a:rPr>
              <a:t>động</a:t>
            </a:r>
            <a:r>
              <a:rPr lang="en-US" sz="2200" dirty="0">
                <a:latin typeface="Arial" charset="0"/>
                <a:cs typeface="Arial" charset="0"/>
              </a:rPr>
              <a:t>: Ma </a:t>
            </a:r>
            <a:r>
              <a:rPr lang="en-US" sz="2200" dirty="0" err="1">
                <a:latin typeface="Arial" charset="0"/>
                <a:cs typeface="Arial" charset="0"/>
              </a:rPr>
              <a:t>sát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cs typeface="Arial" charset="0"/>
              </a:rPr>
              <a:t>tĩnh</a:t>
            </a:r>
            <a:r>
              <a:rPr lang="en-US" sz="2200" dirty="0">
                <a:latin typeface="Arial" charset="0"/>
                <a:cs typeface="Arial" charset="0"/>
              </a:rPr>
              <a:t>, ma </a:t>
            </a:r>
            <a:r>
              <a:rPr lang="en-US" sz="2200" dirty="0" err="1">
                <a:latin typeface="Arial" charset="0"/>
                <a:cs typeface="Arial" charset="0"/>
              </a:rPr>
              <a:t>sát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cs typeface="Arial" charset="0"/>
              </a:rPr>
              <a:t>động</a:t>
            </a:r>
            <a:r>
              <a:rPr lang="en-US" sz="2200" dirty="0">
                <a:latin typeface="Arial" charset="0"/>
                <a:cs typeface="Arial" charset="0"/>
              </a:rPr>
              <a:t>.</a:t>
            </a:r>
          </a:p>
        </p:txBody>
      </p:sp>
      <p:pic>
        <p:nvPicPr>
          <p:cNvPr id="19459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6463" y="2055813"/>
            <a:ext cx="7505700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0875" y="4221163"/>
            <a:ext cx="5257800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1325563" y="3168650"/>
            <a:ext cx="15636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200">
                <a:latin typeface="Arial" charset="0"/>
                <a:cs typeface="Arial" charset="0"/>
              </a:rPr>
              <a:t>Ma sát ướt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3879850" y="3182938"/>
            <a:ext cx="15668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200">
                <a:latin typeface="Arial" charset="0"/>
                <a:cs typeface="Arial" charset="0"/>
              </a:rPr>
              <a:t>Ma sát khô</a:t>
            </a: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5784850" y="3182938"/>
            <a:ext cx="29130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200">
                <a:latin typeface="Arial" charset="0"/>
                <a:cs typeface="Arial" charset="0"/>
              </a:rPr>
              <a:t>MS nữa ướt, nữa khô</a:t>
            </a: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2459038" y="5362575"/>
            <a:ext cx="17367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200">
                <a:latin typeface="Arial" charset="0"/>
                <a:cs typeface="Arial" charset="0"/>
              </a:rPr>
              <a:t>Ma sát trượt</a:t>
            </a:r>
            <a:endParaRPr lang="en-US" sz="2200"/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5091113" y="5362575"/>
            <a:ext cx="14874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200">
                <a:latin typeface="Arial" charset="0"/>
                <a:cs typeface="Arial" charset="0"/>
              </a:rPr>
              <a:t>Ma sát lăn</a:t>
            </a:r>
            <a:endParaRPr lang="en-US" sz="2200"/>
          </a:p>
        </p:txBody>
      </p:sp>
      <p:grpSp>
        <p:nvGrpSpPr>
          <p:cNvPr id="34826" name="Group 8"/>
          <p:cNvGrpSpPr>
            <a:grpSpLocks/>
          </p:cNvGrpSpPr>
          <p:nvPr/>
        </p:nvGrpSpPr>
        <p:grpSpPr bwMode="auto">
          <a:xfrm>
            <a:off x="0" y="-25400"/>
            <a:ext cx="7358063" cy="1089025"/>
            <a:chOff x="362309" y="-53282"/>
            <a:chExt cx="8412453" cy="1381659"/>
          </a:xfrm>
        </p:grpSpPr>
        <p:pic>
          <p:nvPicPr>
            <p:cNvPr id="3482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309" y="1"/>
              <a:ext cx="8376249" cy="125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9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3101" y="-53282"/>
              <a:ext cx="1381661" cy="1381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827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452189E-A531-4CD1-BBCE-C185614DB866}" type="slidenum">
              <a:rPr lang="en-US" smtClean="0">
                <a:solidFill>
                  <a:schemeClr val="tx2"/>
                </a:solidFill>
              </a:rPr>
              <a:pPr/>
              <a:t>40</a:t>
            </a:fld>
            <a:endParaRPr lang="en-US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928688" y="1236663"/>
            <a:ext cx="62118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200" b="1" dirty="0">
                <a:latin typeface="Arial" charset="0"/>
                <a:cs typeface="Arial" charset="0"/>
              </a:rPr>
              <a:t>3.4.3. </a:t>
            </a:r>
            <a:r>
              <a:rPr lang="en-US" sz="2200" b="1" dirty="0" err="1">
                <a:latin typeface="Arial" charset="0"/>
                <a:cs typeface="Arial" charset="0"/>
              </a:rPr>
              <a:t>Định</a:t>
            </a:r>
            <a:r>
              <a:rPr lang="en-US" sz="2200" b="1" dirty="0">
                <a:latin typeface="Arial" charset="0"/>
                <a:cs typeface="Arial" charset="0"/>
              </a:rPr>
              <a:t> </a:t>
            </a:r>
            <a:r>
              <a:rPr lang="en-US" sz="2200" b="1" dirty="0" err="1">
                <a:latin typeface="Arial" charset="0"/>
                <a:cs typeface="Arial" charset="0"/>
              </a:rPr>
              <a:t>luật</a:t>
            </a:r>
            <a:r>
              <a:rPr lang="en-US" sz="2200" b="1" dirty="0">
                <a:latin typeface="Arial" charset="0"/>
                <a:cs typeface="Arial" charset="0"/>
              </a:rPr>
              <a:t> </a:t>
            </a:r>
            <a:r>
              <a:rPr lang="en-US" sz="2200" b="1" dirty="0" err="1">
                <a:latin typeface="Arial" charset="0"/>
                <a:cs typeface="Arial" charset="0"/>
              </a:rPr>
              <a:t>Coloumb</a:t>
            </a:r>
            <a:r>
              <a:rPr lang="en-US" sz="2200" b="1" dirty="0">
                <a:latin typeface="Arial" charset="0"/>
                <a:cs typeface="Arial" charset="0"/>
              </a:rPr>
              <a:t> </a:t>
            </a:r>
            <a:r>
              <a:rPr lang="en-US" sz="2200" b="1" dirty="0" err="1">
                <a:latin typeface="Arial" charset="0"/>
                <a:cs typeface="Arial" charset="0"/>
              </a:rPr>
              <a:t>về</a:t>
            </a:r>
            <a:r>
              <a:rPr lang="en-US" sz="2200" b="1" dirty="0">
                <a:latin typeface="Arial" charset="0"/>
                <a:cs typeface="Arial" charset="0"/>
              </a:rPr>
              <a:t> ma </a:t>
            </a:r>
            <a:r>
              <a:rPr lang="en-US" sz="2200" b="1" dirty="0" err="1">
                <a:latin typeface="Arial" charset="0"/>
                <a:cs typeface="Arial" charset="0"/>
              </a:rPr>
              <a:t>sát</a:t>
            </a:r>
            <a:r>
              <a:rPr lang="en-US" sz="2200" b="1" dirty="0">
                <a:latin typeface="Arial" charset="0"/>
                <a:cs typeface="Arial" charset="0"/>
              </a:rPr>
              <a:t> </a:t>
            </a:r>
            <a:r>
              <a:rPr lang="en-US" sz="2200" b="1" dirty="0" err="1">
                <a:latin typeface="Arial" charset="0"/>
                <a:cs typeface="Arial" charset="0"/>
              </a:rPr>
              <a:t>trượt</a:t>
            </a:r>
            <a:r>
              <a:rPr lang="en-US" sz="2200" b="1" dirty="0">
                <a:latin typeface="Arial" charset="0"/>
                <a:cs typeface="Arial" charset="0"/>
              </a:rPr>
              <a:t> </a:t>
            </a:r>
            <a:r>
              <a:rPr lang="en-US" sz="2200" b="1" dirty="0" err="1">
                <a:latin typeface="Arial" charset="0"/>
                <a:cs typeface="Arial" charset="0"/>
              </a:rPr>
              <a:t>khô</a:t>
            </a:r>
            <a:endParaRPr lang="ru-RU" sz="2200" b="1" dirty="0">
              <a:latin typeface="Arial" charset="0"/>
              <a:cs typeface="Arial" charset="0"/>
            </a:endParaRPr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1540737" y="1980020"/>
            <a:ext cx="5929312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>
              <a:lnSpc>
                <a:spcPct val="120000"/>
              </a:lnSpc>
              <a:tabLst>
                <a:tab pos="530225" algn="l"/>
              </a:tabLst>
            </a:pPr>
            <a:r>
              <a:rPr lang="en-US" sz="2200" dirty="0">
                <a:latin typeface="Arial" charset="0"/>
                <a:cs typeface="Arial" charset="0"/>
              </a:rPr>
              <a:t>- </a:t>
            </a:r>
            <a:r>
              <a:rPr lang="en-US" sz="2200" dirty="0" err="1">
                <a:latin typeface="Arial" charset="0"/>
                <a:cs typeface="Arial" charset="0"/>
              </a:rPr>
              <a:t>F</a:t>
            </a:r>
            <a:r>
              <a:rPr lang="en-US" sz="2200" baseline="-25000" dirty="0" err="1">
                <a:latin typeface="Arial" charset="0"/>
                <a:cs typeface="Arial" charset="0"/>
              </a:rPr>
              <a:t>max</a:t>
            </a:r>
            <a:r>
              <a:rPr lang="en-US" sz="2200" baseline="-25000" dirty="0"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cs typeface="Arial" charset="0"/>
              </a:rPr>
              <a:t>và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cs typeface="Arial" charset="0"/>
              </a:rPr>
              <a:t>F</a:t>
            </a:r>
            <a:r>
              <a:rPr lang="en-US" sz="2200" baseline="-25000" dirty="0" err="1">
                <a:latin typeface="Arial" charset="0"/>
                <a:cs typeface="Arial" charset="0"/>
              </a:rPr>
              <a:t>msđ</a:t>
            </a:r>
            <a:r>
              <a:rPr lang="en-US" sz="2200" b="1" baseline="-25000" dirty="0"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cs typeface="Arial" charset="0"/>
              </a:rPr>
              <a:t>tỉ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cs typeface="Arial" charset="0"/>
              </a:rPr>
              <a:t>lệ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cs typeface="Arial" charset="0"/>
              </a:rPr>
              <a:t>với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cs typeface="Arial" charset="0"/>
              </a:rPr>
              <a:t>phản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cs typeface="Arial" charset="0"/>
              </a:rPr>
              <a:t>lực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cs typeface="Arial" charset="0"/>
              </a:rPr>
              <a:t>pháp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cs typeface="Arial" charset="0"/>
              </a:rPr>
              <a:t>tuyến</a:t>
            </a:r>
            <a:r>
              <a:rPr lang="en-US" sz="2200" dirty="0">
                <a:latin typeface="Arial" charset="0"/>
                <a:cs typeface="Arial" charset="0"/>
              </a:rPr>
              <a:t> (N)</a:t>
            </a:r>
            <a:endParaRPr lang="ru-RU" sz="2200" dirty="0">
              <a:latin typeface="Arial" charset="0"/>
              <a:cs typeface="Arial" charset="0"/>
            </a:endParaRPr>
          </a:p>
          <a:p>
            <a:pPr algn="just">
              <a:lnSpc>
                <a:spcPct val="120000"/>
              </a:lnSpc>
              <a:tabLst>
                <a:tab pos="530225" algn="l"/>
              </a:tabLst>
            </a:pPr>
            <a:r>
              <a:rPr lang="en-US" sz="2200" dirty="0">
                <a:latin typeface="Arial" charset="0"/>
                <a:cs typeface="Arial" charset="0"/>
              </a:rPr>
              <a:t>	       </a:t>
            </a:r>
            <a:r>
              <a:rPr lang="en-US" sz="2200" dirty="0" err="1">
                <a:latin typeface="Arial" charset="0"/>
                <a:cs typeface="Arial" charset="0"/>
              </a:rPr>
              <a:t>F</a:t>
            </a:r>
            <a:r>
              <a:rPr lang="en-US" sz="2200" baseline="-25000" dirty="0" err="1">
                <a:latin typeface="Arial" charset="0"/>
                <a:cs typeface="Arial" charset="0"/>
              </a:rPr>
              <a:t>max</a:t>
            </a:r>
            <a:r>
              <a:rPr lang="en-US" sz="2200" dirty="0">
                <a:latin typeface="Arial" charset="0"/>
                <a:cs typeface="Arial" charset="0"/>
              </a:rPr>
              <a:t> = f</a:t>
            </a:r>
            <a:r>
              <a:rPr lang="en-US" sz="2200" baseline="-25000" dirty="0">
                <a:latin typeface="Arial" charset="0"/>
                <a:cs typeface="Arial" charset="0"/>
              </a:rPr>
              <a:t>t</a:t>
            </a:r>
            <a:r>
              <a:rPr lang="en-US" sz="2200" dirty="0">
                <a:latin typeface="Arial" charset="0"/>
                <a:cs typeface="Arial" charset="0"/>
              </a:rPr>
              <a:t> N	             </a:t>
            </a:r>
            <a:r>
              <a:rPr lang="en-US" sz="2200" dirty="0" err="1">
                <a:latin typeface="Arial" charset="0"/>
                <a:cs typeface="Arial" charset="0"/>
              </a:rPr>
              <a:t>F</a:t>
            </a:r>
            <a:r>
              <a:rPr lang="en-US" sz="2200" baseline="-25000" dirty="0" err="1">
                <a:latin typeface="Arial" charset="0"/>
                <a:cs typeface="Arial" charset="0"/>
              </a:rPr>
              <a:t>msđ</a:t>
            </a:r>
            <a:r>
              <a:rPr lang="en-US" sz="2200" dirty="0">
                <a:latin typeface="Arial" charset="0"/>
                <a:cs typeface="Arial" charset="0"/>
              </a:rPr>
              <a:t> = </a:t>
            </a:r>
            <a:r>
              <a:rPr lang="en-US" sz="2200" dirty="0" err="1">
                <a:latin typeface="Arial" charset="0"/>
                <a:cs typeface="Arial" charset="0"/>
              </a:rPr>
              <a:t>f</a:t>
            </a:r>
            <a:r>
              <a:rPr lang="en-US" sz="2200" baseline="-25000" dirty="0" err="1">
                <a:latin typeface="Arial" charset="0"/>
                <a:cs typeface="Arial" charset="0"/>
              </a:rPr>
              <a:t>đ</a:t>
            </a:r>
            <a:r>
              <a:rPr lang="en-US" sz="2200" dirty="0">
                <a:latin typeface="Arial" charset="0"/>
                <a:cs typeface="Arial" charset="0"/>
              </a:rPr>
              <a:t> N</a:t>
            </a:r>
          </a:p>
          <a:p>
            <a:pPr algn="just">
              <a:lnSpc>
                <a:spcPct val="120000"/>
              </a:lnSpc>
              <a:tabLst>
                <a:tab pos="530225" algn="l"/>
              </a:tabLst>
            </a:pPr>
            <a:r>
              <a:rPr lang="en-US" sz="2200" dirty="0">
                <a:latin typeface="Arial" charset="0"/>
                <a:cs typeface="Arial" charset="0"/>
              </a:rPr>
              <a:t>- f </a:t>
            </a:r>
            <a:r>
              <a:rPr lang="en-US" sz="2200" dirty="0" err="1">
                <a:latin typeface="Arial" charset="0"/>
                <a:cs typeface="Arial" charset="0"/>
              </a:rPr>
              <a:t>phụ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cs typeface="Arial" charset="0"/>
              </a:rPr>
              <a:t>thuộc</a:t>
            </a:r>
            <a:r>
              <a:rPr lang="en-US" sz="2200" dirty="0">
                <a:latin typeface="Arial" charset="0"/>
                <a:cs typeface="Arial" charset="0"/>
              </a:rPr>
              <a:t>:</a:t>
            </a:r>
            <a:endParaRPr lang="ru-RU" sz="2200" dirty="0">
              <a:latin typeface="Arial" charset="0"/>
              <a:cs typeface="Arial" charset="0"/>
            </a:endParaRPr>
          </a:p>
          <a:p>
            <a:pPr algn="just">
              <a:lnSpc>
                <a:spcPct val="120000"/>
              </a:lnSpc>
              <a:tabLst>
                <a:tab pos="530225" algn="l"/>
              </a:tabLst>
            </a:pPr>
            <a:r>
              <a:rPr lang="en-US" sz="2200" dirty="0">
                <a:latin typeface="Arial" charset="0"/>
                <a:cs typeface="Arial" charset="0"/>
              </a:rPr>
              <a:t>   + </a:t>
            </a:r>
            <a:r>
              <a:rPr lang="en-US" sz="2200" dirty="0" err="1">
                <a:latin typeface="Arial" charset="0"/>
                <a:cs typeface="Arial" charset="0"/>
              </a:rPr>
              <a:t>Vật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cs typeface="Arial" charset="0"/>
              </a:rPr>
              <a:t>liệu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cs typeface="Arial" charset="0"/>
              </a:rPr>
              <a:t>bề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cs typeface="Arial" charset="0"/>
              </a:rPr>
              <a:t>mặt</a:t>
            </a:r>
            <a:r>
              <a:rPr lang="en-US" sz="2200" dirty="0">
                <a:latin typeface="Arial" charset="0"/>
                <a:cs typeface="Arial" charset="0"/>
              </a:rPr>
              <a:t>: </a:t>
            </a:r>
            <a:r>
              <a:rPr lang="en-US" sz="2200" dirty="0" err="1">
                <a:latin typeface="Arial" charset="0"/>
                <a:cs typeface="Arial" charset="0"/>
              </a:rPr>
              <a:t>gỗ</a:t>
            </a:r>
            <a:r>
              <a:rPr lang="en-US" sz="2200" dirty="0">
                <a:latin typeface="Arial" charset="0"/>
                <a:cs typeface="Arial" charset="0"/>
              </a:rPr>
              <a:t>, </a:t>
            </a:r>
            <a:r>
              <a:rPr lang="en-US" sz="2200" dirty="0" err="1">
                <a:latin typeface="Arial" charset="0"/>
                <a:cs typeface="Arial" charset="0"/>
              </a:rPr>
              <a:t>kim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cs typeface="Arial" charset="0"/>
              </a:rPr>
              <a:t>loại</a:t>
            </a:r>
            <a:r>
              <a:rPr lang="en-US" sz="2200" dirty="0">
                <a:latin typeface="Arial" charset="0"/>
                <a:cs typeface="Arial" charset="0"/>
              </a:rPr>
              <a:t>,…</a:t>
            </a:r>
            <a:endParaRPr lang="ru-RU" sz="2200" dirty="0">
              <a:latin typeface="Arial" charset="0"/>
              <a:cs typeface="Arial" charset="0"/>
            </a:endParaRPr>
          </a:p>
          <a:p>
            <a:pPr algn="just">
              <a:lnSpc>
                <a:spcPct val="120000"/>
              </a:lnSpc>
              <a:tabLst>
                <a:tab pos="530225" algn="l"/>
              </a:tabLst>
            </a:pPr>
            <a:r>
              <a:rPr lang="en-US" sz="2200" dirty="0">
                <a:latin typeface="Arial" charset="0"/>
                <a:cs typeface="Arial" charset="0"/>
              </a:rPr>
              <a:t>   + </a:t>
            </a:r>
            <a:r>
              <a:rPr lang="en-US" sz="2200" dirty="0" err="1">
                <a:latin typeface="Arial" charset="0"/>
                <a:cs typeface="Arial" charset="0"/>
              </a:rPr>
              <a:t>Trạng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cs typeface="Arial" charset="0"/>
              </a:rPr>
              <a:t>thái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cs typeface="Arial" charset="0"/>
              </a:rPr>
              <a:t>bề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cs typeface="Arial" charset="0"/>
              </a:rPr>
              <a:t>mặt</a:t>
            </a:r>
            <a:r>
              <a:rPr lang="en-US" sz="2200" dirty="0">
                <a:latin typeface="Arial" charset="0"/>
                <a:cs typeface="Arial" charset="0"/>
              </a:rPr>
              <a:t>: </a:t>
            </a:r>
            <a:r>
              <a:rPr lang="en-US" sz="2200" dirty="0" err="1">
                <a:latin typeface="Arial" charset="0"/>
                <a:cs typeface="Arial" charset="0"/>
              </a:rPr>
              <a:t>phẳng</a:t>
            </a:r>
            <a:r>
              <a:rPr lang="en-US" sz="2200" dirty="0">
                <a:latin typeface="Arial" charset="0"/>
                <a:cs typeface="Arial" charset="0"/>
              </a:rPr>
              <a:t>, </a:t>
            </a:r>
            <a:r>
              <a:rPr lang="en-US" sz="2200" dirty="0" err="1">
                <a:latin typeface="Arial" charset="0"/>
                <a:cs typeface="Arial" charset="0"/>
              </a:rPr>
              <a:t>lồi</a:t>
            </a:r>
            <a:r>
              <a:rPr lang="en-US" sz="2200" dirty="0">
                <a:latin typeface="Arial" charset="0"/>
                <a:cs typeface="Arial" charset="0"/>
              </a:rPr>
              <a:t>, </a:t>
            </a:r>
            <a:r>
              <a:rPr lang="en-US" sz="2200" dirty="0" err="1">
                <a:latin typeface="Arial" charset="0"/>
                <a:cs typeface="Arial" charset="0"/>
              </a:rPr>
              <a:t>lõm</a:t>
            </a:r>
            <a:r>
              <a:rPr lang="en-US" sz="2200" dirty="0">
                <a:latin typeface="Arial" charset="0"/>
                <a:cs typeface="Arial" charset="0"/>
              </a:rPr>
              <a:t>,…</a:t>
            </a:r>
            <a:endParaRPr lang="ru-RU" sz="2200" dirty="0">
              <a:latin typeface="Arial" charset="0"/>
              <a:cs typeface="Arial" charset="0"/>
            </a:endParaRPr>
          </a:p>
          <a:p>
            <a:pPr algn="just">
              <a:lnSpc>
                <a:spcPct val="120000"/>
              </a:lnSpc>
              <a:tabLst>
                <a:tab pos="530225" algn="l"/>
              </a:tabLst>
            </a:pPr>
            <a:r>
              <a:rPr lang="en-US" sz="2200" dirty="0">
                <a:latin typeface="Arial" charset="0"/>
                <a:cs typeface="Arial" charset="0"/>
              </a:rPr>
              <a:t>   + </a:t>
            </a:r>
            <a:r>
              <a:rPr lang="en-US" sz="2200" dirty="0" err="1">
                <a:latin typeface="Arial" charset="0"/>
                <a:cs typeface="Arial" charset="0"/>
              </a:rPr>
              <a:t>Thời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cs typeface="Arial" charset="0"/>
              </a:rPr>
              <a:t>gian</a:t>
            </a:r>
            <a:endParaRPr lang="en-US" sz="2200" dirty="0">
              <a:latin typeface="Arial" charset="0"/>
              <a:cs typeface="Arial" charset="0"/>
            </a:endParaRPr>
          </a:p>
          <a:p>
            <a:pPr algn="just">
              <a:lnSpc>
                <a:spcPct val="120000"/>
              </a:lnSpc>
              <a:tabLst>
                <a:tab pos="530225" algn="l"/>
              </a:tabLst>
            </a:pPr>
            <a:r>
              <a:rPr lang="en-US" sz="2200" dirty="0">
                <a:latin typeface="Arial" charset="0"/>
                <a:cs typeface="Arial" charset="0"/>
              </a:rPr>
              <a:t>- f </a:t>
            </a:r>
            <a:r>
              <a:rPr lang="en-US" sz="2200" dirty="0" err="1">
                <a:latin typeface="Arial" charset="0"/>
                <a:cs typeface="Arial" charset="0"/>
              </a:rPr>
              <a:t>không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cs typeface="Arial" charset="0"/>
              </a:rPr>
              <a:t>phụ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cs typeface="Arial" charset="0"/>
              </a:rPr>
              <a:t>thuộc</a:t>
            </a:r>
            <a:r>
              <a:rPr lang="en-US" sz="2200" dirty="0">
                <a:latin typeface="Arial" charset="0"/>
                <a:cs typeface="Arial" charset="0"/>
              </a:rPr>
              <a:t>:</a:t>
            </a:r>
            <a:endParaRPr lang="ru-RU" sz="2200" dirty="0">
              <a:latin typeface="Arial" charset="0"/>
              <a:cs typeface="Arial" charset="0"/>
            </a:endParaRPr>
          </a:p>
          <a:p>
            <a:pPr algn="just">
              <a:lnSpc>
                <a:spcPct val="120000"/>
              </a:lnSpc>
              <a:tabLst>
                <a:tab pos="530225" algn="l"/>
              </a:tabLst>
            </a:pPr>
            <a:r>
              <a:rPr lang="en-US" sz="2200" dirty="0">
                <a:latin typeface="Arial" charset="0"/>
                <a:cs typeface="Arial" charset="0"/>
              </a:rPr>
              <a:t>   + </a:t>
            </a:r>
            <a:r>
              <a:rPr lang="en-US" sz="2200" dirty="0" err="1">
                <a:latin typeface="Arial" charset="0"/>
                <a:cs typeface="Arial" charset="0"/>
              </a:rPr>
              <a:t>Áp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cs typeface="Arial" charset="0"/>
              </a:rPr>
              <a:t>lực</a:t>
            </a:r>
            <a:endParaRPr lang="ru-RU" sz="2200" dirty="0">
              <a:latin typeface="Arial" charset="0"/>
              <a:cs typeface="Arial" charset="0"/>
            </a:endParaRPr>
          </a:p>
          <a:p>
            <a:pPr algn="just">
              <a:lnSpc>
                <a:spcPct val="120000"/>
              </a:lnSpc>
              <a:tabLst>
                <a:tab pos="530225" algn="l"/>
              </a:tabLst>
            </a:pPr>
            <a:r>
              <a:rPr lang="en-US" sz="2200" dirty="0">
                <a:latin typeface="Arial" charset="0"/>
                <a:cs typeface="Arial" charset="0"/>
              </a:rPr>
              <a:t>   + </a:t>
            </a:r>
            <a:r>
              <a:rPr lang="en-US" sz="2200" dirty="0" err="1">
                <a:latin typeface="Arial" charset="0"/>
                <a:cs typeface="Arial" charset="0"/>
              </a:rPr>
              <a:t>Diện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cs typeface="Arial" charset="0"/>
              </a:rPr>
              <a:t>tích</a:t>
            </a:r>
            <a:endParaRPr lang="ru-RU" sz="2200" dirty="0">
              <a:latin typeface="Arial" charset="0"/>
              <a:cs typeface="Arial" charset="0"/>
            </a:endParaRPr>
          </a:p>
          <a:p>
            <a:pPr algn="just">
              <a:lnSpc>
                <a:spcPct val="120000"/>
              </a:lnSpc>
              <a:tabLst>
                <a:tab pos="530225" algn="l"/>
              </a:tabLst>
            </a:pPr>
            <a:r>
              <a:rPr lang="en-US" sz="2200" dirty="0">
                <a:latin typeface="Arial" charset="0"/>
                <a:cs typeface="Arial" charset="0"/>
              </a:rPr>
              <a:t>   + </a:t>
            </a:r>
            <a:r>
              <a:rPr lang="en-US" sz="2200" dirty="0" err="1">
                <a:latin typeface="Arial" charset="0"/>
                <a:cs typeface="Arial" charset="0"/>
              </a:rPr>
              <a:t>Vận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cs typeface="Arial" charset="0"/>
              </a:rPr>
              <a:t>tốc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cs typeface="Arial" charset="0"/>
              </a:rPr>
              <a:t>tương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cs typeface="Arial" charset="0"/>
              </a:rPr>
              <a:t>đối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cs typeface="Arial" charset="0"/>
              </a:rPr>
              <a:t>giữa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cs typeface="Arial" charset="0"/>
              </a:rPr>
              <a:t>hai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cs typeface="Arial" charset="0"/>
              </a:rPr>
              <a:t>bề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cs typeface="Arial" charset="0"/>
              </a:rPr>
              <a:t>mặt</a:t>
            </a:r>
            <a:endParaRPr lang="en-US" sz="2200" dirty="0">
              <a:latin typeface="Arial" charset="0"/>
              <a:cs typeface="Arial" charset="0"/>
            </a:endParaRPr>
          </a:p>
          <a:p>
            <a:pPr algn="just">
              <a:lnSpc>
                <a:spcPct val="120000"/>
              </a:lnSpc>
              <a:tabLst>
                <a:tab pos="530225" algn="l"/>
              </a:tabLst>
            </a:pPr>
            <a:r>
              <a:rPr lang="en-US" sz="2200" dirty="0">
                <a:latin typeface="Arial" charset="0"/>
                <a:cs typeface="Arial" charset="0"/>
              </a:rPr>
              <a:t>- </a:t>
            </a:r>
            <a:r>
              <a:rPr lang="en-US" sz="2200" dirty="0" err="1">
                <a:latin typeface="Arial" charset="0"/>
                <a:cs typeface="Arial" charset="0"/>
              </a:rPr>
              <a:t>Đối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cs typeface="Arial" charset="0"/>
              </a:rPr>
              <a:t>với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cs typeface="Arial" charset="0"/>
              </a:rPr>
              <a:t>đa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cs typeface="Arial" charset="0"/>
              </a:rPr>
              <a:t>số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cs typeface="Arial" charset="0"/>
              </a:rPr>
              <a:t>vật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cs typeface="Arial" charset="0"/>
              </a:rPr>
              <a:t>liệu</a:t>
            </a:r>
            <a:r>
              <a:rPr lang="en-US" sz="2200" dirty="0">
                <a:latin typeface="Arial" charset="0"/>
                <a:cs typeface="Arial" charset="0"/>
              </a:rPr>
              <a:t>: </a:t>
            </a:r>
            <a:r>
              <a:rPr lang="en-US" sz="2200" b="1" dirty="0">
                <a:latin typeface="Arial" charset="0"/>
                <a:cs typeface="Arial" charset="0"/>
              </a:rPr>
              <a:t>f</a:t>
            </a:r>
            <a:r>
              <a:rPr lang="en-US" sz="2200" b="1" baseline="-25000" dirty="0">
                <a:latin typeface="Arial" charset="0"/>
                <a:cs typeface="Arial" charset="0"/>
              </a:rPr>
              <a:t>t   </a:t>
            </a:r>
            <a:r>
              <a:rPr lang="en-US" sz="2200" b="1" dirty="0">
                <a:latin typeface="Arial" charset="0"/>
                <a:cs typeface="Arial" charset="0"/>
              </a:rPr>
              <a:t>&gt;  </a:t>
            </a:r>
            <a:r>
              <a:rPr lang="en-US" sz="2200" b="1" dirty="0" err="1">
                <a:latin typeface="Arial" charset="0"/>
                <a:cs typeface="Arial" charset="0"/>
              </a:rPr>
              <a:t>f</a:t>
            </a:r>
            <a:r>
              <a:rPr lang="en-US" sz="2200" b="1" baseline="-25000" dirty="0" err="1">
                <a:latin typeface="Arial" charset="0"/>
                <a:cs typeface="Arial" charset="0"/>
              </a:rPr>
              <a:t>đ</a:t>
            </a:r>
            <a:r>
              <a:rPr lang="en-US" sz="2200" b="1" dirty="0">
                <a:latin typeface="Arial" charset="0"/>
                <a:cs typeface="Arial" charset="0"/>
              </a:rPr>
              <a:t> </a:t>
            </a:r>
            <a:endParaRPr lang="ru-RU" sz="2200" dirty="0">
              <a:latin typeface="Arial" charset="0"/>
              <a:cs typeface="Arial" charset="0"/>
            </a:endParaRPr>
          </a:p>
        </p:txBody>
      </p:sp>
      <p:sp>
        <p:nvSpPr>
          <p:cNvPr id="35844" name="Text Box 2"/>
          <p:cNvSpPr txBox="1">
            <a:spLocks noChangeArrowheads="1"/>
          </p:cNvSpPr>
          <p:nvPr/>
        </p:nvSpPr>
        <p:spPr bwMode="auto">
          <a:xfrm>
            <a:off x="2865438" y="-46038"/>
            <a:ext cx="3352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200" b="1">
                <a:solidFill>
                  <a:schemeClr val="bg1"/>
                </a:solidFill>
                <a:latin typeface="Arial" charset="0"/>
                <a:cs typeface="Arial" charset="0"/>
              </a:rPr>
              <a:t>ĐẠI CƯƠNG</a:t>
            </a:r>
          </a:p>
        </p:txBody>
      </p:sp>
      <p:grpSp>
        <p:nvGrpSpPr>
          <p:cNvPr id="35845" name="Group 8"/>
          <p:cNvGrpSpPr>
            <a:grpSpLocks/>
          </p:cNvGrpSpPr>
          <p:nvPr/>
        </p:nvGrpSpPr>
        <p:grpSpPr bwMode="auto">
          <a:xfrm>
            <a:off x="0" y="-25400"/>
            <a:ext cx="7358063" cy="1089025"/>
            <a:chOff x="362309" y="-53282"/>
            <a:chExt cx="8412453" cy="1381659"/>
          </a:xfrm>
        </p:grpSpPr>
        <p:pic>
          <p:nvPicPr>
            <p:cNvPr id="3584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309" y="1"/>
              <a:ext cx="8376249" cy="125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48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3101" y="-53282"/>
              <a:ext cx="1381661" cy="1381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84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49A05333-7510-4F1F-A2C1-160651F27036}" type="slidenum">
              <a:rPr lang="en-US" smtClean="0">
                <a:solidFill>
                  <a:schemeClr val="tx2"/>
                </a:solidFill>
              </a:rPr>
              <a:pPr/>
              <a:t>41</a:t>
            </a:fld>
            <a:endParaRPr lang="en-US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8"/>
          <p:cNvSpPr>
            <a:spLocks noChangeArrowheads="1"/>
          </p:cNvSpPr>
          <p:nvPr/>
        </p:nvSpPr>
        <p:spPr bwMode="auto">
          <a:xfrm>
            <a:off x="715963" y="1327150"/>
            <a:ext cx="465931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200" b="1">
                <a:latin typeface="Arial" charset="0"/>
                <a:cs typeface="Arial" charset="0"/>
              </a:rPr>
              <a:t>3.4.4. Lực ma sát và hệ số ma sát</a:t>
            </a:r>
            <a:endParaRPr lang="ru-RU" sz="2200" b="1">
              <a:latin typeface="Arial" charset="0"/>
              <a:cs typeface="Arial" charset="0"/>
            </a:endParaRPr>
          </a:p>
        </p:txBody>
      </p:sp>
      <p:sp>
        <p:nvSpPr>
          <p:cNvPr id="1028" name="TextBox 5"/>
          <p:cNvSpPr txBox="1">
            <a:spLocks noChangeArrowheads="1"/>
          </p:cNvSpPr>
          <p:nvPr/>
        </p:nvSpPr>
        <p:spPr bwMode="auto">
          <a:xfrm>
            <a:off x="5578475" y="5405438"/>
            <a:ext cx="164623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200">
                <a:latin typeface="Arial" charset="0"/>
                <a:cs typeface="Arial" charset="0"/>
              </a:rPr>
              <a:t>Ma sát tĩnh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7267575" y="5395913"/>
            <a:ext cx="1920875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200">
                <a:latin typeface="Arial" charset="0"/>
                <a:cs typeface="Arial" charset="0"/>
              </a:rPr>
              <a:t>Ma sát động</a:t>
            </a:r>
          </a:p>
        </p:txBody>
      </p:sp>
      <p:sp>
        <p:nvSpPr>
          <p:cNvPr id="1030" name="TextBox 8"/>
          <p:cNvSpPr txBox="1">
            <a:spLocks noChangeArrowheads="1"/>
          </p:cNvSpPr>
          <p:nvPr/>
        </p:nvSpPr>
        <p:spPr bwMode="auto">
          <a:xfrm>
            <a:off x="1066800" y="4913313"/>
            <a:ext cx="19050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200" b="1">
                <a:solidFill>
                  <a:srgbClr val="FF0000"/>
                </a:solidFill>
                <a:latin typeface="Arial" charset="0"/>
                <a:cs typeface="Arial" charset="0"/>
              </a:rPr>
              <a:t>F</a:t>
            </a:r>
            <a:r>
              <a:rPr lang="en-US" sz="2200" b="1" baseline="-25000">
                <a:solidFill>
                  <a:srgbClr val="FF0000"/>
                </a:solidFill>
                <a:latin typeface="Arial" charset="0"/>
                <a:cs typeface="Arial" charset="0"/>
              </a:rPr>
              <a:t>ms</a:t>
            </a:r>
            <a:r>
              <a:rPr lang="en-US" sz="2200" b="1">
                <a:solidFill>
                  <a:srgbClr val="FF0000"/>
                </a:solidFill>
                <a:latin typeface="Arial" charset="0"/>
                <a:cs typeface="Arial" charset="0"/>
              </a:rPr>
              <a:t> = f.N</a:t>
            </a:r>
          </a:p>
        </p:txBody>
      </p:sp>
      <p:sp>
        <p:nvSpPr>
          <p:cNvPr id="36870" name="Rectangle 10"/>
          <p:cNvSpPr>
            <a:spLocks noChangeArrowheads="1"/>
          </p:cNvSpPr>
          <p:nvPr/>
        </p:nvSpPr>
        <p:spPr bwMode="auto">
          <a:xfrm>
            <a:off x="0" y="0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 sz="2200">
              <a:latin typeface="Arial" charset="0"/>
              <a:cs typeface="Arial" charset="0"/>
            </a:endParaRPr>
          </a:p>
        </p:txBody>
      </p:sp>
      <p:graphicFrame>
        <p:nvGraphicFramePr>
          <p:cNvPr id="1026" name="Object 9"/>
          <p:cNvGraphicFramePr>
            <a:graphicFrameLocks noChangeAspect="1"/>
          </p:cNvGraphicFramePr>
          <p:nvPr/>
        </p:nvGraphicFramePr>
        <p:xfrm>
          <a:off x="792163" y="2017713"/>
          <a:ext cx="3640137" cy="2711450"/>
        </p:xfrm>
        <a:graphic>
          <a:graphicData uri="http://schemas.openxmlformats.org/presentationml/2006/ole">
            <p:oleObj spid="_x0000_s36918" name="AutoCAD Drawing" r:id="rId4" imgW="8429625" imgH="4953000" progId="">
              <p:embed/>
            </p:oleObj>
          </a:graphicData>
        </a:graphic>
      </p:graphicFrame>
      <p:pic>
        <p:nvPicPr>
          <p:cNvPr id="1032" name="Picture 11" descr="masat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8065" b="42505"/>
          <a:stretch>
            <a:fillRect/>
          </a:stretch>
        </p:blipFill>
        <p:spPr bwMode="auto">
          <a:xfrm>
            <a:off x="4492625" y="1871663"/>
            <a:ext cx="4270375" cy="300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TextBox 5"/>
          <p:cNvSpPr txBox="1">
            <a:spLocks noChangeArrowheads="1"/>
          </p:cNvSpPr>
          <p:nvPr/>
        </p:nvSpPr>
        <p:spPr bwMode="auto">
          <a:xfrm>
            <a:off x="928688" y="5405438"/>
            <a:ext cx="2179637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200">
                <a:latin typeface="Arial" charset="0"/>
                <a:cs typeface="Arial" charset="0"/>
              </a:rPr>
              <a:t>f: hệ số ma sát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3781425" y="5378450"/>
            <a:ext cx="192087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200">
                <a:latin typeface="Arial" charset="0"/>
                <a:cs typeface="Arial" charset="0"/>
              </a:rPr>
              <a:t>Ma sát động</a:t>
            </a:r>
          </a:p>
        </p:txBody>
      </p:sp>
      <p:grpSp>
        <p:nvGrpSpPr>
          <p:cNvPr id="36875" name="Group 8"/>
          <p:cNvGrpSpPr>
            <a:grpSpLocks/>
          </p:cNvGrpSpPr>
          <p:nvPr/>
        </p:nvGrpSpPr>
        <p:grpSpPr bwMode="auto">
          <a:xfrm>
            <a:off x="0" y="-25400"/>
            <a:ext cx="7358063" cy="1089025"/>
            <a:chOff x="362309" y="-53282"/>
            <a:chExt cx="8412453" cy="1381659"/>
          </a:xfrm>
        </p:grpSpPr>
        <p:pic>
          <p:nvPicPr>
            <p:cNvPr id="36877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309" y="1"/>
              <a:ext cx="8376249" cy="125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8" name="Picture 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3101" y="-53282"/>
              <a:ext cx="1381661" cy="1381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87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634A9ED1-66AE-41AF-9F11-BC13F58BD30F}" type="slidenum">
              <a:rPr lang="en-US" smtClean="0">
                <a:solidFill>
                  <a:schemeClr val="tx2"/>
                </a:solidFill>
              </a:rPr>
              <a:pPr/>
              <a:t>42</a:t>
            </a:fld>
            <a:endParaRPr lang="en-US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  <p:bldP spid="1028" grpId="0"/>
      <p:bldP spid="1029" grpId="0"/>
      <p:bldP spid="1030" grpId="0"/>
      <p:bldP spid="1033" grpId="0"/>
      <p:bldP spid="1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77590-8A83-46C4-A83D-C59382C25C3F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33304"/>
            <a:ext cx="7874835" cy="329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/>
          <a:srcRect l="66965" t="26654" r="15459" b="42322"/>
          <a:stretch>
            <a:fillRect/>
          </a:stretch>
        </p:blipFill>
        <p:spPr bwMode="auto">
          <a:xfrm>
            <a:off x="561703" y="2994851"/>
            <a:ext cx="3423238" cy="339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808" y="423863"/>
            <a:ext cx="7000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598127" y="3435531"/>
            <a:ext cx="42846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Nếu</a:t>
            </a:r>
            <a:r>
              <a:rPr lang="en-US" sz="2400" dirty="0" smtClean="0"/>
              <a:t> </a:t>
            </a:r>
            <a:r>
              <a:rPr lang="en-US" sz="2400" dirty="0" err="1" smtClean="0"/>
              <a:t>lực</a:t>
            </a:r>
            <a:r>
              <a:rPr lang="en-US" sz="2400" dirty="0" smtClean="0"/>
              <a:t> P </a:t>
            </a:r>
            <a:r>
              <a:rPr lang="en-US" sz="2400" dirty="0" err="1" smtClean="0"/>
              <a:t>nằm</a:t>
            </a:r>
            <a:r>
              <a:rPr lang="en-US" sz="2400" dirty="0" smtClean="0"/>
              <a:t> </a:t>
            </a:r>
            <a:r>
              <a:rPr lang="en-US" sz="2400" dirty="0" err="1" smtClean="0"/>
              <a:t>ngoài</a:t>
            </a:r>
            <a:r>
              <a:rPr lang="en-US" sz="2400" dirty="0" smtClean="0"/>
              <a:t> </a:t>
            </a:r>
            <a:r>
              <a:rPr lang="en-US" sz="2400" dirty="0" err="1" smtClean="0"/>
              <a:t>góc</a:t>
            </a:r>
            <a:r>
              <a:rPr lang="en-US" sz="2400" dirty="0" smtClean="0"/>
              <a:t> ma </a:t>
            </a:r>
            <a:r>
              <a:rPr lang="en-US" sz="2400" dirty="0" err="1" smtClean="0"/>
              <a:t>sát</a:t>
            </a:r>
            <a:r>
              <a:rPr lang="en-US" sz="2400" dirty="0" smtClean="0"/>
              <a:t>, </a:t>
            </a:r>
            <a:r>
              <a:rPr lang="en-US" sz="2400" dirty="0" err="1" smtClean="0"/>
              <a:t>Pn</a:t>
            </a:r>
            <a:r>
              <a:rPr lang="en-US" sz="2400" dirty="0" smtClean="0"/>
              <a:t>&gt;F =&gt; </a:t>
            </a:r>
            <a:r>
              <a:rPr lang="en-US" sz="2400" dirty="0" err="1" smtClean="0"/>
              <a:t>chuyển</a:t>
            </a:r>
            <a:r>
              <a:rPr lang="en-US" sz="2400" dirty="0" smtClean="0"/>
              <a:t> </a:t>
            </a:r>
            <a:r>
              <a:rPr lang="en-US" sz="2400" dirty="0" err="1" smtClean="0"/>
              <a:t>động</a:t>
            </a:r>
            <a:r>
              <a:rPr lang="en-US" sz="2400" dirty="0" smtClean="0"/>
              <a:t> </a:t>
            </a:r>
            <a:r>
              <a:rPr lang="en-US" sz="2400" dirty="0" err="1" smtClean="0"/>
              <a:t>nhanh</a:t>
            </a:r>
            <a:r>
              <a:rPr lang="en-US" sz="2400" dirty="0" smtClean="0"/>
              <a:t> </a:t>
            </a:r>
            <a:r>
              <a:rPr lang="en-US" sz="2400" dirty="0" err="1" smtClean="0"/>
              <a:t>dần</a:t>
            </a:r>
            <a:endParaRPr lang="en-US" sz="2400" dirty="0" smtClean="0"/>
          </a:p>
          <a:p>
            <a:r>
              <a:rPr lang="en-US" sz="2400" dirty="0" err="1" smtClean="0"/>
              <a:t>Nếu</a:t>
            </a:r>
            <a:r>
              <a:rPr lang="en-US" sz="2400" dirty="0" smtClean="0"/>
              <a:t> P </a:t>
            </a:r>
            <a:r>
              <a:rPr lang="en-US" sz="2400" dirty="0" err="1" smtClean="0"/>
              <a:t>nằm</a:t>
            </a:r>
            <a:r>
              <a:rPr lang="en-US" sz="2400" dirty="0" smtClean="0"/>
              <a:t> </a:t>
            </a:r>
            <a:r>
              <a:rPr lang="en-US" sz="2400" dirty="0" err="1" smtClean="0"/>
              <a:t>trên</a:t>
            </a:r>
            <a:r>
              <a:rPr lang="en-US" sz="2400" dirty="0" smtClean="0"/>
              <a:t> </a:t>
            </a:r>
            <a:r>
              <a:rPr lang="en-US" sz="2400" dirty="0" err="1" smtClean="0"/>
              <a:t>mép</a:t>
            </a:r>
            <a:r>
              <a:rPr lang="en-US" sz="2400" dirty="0" smtClean="0"/>
              <a:t> </a:t>
            </a:r>
            <a:r>
              <a:rPr lang="en-US" sz="2400" dirty="0" err="1" smtClean="0"/>
              <a:t>góc</a:t>
            </a:r>
            <a:r>
              <a:rPr lang="en-US" sz="2400" dirty="0" smtClean="0"/>
              <a:t> ms, </a:t>
            </a:r>
            <a:r>
              <a:rPr lang="en-US" sz="2400" dirty="0" err="1" smtClean="0"/>
              <a:t>Pn</a:t>
            </a:r>
            <a:r>
              <a:rPr lang="en-US" sz="2400" dirty="0" smtClean="0"/>
              <a:t>=F =&gt; </a:t>
            </a:r>
            <a:r>
              <a:rPr lang="en-US" sz="2400" dirty="0" err="1" smtClean="0"/>
              <a:t>vật</a:t>
            </a:r>
            <a:r>
              <a:rPr lang="en-US" sz="2400" dirty="0" smtClean="0"/>
              <a:t> A </a:t>
            </a:r>
            <a:r>
              <a:rPr lang="en-US" sz="2400" dirty="0" err="1" smtClean="0"/>
              <a:t>cđ</a:t>
            </a:r>
            <a:r>
              <a:rPr lang="en-US" sz="2400" dirty="0" smtClean="0"/>
              <a:t> </a:t>
            </a:r>
            <a:r>
              <a:rPr lang="en-US" sz="2400" dirty="0" err="1" smtClean="0"/>
              <a:t>thẳng</a:t>
            </a:r>
            <a:r>
              <a:rPr lang="en-US" sz="2400" dirty="0" smtClean="0"/>
              <a:t> </a:t>
            </a:r>
            <a:r>
              <a:rPr lang="en-US" sz="2400" dirty="0" err="1" smtClean="0"/>
              <a:t>đều</a:t>
            </a:r>
            <a:endParaRPr lang="en-US" sz="2400" dirty="0" smtClean="0"/>
          </a:p>
          <a:p>
            <a:r>
              <a:rPr lang="en-US" sz="2400" dirty="0" err="1" smtClean="0"/>
              <a:t>Nếu</a:t>
            </a:r>
            <a:r>
              <a:rPr lang="en-US" sz="2400" dirty="0" smtClean="0"/>
              <a:t> P </a:t>
            </a:r>
            <a:r>
              <a:rPr lang="en-US" sz="2400" dirty="0" err="1" smtClean="0"/>
              <a:t>nằm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nón</a:t>
            </a:r>
            <a:r>
              <a:rPr lang="en-US" sz="2400" dirty="0" smtClean="0"/>
              <a:t> ms </a:t>
            </a:r>
            <a:r>
              <a:rPr lang="en-US" sz="2400" dirty="0" err="1" smtClean="0"/>
              <a:t>thi</a:t>
            </a:r>
            <a:r>
              <a:rPr lang="en-US" sz="2400" dirty="0" smtClean="0"/>
              <a:t> </a:t>
            </a:r>
            <a:r>
              <a:rPr lang="en-US" sz="2400" dirty="0" err="1" smtClean="0"/>
              <a:t>Tự</a:t>
            </a:r>
            <a:r>
              <a:rPr lang="en-US" sz="2400" dirty="0" smtClean="0"/>
              <a:t> </a:t>
            </a:r>
            <a:r>
              <a:rPr lang="en-US" sz="2400" dirty="0" err="1" smtClean="0"/>
              <a:t>hãm</a:t>
            </a:r>
            <a:endParaRPr lang="en-US" sz="2400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1301251"/>
            <a:ext cx="6566541" cy="407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vi-VN" sz="2200" b="1" dirty="0">
                <a:solidFill>
                  <a:srgbClr val="FF0000"/>
                </a:solidFill>
                <a:latin typeface="Arial" charset="0"/>
                <a:cs typeface="Calibri" pitchFamily="34" charset="0"/>
              </a:rPr>
              <a:t>+ Góc ma sát, nón ma sát và hiện tượng </a:t>
            </a:r>
            <a:r>
              <a:rPr lang="vi-VN" sz="2200" b="1" dirty="0" smtClean="0">
                <a:solidFill>
                  <a:srgbClr val="FF0000"/>
                </a:solidFill>
                <a:latin typeface="Arial" charset="0"/>
                <a:cs typeface="Calibri" pitchFamily="34" charset="0"/>
              </a:rPr>
              <a:t>t</a:t>
            </a:r>
            <a:r>
              <a:rPr lang="en-US" sz="2200" b="1" dirty="0" smtClean="0">
                <a:solidFill>
                  <a:srgbClr val="FF0000"/>
                </a:solidFill>
                <a:latin typeface="Arial" charset="0"/>
                <a:cs typeface="Calibri" pitchFamily="34" charset="0"/>
              </a:rPr>
              <a:t>ư</a:t>
            </a:r>
            <a:r>
              <a:rPr lang="vi-VN" sz="2200" b="1" dirty="0" smtClean="0">
                <a:solidFill>
                  <a:srgbClr val="FF0000"/>
                </a:solidFill>
                <a:latin typeface="Arial" charset="0"/>
                <a:cs typeface="Calibri" pitchFamily="34" charset="0"/>
              </a:rPr>
              <a:t> </a:t>
            </a:r>
            <a:r>
              <a:rPr lang="vi-VN" sz="2200" b="1" dirty="0">
                <a:solidFill>
                  <a:srgbClr val="FF0000"/>
                </a:solidFill>
                <a:latin typeface="Arial" charset="0"/>
                <a:cs typeface="Calibri" pitchFamily="34" charset="0"/>
              </a:rPr>
              <a:t>hãm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364377"/>
            <a:ext cx="7694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Nếu</a:t>
            </a:r>
            <a:r>
              <a:rPr lang="en-US" sz="2400" dirty="0" smtClean="0"/>
              <a:t> </a:t>
            </a:r>
            <a:r>
              <a:rPr lang="en-US" sz="2400" dirty="0" err="1" smtClean="0"/>
              <a:t>lực</a:t>
            </a:r>
            <a:r>
              <a:rPr lang="en-US" sz="2400" dirty="0" smtClean="0"/>
              <a:t> P </a:t>
            </a:r>
            <a:r>
              <a:rPr lang="en-US" sz="2400" dirty="0" err="1" smtClean="0"/>
              <a:t>nằm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góc</a:t>
            </a:r>
            <a:r>
              <a:rPr lang="en-US" sz="2400" dirty="0" smtClean="0"/>
              <a:t> ms , </a:t>
            </a:r>
            <a:r>
              <a:rPr lang="en-US" sz="2400" dirty="0" err="1" smtClean="0"/>
              <a:t>nghĩa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nón</a:t>
            </a:r>
            <a:r>
              <a:rPr lang="en-US" sz="2400" dirty="0" smtClean="0"/>
              <a:t> ms</a:t>
            </a:r>
            <a:endParaRPr lang="en-US" sz="2400" dirty="0"/>
          </a:p>
        </p:txBody>
      </p:sp>
      <p:pic>
        <p:nvPicPr>
          <p:cNvPr id="11161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94525" y="2838450"/>
            <a:ext cx="58197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6D267A7D-2EEA-4F66-947C-0291874E8201}" type="slidenum">
              <a:rPr lang="en-US" smtClean="0">
                <a:solidFill>
                  <a:srgbClr val="898989"/>
                </a:solidFill>
              </a:rPr>
              <a:pPr/>
              <a:t>44</a:t>
            </a:fld>
            <a:endParaRPr lang="en-US" smtClean="0">
              <a:solidFill>
                <a:srgbClr val="898989"/>
              </a:solidFill>
            </a:endParaRPr>
          </a:p>
        </p:txBody>
      </p:sp>
      <p:sp>
        <p:nvSpPr>
          <p:cNvPr id="27652" name="Rectangle 2"/>
          <p:cNvSpPr>
            <a:spLocks noChangeArrowheads="1"/>
          </p:cNvSpPr>
          <p:nvPr/>
        </p:nvSpPr>
        <p:spPr bwMode="auto">
          <a:xfrm>
            <a:off x="0" y="1301251"/>
            <a:ext cx="6189663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vi-VN" sz="2200" dirty="0">
                <a:latin typeface="Arial" charset="0"/>
                <a:cs typeface="Calibri" pitchFamily="34" charset="0"/>
              </a:rPr>
              <a:t>+ Góc ma sát, nón ma sát và hiện tượng </a:t>
            </a:r>
            <a:r>
              <a:rPr lang="vi-VN" sz="2200" dirty="0" smtClean="0">
                <a:latin typeface="Arial" charset="0"/>
                <a:cs typeface="Calibri" pitchFamily="34" charset="0"/>
              </a:rPr>
              <a:t>t</a:t>
            </a:r>
            <a:r>
              <a:rPr lang="en-US" sz="2200" dirty="0" smtClean="0">
                <a:latin typeface="Arial" charset="0"/>
                <a:cs typeface="Calibri" pitchFamily="34" charset="0"/>
              </a:rPr>
              <a:t>ư</a:t>
            </a:r>
            <a:r>
              <a:rPr lang="vi-VN" sz="2200" dirty="0" smtClean="0">
                <a:latin typeface="Arial" charset="0"/>
                <a:cs typeface="Calibri" pitchFamily="34" charset="0"/>
              </a:rPr>
              <a:t> </a:t>
            </a:r>
            <a:r>
              <a:rPr lang="vi-VN" sz="2200" dirty="0">
                <a:latin typeface="Arial" charset="0"/>
                <a:cs typeface="Calibri" pitchFamily="34" charset="0"/>
              </a:rPr>
              <a:t>hãm</a:t>
            </a:r>
            <a:endParaRPr lang="en-US" sz="2200" dirty="0"/>
          </a:p>
        </p:txBody>
      </p:sp>
      <p:sp>
        <p:nvSpPr>
          <p:cNvPr id="6" name="Rectangle 5"/>
          <p:cNvSpPr/>
          <p:nvPr/>
        </p:nvSpPr>
        <p:spPr>
          <a:xfrm>
            <a:off x="1058863" y="1681163"/>
            <a:ext cx="1662112" cy="40798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vi-VN" sz="2200" dirty="0">
                <a:latin typeface="+mn-lt"/>
                <a:ea typeface="Calibri" panose="020F0502020204030204" pitchFamily="34" charset="0"/>
              </a:rPr>
              <a:t>Góc ma sát:</a:t>
            </a:r>
            <a:endParaRPr lang="en-US" sz="2200" dirty="0">
              <a:latin typeface="+mn-lt"/>
            </a:endParaRPr>
          </a:p>
        </p:txBody>
      </p:sp>
      <p:sp>
        <p:nvSpPr>
          <p:cNvPr id="27656" name="Rectangle 7"/>
          <p:cNvSpPr>
            <a:spLocks noChangeArrowheads="1"/>
          </p:cNvSpPr>
          <p:nvPr/>
        </p:nvSpPr>
        <p:spPr bwMode="auto">
          <a:xfrm>
            <a:off x="695325" y="2894013"/>
            <a:ext cx="2884444" cy="431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indent="342900">
              <a:lnSpc>
                <a:spcPct val="107000"/>
              </a:lnSpc>
              <a:spcAft>
                <a:spcPts val="600"/>
              </a:spcAft>
            </a:pPr>
            <a:r>
              <a:rPr lang="vi-VN" sz="2200" dirty="0">
                <a:latin typeface="Arial" charset="0"/>
                <a:cs typeface="Times New Roman" pitchFamily="18" charset="0"/>
              </a:rPr>
              <a:t>Hiện tượng </a:t>
            </a:r>
            <a:r>
              <a:rPr lang="vi-VN" sz="2200" dirty="0" smtClean="0">
                <a:latin typeface="Arial" charset="0"/>
                <a:cs typeface="Times New Roman" pitchFamily="18" charset="0"/>
              </a:rPr>
              <a:t>t</a:t>
            </a:r>
            <a:r>
              <a:rPr lang="en-US" sz="2200" dirty="0">
                <a:latin typeface="Arial" charset="0"/>
                <a:cs typeface="Times New Roman" pitchFamily="18" charset="0"/>
              </a:rPr>
              <a:t>ự</a:t>
            </a:r>
            <a:r>
              <a:rPr lang="vi-VN" sz="2200" dirty="0" smtClean="0">
                <a:latin typeface="Arial" charset="0"/>
                <a:cs typeface="Times New Roman" pitchFamily="18" charset="0"/>
              </a:rPr>
              <a:t> </a:t>
            </a:r>
            <a:r>
              <a:rPr lang="vi-VN" sz="2200" dirty="0">
                <a:latin typeface="Arial" charset="0"/>
                <a:cs typeface="Times New Roman" pitchFamily="18" charset="0"/>
              </a:rPr>
              <a:t>hãm</a:t>
            </a:r>
            <a:endParaRPr lang="en-US" sz="2200" dirty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765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136" y="3394437"/>
            <a:ext cx="1978025" cy="286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136207" y="5251673"/>
            <a:ext cx="2675732" cy="477055"/>
          </a:xfrm>
          <a:prstGeom prst="rect">
            <a:avLst/>
          </a:prstGeom>
          <a:blipFill rotWithShape="0">
            <a:blip r:embed="rId3"/>
            <a:stretch>
              <a:fillRect l="-2906" t="-11392" b="-29114"/>
            </a:stretch>
          </a:blipFill>
        </p:spPr>
        <p:txBody>
          <a:bodyPr lIns="68580" tIns="34290" rIns="68580" bIns="34290"/>
          <a:lstStyle/>
          <a:p>
            <a:pPr>
              <a:defRPr/>
            </a:pPr>
            <a:r>
              <a:rPr lang="en-US" sz="2200">
                <a:noFill/>
              </a:rPr>
              <a:t> 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2726221" y="4017963"/>
            <a:ext cx="1497588" cy="887412"/>
            <a:chOff x="5111799" y="3875308"/>
            <a:chExt cx="1743491" cy="887330"/>
          </a:xfrm>
        </p:grpSpPr>
        <p:sp>
          <p:nvSpPr>
            <p:cNvPr id="10" name="Rectangle 9"/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5111799" y="3875308"/>
              <a:ext cx="1722651" cy="477054"/>
            </a:xfrm>
            <a:prstGeom prst="rect">
              <a:avLst/>
            </a:prstGeom>
            <a:blipFill rotWithShape="0">
              <a:blip r:embed="rId4"/>
              <a:stretch>
                <a:fillRect b="-15385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 sz="2200">
                  <a:noFill/>
                </a:rPr>
                <a:t> </a:t>
              </a:r>
            </a:p>
          </p:txBody>
        </p:sp>
        <p:sp>
          <p:nvSpPr>
            <p:cNvPr id="11" name="Rectangle 10"/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5111799" y="4285584"/>
              <a:ext cx="1743491" cy="477054"/>
            </a:xfrm>
            <a:prstGeom prst="rect">
              <a:avLst/>
            </a:prstGeom>
            <a:blipFill rotWithShape="0">
              <a:blip r:embed="rId5"/>
              <a:stretch>
                <a:fillRect b="-13924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 sz="2200">
                  <a:noFill/>
                </a:rPr>
                <a:t> 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835217" y="3972136"/>
              <a:ext cx="0" cy="70002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099468" y="2043313"/>
            <a:ext cx="2446867" cy="892552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id-ID">
                <a:noFill/>
              </a:rPr>
              <a:t> </a:t>
            </a: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4366805" y="4258491"/>
            <a:ext cx="910590" cy="4441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α &lt;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ϕ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6" grpId="0"/>
      <p:bldP spid="27656" grpId="0"/>
      <p:bldP spid="2" grpId="0" animBg="1"/>
      <p:bldP spid="9216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787400" y="1990725"/>
            <a:ext cx="40286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000" b="1" dirty="0">
                <a:latin typeface="Arial" charset="0"/>
                <a:cs typeface="Arial" charset="0"/>
              </a:rPr>
              <a:t>a. Ma </a:t>
            </a:r>
            <a:r>
              <a:rPr lang="en-US" sz="2000" b="1" dirty="0" err="1">
                <a:latin typeface="Arial" charset="0"/>
                <a:cs typeface="Arial" charset="0"/>
              </a:rPr>
              <a:t>sát</a:t>
            </a:r>
            <a:r>
              <a:rPr lang="en-US" sz="2000" b="1" dirty="0">
                <a:latin typeface="Arial" charset="0"/>
                <a:cs typeface="Arial" charset="0"/>
              </a:rPr>
              <a:t> </a:t>
            </a:r>
            <a:r>
              <a:rPr lang="en-US" sz="2000" b="1" dirty="0" err="1">
                <a:latin typeface="Arial" charset="0"/>
                <a:cs typeface="Arial" charset="0"/>
              </a:rPr>
              <a:t>trên</a:t>
            </a:r>
            <a:r>
              <a:rPr lang="en-US" sz="2000" b="1" dirty="0">
                <a:latin typeface="Arial" charset="0"/>
                <a:cs typeface="Arial" charset="0"/>
              </a:rPr>
              <a:t> </a:t>
            </a:r>
            <a:r>
              <a:rPr lang="en-US" sz="2000" b="1" dirty="0" err="1">
                <a:latin typeface="Arial" charset="0"/>
                <a:cs typeface="Arial" charset="0"/>
              </a:rPr>
              <a:t>mặt</a:t>
            </a:r>
            <a:r>
              <a:rPr lang="en-US" sz="2000" b="1" dirty="0">
                <a:latin typeface="Arial" charset="0"/>
                <a:cs typeface="Arial" charset="0"/>
              </a:rPr>
              <a:t> </a:t>
            </a:r>
            <a:r>
              <a:rPr lang="en-US" sz="2000" b="1" dirty="0" err="1">
                <a:latin typeface="Arial" charset="0"/>
                <a:cs typeface="Arial" charset="0"/>
              </a:rPr>
              <a:t>phẳng</a:t>
            </a:r>
            <a:r>
              <a:rPr lang="en-US" sz="2000" b="1" dirty="0">
                <a:latin typeface="Arial" charset="0"/>
                <a:cs typeface="Arial" charset="0"/>
              </a:rPr>
              <a:t> </a:t>
            </a:r>
            <a:r>
              <a:rPr lang="en-US" sz="2000" b="1" dirty="0" err="1">
                <a:latin typeface="Arial" charset="0"/>
                <a:cs typeface="Arial" charset="0"/>
              </a:rPr>
              <a:t>ngang</a:t>
            </a:r>
            <a:endParaRPr lang="ru-RU" sz="2000" b="1" dirty="0">
              <a:latin typeface="Arial" charset="0"/>
              <a:cs typeface="Arial" charset="0"/>
            </a:endParaRPr>
          </a:p>
        </p:txBody>
      </p:sp>
      <p:pic>
        <p:nvPicPr>
          <p:cNvPr id="205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6713" y="2343150"/>
            <a:ext cx="6376987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684213" y="4029075"/>
            <a:ext cx="3878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en-US" sz="2000">
                <a:latin typeface="Arial" charset="0"/>
                <a:cs typeface="Arial" charset="0"/>
              </a:rPr>
              <a:t>- Tác dụng lên A một lực 	</a:t>
            </a:r>
          </a:p>
        </p:txBody>
      </p:sp>
      <p:graphicFrame>
        <p:nvGraphicFramePr>
          <p:cNvPr id="2050" name="Object 14"/>
          <p:cNvGraphicFramePr>
            <a:graphicFrameLocks noChangeAspect="1"/>
          </p:cNvGraphicFramePr>
          <p:nvPr/>
        </p:nvGraphicFramePr>
        <p:xfrm>
          <a:off x="3667125" y="4029075"/>
          <a:ext cx="1112838" cy="473075"/>
        </p:xfrm>
        <a:graphic>
          <a:graphicData uri="http://schemas.openxmlformats.org/presentationml/2006/ole">
            <p:oleObj spid="_x0000_s38966" name="Equation" r:id="rId4" imgW="710891" imgH="304668" progId="">
              <p:embed/>
            </p:oleObj>
          </a:graphicData>
        </a:graphic>
      </p:graphicFrame>
      <p:sp>
        <p:nvSpPr>
          <p:cNvPr id="2054" name="Rectangle 8"/>
          <p:cNvSpPr>
            <a:spLocks noChangeArrowheads="1"/>
          </p:cNvSpPr>
          <p:nvPr/>
        </p:nvSpPr>
        <p:spPr bwMode="auto">
          <a:xfrm>
            <a:off x="676275" y="4302125"/>
            <a:ext cx="8502650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10000"/>
              </a:lnSpc>
              <a:buFont typeface="Times New Roman" pitchFamily="18" charset="0"/>
              <a:buChar char="-"/>
              <a:tabLst>
                <a:tab pos="530225" algn="l"/>
              </a:tabLst>
            </a:pP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cs typeface="Arial" charset="0"/>
              </a:rPr>
              <a:t>Lực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cs typeface="Arial" charset="0"/>
              </a:rPr>
              <a:t>phát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cs typeface="Arial" charset="0"/>
              </a:rPr>
              <a:t>động</a:t>
            </a:r>
            <a:r>
              <a:rPr lang="en-US" sz="2000" dirty="0">
                <a:latin typeface="Arial" charset="0"/>
                <a:cs typeface="Arial" charset="0"/>
              </a:rPr>
              <a:t>	</a:t>
            </a:r>
            <a:r>
              <a:rPr lang="en-US" sz="2000" dirty="0" err="1">
                <a:latin typeface="Arial" charset="0"/>
                <a:cs typeface="Arial" charset="0"/>
              </a:rPr>
              <a:t>P</a:t>
            </a:r>
            <a:r>
              <a:rPr lang="en-US" sz="2000" baseline="-30000" dirty="0" err="1">
                <a:latin typeface="Arial" charset="0"/>
                <a:cs typeface="Arial" charset="0"/>
              </a:rPr>
              <a:t>đ</a:t>
            </a:r>
            <a:r>
              <a:rPr lang="en-US" sz="2000" dirty="0">
                <a:latin typeface="Arial" charset="0"/>
                <a:cs typeface="Arial" charset="0"/>
              </a:rPr>
              <a:t> = </a:t>
            </a:r>
            <a:r>
              <a:rPr lang="en-US" sz="2000" dirty="0" err="1">
                <a:latin typeface="Arial" charset="0"/>
                <a:cs typeface="Arial" charset="0"/>
              </a:rPr>
              <a:t>P</a:t>
            </a:r>
            <a:r>
              <a:rPr lang="en-US" sz="2000" baseline="-30000" dirty="0" err="1">
                <a:latin typeface="Arial" charset="0"/>
                <a:cs typeface="Arial" charset="0"/>
              </a:rPr>
              <a:t>x</a:t>
            </a:r>
            <a:r>
              <a:rPr lang="en-US" sz="2000" dirty="0">
                <a:latin typeface="Arial" charset="0"/>
                <a:cs typeface="Arial" charset="0"/>
              </a:rPr>
              <a:t> = P sin</a:t>
            </a:r>
            <a:r>
              <a:rPr lang="en-US" sz="2000" dirty="0">
                <a:latin typeface="Arial" charset="0"/>
                <a:cs typeface="Arial" charset="0"/>
                <a:sym typeface="Symbol" pitchFamily="18" charset="2"/>
              </a:rPr>
              <a:t></a:t>
            </a:r>
            <a:endParaRPr lang="ru-RU" sz="2000" dirty="0">
              <a:latin typeface="Arial" charset="0"/>
              <a:cs typeface="Arial" charset="0"/>
            </a:endParaRPr>
          </a:p>
          <a:p>
            <a:pPr>
              <a:lnSpc>
                <a:spcPct val="110000"/>
              </a:lnSpc>
              <a:buFont typeface="Times New Roman" pitchFamily="18" charset="0"/>
              <a:buChar char="-"/>
              <a:tabLst>
                <a:tab pos="530225" algn="l"/>
              </a:tabLst>
            </a:pPr>
            <a:r>
              <a:rPr lang="en-US" sz="2000" dirty="0"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en-US" sz="2000" dirty="0" err="1">
                <a:latin typeface="Arial" charset="0"/>
                <a:cs typeface="Arial" charset="0"/>
                <a:sym typeface="Symbol" pitchFamily="18" charset="2"/>
              </a:rPr>
              <a:t>Lực</a:t>
            </a:r>
            <a:r>
              <a:rPr lang="en-US" sz="2000" dirty="0"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en-US" sz="2000" dirty="0" err="1">
                <a:latin typeface="Arial" charset="0"/>
                <a:cs typeface="Arial" charset="0"/>
                <a:sym typeface="Symbol" pitchFamily="18" charset="2"/>
              </a:rPr>
              <a:t>cản</a:t>
            </a:r>
            <a:r>
              <a:rPr lang="en-US" sz="2000" dirty="0">
                <a:latin typeface="Arial" charset="0"/>
                <a:cs typeface="Arial" charset="0"/>
                <a:sym typeface="Symbol" pitchFamily="18" charset="2"/>
              </a:rPr>
              <a:t>		P</a:t>
            </a:r>
            <a:r>
              <a:rPr lang="en-US" sz="2000" baseline="-30000" dirty="0">
                <a:latin typeface="Arial" charset="0"/>
                <a:cs typeface="Arial" charset="0"/>
                <a:sym typeface="Symbol" pitchFamily="18" charset="2"/>
              </a:rPr>
              <a:t>c</a:t>
            </a:r>
            <a:r>
              <a:rPr lang="en-US" sz="2000" dirty="0">
                <a:latin typeface="Arial" charset="0"/>
                <a:cs typeface="Arial" charset="0"/>
                <a:sym typeface="Symbol" pitchFamily="18" charset="2"/>
              </a:rPr>
              <a:t> = </a:t>
            </a:r>
            <a:r>
              <a:rPr lang="en-US" sz="2000" dirty="0" err="1">
                <a:latin typeface="Arial" charset="0"/>
                <a:cs typeface="Arial" charset="0"/>
                <a:sym typeface="Symbol" pitchFamily="18" charset="2"/>
              </a:rPr>
              <a:t>F</a:t>
            </a:r>
            <a:r>
              <a:rPr lang="en-US" sz="2000" baseline="-30000" dirty="0" err="1">
                <a:latin typeface="Arial" charset="0"/>
                <a:cs typeface="Arial" charset="0"/>
                <a:sym typeface="Symbol" pitchFamily="18" charset="2"/>
              </a:rPr>
              <a:t>ms</a:t>
            </a:r>
            <a:r>
              <a:rPr lang="en-US" sz="2000" dirty="0">
                <a:latin typeface="Arial" charset="0"/>
                <a:cs typeface="Arial" charset="0"/>
                <a:sym typeface="Symbol" pitchFamily="18" charset="2"/>
              </a:rPr>
              <a:t> = f N = f P cos</a:t>
            </a:r>
            <a:endParaRPr lang="ru-RU" sz="2000" dirty="0">
              <a:latin typeface="Arial" charset="0"/>
              <a:cs typeface="Arial" charset="0"/>
            </a:endParaRPr>
          </a:p>
          <a:p>
            <a:pPr>
              <a:lnSpc>
                <a:spcPct val="110000"/>
              </a:lnSpc>
              <a:buFont typeface="Times New Roman" pitchFamily="18" charset="0"/>
              <a:buChar char="-"/>
              <a:tabLst>
                <a:tab pos="530225" algn="l"/>
              </a:tabLst>
            </a:pPr>
            <a:r>
              <a:rPr lang="en-US" sz="2000" dirty="0"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en-US" sz="2000" dirty="0" err="1">
                <a:latin typeface="Arial" charset="0"/>
                <a:cs typeface="Arial" charset="0"/>
                <a:sym typeface="Symbol" pitchFamily="18" charset="2"/>
              </a:rPr>
              <a:t>Điều</a:t>
            </a:r>
            <a:r>
              <a:rPr lang="en-US" sz="2000" dirty="0"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en-US" sz="2000" dirty="0" err="1">
                <a:latin typeface="Arial" charset="0"/>
                <a:cs typeface="Arial" charset="0"/>
                <a:sym typeface="Symbol" pitchFamily="18" charset="2"/>
              </a:rPr>
              <a:t>kiện</a:t>
            </a:r>
            <a:r>
              <a:rPr lang="en-US" sz="2000" dirty="0"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en-US" sz="2000" dirty="0" err="1">
                <a:latin typeface="Arial" charset="0"/>
                <a:cs typeface="Arial" charset="0"/>
                <a:sym typeface="Symbol" pitchFamily="18" charset="2"/>
              </a:rPr>
              <a:t>chuyển</a:t>
            </a:r>
            <a:r>
              <a:rPr lang="en-US" sz="2000" dirty="0"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en-US" sz="2000" dirty="0" err="1">
                <a:latin typeface="Arial" charset="0"/>
                <a:cs typeface="Arial" charset="0"/>
                <a:sym typeface="Symbol" pitchFamily="18" charset="2"/>
              </a:rPr>
              <a:t>động</a:t>
            </a:r>
            <a:r>
              <a:rPr lang="en-US" sz="2000" dirty="0">
                <a:latin typeface="Arial" charset="0"/>
                <a:cs typeface="Arial" charset="0"/>
                <a:sym typeface="Symbol" pitchFamily="18" charset="2"/>
              </a:rPr>
              <a:t>: 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  <a:cs typeface="Arial" charset="0"/>
                <a:sym typeface="Symbol" pitchFamily="18" charset="2"/>
              </a:rPr>
              <a:t>  </a:t>
            </a:r>
            <a:r>
              <a:rPr lang="en-US" sz="2000" b="1" dirty="0" err="1">
                <a:solidFill>
                  <a:srgbClr val="FF0000"/>
                </a:solidFill>
                <a:latin typeface="Arial" charset="0"/>
                <a:cs typeface="Arial" charset="0"/>
                <a:sym typeface="Symbol" pitchFamily="18" charset="2"/>
              </a:rPr>
              <a:t>Lực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charset="0"/>
                <a:cs typeface="Arial" charset="0"/>
                <a:sym typeface="Symbol" pitchFamily="18" charset="2"/>
              </a:rPr>
              <a:t>phát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charset="0"/>
                <a:cs typeface="Arial" charset="0"/>
                <a:sym typeface="Symbol" pitchFamily="18" charset="2"/>
              </a:rPr>
              <a:t>động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  <a:cs typeface="Arial" charset="0"/>
                <a:sym typeface="Symbol" pitchFamily="18" charset="2"/>
              </a:rPr>
              <a:t> &gt; </a:t>
            </a:r>
            <a:r>
              <a:rPr lang="en-US" sz="2000" b="1" dirty="0" err="1">
                <a:solidFill>
                  <a:srgbClr val="FF0000"/>
                </a:solidFill>
                <a:latin typeface="Arial" charset="0"/>
                <a:cs typeface="Arial" charset="0"/>
                <a:sym typeface="Symbol" pitchFamily="18" charset="2"/>
              </a:rPr>
              <a:t>Lực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charset="0"/>
                <a:cs typeface="Arial" charset="0"/>
                <a:sym typeface="Symbol" pitchFamily="18" charset="2"/>
              </a:rPr>
              <a:t>cản</a:t>
            </a:r>
            <a:endParaRPr lang="ru-RU" sz="2000" b="1" dirty="0">
              <a:solidFill>
                <a:srgbClr val="FF0000"/>
              </a:solidFill>
              <a:latin typeface="Arial" charset="0"/>
              <a:cs typeface="Arial" charset="0"/>
              <a:sym typeface="Symbol" pitchFamily="18" charset="2"/>
            </a:endParaRPr>
          </a:p>
          <a:p>
            <a:pPr>
              <a:lnSpc>
                <a:spcPct val="110000"/>
              </a:lnSpc>
              <a:tabLst>
                <a:tab pos="530225" algn="l"/>
              </a:tabLst>
            </a:pPr>
            <a:r>
              <a:rPr lang="en-US" sz="2000" dirty="0">
                <a:latin typeface="Arial" charset="0"/>
                <a:cs typeface="Arial" charset="0"/>
                <a:sym typeface="Symbol" pitchFamily="18" charset="2"/>
              </a:rPr>
              <a:t>			P sin</a:t>
            </a:r>
            <a:r>
              <a:rPr lang="en-US" sz="2000" dirty="0">
                <a:latin typeface="Arial" charset="0"/>
                <a:cs typeface="Arial" charset="0"/>
              </a:rPr>
              <a:t>	</a:t>
            </a:r>
            <a:r>
              <a:rPr lang="en-US" sz="2000" dirty="0">
                <a:latin typeface="Arial" charset="0"/>
                <a:cs typeface="Arial" charset="0"/>
                <a:sym typeface="Symbol" pitchFamily="18" charset="2"/>
              </a:rPr>
              <a:t></a:t>
            </a:r>
            <a:r>
              <a:rPr lang="en-US" sz="2000" dirty="0">
                <a:latin typeface="Arial" charset="0"/>
                <a:cs typeface="Arial" charset="0"/>
              </a:rPr>
              <a:t> f P cos</a:t>
            </a:r>
            <a:r>
              <a:rPr lang="en-US" sz="2000" dirty="0">
                <a:latin typeface="Arial" charset="0"/>
                <a:cs typeface="Arial" charset="0"/>
                <a:sym typeface="Symbol" pitchFamily="18" charset="2"/>
              </a:rPr>
              <a:t> </a:t>
            </a:r>
            <a:r>
              <a:rPr lang="en-US" sz="2000" dirty="0">
                <a:latin typeface="Arial" charset="0"/>
                <a:cs typeface="Arial" charset="0"/>
                <a:sym typeface="Wingdings" pitchFamily="2" charset="2"/>
              </a:rPr>
              <a:t> </a:t>
            </a:r>
            <a:r>
              <a:rPr lang="en-US" sz="2000" dirty="0">
                <a:latin typeface="Arial" charset="0"/>
                <a:cs typeface="Arial" charset="0"/>
                <a:sym typeface="Symbol" pitchFamily="18" charset="2"/>
              </a:rPr>
              <a:t>Tan </a:t>
            </a:r>
            <a:r>
              <a:rPr lang="en-US" sz="2000" dirty="0">
                <a:latin typeface="Arial" charset="0"/>
                <a:cs typeface="Arial" charset="0"/>
              </a:rPr>
              <a:t> f = tan</a:t>
            </a:r>
            <a:r>
              <a:rPr lang="en-US" sz="2000" dirty="0">
                <a:latin typeface="Arial" charset="0"/>
                <a:cs typeface="Arial" charset="0"/>
                <a:sym typeface="Symbol" pitchFamily="18" charset="2"/>
              </a:rPr>
              <a:t></a:t>
            </a:r>
          </a:p>
          <a:p>
            <a:pPr>
              <a:lnSpc>
                <a:spcPct val="110000"/>
              </a:lnSpc>
              <a:tabLst>
                <a:tab pos="530225" algn="l"/>
              </a:tabLst>
            </a:pPr>
            <a:r>
              <a:rPr lang="en-US" sz="2000" dirty="0">
                <a:latin typeface="Arial" charset="0"/>
                <a:cs typeface="Arial" charset="0"/>
                <a:sym typeface="Symbol" pitchFamily="18" charset="2"/>
              </a:rPr>
              <a:t>			</a:t>
            </a:r>
            <a:r>
              <a:rPr lang="en-US" sz="2000" b="1" dirty="0">
                <a:solidFill>
                  <a:srgbClr val="1021A0"/>
                </a:solidFill>
                <a:latin typeface="Arial" charset="0"/>
                <a:cs typeface="Arial" charset="0"/>
                <a:sym typeface="Symbol" pitchFamily="18" charset="2"/>
              </a:rPr>
              <a:t></a:t>
            </a:r>
            <a:r>
              <a:rPr lang="en-US" sz="2000" b="1" dirty="0">
                <a:solidFill>
                  <a:srgbClr val="1021A0"/>
                </a:solidFill>
                <a:latin typeface="Arial" charset="0"/>
                <a:cs typeface="Arial" charset="0"/>
              </a:rPr>
              <a:t> </a:t>
            </a:r>
            <a:r>
              <a:rPr lang="en-US" sz="2000" b="1" dirty="0">
                <a:solidFill>
                  <a:srgbClr val="1021A0"/>
                </a:solidFill>
                <a:latin typeface="Arial" charset="0"/>
                <a:cs typeface="Arial" charset="0"/>
                <a:sym typeface="Symbol" pitchFamily="18" charset="2"/>
              </a:rPr>
              <a:t>	</a:t>
            </a:r>
            <a:r>
              <a:rPr lang="en-US" sz="2000" b="1" dirty="0">
                <a:solidFill>
                  <a:srgbClr val="1021A0"/>
                </a:solidFill>
                <a:latin typeface="Arial" charset="0"/>
                <a:cs typeface="Arial" charset="0"/>
              </a:rPr>
              <a:t> </a:t>
            </a:r>
            <a:r>
              <a:rPr lang="en-US" sz="2000" b="1" dirty="0">
                <a:solidFill>
                  <a:srgbClr val="1021A0"/>
                </a:solidFill>
                <a:latin typeface="Arial" charset="0"/>
                <a:cs typeface="Arial" charset="0"/>
                <a:sym typeface="Symbol" pitchFamily="18" charset="2"/>
              </a:rPr>
              <a:t>	</a:t>
            </a:r>
            <a:r>
              <a:rPr lang="ru-RU" sz="2000" b="1" dirty="0">
                <a:solidFill>
                  <a:srgbClr val="1021A0"/>
                </a:solidFill>
                <a:latin typeface="Arial" charset="0"/>
                <a:cs typeface="Arial" charset="0"/>
              </a:rPr>
              <a:t> </a:t>
            </a:r>
            <a:endParaRPr lang="ru-RU" sz="2000" b="1" dirty="0">
              <a:solidFill>
                <a:srgbClr val="1021A0"/>
              </a:solidFill>
              <a:latin typeface="Arial" charset="0"/>
              <a:cs typeface="Arial" charset="0"/>
              <a:sym typeface="Symbol" pitchFamily="18" charset="2"/>
            </a:endParaRPr>
          </a:p>
        </p:txBody>
      </p:sp>
      <p:sp>
        <p:nvSpPr>
          <p:cNvPr id="2055" name="Rectangle 9"/>
          <p:cNvSpPr>
            <a:spLocks noChangeArrowheads="1"/>
          </p:cNvSpPr>
          <p:nvPr/>
        </p:nvSpPr>
        <p:spPr bwMode="auto">
          <a:xfrm>
            <a:off x="4746625" y="5702300"/>
            <a:ext cx="1844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000" b="1">
                <a:latin typeface="Arial" charset="0"/>
                <a:cs typeface="Arial" charset="0"/>
                <a:sym typeface="Wingdings" pitchFamily="2" charset="2"/>
              </a:rPr>
              <a:t> góc ma sát</a:t>
            </a:r>
            <a:endParaRPr lang="ru-RU" sz="2000">
              <a:latin typeface="Arial" charset="0"/>
              <a:cs typeface="Arial" charset="0"/>
            </a:endParaRPr>
          </a:p>
        </p:txBody>
      </p:sp>
      <p:sp>
        <p:nvSpPr>
          <p:cNvPr id="2056" name="TextBox 9"/>
          <p:cNvSpPr txBox="1">
            <a:spLocks noChangeArrowheads="1"/>
          </p:cNvSpPr>
          <p:nvPr/>
        </p:nvSpPr>
        <p:spPr bwMode="auto">
          <a:xfrm>
            <a:off x="574675" y="6057900"/>
            <a:ext cx="7993063" cy="40005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dirty="0" err="1">
                <a:latin typeface="Arial" charset="0"/>
                <a:cs typeface="Arial" charset="0"/>
              </a:rPr>
              <a:t>Ngược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cs typeface="Arial" charset="0"/>
              </a:rPr>
              <a:t>lại</a:t>
            </a:r>
            <a:r>
              <a:rPr lang="en-US" sz="2000" dirty="0">
                <a:latin typeface="Arial" charset="0"/>
                <a:cs typeface="Arial" charset="0"/>
              </a:rPr>
              <a:t>: </a:t>
            </a:r>
            <a:r>
              <a:rPr lang="en-US" sz="2000" dirty="0">
                <a:latin typeface="Arial" charset="0"/>
                <a:cs typeface="Arial" charset="0"/>
                <a:sym typeface="Symbol" pitchFamily="18" charset="2"/>
              </a:rPr>
              <a:t>   </a:t>
            </a:r>
            <a:r>
              <a:rPr lang="en-US" sz="2000" dirty="0">
                <a:latin typeface="Arial" charset="0"/>
                <a:cs typeface="Arial" charset="0"/>
                <a:sym typeface="Wingdings" pitchFamily="2" charset="2"/>
              </a:rPr>
              <a:t> A </a:t>
            </a:r>
            <a:r>
              <a:rPr lang="en-US" sz="2000" dirty="0" err="1">
                <a:latin typeface="Arial" charset="0"/>
                <a:cs typeface="Arial" charset="0"/>
                <a:sym typeface="Wingdings" pitchFamily="2" charset="2"/>
              </a:rPr>
              <a:t>không</a:t>
            </a:r>
            <a:r>
              <a:rPr lang="en-US" sz="2000" dirty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>
                <a:latin typeface="Arial" charset="0"/>
                <a:cs typeface="Arial" charset="0"/>
                <a:sym typeface="Wingdings" pitchFamily="2" charset="2"/>
              </a:rPr>
              <a:t>thể</a:t>
            </a:r>
            <a:r>
              <a:rPr lang="en-US" sz="2000" dirty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>
                <a:latin typeface="Arial" charset="0"/>
                <a:cs typeface="Arial" charset="0"/>
                <a:sym typeface="Wingdings" pitchFamily="2" charset="2"/>
              </a:rPr>
              <a:t>chuyển</a:t>
            </a:r>
            <a:r>
              <a:rPr lang="en-US" sz="2000" dirty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>
                <a:latin typeface="Arial" charset="0"/>
                <a:cs typeface="Arial" charset="0"/>
                <a:sym typeface="Wingdings" pitchFamily="2" charset="2"/>
              </a:rPr>
              <a:t>động</a:t>
            </a:r>
            <a:r>
              <a:rPr lang="en-US" sz="2000" dirty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b="1" dirty="0">
                <a:latin typeface="Arial" charset="0"/>
                <a:cs typeface="Arial" charset="0"/>
                <a:sym typeface="Wingdings" pitchFamily="2" charset="2"/>
              </a:rPr>
              <a:t> </a:t>
            </a:r>
            <a:r>
              <a:rPr lang="en-US" sz="2000" b="1" dirty="0" err="1">
                <a:latin typeface="Arial" charset="0"/>
                <a:cs typeface="Arial" charset="0"/>
                <a:sym typeface="Wingdings" pitchFamily="2" charset="2"/>
              </a:rPr>
              <a:t>Hiện</a:t>
            </a:r>
            <a:r>
              <a:rPr lang="en-US" sz="2000" b="1" dirty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b="1" dirty="0" err="1">
                <a:latin typeface="Arial" charset="0"/>
                <a:cs typeface="Arial" charset="0"/>
                <a:sym typeface="Wingdings" pitchFamily="2" charset="2"/>
              </a:rPr>
              <a:t>tượng</a:t>
            </a:r>
            <a:r>
              <a:rPr lang="en-US" sz="2000" b="1" dirty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b="1" dirty="0" err="1">
                <a:latin typeface="Arial" charset="0"/>
                <a:cs typeface="Arial" charset="0"/>
                <a:sym typeface="Wingdings" pitchFamily="2" charset="2"/>
              </a:rPr>
              <a:t>tự</a:t>
            </a:r>
            <a:r>
              <a:rPr lang="en-US" sz="2000" b="1" dirty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b="1" dirty="0" err="1">
                <a:latin typeface="Arial" charset="0"/>
                <a:cs typeface="Arial" charset="0"/>
                <a:sym typeface="Wingdings" pitchFamily="2" charset="2"/>
              </a:rPr>
              <a:t>hãm</a:t>
            </a:r>
            <a:r>
              <a:rPr lang="en-US" sz="2000" b="1" dirty="0">
                <a:latin typeface="Arial" charset="0"/>
                <a:cs typeface="Arial" charset="0"/>
                <a:sym typeface="Symbol" pitchFamily="18" charset="2"/>
              </a:rPr>
              <a:t> </a:t>
            </a:r>
            <a:endParaRPr lang="en-US" sz="2000" b="1" dirty="0">
              <a:latin typeface="Arial" charset="0"/>
              <a:cs typeface="Arial" charset="0"/>
            </a:endParaRPr>
          </a:p>
        </p:txBody>
      </p:sp>
      <p:sp>
        <p:nvSpPr>
          <p:cNvPr id="38921" name="Text Box 2"/>
          <p:cNvSpPr txBox="1">
            <a:spLocks noChangeArrowheads="1"/>
          </p:cNvSpPr>
          <p:nvPr/>
        </p:nvSpPr>
        <p:spPr bwMode="auto">
          <a:xfrm>
            <a:off x="752475" y="1546225"/>
            <a:ext cx="60213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Arial" charset="0"/>
                <a:cs typeface="Arial" charset="0"/>
              </a:rPr>
              <a:t>1. Ma sát trượt trong khớp tịnh tiến</a:t>
            </a:r>
            <a:endParaRPr lang="en-US" sz="2000" b="1"/>
          </a:p>
        </p:txBody>
      </p:sp>
      <p:grpSp>
        <p:nvGrpSpPr>
          <p:cNvPr id="38922" name="Group 8"/>
          <p:cNvGrpSpPr>
            <a:grpSpLocks/>
          </p:cNvGrpSpPr>
          <p:nvPr/>
        </p:nvGrpSpPr>
        <p:grpSpPr bwMode="auto">
          <a:xfrm>
            <a:off x="0" y="-25400"/>
            <a:ext cx="7358063" cy="1089025"/>
            <a:chOff x="362309" y="-53282"/>
            <a:chExt cx="8412453" cy="1381659"/>
          </a:xfrm>
        </p:grpSpPr>
        <p:pic>
          <p:nvPicPr>
            <p:cNvPr id="38925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309" y="1"/>
              <a:ext cx="8376249" cy="125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26" name="Picture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3101" y="-53282"/>
              <a:ext cx="1381661" cy="1381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8923" name="Rectangle 1"/>
          <p:cNvSpPr>
            <a:spLocks noChangeArrowheads="1"/>
          </p:cNvSpPr>
          <p:nvPr/>
        </p:nvSpPr>
        <p:spPr bwMode="auto">
          <a:xfrm>
            <a:off x="684213" y="1162050"/>
            <a:ext cx="2759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latin typeface="Arial" charset="0"/>
                <a:cs typeface="Arial" charset="0"/>
              </a:rPr>
              <a:t>3.4.5. Các loại ma sát</a:t>
            </a:r>
            <a:endParaRPr lang="id-ID" sz="2000"/>
          </a:p>
        </p:txBody>
      </p:sp>
      <p:sp>
        <p:nvSpPr>
          <p:cNvPr id="38924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617538" y="6442075"/>
            <a:ext cx="19812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F0E5292E-F4DD-40A1-BB0D-31C307E9CFD0}" type="slidenum">
              <a:rPr lang="en-US" smtClean="0">
                <a:solidFill>
                  <a:schemeClr val="tx2"/>
                </a:solidFill>
              </a:rPr>
              <a:pPr/>
              <a:t>45</a:t>
            </a:fld>
            <a:endParaRPr lang="en-US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2055" grpId="0"/>
      <p:bldP spid="205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3"/>
          <p:cNvSpPr>
            <a:spLocks noChangeArrowheads="1"/>
          </p:cNvSpPr>
          <p:nvPr/>
        </p:nvSpPr>
        <p:spPr bwMode="auto">
          <a:xfrm>
            <a:off x="425450" y="1146175"/>
            <a:ext cx="42707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000" b="1" dirty="0">
                <a:latin typeface="Arial" charset="0"/>
                <a:cs typeface="Arial" charset="0"/>
              </a:rPr>
              <a:t>b. Ma </a:t>
            </a:r>
            <a:r>
              <a:rPr lang="en-US" sz="2000" b="1" dirty="0" err="1">
                <a:latin typeface="Arial" charset="0"/>
                <a:cs typeface="Arial" charset="0"/>
              </a:rPr>
              <a:t>sát</a:t>
            </a:r>
            <a:r>
              <a:rPr lang="en-US" sz="2000" b="1" dirty="0">
                <a:latin typeface="Arial" charset="0"/>
                <a:cs typeface="Arial" charset="0"/>
              </a:rPr>
              <a:t> </a:t>
            </a:r>
            <a:r>
              <a:rPr lang="en-US" sz="2000" b="1" dirty="0" err="1">
                <a:latin typeface="Arial" charset="0"/>
                <a:cs typeface="Arial" charset="0"/>
              </a:rPr>
              <a:t>trên</a:t>
            </a:r>
            <a:r>
              <a:rPr lang="en-US" sz="2000" b="1" dirty="0">
                <a:latin typeface="Arial" charset="0"/>
                <a:cs typeface="Arial" charset="0"/>
              </a:rPr>
              <a:t> </a:t>
            </a:r>
            <a:r>
              <a:rPr lang="en-US" sz="2000" b="1" dirty="0" err="1">
                <a:latin typeface="Arial" charset="0"/>
                <a:cs typeface="Arial" charset="0"/>
              </a:rPr>
              <a:t>mặt</a:t>
            </a:r>
            <a:r>
              <a:rPr lang="en-US" sz="2000" b="1" dirty="0">
                <a:latin typeface="Arial" charset="0"/>
                <a:cs typeface="Arial" charset="0"/>
              </a:rPr>
              <a:t> </a:t>
            </a:r>
            <a:r>
              <a:rPr lang="en-US" sz="2000" b="1" dirty="0" err="1">
                <a:latin typeface="Arial" charset="0"/>
                <a:cs typeface="Arial" charset="0"/>
              </a:rPr>
              <a:t>phẳng</a:t>
            </a:r>
            <a:r>
              <a:rPr lang="en-US" sz="2000" b="1" dirty="0">
                <a:latin typeface="Arial" charset="0"/>
                <a:cs typeface="Arial" charset="0"/>
              </a:rPr>
              <a:t> </a:t>
            </a:r>
            <a:r>
              <a:rPr lang="en-US" sz="2000" b="1" dirty="0" err="1">
                <a:latin typeface="Arial" charset="0"/>
                <a:cs typeface="Arial" charset="0"/>
              </a:rPr>
              <a:t>nghiêng</a:t>
            </a:r>
            <a:endParaRPr lang="ru-RU" sz="2000" b="1" dirty="0">
              <a:latin typeface="Arial" charset="0"/>
              <a:cs typeface="Arial" charset="0"/>
            </a:endParaRPr>
          </a:p>
        </p:txBody>
      </p:sp>
      <p:pic>
        <p:nvPicPr>
          <p:cNvPr id="307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4863" y="1546225"/>
            <a:ext cx="28321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4" name="Object 9"/>
          <p:cNvGraphicFramePr>
            <a:graphicFrameLocks noChangeAspect="1"/>
          </p:cNvGraphicFramePr>
          <p:nvPr/>
        </p:nvGraphicFramePr>
        <p:xfrm>
          <a:off x="3878263" y="1966913"/>
          <a:ext cx="1174750" cy="425450"/>
        </p:xfrm>
        <a:graphic>
          <a:graphicData uri="http://schemas.openxmlformats.org/presentationml/2006/ole">
            <p:oleObj spid="_x0000_s40110" name="Equation" r:id="rId5" imgW="660113" imgH="241195" progId="">
              <p:embed/>
            </p:oleObj>
          </a:graphicData>
        </a:graphic>
      </p:graphicFrame>
      <p:graphicFrame>
        <p:nvGraphicFramePr>
          <p:cNvPr id="3075" name="Object 10"/>
          <p:cNvGraphicFramePr>
            <a:graphicFrameLocks noChangeAspect="1"/>
          </p:cNvGraphicFramePr>
          <p:nvPr/>
        </p:nvGraphicFramePr>
        <p:xfrm>
          <a:off x="2171700" y="3063875"/>
          <a:ext cx="1981200" cy="715963"/>
        </p:xfrm>
        <a:graphic>
          <a:graphicData uri="http://schemas.openxmlformats.org/presentationml/2006/ole">
            <p:oleObj spid="_x0000_s40111" name="Equation" r:id="rId6" imgW="1129810" imgH="406224" progId="">
              <p:embed/>
            </p:oleObj>
          </a:graphicData>
        </a:graphic>
      </p:graphicFrame>
      <p:graphicFrame>
        <p:nvGraphicFramePr>
          <p:cNvPr id="3076" name="Object 11"/>
          <p:cNvGraphicFramePr>
            <a:graphicFrameLocks noChangeAspect="1"/>
          </p:cNvGraphicFramePr>
          <p:nvPr/>
        </p:nvGraphicFramePr>
        <p:xfrm>
          <a:off x="3617913" y="3983038"/>
          <a:ext cx="2012950" cy="473075"/>
        </p:xfrm>
        <a:graphic>
          <a:graphicData uri="http://schemas.openxmlformats.org/presentationml/2006/ole">
            <p:oleObj spid="_x0000_s40112" name="Equation" r:id="rId7" imgW="1091726" imgH="253890" progId="">
              <p:embed/>
            </p:oleObj>
          </a:graphicData>
        </a:graphic>
      </p:graphicFrame>
      <p:graphicFrame>
        <p:nvGraphicFramePr>
          <p:cNvPr id="3077" name="Object 12"/>
          <p:cNvGraphicFramePr>
            <a:graphicFrameLocks noChangeAspect="1"/>
          </p:cNvGraphicFramePr>
          <p:nvPr/>
        </p:nvGraphicFramePr>
        <p:xfrm>
          <a:off x="3617913" y="4541838"/>
          <a:ext cx="2012950" cy="473075"/>
        </p:xfrm>
        <a:graphic>
          <a:graphicData uri="http://schemas.openxmlformats.org/presentationml/2006/ole">
            <p:oleObj spid="_x0000_s40113" name="Equation" r:id="rId8" imgW="1091726" imgH="253890" progId="">
              <p:embed/>
            </p:oleObj>
          </a:graphicData>
        </a:graphic>
      </p:graphicFrame>
      <p:sp>
        <p:nvSpPr>
          <p:cNvPr id="3080" name="Rectangle 16"/>
          <p:cNvSpPr>
            <a:spLocks noChangeArrowheads="1"/>
          </p:cNvSpPr>
          <p:nvPr/>
        </p:nvSpPr>
        <p:spPr bwMode="auto">
          <a:xfrm>
            <a:off x="708025" y="1989138"/>
            <a:ext cx="3878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en-US" sz="2000">
                <a:latin typeface="Arial" charset="0"/>
                <a:cs typeface="Arial" charset="0"/>
              </a:rPr>
              <a:t>+ Lực tác dụng lên A		</a:t>
            </a:r>
          </a:p>
        </p:txBody>
      </p:sp>
      <p:sp>
        <p:nvSpPr>
          <p:cNvPr id="3081" name="Rectangle 17"/>
          <p:cNvSpPr>
            <a:spLocks noChangeArrowheads="1"/>
          </p:cNvSpPr>
          <p:nvPr/>
        </p:nvSpPr>
        <p:spPr bwMode="auto">
          <a:xfrm>
            <a:off x="708025" y="2533650"/>
            <a:ext cx="3878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en-US" sz="2000">
                <a:latin typeface="Arial" charset="0"/>
                <a:cs typeface="Arial" charset="0"/>
              </a:rPr>
              <a:t>+ Phương trình cân bằng lực	</a:t>
            </a:r>
          </a:p>
        </p:txBody>
      </p:sp>
      <p:sp>
        <p:nvSpPr>
          <p:cNvPr id="3082" name="Rectangle 18"/>
          <p:cNvSpPr>
            <a:spLocks noChangeArrowheads="1"/>
          </p:cNvSpPr>
          <p:nvPr/>
        </p:nvSpPr>
        <p:spPr bwMode="auto">
          <a:xfrm>
            <a:off x="708025" y="4006850"/>
            <a:ext cx="2955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en-US" sz="2000">
                <a:latin typeface="Arial" charset="0"/>
                <a:cs typeface="Arial" charset="0"/>
              </a:rPr>
              <a:t>+ Tại vị trí cân bằng lực	</a:t>
            </a:r>
          </a:p>
        </p:txBody>
      </p:sp>
      <p:sp>
        <p:nvSpPr>
          <p:cNvPr id="3083" name="Rectangle 19"/>
          <p:cNvSpPr>
            <a:spLocks noChangeArrowheads="1"/>
          </p:cNvSpPr>
          <p:nvPr/>
        </p:nvSpPr>
        <p:spPr bwMode="auto">
          <a:xfrm>
            <a:off x="657225" y="4564063"/>
            <a:ext cx="3878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000"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sz="2000">
                <a:latin typeface="Arial" charset="0"/>
                <a:cs typeface="Arial" charset="0"/>
              </a:rPr>
              <a:t> Để A chuyển động</a:t>
            </a:r>
            <a:r>
              <a:rPr lang="en-US" sz="2000">
                <a:latin typeface="Arial" charset="0"/>
                <a:cs typeface="Arial" charset="0"/>
                <a:sym typeface="Wingdings" pitchFamily="2" charset="2"/>
              </a:rPr>
              <a:t>		</a:t>
            </a:r>
          </a:p>
        </p:txBody>
      </p:sp>
      <p:sp>
        <p:nvSpPr>
          <p:cNvPr id="3085" name="Rectangle 21"/>
          <p:cNvSpPr>
            <a:spLocks noChangeArrowheads="1"/>
          </p:cNvSpPr>
          <p:nvPr/>
        </p:nvSpPr>
        <p:spPr bwMode="auto">
          <a:xfrm>
            <a:off x="573088" y="5072063"/>
            <a:ext cx="81438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000">
                <a:latin typeface="Arial" charset="0"/>
                <a:cs typeface="Arial" charset="0"/>
              </a:rPr>
              <a:t>+ Điều kiện tự hãm</a:t>
            </a:r>
          </a:p>
          <a:p>
            <a:r>
              <a:rPr lang="en-US" sz="2000">
                <a:latin typeface="Arial" charset="0"/>
                <a:cs typeface="Arial" charset="0"/>
                <a:sym typeface="Symbol" pitchFamily="18" charset="2"/>
              </a:rPr>
              <a:t>   </a:t>
            </a:r>
            <a:r>
              <a:rPr lang="en-US" sz="2000">
                <a:latin typeface="Arial" charset="0"/>
                <a:cs typeface="Arial" charset="0"/>
              </a:rPr>
              <a:t> + </a:t>
            </a:r>
            <a:r>
              <a:rPr lang="en-US" sz="2000">
                <a:latin typeface="Arial" charset="0"/>
                <a:cs typeface="Arial" charset="0"/>
                <a:sym typeface="Symbol" pitchFamily="18" charset="2"/>
              </a:rPr>
              <a:t></a:t>
            </a:r>
            <a:r>
              <a:rPr lang="en-US" sz="2000">
                <a:latin typeface="Arial" charset="0"/>
                <a:cs typeface="Arial" charset="0"/>
              </a:rPr>
              <a:t> = </a:t>
            </a:r>
            <a:r>
              <a:rPr lang="en-US" sz="2000">
                <a:latin typeface="Arial" charset="0"/>
                <a:cs typeface="Arial" charset="0"/>
                <a:sym typeface="Symbol" pitchFamily="18" charset="2"/>
              </a:rPr>
              <a:t></a:t>
            </a:r>
            <a:r>
              <a:rPr lang="en-US" sz="2000">
                <a:latin typeface="Arial" charset="0"/>
                <a:cs typeface="Arial" charset="0"/>
              </a:rPr>
              <a:t>/2</a:t>
            </a:r>
            <a:r>
              <a:rPr lang="en-US" sz="2000">
                <a:latin typeface="Arial" charset="0"/>
                <a:cs typeface="Arial" charset="0"/>
                <a:sym typeface="Symbol" pitchFamily="18" charset="2"/>
              </a:rPr>
              <a:t>	  P</a:t>
            </a:r>
            <a:r>
              <a:rPr lang="en-US" sz="2000"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sz="2000">
                <a:latin typeface="Arial" charset="0"/>
                <a:cs typeface="Arial" charset="0"/>
              </a:rPr>
              <a:t> </a:t>
            </a:r>
            <a:r>
              <a:rPr lang="en-US" sz="2000">
                <a:latin typeface="Arial" charset="0"/>
                <a:cs typeface="Arial" charset="0"/>
                <a:sym typeface="Symbol" pitchFamily="18" charset="2"/>
              </a:rPr>
              <a:t></a:t>
            </a:r>
            <a:r>
              <a:rPr lang="en-US" sz="2000">
                <a:latin typeface="Arial" charset="0"/>
                <a:cs typeface="Arial" charset="0"/>
              </a:rPr>
              <a:t>	  </a:t>
            </a:r>
            <a:r>
              <a:rPr lang="en-US" sz="2000">
                <a:latin typeface="Arial" charset="0"/>
                <a:cs typeface="Arial" charset="0"/>
                <a:sym typeface="Symbol" pitchFamily="18" charset="2"/>
              </a:rPr>
              <a:t>không thể thực hiện được lực P lớn như vậy</a:t>
            </a:r>
          </a:p>
          <a:p>
            <a:r>
              <a:rPr lang="en-US" sz="2000">
                <a:latin typeface="Arial" charset="0"/>
                <a:cs typeface="Arial" charset="0"/>
                <a:sym typeface="Symbol" pitchFamily="18" charset="2"/>
              </a:rPr>
              <a:t>   </a:t>
            </a:r>
            <a:r>
              <a:rPr lang="en-US" sz="2000">
                <a:latin typeface="Arial" charset="0"/>
                <a:cs typeface="Arial" charset="0"/>
              </a:rPr>
              <a:t> + </a:t>
            </a:r>
            <a:r>
              <a:rPr lang="en-US" sz="2000">
                <a:latin typeface="Arial" charset="0"/>
                <a:cs typeface="Arial" charset="0"/>
                <a:sym typeface="Symbol" pitchFamily="18" charset="2"/>
              </a:rPr>
              <a:t></a:t>
            </a:r>
            <a:r>
              <a:rPr lang="en-US" sz="2000">
                <a:latin typeface="Arial" charset="0"/>
                <a:cs typeface="Arial" charset="0"/>
              </a:rPr>
              <a:t> &gt; </a:t>
            </a:r>
            <a:r>
              <a:rPr lang="en-US" sz="2000">
                <a:latin typeface="Arial" charset="0"/>
                <a:cs typeface="Arial" charset="0"/>
                <a:sym typeface="Symbol" pitchFamily="18" charset="2"/>
              </a:rPr>
              <a:t></a:t>
            </a:r>
            <a:r>
              <a:rPr lang="en-US" sz="2000">
                <a:latin typeface="Arial" charset="0"/>
                <a:cs typeface="Arial" charset="0"/>
              </a:rPr>
              <a:t>/2</a:t>
            </a:r>
            <a:r>
              <a:rPr lang="en-US" sz="2000">
                <a:latin typeface="Arial" charset="0"/>
                <a:cs typeface="Arial" charset="0"/>
                <a:sym typeface="Symbol" pitchFamily="18" charset="2"/>
              </a:rPr>
              <a:t>	  tan(</a:t>
            </a:r>
            <a:r>
              <a:rPr lang="en-US" sz="2000">
                <a:latin typeface="Arial" charset="0"/>
                <a:cs typeface="Arial" charset="0"/>
              </a:rPr>
              <a:t>+</a:t>
            </a:r>
            <a:r>
              <a:rPr lang="en-US" sz="2000">
                <a:latin typeface="Arial" charset="0"/>
                <a:cs typeface="Arial" charset="0"/>
                <a:sym typeface="Symbol" pitchFamily="18" charset="2"/>
              </a:rPr>
              <a:t></a:t>
            </a:r>
            <a:r>
              <a:rPr lang="en-US" sz="2000">
                <a:latin typeface="Arial" charset="0"/>
                <a:cs typeface="Arial" charset="0"/>
              </a:rPr>
              <a:t>) &lt; 0</a:t>
            </a:r>
            <a:r>
              <a:rPr lang="en-US" sz="2000">
                <a:latin typeface="Arial" charset="0"/>
                <a:cs typeface="Arial" charset="0"/>
                <a:sym typeface="Symbol" pitchFamily="18" charset="2"/>
              </a:rPr>
              <a:t>	  </a:t>
            </a:r>
            <a:r>
              <a:rPr lang="en-US" sz="2000"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sz="2000">
                <a:latin typeface="Arial" charset="0"/>
                <a:cs typeface="Arial" charset="0"/>
              </a:rPr>
              <a:t> P nằm theo chiều ngược lại</a:t>
            </a:r>
            <a:endParaRPr lang="en-US" sz="2000"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sz="2000" b="1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Arial" charset="0"/>
              </a:rPr>
              <a:t> Điều kiện tự hãm</a:t>
            </a:r>
            <a:r>
              <a:rPr lang="en-US" sz="2000">
                <a:latin typeface="Arial" charset="0"/>
                <a:cs typeface="Arial" charset="0"/>
              </a:rPr>
              <a:t>  </a:t>
            </a:r>
            <a:r>
              <a:rPr lang="en-US" sz="2000" b="1">
                <a:solidFill>
                  <a:srgbClr val="1021A0"/>
                </a:solidFill>
                <a:latin typeface="Arial" charset="0"/>
                <a:cs typeface="Arial" charset="0"/>
                <a:sym typeface="Symbol" pitchFamily="18" charset="2"/>
              </a:rPr>
              <a:t> </a:t>
            </a:r>
            <a:r>
              <a:rPr lang="en-US" sz="2000" b="1">
                <a:solidFill>
                  <a:srgbClr val="1021A0"/>
                </a:solidFill>
                <a:latin typeface="Arial" charset="0"/>
                <a:cs typeface="Arial" charset="0"/>
              </a:rPr>
              <a:t>+ </a:t>
            </a:r>
            <a:r>
              <a:rPr lang="en-US" sz="2000" b="1">
                <a:solidFill>
                  <a:srgbClr val="1021A0"/>
                </a:solidFill>
                <a:latin typeface="Arial" charset="0"/>
                <a:cs typeface="Arial" charset="0"/>
                <a:sym typeface="Symbol" pitchFamily="18" charset="2"/>
              </a:rPr>
              <a:t> </a:t>
            </a:r>
            <a:r>
              <a:rPr lang="en-US" sz="2000" b="1">
                <a:solidFill>
                  <a:srgbClr val="1021A0"/>
                </a:solidFill>
                <a:latin typeface="Arial" charset="0"/>
                <a:cs typeface="Arial" charset="0"/>
              </a:rPr>
              <a:t> </a:t>
            </a:r>
            <a:r>
              <a:rPr lang="en-US" sz="2000" b="1">
                <a:solidFill>
                  <a:srgbClr val="1021A0"/>
                </a:solidFill>
                <a:latin typeface="Arial" charset="0"/>
                <a:cs typeface="Arial" charset="0"/>
                <a:sym typeface="Symbol" pitchFamily="18" charset="2"/>
              </a:rPr>
              <a:t> </a:t>
            </a:r>
            <a:r>
              <a:rPr lang="en-US" sz="2000" b="1">
                <a:solidFill>
                  <a:srgbClr val="1021A0"/>
                </a:solidFill>
                <a:latin typeface="Arial" charset="0"/>
                <a:cs typeface="Arial" charset="0"/>
              </a:rPr>
              <a:t> </a:t>
            </a:r>
            <a:r>
              <a:rPr lang="en-US" sz="2000" b="1">
                <a:solidFill>
                  <a:srgbClr val="1021A0"/>
                </a:solidFill>
                <a:latin typeface="Arial" charset="0"/>
                <a:cs typeface="Arial" charset="0"/>
                <a:sym typeface="Symbol" pitchFamily="18" charset="2"/>
              </a:rPr>
              <a:t></a:t>
            </a:r>
            <a:r>
              <a:rPr lang="en-US" sz="2000" b="1">
                <a:solidFill>
                  <a:srgbClr val="1021A0"/>
                </a:solidFill>
                <a:latin typeface="Arial" charset="0"/>
                <a:cs typeface="Arial" charset="0"/>
              </a:rPr>
              <a:t>/2</a:t>
            </a:r>
            <a:r>
              <a:rPr lang="ru-RU" sz="2000">
                <a:solidFill>
                  <a:srgbClr val="1021A0"/>
                </a:solidFill>
                <a:latin typeface="Arial" charset="0"/>
                <a:cs typeface="Arial" charset="0"/>
                <a:sym typeface="Symbol" pitchFamily="18" charset="2"/>
              </a:rPr>
              <a:t> </a:t>
            </a:r>
          </a:p>
        </p:txBody>
      </p:sp>
      <p:sp>
        <p:nvSpPr>
          <p:cNvPr id="3088" name="Rectangle 15"/>
          <p:cNvSpPr>
            <a:spLocks noChangeArrowheads="1"/>
          </p:cNvSpPr>
          <p:nvPr/>
        </p:nvSpPr>
        <p:spPr bwMode="auto">
          <a:xfrm>
            <a:off x="657225" y="1546225"/>
            <a:ext cx="3006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>
              <a:tabLst>
                <a:tab pos="530225" algn="l"/>
              </a:tabLst>
            </a:pPr>
            <a:r>
              <a:rPr lang="en-US" sz="2000">
                <a:latin typeface="Arial" charset="0"/>
                <a:cs typeface="Arial" charset="0"/>
              </a:rPr>
              <a:t>Vật A chuyển động đi lên</a:t>
            </a:r>
          </a:p>
        </p:txBody>
      </p:sp>
      <p:grpSp>
        <p:nvGrpSpPr>
          <p:cNvPr id="39950" name="Group 8"/>
          <p:cNvGrpSpPr>
            <a:grpSpLocks/>
          </p:cNvGrpSpPr>
          <p:nvPr/>
        </p:nvGrpSpPr>
        <p:grpSpPr bwMode="auto">
          <a:xfrm>
            <a:off x="0" y="-7938"/>
            <a:ext cx="7326313" cy="1089026"/>
            <a:chOff x="362309" y="-143760"/>
            <a:chExt cx="8376249" cy="1381658"/>
          </a:xfrm>
        </p:grpSpPr>
        <p:pic>
          <p:nvPicPr>
            <p:cNvPr id="39952" name="Picture 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309" y="-118162"/>
              <a:ext cx="8376249" cy="1259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53" name="Picture 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6897" y="-143760"/>
              <a:ext cx="1381661" cy="1381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951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EDA81EA1-6A46-42F8-B2B8-AB654754F33A}" type="slidenum">
              <a:rPr lang="en-US" smtClean="0">
                <a:solidFill>
                  <a:schemeClr val="tx2"/>
                </a:solidFill>
              </a:rPr>
              <a:pPr/>
              <a:t>46</a:t>
            </a:fld>
            <a:endParaRPr lang="en-US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/>
      <p:bldP spid="3081" grpId="0"/>
      <p:bldP spid="3082" grpId="0"/>
      <p:bldP spid="3083" grpId="0"/>
      <p:bldP spid="308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15"/>
          <p:cNvSpPr>
            <a:spLocks noChangeArrowheads="1"/>
          </p:cNvSpPr>
          <p:nvPr/>
        </p:nvSpPr>
        <p:spPr bwMode="auto">
          <a:xfrm>
            <a:off x="527050" y="1230313"/>
            <a:ext cx="3362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>
              <a:tabLst>
                <a:tab pos="530225" algn="l"/>
              </a:tabLst>
            </a:pPr>
            <a:r>
              <a:rPr lang="en-US" sz="2000">
                <a:latin typeface="Arial" charset="0"/>
                <a:cs typeface="Arial" charset="0"/>
              </a:rPr>
              <a:t>Vật A chuyển động đi xuống</a:t>
            </a:r>
          </a:p>
        </p:txBody>
      </p:sp>
      <p:pic>
        <p:nvPicPr>
          <p:cNvPr id="4103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46188"/>
            <a:ext cx="2987675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098" name="Object 9"/>
          <p:cNvGraphicFramePr>
            <a:graphicFrameLocks noChangeAspect="1"/>
          </p:cNvGraphicFramePr>
          <p:nvPr/>
        </p:nvGraphicFramePr>
        <p:xfrm>
          <a:off x="3421063" y="1628775"/>
          <a:ext cx="1174750" cy="425450"/>
        </p:xfrm>
        <a:graphic>
          <a:graphicData uri="http://schemas.openxmlformats.org/presentationml/2006/ole">
            <p:oleObj spid="_x0000_s41133" name="Equation" r:id="rId4" imgW="660113" imgH="241195" progId="">
              <p:embed/>
            </p:oleObj>
          </a:graphicData>
        </a:graphic>
      </p:graphicFrame>
      <p:graphicFrame>
        <p:nvGraphicFramePr>
          <p:cNvPr id="4099" name="Object 10"/>
          <p:cNvGraphicFramePr>
            <a:graphicFrameLocks noChangeAspect="1"/>
          </p:cNvGraphicFramePr>
          <p:nvPr/>
        </p:nvGraphicFramePr>
        <p:xfrm>
          <a:off x="1862138" y="2744788"/>
          <a:ext cx="1981200" cy="715962"/>
        </p:xfrm>
        <a:graphic>
          <a:graphicData uri="http://schemas.openxmlformats.org/presentationml/2006/ole">
            <p:oleObj spid="_x0000_s41134" name="Equation" r:id="rId5" imgW="1129810" imgH="406224" progId="">
              <p:embed/>
            </p:oleObj>
          </a:graphicData>
        </a:graphic>
      </p:graphicFrame>
      <p:graphicFrame>
        <p:nvGraphicFramePr>
          <p:cNvPr id="4100" name="Object 11"/>
          <p:cNvGraphicFramePr>
            <a:graphicFrameLocks noChangeAspect="1"/>
          </p:cNvGraphicFramePr>
          <p:nvPr/>
        </p:nvGraphicFramePr>
        <p:xfrm>
          <a:off x="3760788" y="3744913"/>
          <a:ext cx="2012950" cy="473075"/>
        </p:xfrm>
        <a:graphic>
          <a:graphicData uri="http://schemas.openxmlformats.org/presentationml/2006/ole">
            <p:oleObj spid="_x0000_s41135" name="Equation" r:id="rId6" imgW="1091726" imgH="253890" progId="">
              <p:embed/>
            </p:oleObj>
          </a:graphicData>
        </a:graphic>
      </p:graphicFrame>
      <p:graphicFrame>
        <p:nvGraphicFramePr>
          <p:cNvPr id="4101" name="Object 12"/>
          <p:cNvGraphicFramePr>
            <a:graphicFrameLocks noChangeAspect="1"/>
          </p:cNvGraphicFramePr>
          <p:nvPr/>
        </p:nvGraphicFramePr>
        <p:xfrm>
          <a:off x="3740150" y="4359275"/>
          <a:ext cx="1825625" cy="827088"/>
        </p:xfrm>
        <a:graphic>
          <a:graphicData uri="http://schemas.openxmlformats.org/presentationml/2006/ole">
            <p:oleObj spid="_x0000_s41136" name="Equation" r:id="rId7" imgW="990170" imgH="444307" progId="">
              <p:embed/>
            </p:oleObj>
          </a:graphicData>
        </a:graphic>
      </p:graphicFrame>
      <p:sp>
        <p:nvSpPr>
          <p:cNvPr id="4104" name="Rectangle 21"/>
          <p:cNvSpPr>
            <a:spLocks noChangeArrowheads="1"/>
          </p:cNvSpPr>
          <p:nvPr/>
        </p:nvSpPr>
        <p:spPr bwMode="auto">
          <a:xfrm>
            <a:off x="788988" y="1671638"/>
            <a:ext cx="3876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en-US" sz="2000">
                <a:latin typeface="Arial" charset="0"/>
                <a:cs typeface="Arial" charset="0"/>
              </a:rPr>
              <a:t>+ Lực tác dụng  lên A		</a:t>
            </a:r>
          </a:p>
        </p:txBody>
      </p:sp>
      <p:sp>
        <p:nvSpPr>
          <p:cNvPr id="4105" name="Rectangle 22"/>
          <p:cNvSpPr>
            <a:spLocks noChangeArrowheads="1"/>
          </p:cNvSpPr>
          <p:nvPr/>
        </p:nvSpPr>
        <p:spPr bwMode="auto">
          <a:xfrm>
            <a:off x="788988" y="2241550"/>
            <a:ext cx="3876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en-US" sz="2000">
                <a:latin typeface="Arial" charset="0"/>
                <a:cs typeface="Arial" charset="0"/>
              </a:rPr>
              <a:t>+ Phương trình cân bằng lực	</a:t>
            </a:r>
          </a:p>
        </p:txBody>
      </p:sp>
      <p:sp>
        <p:nvSpPr>
          <p:cNvPr id="4106" name="Rectangle 23"/>
          <p:cNvSpPr>
            <a:spLocks noChangeArrowheads="1"/>
          </p:cNvSpPr>
          <p:nvPr/>
        </p:nvSpPr>
        <p:spPr bwMode="auto">
          <a:xfrm>
            <a:off x="788988" y="3775075"/>
            <a:ext cx="29543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en-US" sz="2000">
                <a:latin typeface="Arial" charset="0"/>
                <a:cs typeface="Arial" charset="0"/>
              </a:rPr>
              <a:t>+ Tại vị trí cân bằng lực	</a:t>
            </a:r>
          </a:p>
        </p:txBody>
      </p:sp>
      <p:sp>
        <p:nvSpPr>
          <p:cNvPr id="4107" name="Rectangle 24"/>
          <p:cNvSpPr>
            <a:spLocks noChangeArrowheads="1"/>
          </p:cNvSpPr>
          <p:nvPr/>
        </p:nvSpPr>
        <p:spPr bwMode="auto">
          <a:xfrm>
            <a:off x="700088" y="4572000"/>
            <a:ext cx="2609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000"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sz="2000">
                <a:latin typeface="Arial" charset="0"/>
                <a:cs typeface="Arial" charset="0"/>
              </a:rPr>
              <a:t> Để A chuyển động</a:t>
            </a:r>
            <a:endParaRPr lang="en-US" sz="2000">
              <a:latin typeface="Arial" charset="0"/>
              <a:cs typeface="Arial" charset="0"/>
              <a:sym typeface="Wingdings" pitchFamily="2" charset="2"/>
            </a:endParaRPr>
          </a:p>
        </p:txBody>
      </p:sp>
      <p:sp>
        <p:nvSpPr>
          <p:cNvPr id="4108" name="Rectangle 25"/>
          <p:cNvSpPr>
            <a:spLocks noChangeArrowheads="1"/>
          </p:cNvSpPr>
          <p:nvPr/>
        </p:nvSpPr>
        <p:spPr bwMode="auto">
          <a:xfrm>
            <a:off x="631825" y="5040313"/>
            <a:ext cx="809783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000">
                <a:latin typeface="Arial" charset="0"/>
                <a:cs typeface="Arial" charset="0"/>
              </a:rPr>
              <a:t>  + Điều kiện tự hãm</a:t>
            </a:r>
          </a:p>
          <a:p>
            <a:r>
              <a:rPr lang="en-US" sz="2000">
                <a:latin typeface="Arial" charset="0"/>
                <a:cs typeface="Arial" charset="0"/>
                <a:sym typeface="Symbol" pitchFamily="18" charset="2"/>
              </a:rPr>
              <a:t>    </a:t>
            </a:r>
            <a:r>
              <a:rPr lang="en-US" sz="2000">
                <a:latin typeface="Arial" charset="0"/>
                <a:cs typeface="Arial" charset="0"/>
              </a:rPr>
              <a:t> - </a:t>
            </a:r>
            <a:r>
              <a:rPr lang="en-US" sz="2000">
                <a:latin typeface="Arial" charset="0"/>
                <a:cs typeface="Arial" charset="0"/>
                <a:sym typeface="Symbol" pitchFamily="18" charset="2"/>
              </a:rPr>
              <a:t></a:t>
            </a:r>
            <a:r>
              <a:rPr lang="en-US" sz="2000">
                <a:latin typeface="Arial" charset="0"/>
                <a:cs typeface="Arial" charset="0"/>
              </a:rPr>
              <a:t> = </a:t>
            </a:r>
            <a:r>
              <a:rPr lang="en-US" sz="2000">
                <a:latin typeface="Arial" charset="0"/>
                <a:cs typeface="Arial" charset="0"/>
                <a:sym typeface="Symbol" pitchFamily="18" charset="2"/>
              </a:rPr>
              <a:t></a:t>
            </a:r>
            <a:r>
              <a:rPr lang="en-US" sz="2000">
                <a:latin typeface="Arial" charset="0"/>
                <a:cs typeface="Arial" charset="0"/>
              </a:rPr>
              <a:t>/2</a:t>
            </a:r>
            <a:r>
              <a:rPr lang="en-US" sz="2000">
                <a:latin typeface="Arial" charset="0"/>
                <a:cs typeface="Arial" charset="0"/>
                <a:sym typeface="Symbol" pitchFamily="18" charset="2"/>
              </a:rPr>
              <a:t>	 Q </a:t>
            </a:r>
            <a:r>
              <a:rPr lang="en-US" sz="2000"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sz="2000">
                <a:latin typeface="Arial" charset="0"/>
                <a:cs typeface="Arial" charset="0"/>
              </a:rPr>
              <a:t> </a:t>
            </a:r>
            <a:r>
              <a:rPr lang="en-US" sz="2000">
                <a:latin typeface="Arial" charset="0"/>
                <a:cs typeface="Arial" charset="0"/>
                <a:sym typeface="Symbol" pitchFamily="18" charset="2"/>
              </a:rPr>
              <a:t>  không thể thực hiện được lực Q lớn như vậy</a:t>
            </a:r>
          </a:p>
          <a:p>
            <a:r>
              <a:rPr lang="en-US" sz="2000">
                <a:latin typeface="Arial" charset="0"/>
                <a:cs typeface="Arial" charset="0"/>
                <a:sym typeface="Symbol" pitchFamily="18" charset="2"/>
              </a:rPr>
              <a:t>    </a:t>
            </a:r>
            <a:r>
              <a:rPr lang="en-US" sz="2000">
                <a:latin typeface="Arial" charset="0"/>
                <a:cs typeface="Arial" charset="0"/>
              </a:rPr>
              <a:t> - </a:t>
            </a:r>
            <a:r>
              <a:rPr lang="en-US" sz="2000">
                <a:latin typeface="Arial" charset="0"/>
                <a:cs typeface="Arial" charset="0"/>
                <a:sym typeface="Symbol" pitchFamily="18" charset="2"/>
              </a:rPr>
              <a:t></a:t>
            </a:r>
            <a:r>
              <a:rPr lang="en-US" sz="2000">
                <a:latin typeface="Arial" charset="0"/>
                <a:cs typeface="Arial" charset="0"/>
              </a:rPr>
              <a:t> &gt; </a:t>
            </a:r>
            <a:r>
              <a:rPr lang="en-US" sz="2000">
                <a:latin typeface="Arial" charset="0"/>
                <a:cs typeface="Arial" charset="0"/>
                <a:sym typeface="Symbol" pitchFamily="18" charset="2"/>
              </a:rPr>
              <a:t></a:t>
            </a:r>
            <a:r>
              <a:rPr lang="en-US" sz="2000">
                <a:latin typeface="Arial" charset="0"/>
                <a:cs typeface="Arial" charset="0"/>
              </a:rPr>
              <a:t>/2</a:t>
            </a:r>
            <a:r>
              <a:rPr lang="en-US" sz="2000">
                <a:latin typeface="Arial" charset="0"/>
                <a:cs typeface="Arial" charset="0"/>
                <a:sym typeface="Symbol" pitchFamily="18" charset="2"/>
              </a:rPr>
              <a:t>	 tan(</a:t>
            </a:r>
            <a:r>
              <a:rPr lang="en-US" sz="2000">
                <a:latin typeface="Arial" charset="0"/>
                <a:cs typeface="Arial" charset="0"/>
              </a:rPr>
              <a:t>-</a:t>
            </a:r>
            <a:r>
              <a:rPr lang="en-US" sz="2000">
                <a:latin typeface="Arial" charset="0"/>
                <a:cs typeface="Arial" charset="0"/>
                <a:sym typeface="Symbol" pitchFamily="18" charset="2"/>
              </a:rPr>
              <a:t></a:t>
            </a:r>
            <a:r>
              <a:rPr lang="en-US" sz="2000">
                <a:latin typeface="Arial" charset="0"/>
                <a:cs typeface="Arial" charset="0"/>
              </a:rPr>
              <a:t>) &lt; 0</a:t>
            </a:r>
            <a:r>
              <a:rPr lang="en-US" sz="2000">
                <a:latin typeface="Arial" charset="0"/>
                <a:cs typeface="Arial" charset="0"/>
                <a:sym typeface="Symbol" pitchFamily="18" charset="2"/>
              </a:rPr>
              <a:t>	 </a:t>
            </a:r>
            <a:r>
              <a:rPr lang="en-US" sz="2000"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sz="2000">
                <a:latin typeface="Arial" charset="0"/>
                <a:cs typeface="Arial" charset="0"/>
              </a:rPr>
              <a:t> Q nằm theo chiều ngược lại</a:t>
            </a:r>
            <a:endParaRPr lang="en-US" sz="2000"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sz="2000" b="1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Arial" charset="0"/>
              </a:rPr>
              <a:t> Điều kiện tự hãm</a:t>
            </a:r>
            <a:r>
              <a:rPr lang="en-US" sz="2000">
                <a:latin typeface="Arial" charset="0"/>
                <a:cs typeface="Arial" charset="0"/>
              </a:rPr>
              <a:t>  </a:t>
            </a:r>
            <a:r>
              <a:rPr lang="en-US" sz="2000" b="1">
                <a:solidFill>
                  <a:srgbClr val="1021A0"/>
                </a:solidFill>
                <a:latin typeface="Arial" charset="0"/>
                <a:cs typeface="Arial" charset="0"/>
                <a:sym typeface="Symbol" pitchFamily="18" charset="2"/>
              </a:rPr>
              <a:t> </a:t>
            </a:r>
            <a:r>
              <a:rPr lang="en-US" sz="2000" b="1">
                <a:solidFill>
                  <a:srgbClr val="1021A0"/>
                </a:solidFill>
                <a:latin typeface="Arial" charset="0"/>
                <a:cs typeface="Arial" charset="0"/>
              </a:rPr>
              <a:t> </a:t>
            </a:r>
            <a:r>
              <a:rPr lang="en-US" sz="2000" b="1">
                <a:solidFill>
                  <a:srgbClr val="1021A0"/>
                </a:solidFill>
                <a:latin typeface="Arial" charset="0"/>
                <a:cs typeface="Arial" charset="0"/>
                <a:sym typeface="Symbol" pitchFamily="18" charset="2"/>
              </a:rPr>
              <a:t></a:t>
            </a:r>
            <a:endParaRPr lang="ru-RU" sz="2000">
              <a:solidFill>
                <a:srgbClr val="1021A0"/>
              </a:solidFill>
              <a:latin typeface="Arial" charset="0"/>
              <a:cs typeface="Arial" charset="0"/>
              <a:sym typeface="Symbol" pitchFamily="18" charset="2"/>
            </a:endParaRPr>
          </a:p>
        </p:txBody>
      </p:sp>
      <p:grpSp>
        <p:nvGrpSpPr>
          <p:cNvPr id="40973" name="Group 8"/>
          <p:cNvGrpSpPr>
            <a:grpSpLocks/>
          </p:cNvGrpSpPr>
          <p:nvPr/>
        </p:nvGrpSpPr>
        <p:grpSpPr bwMode="auto">
          <a:xfrm>
            <a:off x="0" y="-25400"/>
            <a:ext cx="7358063" cy="1089025"/>
            <a:chOff x="362309" y="-53282"/>
            <a:chExt cx="8412453" cy="1381659"/>
          </a:xfrm>
        </p:grpSpPr>
        <p:pic>
          <p:nvPicPr>
            <p:cNvPr id="40975" name="Picture 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309" y="1"/>
              <a:ext cx="8376249" cy="125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76" name="Picture 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3101" y="-53282"/>
              <a:ext cx="1381661" cy="1381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7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C41DD58-F8F1-4648-98AF-97ADC2279120}" type="slidenum">
              <a:rPr lang="en-US" smtClean="0">
                <a:solidFill>
                  <a:schemeClr val="tx2"/>
                </a:solidFill>
              </a:rPr>
              <a:pPr/>
              <a:t>47</a:t>
            </a:fld>
            <a:endParaRPr lang="en-US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4104" grpId="0"/>
      <p:bldP spid="4105" grpId="0"/>
      <p:bldP spid="4106" grpId="0"/>
      <p:bldP spid="410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3"/>
          <p:cNvSpPr>
            <a:spLocks noChangeArrowheads="1"/>
          </p:cNvSpPr>
          <p:nvPr/>
        </p:nvSpPr>
        <p:spPr bwMode="auto">
          <a:xfrm>
            <a:off x="454025" y="1152525"/>
            <a:ext cx="356059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200" b="1" dirty="0">
                <a:latin typeface="Arial" charset="0"/>
                <a:cs typeface="Arial" charset="0"/>
              </a:rPr>
              <a:t>c. Ma </a:t>
            </a:r>
            <a:r>
              <a:rPr lang="en-US" sz="2200" b="1" dirty="0" err="1">
                <a:latin typeface="Arial" charset="0"/>
                <a:cs typeface="Arial" charset="0"/>
              </a:rPr>
              <a:t>sát</a:t>
            </a:r>
            <a:r>
              <a:rPr lang="en-US" sz="2200" b="1" dirty="0">
                <a:latin typeface="Arial" charset="0"/>
                <a:cs typeface="Arial" charset="0"/>
              </a:rPr>
              <a:t> </a:t>
            </a:r>
            <a:r>
              <a:rPr lang="en-US" sz="2200" b="1" dirty="0" err="1">
                <a:latin typeface="Arial" charset="0"/>
                <a:cs typeface="Arial" charset="0"/>
              </a:rPr>
              <a:t>trên</a:t>
            </a:r>
            <a:r>
              <a:rPr lang="en-US" sz="2200" b="1" dirty="0">
                <a:latin typeface="Arial" charset="0"/>
                <a:cs typeface="Arial" charset="0"/>
              </a:rPr>
              <a:t> </a:t>
            </a:r>
            <a:r>
              <a:rPr lang="en-US" sz="2200" b="1" dirty="0" err="1">
                <a:latin typeface="Arial" charset="0"/>
                <a:cs typeface="Arial" charset="0"/>
              </a:rPr>
              <a:t>rãnh</a:t>
            </a:r>
            <a:r>
              <a:rPr lang="en-US" sz="2200" b="1" dirty="0">
                <a:latin typeface="Arial" charset="0"/>
                <a:cs typeface="Arial" charset="0"/>
              </a:rPr>
              <a:t> </a:t>
            </a:r>
            <a:r>
              <a:rPr lang="en-US" sz="2200" b="1" dirty="0" err="1">
                <a:latin typeface="Arial" charset="0"/>
                <a:cs typeface="Arial" charset="0"/>
              </a:rPr>
              <a:t>chữ</a:t>
            </a:r>
            <a:r>
              <a:rPr lang="en-US" sz="2200" b="1" dirty="0">
                <a:latin typeface="Arial" charset="0"/>
                <a:cs typeface="Arial" charset="0"/>
              </a:rPr>
              <a:t> V</a:t>
            </a:r>
            <a:endParaRPr lang="ru-RU" sz="2200" b="1" dirty="0">
              <a:latin typeface="Arial" charset="0"/>
              <a:cs typeface="Arial" charset="0"/>
            </a:endParaRPr>
          </a:p>
        </p:txBody>
      </p:sp>
      <p:pic>
        <p:nvPicPr>
          <p:cNvPr id="5127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1666"/>
          <a:stretch>
            <a:fillRect/>
          </a:stretch>
        </p:blipFill>
        <p:spPr bwMode="auto">
          <a:xfrm>
            <a:off x="5481638" y="1619250"/>
            <a:ext cx="29464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22" name="Object 10"/>
          <p:cNvGraphicFramePr>
            <a:graphicFrameLocks noChangeAspect="1"/>
          </p:cNvGraphicFramePr>
          <p:nvPr/>
        </p:nvGraphicFramePr>
        <p:xfrm>
          <a:off x="3001963" y="1663700"/>
          <a:ext cx="1066800" cy="385763"/>
        </p:xfrm>
        <a:graphic>
          <a:graphicData uri="http://schemas.openxmlformats.org/presentationml/2006/ole">
            <p:oleObj spid="_x0000_s42156" name="Equation" r:id="rId4" imgW="660113" imgH="241195" progId="">
              <p:embed/>
            </p:oleObj>
          </a:graphicData>
        </a:graphic>
      </p:graphicFrame>
      <p:graphicFrame>
        <p:nvGraphicFramePr>
          <p:cNvPr id="5123" name="Object 11"/>
          <p:cNvGraphicFramePr>
            <a:graphicFrameLocks noChangeAspect="1"/>
          </p:cNvGraphicFramePr>
          <p:nvPr/>
        </p:nvGraphicFramePr>
        <p:xfrm>
          <a:off x="1771650" y="2989263"/>
          <a:ext cx="1763713" cy="739775"/>
        </p:xfrm>
        <a:graphic>
          <a:graphicData uri="http://schemas.openxmlformats.org/presentationml/2006/ole">
            <p:oleObj spid="_x0000_s42157" name="Equation" r:id="rId5" imgW="1002865" imgH="418918" progId="">
              <p:embed/>
            </p:oleObj>
          </a:graphicData>
        </a:graphic>
      </p:graphicFrame>
      <p:graphicFrame>
        <p:nvGraphicFramePr>
          <p:cNvPr id="5124" name="Object 12"/>
          <p:cNvGraphicFramePr>
            <a:graphicFrameLocks noChangeAspect="1"/>
          </p:cNvGraphicFramePr>
          <p:nvPr/>
        </p:nvGraphicFramePr>
        <p:xfrm>
          <a:off x="1284288" y="5530850"/>
          <a:ext cx="2139950" cy="658813"/>
        </p:xfrm>
        <a:graphic>
          <a:graphicData uri="http://schemas.openxmlformats.org/presentationml/2006/ole">
            <p:oleObj spid="_x0000_s42158" name="Equation" r:id="rId6" imgW="1358900" imgH="419100" progId="">
              <p:embed/>
            </p:oleObj>
          </a:graphicData>
        </a:graphic>
      </p:graphicFrame>
      <p:sp>
        <p:nvSpPr>
          <p:cNvPr id="5128" name="Rectangle 19"/>
          <p:cNvSpPr>
            <a:spLocks noChangeArrowheads="1"/>
          </p:cNvSpPr>
          <p:nvPr/>
        </p:nvSpPr>
        <p:spPr bwMode="auto">
          <a:xfrm>
            <a:off x="762000" y="1633538"/>
            <a:ext cx="263683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200">
                <a:latin typeface="Arial" charset="0"/>
                <a:cs typeface="Arial" charset="0"/>
              </a:rPr>
              <a:t>+ Lực tác dụng	</a:t>
            </a:r>
          </a:p>
        </p:txBody>
      </p:sp>
      <p:sp>
        <p:nvSpPr>
          <p:cNvPr id="5129" name="Rectangle 20"/>
          <p:cNvSpPr>
            <a:spLocks noChangeArrowheads="1"/>
          </p:cNvSpPr>
          <p:nvPr/>
        </p:nvSpPr>
        <p:spPr bwMode="auto">
          <a:xfrm>
            <a:off x="749300" y="2159000"/>
            <a:ext cx="4802188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200">
                <a:latin typeface="Arial" charset="0"/>
                <a:cs typeface="Arial" charset="0"/>
              </a:rPr>
              <a:t>+ Chiếu các lực lên phương đứng	</a:t>
            </a:r>
          </a:p>
          <a:p>
            <a:pPr algn="just"/>
            <a:r>
              <a:rPr lang="en-US" sz="2200">
                <a:latin typeface="Arial" charset="0"/>
                <a:cs typeface="Arial" charset="0"/>
              </a:rPr>
              <a:t>        N = Q = (N</a:t>
            </a:r>
            <a:r>
              <a:rPr lang="en-US" sz="2200" baseline="-25000">
                <a:latin typeface="Arial" charset="0"/>
                <a:cs typeface="Arial" charset="0"/>
              </a:rPr>
              <a:t>1</a:t>
            </a:r>
            <a:r>
              <a:rPr lang="en-US" sz="2200">
                <a:latin typeface="Arial" charset="0"/>
                <a:cs typeface="Arial" charset="0"/>
              </a:rPr>
              <a:t> + N</a:t>
            </a:r>
            <a:r>
              <a:rPr lang="en-US" sz="2200" baseline="-25000">
                <a:latin typeface="Arial" charset="0"/>
                <a:cs typeface="Arial" charset="0"/>
              </a:rPr>
              <a:t>2</a:t>
            </a:r>
            <a:r>
              <a:rPr lang="en-US" sz="2200">
                <a:latin typeface="Arial" charset="0"/>
                <a:cs typeface="Arial" charset="0"/>
              </a:rPr>
              <a:t>) cos</a:t>
            </a:r>
            <a:r>
              <a:rPr lang="en-US" sz="2200">
                <a:latin typeface="Arial" charset="0"/>
                <a:cs typeface="Arial" charset="0"/>
                <a:sym typeface="Symbol" pitchFamily="18" charset="2"/>
              </a:rPr>
              <a:t></a:t>
            </a:r>
            <a:endParaRPr lang="en-US" sz="2200">
              <a:latin typeface="Arial" charset="0"/>
              <a:cs typeface="Arial" charset="0"/>
              <a:sym typeface="Wingdings" pitchFamily="2" charset="2"/>
            </a:endParaRPr>
          </a:p>
          <a:p>
            <a:pPr algn="just">
              <a:lnSpc>
                <a:spcPct val="200000"/>
              </a:lnSpc>
            </a:pPr>
            <a:r>
              <a:rPr lang="en-US" sz="2200">
                <a:latin typeface="Arial" charset="0"/>
                <a:cs typeface="Arial" charset="0"/>
                <a:sym typeface="Wingdings" pitchFamily="2" charset="2"/>
              </a:rPr>
              <a:t>        </a:t>
            </a:r>
            <a:r>
              <a:rPr lang="en-US" sz="2200">
                <a:latin typeface="Arial" charset="0"/>
                <a:cs typeface="Arial" charset="0"/>
              </a:rPr>
              <a:t> </a:t>
            </a:r>
            <a:endParaRPr lang="en-US" sz="2200">
              <a:latin typeface="Arial" charset="0"/>
              <a:cs typeface="Arial" charset="0"/>
              <a:sym typeface="Wingdings" pitchFamily="2" charset="2"/>
            </a:endParaRPr>
          </a:p>
        </p:txBody>
      </p:sp>
      <p:sp>
        <p:nvSpPr>
          <p:cNvPr id="5130" name="Rectangle 21"/>
          <p:cNvSpPr>
            <a:spLocks noChangeArrowheads="1"/>
          </p:cNvSpPr>
          <p:nvPr/>
        </p:nvSpPr>
        <p:spPr bwMode="auto">
          <a:xfrm>
            <a:off x="742950" y="3630613"/>
            <a:ext cx="7135813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>
                <a:latin typeface="Arial" charset="0"/>
                <a:cs typeface="Arial" charset="0"/>
              </a:rPr>
              <a:t>+ Lực ma sát trên thành rãnh		</a:t>
            </a:r>
          </a:p>
          <a:p>
            <a:pPr>
              <a:spcAft>
                <a:spcPts val="600"/>
              </a:spcAft>
            </a:pPr>
            <a:r>
              <a:rPr lang="en-US" sz="2200">
                <a:latin typeface="Arial" charset="0"/>
                <a:cs typeface="Arial" charset="0"/>
              </a:rPr>
              <a:t>	F</a:t>
            </a:r>
            <a:r>
              <a:rPr lang="en-US" sz="2200" baseline="-25000">
                <a:latin typeface="Arial" charset="0"/>
                <a:cs typeface="Arial" charset="0"/>
              </a:rPr>
              <a:t>ms</a:t>
            </a:r>
            <a:r>
              <a:rPr lang="en-US" sz="2200">
                <a:latin typeface="Arial" charset="0"/>
                <a:cs typeface="Arial" charset="0"/>
              </a:rPr>
              <a:t> = f (N</a:t>
            </a:r>
            <a:r>
              <a:rPr lang="en-US" sz="2200" baseline="-25000">
                <a:latin typeface="Arial" charset="0"/>
                <a:cs typeface="Arial" charset="0"/>
              </a:rPr>
              <a:t>1</a:t>
            </a:r>
            <a:r>
              <a:rPr lang="en-US" sz="2200">
                <a:latin typeface="Arial" charset="0"/>
                <a:cs typeface="Arial" charset="0"/>
              </a:rPr>
              <a:t> + N</a:t>
            </a:r>
            <a:r>
              <a:rPr lang="en-US" sz="2200" baseline="-25000">
                <a:latin typeface="Arial" charset="0"/>
                <a:cs typeface="Arial" charset="0"/>
              </a:rPr>
              <a:t>2</a:t>
            </a:r>
            <a:r>
              <a:rPr lang="en-US" sz="2200">
                <a:latin typeface="Arial" charset="0"/>
                <a:cs typeface="Arial" charset="0"/>
              </a:rPr>
              <a:t>)</a:t>
            </a:r>
            <a:endParaRPr lang="ru-RU" sz="2200">
              <a:latin typeface="Arial" charset="0"/>
              <a:cs typeface="Arial" charset="0"/>
            </a:endParaRPr>
          </a:p>
          <a:p>
            <a:pPr>
              <a:spcAft>
                <a:spcPts val="600"/>
              </a:spcAft>
              <a:buFont typeface="Wingdings" pitchFamily="2" charset="2"/>
              <a:buChar char="à"/>
            </a:pPr>
            <a:r>
              <a:rPr lang="en-US" sz="2200">
                <a:latin typeface="Arial" charset="0"/>
                <a:cs typeface="Arial" charset="0"/>
              </a:rPr>
              <a:t> Điều kiện chuyển động</a:t>
            </a:r>
            <a:r>
              <a:rPr lang="en-US" sz="2200">
                <a:latin typeface="Arial" charset="0"/>
                <a:cs typeface="Arial" charset="0"/>
                <a:sym typeface="Wingdings" pitchFamily="2" charset="2"/>
              </a:rPr>
              <a:t>		</a:t>
            </a:r>
          </a:p>
          <a:p>
            <a:r>
              <a:rPr lang="en-US" sz="2200">
                <a:latin typeface="Arial" charset="0"/>
                <a:cs typeface="Arial" charset="0"/>
                <a:sym typeface="Wingdings" pitchFamily="2" charset="2"/>
              </a:rPr>
              <a:t>	P </a:t>
            </a:r>
            <a:r>
              <a:rPr lang="en-US" sz="2200">
                <a:latin typeface="Arial" charset="0"/>
                <a:cs typeface="Arial" charset="0"/>
                <a:sym typeface="Symbol" pitchFamily="18" charset="2"/>
              </a:rPr>
              <a:t></a:t>
            </a:r>
            <a:r>
              <a:rPr lang="en-US" sz="2200">
                <a:latin typeface="Arial" charset="0"/>
                <a:cs typeface="Arial" charset="0"/>
              </a:rPr>
              <a:t> </a:t>
            </a:r>
            <a:r>
              <a:rPr lang="en-US" sz="2200">
                <a:latin typeface="Arial" charset="0"/>
                <a:cs typeface="Arial" charset="0"/>
                <a:sym typeface="Symbol" pitchFamily="18" charset="2"/>
              </a:rPr>
              <a:t>F</a:t>
            </a:r>
            <a:r>
              <a:rPr lang="en-US" sz="2200" baseline="-25000">
                <a:latin typeface="Arial" charset="0"/>
                <a:cs typeface="Arial" charset="0"/>
                <a:sym typeface="Symbol" pitchFamily="18" charset="2"/>
              </a:rPr>
              <a:t>ms</a:t>
            </a:r>
          </a:p>
          <a:p>
            <a:r>
              <a:rPr lang="en-US" sz="2200">
                <a:latin typeface="Arial" charset="0"/>
                <a:cs typeface="Arial" charset="0"/>
                <a:sym typeface="Symbol" pitchFamily="18" charset="2"/>
              </a:rPr>
              <a:t>					</a:t>
            </a:r>
          </a:p>
        </p:txBody>
      </p:sp>
      <p:sp>
        <p:nvSpPr>
          <p:cNvPr id="41994" name="Rectangle 16"/>
          <p:cNvSpPr>
            <a:spLocks noChangeArrowheads="1"/>
          </p:cNvSpPr>
          <p:nvPr/>
        </p:nvSpPr>
        <p:spPr bwMode="auto">
          <a:xfrm>
            <a:off x="0" y="0"/>
            <a:ext cx="1841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 sz="2200">
              <a:latin typeface="Arial" charset="0"/>
              <a:cs typeface="Arial" charset="0"/>
            </a:endParaRPr>
          </a:p>
        </p:txBody>
      </p:sp>
      <p:graphicFrame>
        <p:nvGraphicFramePr>
          <p:cNvPr id="5125" name="Object 15"/>
          <p:cNvGraphicFramePr>
            <a:graphicFrameLocks noChangeAspect="1"/>
          </p:cNvGraphicFramePr>
          <p:nvPr/>
        </p:nvGraphicFramePr>
        <p:xfrm>
          <a:off x="4495800" y="3970338"/>
          <a:ext cx="4648200" cy="2371725"/>
        </p:xfrm>
        <a:graphic>
          <a:graphicData uri="http://schemas.openxmlformats.org/presentationml/2006/ole">
            <p:oleObj spid="_x0000_s42159" name="AutoCAD Drawing" r:id="rId7" imgW="8429625" imgH="4953000" progId="">
              <p:embed/>
            </p:oleObj>
          </a:graphicData>
        </a:graphic>
      </p:graphicFrame>
      <p:grpSp>
        <p:nvGrpSpPr>
          <p:cNvPr id="41996" name="Group 8"/>
          <p:cNvGrpSpPr>
            <a:grpSpLocks/>
          </p:cNvGrpSpPr>
          <p:nvPr/>
        </p:nvGrpSpPr>
        <p:grpSpPr bwMode="auto">
          <a:xfrm>
            <a:off x="0" y="-25400"/>
            <a:ext cx="7358063" cy="1089025"/>
            <a:chOff x="362309" y="-53282"/>
            <a:chExt cx="8412453" cy="1381659"/>
          </a:xfrm>
        </p:grpSpPr>
        <p:pic>
          <p:nvPicPr>
            <p:cNvPr id="41998" name="Picture 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309" y="1"/>
              <a:ext cx="8376249" cy="125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99" name="Picture 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3101" y="-53282"/>
              <a:ext cx="1381661" cy="1381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997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A32D740D-A947-455C-94C6-6DEDB99B21DE}" type="slidenum">
              <a:rPr lang="en-US" smtClean="0">
                <a:solidFill>
                  <a:schemeClr val="tx2"/>
                </a:solidFill>
              </a:rPr>
              <a:pPr/>
              <a:t>48</a:t>
            </a:fld>
            <a:endParaRPr lang="en-US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512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3"/>
          <p:cNvSpPr txBox="1">
            <a:spLocks noChangeArrowheads="1"/>
          </p:cNvSpPr>
          <p:nvPr/>
        </p:nvSpPr>
        <p:spPr bwMode="auto">
          <a:xfrm>
            <a:off x="750888" y="1739900"/>
            <a:ext cx="32766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92100" indent="-2921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3399"/>
              </a:buClr>
            </a:pPr>
            <a:r>
              <a:rPr lang="en-US" sz="2200" b="1">
                <a:latin typeface="Arial" charset="0"/>
                <a:cs typeface="Arial" charset="0"/>
              </a:rPr>
              <a:t>a. Các loại ren vít</a:t>
            </a:r>
          </a:p>
        </p:txBody>
      </p:sp>
      <p:pic>
        <p:nvPicPr>
          <p:cNvPr id="26627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1250" y="2259013"/>
            <a:ext cx="6843713" cy="390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Text Box 2"/>
          <p:cNvSpPr txBox="1">
            <a:spLocks noChangeArrowheads="1"/>
          </p:cNvSpPr>
          <p:nvPr/>
        </p:nvSpPr>
        <p:spPr bwMode="auto">
          <a:xfrm>
            <a:off x="731838" y="1230313"/>
            <a:ext cx="482758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b="1">
                <a:latin typeface="Arial" charset="0"/>
                <a:cs typeface="Arial" charset="0"/>
              </a:rPr>
              <a:t>2. Ma sát trượt trong khớp ren vít</a:t>
            </a:r>
            <a:endParaRPr lang="en-US" sz="2200" b="1"/>
          </a:p>
        </p:txBody>
      </p:sp>
      <p:grpSp>
        <p:nvGrpSpPr>
          <p:cNvPr id="43013" name="Group 8"/>
          <p:cNvGrpSpPr>
            <a:grpSpLocks/>
          </p:cNvGrpSpPr>
          <p:nvPr/>
        </p:nvGrpSpPr>
        <p:grpSpPr bwMode="auto">
          <a:xfrm>
            <a:off x="0" y="-25400"/>
            <a:ext cx="7358063" cy="1089025"/>
            <a:chOff x="362309" y="-53282"/>
            <a:chExt cx="8412453" cy="1381659"/>
          </a:xfrm>
        </p:grpSpPr>
        <p:pic>
          <p:nvPicPr>
            <p:cNvPr id="43015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309" y="1"/>
              <a:ext cx="8376249" cy="125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16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3101" y="-53282"/>
              <a:ext cx="1381661" cy="1381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301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EB1070C4-9036-45DD-ADE6-D63EF3E58FB1}" type="slidenum">
              <a:rPr lang="en-US" smtClean="0">
                <a:solidFill>
                  <a:schemeClr val="tx2"/>
                </a:solidFill>
              </a:rPr>
              <a:pPr/>
              <a:t>49</a:t>
            </a:fld>
            <a:endParaRPr lang="en-US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C141DBDD-1264-4C82-9E13-69BEAADBE0A7}" type="slidenum">
              <a:rPr lang="en-US" smtClean="0">
                <a:solidFill>
                  <a:srgbClr val="898989"/>
                </a:solidFill>
              </a:rPr>
              <a:pPr/>
              <a:t>5</a:t>
            </a:fld>
            <a:endParaRPr lang="en-US" smtClean="0">
              <a:solidFill>
                <a:srgbClr val="89898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57275" y="2101850"/>
            <a:ext cx="4351338" cy="1766888"/>
          </a:xfrm>
        </p:spPr>
        <p:txBody>
          <a:bodyPr>
            <a:normAutofit/>
          </a:bodyPr>
          <a:lstStyle/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vi-VN" sz="2200" u="sng" dirty="0" smtClean="0">
                <a:cs typeface="Arial" pitchFamily="34" charset="0"/>
              </a:rPr>
              <a:t>Ngoại </a:t>
            </a:r>
            <a:r>
              <a:rPr lang="vi-VN" sz="2200" u="sng" dirty="0">
                <a:cs typeface="Arial" pitchFamily="34" charset="0"/>
              </a:rPr>
              <a:t>lực</a:t>
            </a:r>
            <a:r>
              <a:rPr lang="vi-VN" sz="2200" dirty="0">
                <a:cs typeface="Arial" pitchFamily="34" charset="0"/>
              </a:rPr>
              <a:t>: 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vi-VN" sz="2200" dirty="0" smtClean="0"/>
              <a:t>Lực </a:t>
            </a:r>
            <a:r>
              <a:rPr lang="vi-VN" sz="2200" dirty="0"/>
              <a:t>phát động</a:t>
            </a:r>
            <a:endParaRPr lang="en-US" sz="2200" dirty="0"/>
          </a:p>
          <a:p>
            <a:pPr marL="274320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vi-VN" sz="2200" dirty="0" smtClean="0"/>
              <a:t>Lực cản</a:t>
            </a:r>
            <a:r>
              <a:rPr lang="en-US" sz="2200" dirty="0"/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kỹ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2200" dirty="0" smtClean="0">
                <a:cs typeface="Arial" panose="020B0604020202020204" pitchFamily="34" charset="0"/>
              </a:rPr>
              <a:t> </a:t>
            </a:r>
          </a:p>
          <a:p>
            <a:pPr marL="274320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vi-VN" sz="2200" dirty="0" smtClean="0"/>
              <a:t>Trọng </a:t>
            </a:r>
            <a:r>
              <a:rPr lang="vi-VN" sz="2200" dirty="0"/>
              <a:t>lượng các </a:t>
            </a:r>
            <a:r>
              <a:rPr lang="vi-VN" sz="2200" dirty="0" smtClean="0"/>
              <a:t>khâu</a:t>
            </a:r>
            <a:endParaRPr lang="en-US" sz="2200" dirty="0"/>
          </a:p>
        </p:txBody>
      </p:sp>
      <p:sp>
        <p:nvSpPr>
          <p:cNvPr id="2" name="Rectangle 1"/>
          <p:cNvSpPr/>
          <p:nvPr/>
        </p:nvSpPr>
        <p:spPr>
          <a:xfrm>
            <a:off x="958850" y="1671638"/>
            <a:ext cx="4251325" cy="4302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 b="1" kern="0" dirty="0">
                <a:latin typeface="Arial" panose="020B0604020202020204" pitchFamily="34" charset="0"/>
                <a:cs typeface="Arial" panose="020B0604020202020204" pitchFamily="34" charset="0"/>
              </a:rPr>
              <a:t>3.2.1. </a:t>
            </a:r>
            <a:r>
              <a:rPr lang="vi-VN" sz="2200" b="1" dirty="0">
                <a:latin typeface="Arial" panose="020B0604020202020204" pitchFamily="34" charset="0"/>
                <a:cs typeface="Arial" panose="020B0604020202020204" pitchFamily="34" charset="0"/>
              </a:rPr>
              <a:t>Lực tác dụng lên cơ cấu</a:t>
            </a:r>
            <a:endParaRPr lang="id-ID" sz="2200" b="1" dirty="0"/>
          </a:p>
        </p:txBody>
      </p:sp>
      <p:grpSp>
        <p:nvGrpSpPr>
          <p:cNvPr id="13317" name="Group 8"/>
          <p:cNvGrpSpPr>
            <a:grpSpLocks/>
          </p:cNvGrpSpPr>
          <p:nvPr/>
        </p:nvGrpSpPr>
        <p:grpSpPr bwMode="auto">
          <a:xfrm>
            <a:off x="0" y="-25400"/>
            <a:ext cx="7358063" cy="1089025"/>
            <a:chOff x="362309" y="-53282"/>
            <a:chExt cx="8412453" cy="1381659"/>
          </a:xfrm>
        </p:grpSpPr>
        <p:pic>
          <p:nvPicPr>
            <p:cNvPr id="13323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309" y="1"/>
              <a:ext cx="8376249" cy="125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4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3101" y="-53282"/>
              <a:ext cx="1381661" cy="1381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18" name="Rectangle 3"/>
          <p:cNvSpPr>
            <a:spLocks noChangeArrowheads="1"/>
          </p:cNvSpPr>
          <p:nvPr/>
        </p:nvSpPr>
        <p:spPr bwMode="auto">
          <a:xfrm>
            <a:off x="381000" y="1141414"/>
            <a:ext cx="8745538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2500" b="1" dirty="0">
                <a:latin typeface="Arial" charset="0"/>
                <a:cs typeface="Arial" charset="0"/>
              </a:rPr>
              <a:t>3.2. </a:t>
            </a:r>
            <a:r>
              <a:rPr lang="en-US" sz="2500" b="1" dirty="0" err="1">
                <a:latin typeface="Arial" charset="0"/>
                <a:cs typeface="Arial" charset="0"/>
              </a:rPr>
              <a:t>Các</a:t>
            </a:r>
            <a:r>
              <a:rPr lang="en-US" sz="2500" b="1" dirty="0">
                <a:latin typeface="Arial" charset="0"/>
                <a:cs typeface="Arial" charset="0"/>
              </a:rPr>
              <a:t> </a:t>
            </a:r>
            <a:r>
              <a:rPr lang="en-US" sz="2500" b="1" dirty="0" err="1">
                <a:latin typeface="Arial" charset="0"/>
                <a:cs typeface="Arial" charset="0"/>
              </a:rPr>
              <a:t>lực</a:t>
            </a:r>
            <a:r>
              <a:rPr lang="en-US" sz="2500" b="1" dirty="0">
                <a:latin typeface="Arial" charset="0"/>
                <a:cs typeface="Arial" charset="0"/>
              </a:rPr>
              <a:t> </a:t>
            </a:r>
            <a:r>
              <a:rPr lang="en-US" sz="2500" b="1" dirty="0" err="1">
                <a:latin typeface="Arial" charset="0"/>
                <a:cs typeface="Arial" charset="0"/>
              </a:rPr>
              <a:t>tác</a:t>
            </a:r>
            <a:r>
              <a:rPr lang="en-US" sz="2500" b="1" dirty="0">
                <a:latin typeface="Arial" charset="0"/>
                <a:cs typeface="Arial" charset="0"/>
              </a:rPr>
              <a:t> </a:t>
            </a:r>
            <a:r>
              <a:rPr lang="en-US" sz="2500" b="1" dirty="0" err="1">
                <a:latin typeface="Arial" charset="0"/>
                <a:cs typeface="Arial" charset="0"/>
              </a:rPr>
              <a:t>dụng</a:t>
            </a:r>
            <a:r>
              <a:rPr lang="en-US" sz="2500" b="1" dirty="0">
                <a:latin typeface="Arial" charset="0"/>
                <a:cs typeface="Arial" charset="0"/>
              </a:rPr>
              <a:t> </a:t>
            </a:r>
            <a:r>
              <a:rPr lang="en-US" sz="2500" b="1" dirty="0" err="1">
                <a:latin typeface="Arial" charset="0"/>
                <a:cs typeface="Arial" charset="0"/>
              </a:rPr>
              <a:t>lên</a:t>
            </a:r>
            <a:r>
              <a:rPr lang="en-US" sz="2500" b="1" dirty="0">
                <a:latin typeface="Arial" charset="0"/>
                <a:cs typeface="Arial" charset="0"/>
              </a:rPr>
              <a:t> </a:t>
            </a:r>
            <a:r>
              <a:rPr lang="en-US" sz="2500" b="1" dirty="0" err="1">
                <a:latin typeface="Arial" charset="0"/>
                <a:cs typeface="Arial" charset="0"/>
              </a:rPr>
              <a:t>cơ</a:t>
            </a:r>
            <a:r>
              <a:rPr lang="en-US" sz="2500" b="1" dirty="0">
                <a:latin typeface="Arial" charset="0"/>
                <a:cs typeface="Arial" charset="0"/>
              </a:rPr>
              <a:t> </a:t>
            </a:r>
            <a:r>
              <a:rPr lang="en-US" sz="2500" b="1" dirty="0" err="1">
                <a:latin typeface="Arial" charset="0"/>
                <a:cs typeface="Arial" charset="0"/>
              </a:rPr>
              <a:t>cấu</a:t>
            </a:r>
            <a:r>
              <a:rPr lang="en-US" sz="2500" b="1" dirty="0">
                <a:latin typeface="Arial" charset="0"/>
                <a:cs typeface="Arial" charset="0"/>
              </a:rPr>
              <a:t> </a:t>
            </a:r>
            <a:r>
              <a:rPr lang="en-US" sz="2500" b="1" dirty="0" err="1">
                <a:latin typeface="Arial" charset="0"/>
                <a:cs typeface="Arial" charset="0"/>
              </a:rPr>
              <a:t>và</a:t>
            </a:r>
            <a:r>
              <a:rPr lang="en-US" sz="2500" b="1" dirty="0">
                <a:latin typeface="Arial" charset="0"/>
                <a:cs typeface="Arial" charset="0"/>
              </a:rPr>
              <a:t> </a:t>
            </a:r>
            <a:r>
              <a:rPr lang="en-US" sz="2500" b="1" dirty="0" err="1">
                <a:latin typeface="Arial" charset="0"/>
                <a:cs typeface="Arial" charset="0"/>
              </a:rPr>
              <a:t>điều</a:t>
            </a:r>
            <a:r>
              <a:rPr lang="en-US" sz="2500" b="1" dirty="0">
                <a:latin typeface="Arial" charset="0"/>
                <a:cs typeface="Arial" charset="0"/>
              </a:rPr>
              <a:t> </a:t>
            </a:r>
            <a:r>
              <a:rPr lang="en-US" sz="2500" b="1" dirty="0" err="1">
                <a:latin typeface="Arial" charset="0"/>
                <a:cs typeface="Arial" charset="0"/>
              </a:rPr>
              <a:t>kiện</a:t>
            </a:r>
            <a:r>
              <a:rPr lang="en-US" sz="2500" b="1" dirty="0">
                <a:latin typeface="Arial" charset="0"/>
                <a:cs typeface="Arial" charset="0"/>
              </a:rPr>
              <a:t> </a:t>
            </a:r>
            <a:r>
              <a:rPr lang="en-US" sz="2500" b="1" dirty="0" err="1">
                <a:latin typeface="Arial" charset="0"/>
                <a:cs typeface="Arial" charset="0"/>
              </a:rPr>
              <a:t>tĩnh</a:t>
            </a:r>
            <a:r>
              <a:rPr lang="en-US" sz="2500" b="1" dirty="0">
                <a:latin typeface="Arial" charset="0"/>
                <a:cs typeface="Arial" charset="0"/>
              </a:rPr>
              <a:t> </a:t>
            </a:r>
            <a:r>
              <a:rPr lang="en-US" sz="2500" b="1" dirty="0" err="1">
                <a:latin typeface="Arial" charset="0"/>
                <a:cs typeface="Arial" charset="0"/>
              </a:rPr>
              <a:t>định</a:t>
            </a:r>
            <a:endParaRPr lang="en-US" sz="2500" b="1" dirty="0">
              <a:latin typeface="Arial" charset="0"/>
              <a:cs typeface="Arial" charset="0"/>
            </a:endParaRPr>
          </a:p>
        </p:txBody>
      </p:sp>
      <p:pic>
        <p:nvPicPr>
          <p:cNvPr id="13319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2188" y="1671638"/>
            <a:ext cx="2130425" cy="396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9838" y="4098925"/>
            <a:ext cx="3668712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Rectangle 5"/>
          <p:cNvSpPr>
            <a:spLocks noChangeArrowheads="1"/>
          </p:cNvSpPr>
          <p:nvPr/>
        </p:nvSpPr>
        <p:spPr bwMode="auto">
          <a:xfrm>
            <a:off x="5780088" y="5783263"/>
            <a:ext cx="249555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vi-VN" sz="2000" i="1"/>
              <a:t>Lực phát động</a:t>
            </a:r>
            <a:r>
              <a:rPr lang="en-US" sz="2000" i="1"/>
              <a:t> là 1 lực</a:t>
            </a:r>
          </a:p>
        </p:txBody>
      </p:sp>
      <p:sp>
        <p:nvSpPr>
          <p:cNvPr id="13322" name="Rectangle 15"/>
          <p:cNvSpPr>
            <a:spLocks noChangeArrowheads="1"/>
          </p:cNvSpPr>
          <p:nvPr/>
        </p:nvSpPr>
        <p:spPr bwMode="auto">
          <a:xfrm>
            <a:off x="1460500" y="5783263"/>
            <a:ext cx="3157538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vi-VN" sz="2000" i="1"/>
              <a:t>Lực phát động</a:t>
            </a:r>
            <a:r>
              <a:rPr lang="en-US" sz="2000" i="1"/>
              <a:t> là momen lực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20638" y="1428750"/>
            <a:ext cx="8686800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9300" indent="-2921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algn="just"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en-US" sz="2200">
                <a:latin typeface="Arial" charset="0"/>
                <a:cs typeface="Arial" charset="0"/>
              </a:rPr>
              <a:t>Khai triển mặt trụ thành mặt phẳng, mặt ren trở thành mặt phẳng nghiêng một góc </a:t>
            </a:r>
            <a:r>
              <a:rPr lang="en-US" sz="2200">
                <a:latin typeface="Arial" charset="0"/>
                <a:cs typeface="Arial" charset="0"/>
                <a:sym typeface="Symbol" pitchFamily="18" charset="2"/>
              </a:rPr>
              <a:t> ( = </a:t>
            </a:r>
            <a:r>
              <a:rPr lang="el-GR" sz="2200">
                <a:latin typeface="Arial" charset="0"/>
                <a:cs typeface="Arial" charset="0"/>
                <a:sym typeface="Symbol" pitchFamily="18" charset="2"/>
              </a:rPr>
              <a:t>α</a:t>
            </a:r>
            <a:r>
              <a:rPr lang="en-US" sz="2200">
                <a:latin typeface="Arial" charset="0"/>
                <a:cs typeface="Arial" charset="0"/>
                <a:sym typeface="Symbol" pitchFamily="18" charset="2"/>
              </a:rPr>
              <a:t>)</a:t>
            </a:r>
            <a:endParaRPr lang="en-US" sz="2200">
              <a:latin typeface="Arial" charset="0"/>
              <a:cs typeface="Arial" charset="0"/>
            </a:endParaRPr>
          </a:p>
          <a:p>
            <a:pPr lvl="1" algn="just"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en-US" sz="2200">
                <a:latin typeface="Arial" charset="0"/>
                <a:cs typeface="Arial" charset="0"/>
              </a:rPr>
              <a:t>Bài toán vật chuyển động trên mặt phẳng nghiêng: </a:t>
            </a:r>
          </a:p>
          <a:p>
            <a:pPr lvl="1" algn="just"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en-US" sz="2200">
                <a:latin typeface="Arial" charset="0"/>
                <a:cs typeface="Arial" charset="0"/>
              </a:rPr>
              <a:t>Để vặn được đai ốc:</a:t>
            </a:r>
          </a:p>
          <a:p>
            <a:pPr lvl="1" algn="just"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en-US" sz="2200">
                <a:latin typeface="Arial" charset="0"/>
                <a:cs typeface="Arial" charset="0"/>
              </a:rPr>
              <a:t>Lưu ý dấu:</a:t>
            </a:r>
          </a:p>
        </p:txBody>
      </p:sp>
      <p:pic>
        <p:nvPicPr>
          <p:cNvPr id="2765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3225" y="4111625"/>
            <a:ext cx="5970588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7400" y="2300288"/>
            <a:ext cx="1812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3150" y="2762250"/>
            <a:ext cx="34099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5675" y="3349625"/>
            <a:ext cx="375443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63538" y="1020763"/>
            <a:ext cx="42354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200" b="1">
                <a:latin typeface="Arial" charset="0"/>
                <a:cs typeface="Arial" charset="0"/>
              </a:rPr>
              <a:t>b. Ma sát trên khớp ren vuông</a:t>
            </a:r>
          </a:p>
        </p:txBody>
      </p:sp>
      <p:grpSp>
        <p:nvGrpSpPr>
          <p:cNvPr id="44040" name="Group 8"/>
          <p:cNvGrpSpPr>
            <a:grpSpLocks/>
          </p:cNvGrpSpPr>
          <p:nvPr/>
        </p:nvGrpSpPr>
        <p:grpSpPr bwMode="auto">
          <a:xfrm>
            <a:off x="0" y="-25400"/>
            <a:ext cx="7358063" cy="1089025"/>
            <a:chOff x="362309" y="-53282"/>
            <a:chExt cx="8412453" cy="1381659"/>
          </a:xfrm>
        </p:grpSpPr>
        <p:pic>
          <p:nvPicPr>
            <p:cNvPr id="44042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309" y="1"/>
              <a:ext cx="8376249" cy="125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3" name="Picture 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3101" y="-53282"/>
              <a:ext cx="1381661" cy="1381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4041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652AB6EE-F3A1-4A76-8D26-08D0D6AD5FDE}" type="slidenum">
              <a:rPr lang="en-US" smtClean="0">
                <a:solidFill>
                  <a:schemeClr val="tx2"/>
                </a:solidFill>
              </a:rPr>
              <a:pPr/>
              <a:t>50</a:t>
            </a:fld>
            <a:endParaRPr lang="en-US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0" y="1668463"/>
            <a:ext cx="8686800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9300" indent="-2921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algn="just">
              <a:lnSpc>
                <a:spcPct val="13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en-US" sz="2100">
                <a:latin typeface="Arial" charset="0"/>
                <a:cs typeface="Arial" charset="0"/>
              </a:rPr>
              <a:t>Ma sát trong khớp ren tam giác tương tự như ma sát trên rãnh chữ V có thành rãnh nghiêng góc </a:t>
            </a:r>
            <a:r>
              <a:rPr lang="en-US" sz="2100">
                <a:latin typeface="Arial" charset="0"/>
                <a:cs typeface="Arial" charset="0"/>
                <a:sym typeface="Symbol" pitchFamily="18" charset="2"/>
              </a:rPr>
              <a:t></a:t>
            </a:r>
            <a:r>
              <a:rPr lang="en-US" sz="2100">
                <a:latin typeface="Arial" charset="0"/>
                <a:cs typeface="Arial" charset="0"/>
              </a:rPr>
              <a:t> và nằm nghiêng góc </a:t>
            </a:r>
            <a:r>
              <a:rPr lang="en-US" sz="2100">
                <a:latin typeface="Arial" charset="0"/>
                <a:cs typeface="Arial" charset="0"/>
                <a:sym typeface="Symbol" pitchFamily="18" charset="2"/>
              </a:rPr>
              <a:t> ( = </a:t>
            </a:r>
            <a:r>
              <a:rPr lang="el-GR" sz="2100">
                <a:latin typeface="Arial" charset="0"/>
                <a:cs typeface="Arial" charset="0"/>
                <a:sym typeface="Symbol" pitchFamily="18" charset="2"/>
              </a:rPr>
              <a:t>α</a:t>
            </a:r>
            <a:r>
              <a:rPr lang="en-US" sz="2100">
                <a:latin typeface="Arial" charset="0"/>
                <a:cs typeface="Arial" charset="0"/>
                <a:sym typeface="Symbol" pitchFamily="18" charset="2"/>
              </a:rPr>
              <a:t>)</a:t>
            </a:r>
            <a:endParaRPr lang="en-US" sz="2100">
              <a:latin typeface="Arial" charset="0"/>
              <a:cs typeface="Arial" charset="0"/>
            </a:endParaRPr>
          </a:p>
          <a:p>
            <a:pPr lvl="1" algn="just">
              <a:lnSpc>
                <a:spcPct val="13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en-US" sz="2100">
                <a:latin typeface="Arial" charset="0"/>
                <a:cs typeface="Arial" charset="0"/>
              </a:rPr>
              <a:t>Bài toán vật chuyển động trên mặt phẳng nghiêng: </a:t>
            </a:r>
          </a:p>
          <a:p>
            <a:pPr lvl="1" algn="just">
              <a:lnSpc>
                <a:spcPct val="13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en-US" sz="2100">
                <a:latin typeface="Arial" charset="0"/>
                <a:cs typeface="Arial" charset="0"/>
              </a:rPr>
              <a:t>Để vặn được đai ốc:</a:t>
            </a:r>
          </a:p>
        </p:txBody>
      </p:sp>
      <p:pic>
        <p:nvPicPr>
          <p:cNvPr id="28676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7675" y="2713038"/>
            <a:ext cx="20574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6950" y="3276600"/>
            <a:ext cx="26098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6038" y="3822700"/>
            <a:ext cx="6762750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52438" y="1173163"/>
            <a:ext cx="381158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200" b="1">
                <a:latin typeface="Arial" charset="0"/>
                <a:cs typeface="Arial" charset="0"/>
              </a:rPr>
              <a:t>c. Ma sát trên ren tam giác </a:t>
            </a:r>
          </a:p>
        </p:txBody>
      </p:sp>
      <p:grpSp>
        <p:nvGrpSpPr>
          <p:cNvPr id="45063" name="Group 8"/>
          <p:cNvGrpSpPr>
            <a:grpSpLocks/>
          </p:cNvGrpSpPr>
          <p:nvPr/>
        </p:nvGrpSpPr>
        <p:grpSpPr bwMode="auto">
          <a:xfrm>
            <a:off x="0" y="-25400"/>
            <a:ext cx="7358063" cy="1089025"/>
            <a:chOff x="362309" y="-53282"/>
            <a:chExt cx="8412453" cy="1381659"/>
          </a:xfrm>
        </p:grpSpPr>
        <p:pic>
          <p:nvPicPr>
            <p:cNvPr id="45065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309" y="1"/>
              <a:ext cx="8376249" cy="125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6" name="Picture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3101" y="-53282"/>
              <a:ext cx="1381661" cy="1381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06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6FF535E3-31A9-48D6-A417-496B90701B5E}" type="slidenum">
              <a:rPr lang="en-US" smtClean="0">
                <a:solidFill>
                  <a:schemeClr val="tx2"/>
                </a:solidFill>
              </a:rPr>
              <a:pPr/>
              <a:t>51</a:t>
            </a:fld>
            <a:endParaRPr lang="en-US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5"/>
          <p:cNvSpPr>
            <a:spLocks noChangeArrowheads="1"/>
          </p:cNvSpPr>
          <p:nvPr/>
        </p:nvSpPr>
        <p:spPr bwMode="auto">
          <a:xfrm>
            <a:off x="615950" y="1504950"/>
            <a:ext cx="8332788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30000"/>
              </a:lnSpc>
              <a:tabLst>
                <a:tab pos="530225" algn="l"/>
              </a:tabLst>
            </a:pPr>
            <a:r>
              <a:rPr lang="en-US" sz="2200">
                <a:latin typeface="Arial" charset="0"/>
                <a:cs typeface="Arial" charset="0"/>
              </a:rPr>
              <a:t>- Khớp quay dùng nhiều trong máy móc gọi là ổ trục</a:t>
            </a:r>
            <a:endParaRPr lang="ru-RU" sz="2200">
              <a:latin typeface="Arial" charset="0"/>
              <a:cs typeface="Arial" charset="0"/>
            </a:endParaRPr>
          </a:p>
          <a:p>
            <a:pPr>
              <a:lnSpc>
                <a:spcPct val="130000"/>
              </a:lnSpc>
              <a:tabLst>
                <a:tab pos="530225" algn="l"/>
              </a:tabLst>
            </a:pPr>
            <a:r>
              <a:rPr lang="en-US" sz="2200">
                <a:latin typeface="Arial" charset="0"/>
                <a:cs typeface="Arial" charset="0"/>
              </a:rPr>
              <a:t>- Có hai loại ổ trục</a:t>
            </a:r>
            <a:endParaRPr lang="ru-RU" sz="2200">
              <a:latin typeface="Arial" charset="0"/>
              <a:cs typeface="Arial" charset="0"/>
            </a:endParaRPr>
          </a:p>
          <a:p>
            <a:pPr>
              <a:lnSpc>
                <a:spcPct val="130000"/>
              </a:lnSpc>
              <a:tabLst>
                <a:tab pos="530225" algn="l"/>
              </a:tabLst>
            </a:pPr>
            <a:r>
              <a:rPr lang="en-US" sz="2200">
                <a:latin typeface="Arial" charset="0"/>
                <a:cs typeface="Arial" charset="0"/>
              </a:rPr>
              <a:t>   + Ổ đỡ: chịu lực hướng kính (vuông góc với trục quay)</a:t>
            </a:r>
          </a:p>
          <a:p>
            <a:pPr>
              <a:lnSpc>
                <a:spcPct val="130000"/>
              </a:lnSpc>
              <a:tabLst>
                <a:tab pos="530225" algn="l"/>
              </a:tabLst>
            </a:pPr>
            <a:r>
              <a:rPr lang="en-US" sz="2200">
                <a:latin typeface="Arial" charset="0"/>
                <a:cs typeface="Arial" charset="0"/>
              </a:rPr>
              <a:t>   + Ổ chặn: chịu lực hướng trục (song song với đường tâm trục)</a:t>
            </a:r>
            <a:r>
              <a:rPr lang="ru-RU" sz="2200"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4608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7338" y="3397250"/>
            <a:ext cx="5502275" cy="250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Rectangle 7"/>
          <p:cNvSpPr>
            <a:spLocks noChangeArrowheads="1"/>
          </p:cNvSpPr>
          <p:nvPr/>
        </p:nvSpPr>
        <p:spPr bwMode="auto">
          <a:xfrm>
            <a:off x="752475" y="5903913"/>
            <a:ext cx="79629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>
              <a:buFont typeface="Times New Roman" pitchFamily="18" charset="0"/>
              <a:buChar char="-"/>
              <a:tabLst>
                <a:tab pos="530225" algn="l"/>
              </a:tabLst>
            </a:pPr>
            <a:r>
              <a:rPr lang="en-US" sz="2200">
                <a:latin typeface="Arial" charset="0"/>
                <a:cs typeface="Arial" charset="0"/>
              </a:rPr>
              <a:t> Ổ chịu cả hai lực hướng kính và hướng trục gọi là ổ đỡ chặn</a:t>
            </a:r>
          </a:p>
        </p:txBody>
      </p:sp>
      <p:sp>
        <p:nvSpPr>
          <p:cNvPr id="46085" name="Text Box 2"/>
          <p:cNvSpPr txBox="1">
            <a:spLocks noChangeArrowheads="1"/>
          </p:cNvSpPr>
          <p:nvPr/>
        </p:nvSpPr>
        <p:spPr bwMode="auto">
          <a:xfrm>
            <a:off x="520700" y="1127125"/>
            <a:ext cx="45180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b="1">
                <a:latin typeface="Arial" charset="0"/>
                <a:cs typeface="Arial" charset="0"/>
              </a:rPr>
              <a:t>3. Ma sát trượt trong khớp quay</a:t>
            </a:r>
            <a:endParaRPr lang="en-US" sz="2200" b="1"/>
          </a:p>
        </p:txBody>
      </p:sp>
      <p:grpSp>
        <p:nvGrpSpPr>
          <p:cNvPr id="46086" name="Group 8"/>
          <p:cNvGrpSpPr>
            <a:grpSpLocks/>
          </p:cNvGrpSpPr>
          <p:nvPr/>
        </p:nvGrpSpPr>
        <p:grpSpPr bwMode="auto">
          <a:xfrm>
            <a:off x="0" y="-25400"/>
            <a:ext cx="7358063" cy="1089025"/>
            <a:chOff x="362309" y="-53282"/>
            <a:chExt cx="8412453" cy="1381659"/>
          </a:xfrm>
        </p:grpSpPr>
        <p:pic>
          <p:nvPicPr>
            <p:cNvPr id="4608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309" y="1"/>
              <a:ext cx="8376249" cy="125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89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3101" y="-53282"/>
              <a:ext cx="1381661" cy="1381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6087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621359AE-D0D5-40F0-93C9-5D4FE57F34AE}" type="slidenum">
              <a:rPr lang="en-US" smtClean="0">
                <a:solidFill>
                  <a:schemeClr val="tx2"/>
                </a:solidFill>
              </a:rPr>
              <a:pPr/>
              <a:t>52</a:t>
            </a:fld>
            <a:endParaRPr lang="en-US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ChangeArrowheads="1"/>
          </p:cNvSpPr>
          <p:nvPr/>
        </p:nvSpPr>
        <p:spPr bwMode="auto">
          <a:xfrm>
            <a:off x="385763" y="1141413"/>
            <a:ext cx="269398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en-US" sz="2200" b="1">
                <a:latin typeface="Arial" charset="0"/>
                <a:cs typeface="Arial" charset="0"/>
              </a:rPr>
              <a:t>a. Ma sát trên ổ đỡ</a:t>
            </a:r>
          </a:p>
        </p:txBody>
      </p:sp>
      <p:sp>
        <p:nvSpPr>
          <p:cNvPr id="50179" name="Rectangle 5"/>
          <p:cNvSpPr>
            <a:spLocks noChangeArrowheads="1"/>
          </p:cNvSpPr>
          <p:nvPr/>
        </p:nvSpPr>
        <p:spPr bwMode="auto">
          <a:xfrm>
            <a:off x="377825" y="1628775"/>
            <a:ext cx="87026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2150" dirty="0" err="1">
                <a:latin typeface="Arial" charset="0"/>
                <a:cs typeface="Arial" charset="0"/>
              </a:rPr>
              <a:t>Xét</a:t>
            </a:r>
            <a:r>
              <a:rPr lang="en-US" sz="2150" dirty="0">
                <a:latin typeface="Arial" charset="0"/>
                <a:cs typeface="Arial" charset="0"/>
              </a:rPr>
              <a:t> </a:t>
            </a:r>
            <a:r>
              <a:rPr lang="en-US" sz="2150" dirty="0" err="1">
                <a:latin typeface="Arial" charset="0"/>
                <a:cs typeface="Arial" charset="0"/>
              </a:rPr>
              <a:t>trường</a:t>
            </a:r>
            <a:r>
              <a:rPr lang="en-US" sz="2150" dirty="0">
                <a:latin typeface="Arial" charset="0"/>
                <a:cs typeface="Arial" charset="0"/>
              </a:rPr>
              <a:t> </a:t>
            </a:r>
            <a:r>
              <a:rPr lang="en-US" sz="2150" dirty="0" err="1">
                <a:latin typeface="Arial" charset="0"/>
                <a:cs typeface="Arial" charset="0"/>
              </a:rPr>
              <a:t>hợp</a:t>
            </a:r>
            <a:r>
              <a:rPr lang="en-US" sz="2150" dirty="0">
                <a:latin typeface="Arial" charset="0"/>
                <a:cs typeface="Arial" charset="0"/>
              </a:rPr>
              <a:t> ổ </a:t>
            </a:r>
            <a:r>
              <a:rPr lang="en-US" sz="2150" dirty="0" err="1">
                <a:latin typeface="Arial" charset="0"/>
                <a:cs typeface="Arial" charset="0"/>
              </a:rPr>
              <a:t>đỡ</a:t>
            </a:r>
            <a:r>
              <a:rPr lang="en-US" sz="2150" dirty="0">
                <a:latin typeface="Arial" charset="0"/>
                <a:cs typeface="Arial" charset="0"/>
              </a:rPr>
              <a:t> </a:t>
            </a:r>
            <a:r>
              <a:rPr lang="en-US" sz="2150" dirty="0" err="1">
                <a:latin typeface="Arial" charset="0"/>
                <a:cs typeface="Arial" charset="0"/>
              </a:rPr>
              <a:t>hở</a:t>
            </a:r>
            <a:r>
              <a:rPr lang="en-US" sz="2150" dirty="0">
                <a:latin typeface="Arial" charset="0"/>
                <a:cs typeface="Arial" charset="0"/>
              </a:rPr>
              <a:t> (</a:t>
            </a:r>
            <a:r>
              <a:rPr lang="en-US" sz="2150" dirty="0" err="1">
                <a:latin typeface="Arial" charset="0"/>
                <a:cs typeface="Arial" charset="0"/>
              </a:rPr>
              <a:t>mòn</a:t>
            </a:r>
            <a:r>
              <a:rPr lang="en-US" sz="2150" dirty="0">
                <a:latin typeface="Arial" charset="0"/>
                <a:cs typeface="Arial" charset="0"/>
              </a:rPr>
              <a:t>): </a:t>
            </a:r>
            <a:r>
              <a:rPr lang="en-US" sz="2150" dirty="0" err="1">
                <a:latin typeface="Arial" charset="0"/>
                <a:cs typeface="Arial" charset="0"/>
              </a:rPr>
              <a:t>giữa</a:t>
            </a:r>
            <a:r>
              <a:rPr lang="en-US" sz="2150" dirty="0">
                <a:latin typeface="Arial" charset="0"/>
                <a:cs typeface="Arial" charset="0"/>
              </a:rPr>
              <a:t> </a:t>
            </a:r>
            <a:r>
              <a:rPr lang="en-US" sz="2150" dirty="0" err="1">
                <a:latin typeface="Arial" charset="0"/>
                <a:cs typeface="Arial" charset="0"/>
              </a:rPr>
              <a:t>ngỗng</a:t>
            </a:r>
            <a:r>
              <a:rPr lang="en-US" sz="2150" dirty="0">
                <a:latin typeface="Arial" charset="0"/>
                <a:cs typeface="Arial" charset="0"/>
              </a:rPr>
              <a:t> </a:t>
            </a:r>
            <a:r>
              <a:rPr lang="en-US" sz="2150" dirty="0" err="1">
                <a:latin typeface="Arial" charset="0"/>
                <a:cs typeface="Arial" charset="0"/>
              </a:rPr>
              <a:t>trục</a:t>
            </a:r>
            <a:r>
              <a:rPr lang="en-US" sz="2150" dirty="0">
                <a:latin typeface="Arial" charset="0"/>
                <a:cs typeface="Arial" charset="0"/>
              </a:rPr>
              <a:t> </a:t>
            </a:r>
            <a:r>
              <a:rPr lang="en-US" sz="2150" dirty="0" err="1">
                <a:latin typeface="Arial" charset="0"/>
                <a:cs typeface="Arial" charset="0"/>
              </a:rPr>
              <a:t>và</a:t>
            </a:r>
            <a:r>
              <a:rPr lang="en-US" sz="2150" dirty="0">
                <a:latin typeface="Arial" charset="0"/>
                <a:cs typeface="Arial" charset="0"/>
              </a:rPr>
              <a:t> </a:t>
            </a:r>
            <a:r>
              <a:rPr lang="en-US" sz="2150" dirty="0" err="1">
                <a:latin typeface="Arial" charset="0"/>
                <a:cs typeface="Arial" charset="0"/>
              </a:rPr>
              <a:t>máng</a:t>
            </a:r>
            <a:r>
              <a:rPr lang="en-US" sz="2150" dirty="0">
                <a:latin typeface="Arial" charset="0"/>
                <a:cs typeface="Arial" charset="0"/>
              </a:rPr>
              <a:t> </a:t>
            </a:r>
            <a:r>
              <a:rPr lang="en-US" sz="2150" dirty="0" err="1">
                <a:latin typeface="Arial" charset="0"/>
                <a:cs typeface="Arial" charset="0"/>
              </a:rPr>
              <a:t>lót</a:t>
            </a:r>
            <a:r>
              <a:rPr lang="en-US" sz="2150" dirty="0">
                <a:latin typeface="Arial" charset="0"/>
                <a:cs typeface="Arial" charset="0"/>
              </a:rPr>
              <a:t> </a:t>
            </a:r>
            <a:r>
              <a:rPr lang="en-US" sz="2150" dirty="0" err="1">
                <a:latin typeface="Arial" charset="0"/>
                <a:cs typeface="Arial" charset="0"/>
              </a:rPr>
              <a:t>có</a:t>
            </a:r>
            <a:r>
              <a:rPr lang="en-US" sz="2150" dirty="0">
                <a:latin typeface="Arial" charset="0"/>
                <a:cs typeface="Arial" charset="0"/>
              </a:rPr>
              <a:t> </a:t>
            </a:r>
            <a:r>
              <a:rPr lang="en-US" sz="2150" dirty="0" err="1">
                <a:latin typeface="Arial" charset="0"/>
                <a:cs typeface="Arial" charset="0"/>
              </a:rPr>
              <a:t>độ</a:t>
            </a:r>
            <a:r>
              <a:rPr lang="en-US" sz="2150" dirty="0">
                <a:latin typeface="Arial" charset="0"/>
                <a:cs typeface="Arial" charset="0"/>
              </a:rPr>
              <a:t> </a:t>
            </a:r>
            <a:r>
              <a:rPr lang="en-US" sz="2150" dirty="0" err="1">
                <a:latin typeface="Arial" charset="0"/>
                <a:cs typeface="Arial" charset="0"/>
              </a:rPr>
              <a:t>hở</a:t>
            </a:r>
            <a:r>
              <a:rPr lang="ru-RU" sz="2150" dirty="0"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4710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9775" y="2138363"/>
            <a:ext cx="487045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7109" name="Object 2"/>
          <p:cNvGraphicFramePr>
            <a:graphicFrameLocks noChangeAspect="1"/>
          </p:cNvGraphicFramePr>
          <p:nvPr/>
        </p:nvGraphicFramePr>
        <p:xfrm>
          <a:off x="1003300" y="4416425"/>
          <a:ext cx="2598738" cy="474663"/>
        </p:xfrm>
        <a:graphic>
          <a:graphicData uri="http://schemas.openxmlformats.org/presentationml/2006/ole">
            <p:oleObj spid="_x0000_s47234" name="Equation" r:id="rId4" imgW="1663700" imgH="304800" progId="">
              <p:embed/>
            </p:oleObj>
          </a:graphicData>
        </a:graphic>
      </p:graphicFrame>
      <p:graphicFrame>
        <p:nvGraphicFramePr>
          <p:cNvPr id="47110" name="Object 3"/>
          <p:cNvGraphicFramePr>
            <a:graphicFrameLocks noChangeAspect="1"/>
          </p:cNvGraphicFramePr>
          <p:nvPr/>
        </p:nvGraphicFramePr>
        <p:xfrm>
          <a:off x="911225" y="4879975"/>
          <a:ext cx="5032375" cy="1470025"/>
        </p:xfrm>
        <a:graphic>
          <a:graphicData uri="http://schemas.openxmlformats.org/presentationml/2006/ole">
            <p:oleObj spid="_x0000_s47235" name="Equation" r:id="rId5" imgW="3390900" imgH="990600" progId="">
              <p:embed/>
            </p:oleObj>
          </a:graphicData>
        </a:graphic>
      </p:graphicFrame>
      <p:graphicFrame>
        <p:nvGraphicFramePr>
          <p:cNvPr id="47111" name="Object 4"/>
          <p:cNvGraphicFramePr>
            <a:graphicFrameLocks noChangeAspect="1"/>
          </p:cNvGraphicFramePr>
          <p:nvPr/>
        </p:nvGraphicFramePr>
        <p:xfrm>
          <a:off x="6677025" y="5167313"/>
          <a:ext cx="1543050" cy="860425"/>
        </p:xfrm>
        <a:graphic>
          <a:graphicData uri="http://schemas.openxmlformats.org/presentationml/2006/ole">
            <p:oleObj spid="_x0000_s47236" name="Equation" r:id="rId6" imgW="838200" imgH="469900" progId="">
              <p:embed/>
            </p:oleObj>
          </a:graphicData>
        </a:graphic>
      </p:graphicFrame>
      <p:sp>
        <p:nvSpPr>
          <p:cNvPr id="47112" name="Rectangle 11"/>
          <p:cNvSpPr>
            <a:spLocks noChangeArrowheads="1"/>
          </p:cNvSpPr>
          <p:nvPr/>
        </p:nvSpPr>
        <p:spPr bwMode="auto">
          <a:xfrm>
            <a:off x="6165850" y="5381625"/>
            <a:ext cx="4857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200">
                <a:latin typeface="Arial" charset="0"/>
                <a:cs typeface="Arial" charset="0"/>
                <a:sym typeface="Wingdings" pitchFamily="2" charset="2"/>
              </a:rPr>
              <a:t></a:t>
            </a:r>
            <a:endParaRPr lang="en-US" sz="2200">
              <a:latin typeface="Arial" charset="0"/>
              <a:cs typeface="Arial" charset="0"/>
            </a:endParaRPr>
          </a:p>
        </p:txBody>
      </p:sp>
      <p:grpSp>
        <p:nvGrpSpPr>
          <p:cNvPr id="47113" name="Group 8"/>
          <p:cNvGrpSpPr>
            <a:grpSpLocks/>
          </p:cNvGrpSpPr>
          <p:nvPr/>
        </p:nvGrpSpPr>
        <p:grpSpPr bwMode="auto">
          <a:xfrm>
            <a:off x="0" y="-25400"/>
            <a:ext cx="7358063" cy="1089025"/>
            <a:chOff x="362309" y="-53282"/>
            <a:chExt cx="8412453" cy="1381659"/>
          </a:xfrm>
        </p:grpSpPr>
        <p:pic>
          <p:nvPicPr>
            <p:cNvPr id="47115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309" y="1"/>
              <a:ext cx="8376249" cy="125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6" name="Picture 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3101" y="-53282"/>
              <a:ext cx="1381661" cy="1381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711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53643221-3A65-4D24-9432-D320D82FD2B0}" type="slidenum">
              <a:rPr lang="en-US" smtClean="0">
                <a:solidFill>
                  <a:schemeClr val="tx2"/>
                </a:solidFill>
              </a:rPr>
              <a:pPr/>
              <a:t>53</a:t>
            </a:fld>
            <a:endParaRPr lang="en-US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6300" y="1312863"/>
            <a:ext cx="7488238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Rectangle 13"/>
          <p:cNvSpPr>
            <a:spLocks noChangeArrowheads="1"/>
          </p:cNvSpPr>
          <p:nvPr/>
        </p:nvSpPr>
        <p:spPr bwMode="auto">
          <a:xfrm>
            <a:off x="876300" y="5076825"/>
            <a:ext cx="32289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200">
                <a:latin typeface="Arial" charset="0"/>
                <a:cs typeface="Arial" charset="0"/>
              </a:rPr>
              <a:t>Bán kính vòng ma sát </a:t>
            </a:r>
            <a:r>
              <a:rPr lang="en-US" sz="2200">
                <a:latin typeface="Arial" charset="0"/>
                <a:cs typeface="Arial" charset="0"/>
                <a:sym typeface="Symbol" pitchFamily="18" charset="2"/>
              </a:rPr>
              <a:t></a:t>
            </a:r>
            <a:r>
              <a:rPr lang="ru-RU" sz="2200">
                <a:latin typeface="Arial" charset="0"/>
                <a:cs typeface="Arial" charset="0"/>
              </a:rPr>
              <a:t> </a:t>
            </a:r>
          </a:p>
        </p:txBody>
      </p:sp>
      <p:graphicFrame>
        <p:nvGraphicFramePr>
          <p:cNvPr id="48132" name="Object 2"/>
          <p:cNvGraphicFramePr>
            <a:graphicFrameLocks noChangeAspect="1"/>
          </p:cNvGraphicFramePr>
          <p:nvPr/>
        </p:nvGraphicFramePr>
        <p:xfrm>
          <a:off x="4113213" y="4913313"/>
          <a:ext cx="2438400" cy="898525"/>
        </p:xfrm>
        <a:graphic>
          <a:graphicData uri="http://schemas.openxmlformats.org/presentationml/2006/ole">
            <p:oleObj spid="_x0000_s48258" name="Equation" r:id="rId4" imgW="1269449" imgH="469696" progId="">
              <p:embed/>
            </p:oleObj>
          </a:graphicData>
        </a:graphic>
      </p:graphicFrame>
      <p:graphicFrame>
        <p:nvGraphicFramePr>
          <p:cNvPr id="48133" name="Object 4"/>
          <p:cNvGraphicFramePr>
            <a:graphicFrameLocks noChangeAspect="1"/>
          </p:cNvGraphicFramePr>
          <p:nvPr/>
        </p:nvGraphicFramePr>
        <p:xfrm>
          <a:off x="4956175" y="5813425"/>
          <a:ext cx="419100" cy="381000"/>
        </p:xfrm>
        <a:graphic>
          <a:graphicData uri="http://schemas.openxmlformats.org/presentationml/2006/ole">
            <p:oleObj spid="_x0000_s48259" name="Equation" r:id="rId5" imgW="266469" imgH="253780" progId="">
              <p:embed/>
            </p:oleObj>
          </a:graphicData>
        </a:graphic>
      </p:graphicFrame>
      <p:graphicFrame>
        <p:nvGraphicFramePr>
          <p:cNvPr id="48134" name="Object 5"/>
          <p:cNvGraphicFramePr>
            <a:graphicFrameLocks noChangeAspect="1"/>
          </p:cNvGraphicFramePr>
          <p:nvPr/>
        </p:nvGraphicFramePr>
        <p:xfrm>
          <a:off x="7499350" y="5761038"/>
          <a:ext cx="431800" cy="485775"/>
        </p:xfrm>
        <a:graphic>
          <a:graphicData uri="http://schemas.openxmlformats.org/presentationml/2006/ole">
            <p:oleObj spid="_x0000_s48260" name="Equation" r:id="rId6" imgW="228501" imgH="253890" progId="">
              <p:embed/>
            </p:oleObj>
          </a:graphicData>
        </a:graphic>
      </p:graphicFrame>
      <p:sp>
        <p:nvSpPr>
          <p:cNvPr id="48135" name="Rectangle 20"/>
          <p:cNvSpPr>
            <a:spLocks noChangeArrowheads="1"/>
          </p:cNvSpPr>
          <p:nvPr/>
        </p:nvSpPr>
        <p:spPr bwMode="auto">
          <a:xfrm>
            <a:off x="876300" y="5789613"/>
            <a:ext cx="42402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en-US" sz="2200">
                <a:latin typeface="Arial" charset="0"/>
                <a:cs typeface="Arial" charset="0"/>
              </a:rPr>
              <a:t>phụ thuộc vào vật liệu chế tạo ổ </a:t>
            </a:r>
          </a:p>
        </p:txBody>
      </p:sp>
      <p:sp>
        <p:nvSpPr>
          <p:cNvPr id="48136" name="Rectangle 21"/>
          <p:cNvSpPr>
            <a:spLocks noChangeArrowheads="1"/>
          </p:cNvSpPr>
          <p:nvPr/>
        </p:nvSpPr>
        <p:spPr bwMode="auto">
          <a:xfrm>
            <a:off x="5332413" y="5772150"/>
            <a:ext cx="23209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en-US" sz="2200">
                <a:latin typeface="Arial" charset="0"/>
                <a:cs typeface="Arial" charset="0"/>
              </a:rPr>
              <a:t>và kết cấu của ổ </a:t>
            </a:r>
          </a:p>
        </p:txBody>
      </p:sp>
      <p:grpSp>
        <p:nvGrpSpPr>
          <p:cNvPr id="48137" name="Group 8"/>
          <p:cNvGrpSpPr>
            <a:grpSpLocks/>
          </p:cNvGrpSpPr>
          <p:nvPr/>
        </p:nvGrpSpPr>
        <p:grpSpPr bwMode="auto">
          <a:xfrm>
            <a:off x="0" y="-25400"/>
            <a:ext cx="7358063" cy="1089025"/>
            <a:chOff x="362309" y="-53282"/>
            <a:chExt cx="8412453" cy="1381659"/>
          </a:xfrm>
        </p:grpSpPr>
        <p:pic>
          <p:nvPicPr>
            <p:cNvPr id="48139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309" y="1"/>
              <a:ext cx="8376249" cy="125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40" name="Picture 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3101" y="-53282"/>
              <a:ext cx="1381661" cy="1381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813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70130F8-CA72-4B52-BD3C-1472CB9C0EE5}" type="slidenum">
              <a:rPr lang="en-US" smtClean="0">
                <a:solidFill>
                  <a:schemeClr val="tx2"/>
                </a:solidFill>
              </a:rPr>
              <a:pPr/>
              <a:t>54</a:t>
            </a:fld>
            <a:endParaRPr lang="en-US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7"/>
          <p:cNvSpPr>
            <a:spLocks noChangeArrowheads="1"/>
          </p:cNvSpPr>
          <p:nvPr/>
        </p:nvSpPr>
        <p:spPr bwMode="auto">
          <a:xfrm>
            <a:off x="665163" y="1720850"/>
            <a:ext cx="46577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200" dirty="0" err="1">
                <a:latin typeface="Arial" charset="0"/>
                <a:cs typeface="Arial" charset="0"/>
              </a:rPr>
              <a:t>Vòng</a:t>
            </a:r>
            <a:r>
              <a:rPr lang="en-US" sz="2200" dirty="0">
                <a:latin typeface="Arial" charset="0"/>
                <a:cs typeface="Arial" charset="0"/>
              </a:rPr>
              <a:t> ma </a:t>
            </a:r>
            <a:r>
              <a:rPr lang="en-US" sz="2200" dirty="0" err="1">
                <a:latin typeface="Arial" charset="0"/>
                <a:cs typeface="Arial" charset="0"/>
              </a:rPr>
              <a:t>sát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cs typeface="Arial" charset="0"/>
              </a:rPr>
              <a:t>và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cs typeface="Arial" charset="0"/>
              </a:rPr>
              <a:t>hiện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cs typeface="Arial" charset="0"/>
              </a:rPr>
              <a:t>tượng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cs typeface="Arial" charset="0"/>
              </a:rPr>
              <a:t>tự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cs typeface="Arial" charset="0"/>
              </a:rPr>
              <a:t>hãm</a:t>
            </a:r>
            <a:r>
              <a:rPr lang="ru-RU" sz="2200" dirty="0"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49155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888" y="2609850"/>
            <a:ext cx="8658225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9156" name="Group 8"/>
          <p:cNvGrpSpPr>
            <a:grpSpLocks/>
          </p:cNvGrpSpPr>
          <p:nvPr/>
        </p:nvGrpSpPr>
        <p:grpSpPr bwMode="auto">
          <a:xfrm>
            <a:off x="0" y="-25400"/>
            <a:ext cx="7358063" cy="1089025"/>
            <a:chOff x="362309" y="-53282"/>
            <a:chExt cx="8412453" cy="1381659"/>
          </a:xfrm>
        </p:grpSpPr>
        <p:pic>
          <p:nvPicPr>
            <p:cNvPr id="4915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309" y="1"/>
              <a:ext cx="8376249" cy="125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59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3101" y="-53282"/>
              <a:ext cx="1381661" cy="1381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9157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8149C80A-0D06-4BEF-9B39-10DDB0E1E20E}" type="slidenum">
              <a:rPr lang="en-US" smtClean="0">
                <a:solidFill>
                  <a:schemeClr val="tx2"/>
                </a:solidFill>
              </a:rPr>
              <a:pPr/>
              <a:t>55</a:t>
            </a:fld>
            <a:endParaRPr lang="en-US" smtClean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88674" y="5303520"/>
            <a:ext cx="1071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Tự</a:t>
            </a:r>
            <a:r>
              <a:rPr lang="en-US" dirty="0" smtClean="0"/>
              <a:t> </a:t>
            </a:r>
            <a:r>
              <a:rPr lang="en-US" dirty="0" err="1" smtClean="0"/>
              <a:t>hảm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40674" y="5390606"/>
            <a:ext cx="1071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Cđ</a:t>
            </a:r>
            <a:r>
              <a:rPr lang="en-US" dirty="0" smtClean="0"/>
              <a:t> </a:t>
            </a:r>
            <a:r>
              <a:rPr lang="en-US" dirty="0" err="1" smtClean="0"/>
              <a:t>đều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797040" y="5334000"/>
            <a:ext cx="1798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Cđ</a:t>
            </a:r>
            <a:r>
              <a:rPr lang="en-US" dirty="0" smtClean="0"/>
              <a:t> </a:t>
            </a:r>
            <a:r>
              <a:rPr lang="en-US" dirty="0" err="1" smtClean="0"/>
              <a:t>nhanh</a:t>
            </a:r>
            <a:r>
              <a:rPr lang="en-US" dirty="0" smtClean="0"/>
              <a:t> </a:t>
            </a:r>
            <a:r>
              <a:rPr lang="en-US" dirty="0" err="1" smtClean="0"/>
              <a:t>dần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8" name="Object 5"/>
          <p:cNvGraphicFramePr>
            <a:graphicFrameLocks noChangeAspect="1"/>
          </p:cNvGraphicFramePr>
          <p:nvPr/>
        </p:nvGraphicFramePr>
        <p:xfrm>
          <a:off x="4548188" y="2269075"/>
          <a:ext cx="4248150" cy="696912"/>
        </p:xfrm>
        <a:graphic>
          <a:graphicData uri="http://schemas.openxmlformats.org/presentationml/2006/ole">
            <p:oleObj spid="_x0000_s50431" name="Equation" r:id="rId3" imgW="2603500" imgH="469900" progId="">
              <p:embed/>
            </p:oleObj>
          </a:graphicData>
        </a:graphic>
      </p:graphicFrame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215900" y="529175"/>
            <a:ext cx="29829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>
              <a:tabLst>
                <a:tab pos="1371600" algn="l"/>
              </a:tabLst>
            </a:pPr>
            <a:r>
              <a:rPr lang="en-US" sz="2200" b="1">
                <a:latin typeface="Arial" charset="0"/>
                <a:cs typeface="Arial" charset="0"/>
              </a:rPr>
              <a:t>b. Ma sát trên ổ chặn</a:t>
            </a:r>
          </a:p>
        </p:txBody>
      </p:sp>
      <p:sp>
        <p:nvSpPr>
          <p:cNvPr id="50180" name="Rectangle 11"/>
          <p:cNvSpPr>
            <a:spLocks noChangeArrowheads="1"/>
          </p:cNvSpPr>
          <p:nvPr/>
        </p:nvSpPr>
        <p:spPr bwMode="auto">
          <a:xfrm>
            <a:off x="458788" y="1040350"/>
            <a:ext cx="24114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000" b="1" i="1">
                <a:latin typeface="Arial" charset="0"/>
                <a:cs typeface="Arial" charset="0"/>
              </a:rPr>
              <a:t>+ Ổ chặn còn mới</a:t>
            </a:r>
            <a:r>
              <a:rPr lang="ru-RU" sz="2000"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5018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388" y="1695987"/>
            <a:ext cx="2295525" cy="40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0182" name="Object 3"/>
          <p:cNvGraphicFramePr>
            <a:graphicFrameLocks noChangeAspect="1"/>
          </p:cNvGraphicFramePr>
          <p:nvPr/>
        </p:nvGraphicFramePr>
        <p:xfrm>
          <a:off x="6983413" y="714912"/>
          <a:ext cx="1825625" cy="887413"/>
        </p:xfrm>
        <a:graphic>
          <a:graphicData uri="http://schemas.openxmlformats.org/presentationml/2006/ole">
            <p:oleObj spid="_x0000_s50432" name="Equation" r:id="rId5" imgW="965200" imgH="469900" progId="">
              <p:embed/>
            </p:oleObj>
          </a:graphicData>
        </a:graphic>
      </p:graphicFrame>
      <p:graphicFrame>
        <p:nvGraphicFramePr>
          <p:cNvPr id="50183" name="Object 4"/>
          <p:cNvGraphicFramePr>
            <a:graphicFrameLocks noChangeAspect="1"/>
          </p:cNvGraphicFramePr>
          <p:nvPr/>
        </p:nvGraphicFramePr>
        <p:xfrm>
          <a:off x="7192963" y="1559462"/>
          <a:ext cx="1404937" cy="336550"/>
        </p:xfrm>
        <a:graphic>
          <a:graphicData uri="http://schemas.openxmlformats.org/presentationml/2006/ole">
            <p:oleObj spid="_x0000_s50433" name="Equation" r:id="rId6" imgW="748975" imgH="177723" progId="">
              <p:embed/>
            </p:oleObj>
          </a:graphicData>
        </a:graphic>
      </p:graphicFrame>
      <p:graphicFrame>
        <p:nvGraphicFramePr>
          <p:cNvPr id="50184" name="Object 6"/>
          <p:cNvGraphicFramePr>
            <a:graphicFrameLocks noChangeAspect="1"/>
          </p:cNvGraphicFramePr>
          <p:nvPr/>
        </p:nvGraphicFramePr>
        <p:xfrm>
          <a:off x="4551363" y="3356512"/>
          <a:ext cx="2622550" cy="641350"/>
        </p:xfrm>
        <a:graphic>
          <a:graphicData uri="http://schemas.openxmlformats.org/presentationml/2006/ole">
            <p:oleObj spid="_x0000_s50434" name="Equation" r:id="rId7" imgW="1524000" imgH="431800" progId="">
              <p:embed/>
            </p:oleObj>
          </a:graphicData>
        </a:graphic>
      </p:graphicFrame>
      <p:graphicFrame>
        <p:nvGraphicFramePr>
          <p:cNvPr id="50185" name="Object 7"/>
          <p:cNvGraphicFramePr>
            <a:graphicFrameLocks noChangeAspect="1"/>
          </p:cNvGraphicFramePr>
          <p:nvPr/>
        </p:nvGraphicFramePr>
        <p:xfrm>
          <a:off x="4570413" y="4351875"/>
          <a:ext cx="3651250" cy="666750"/>
        </p:xfrm>
        <a:graphic>
          <a:graphicData uri="http://schemas.openxmlformats.org/presentationml/2006/ole">
            <p:oleObj spid="_x0000_s50435" name="Equation" r:id="rId8" imgW="2501900" imgH="457200" progId="">
              <p:embed/>
            </p:oleObj>
          </a:graphicData>
        </a:graphic>
      </p:graphicFrame>
      <p:graphicFrame>
        <p:nvGraphicFramePr>
          <p:cNvPr id="50186" name="Object 8"/>
          <p:cNvGraphicFramePr>
            <a:graphicFrameLocks noChangeAspect="1"/>
          </p:cNvGraphicFramePr>
          <p:nvPr/>
        </p:nvGraphicFramePr>
        <p:xfrm>
          <a:off x="4421188" y="5450425"/>
          <a:ext cx="4284662" cy="715962"/>
        </p:xfrm>
        <a:graphic>
          <a:graphicData uri="http://schemas.openxmlformats.org/presentationml/2006/ole">
            <p:oleObj spid="_x0000_s50436" name="Equation" r:id="rId9" imgW="2743200" imgH="495300" progId="">
              <p:embed/>
            </p:oleObj>
          </a:graphicData>
        </a:graphic>
      </p:graphicFrame>
      <p:sp>
        <p:nvSpPr>
          <p:cNvPr id="50187" name="Rectangle 22"/>
          <p:cNvSpPr>
            <a:spLocks noChangeArrowheads="1"/>
          </p:cNvSpPr>
          <p:nvPr/>
        </p:nvSpPr>
        <p:spPr bwMode="auto">
          <a:xfrm>
            <a:off x="3255963" y="449800"/>
            <a:ext cx="54943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>
              <a:buFontTx/>
              <a:buChar char="-"/>
            </a:pPr>
            <a:r>
              <a:rPr lang="en-US" sz="2000" dirty="0" err="1">
                <a:latin typeface="Arial" charset="0"/>
                <a:cs typeface="Arial" charset="0"/>
              </a:rPr>
              <a:t>Giả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cs typeface="Arial" charset="0"/>
              </a:rPr>
              <a:t>thuyết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cs typeface="Arial" charset="0"/>
              </a:rPr>
              <a:t>mặt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cs typeface="Arial" charset="0"/>
              </a:rPr>
              <a:t>phẳng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cs typeface="Arial" charset="0"/>
              </a:rPr>
              <a:t>tiếp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cs typeface="Arial" charset="0"/>
              </a:rPr>
              <a:t>xúc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cs typeface="Arial" charset="0"/>
              </a:rPr>
              <a:t>tuyệt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cs typeface="Arial" charset="0"/>
              </a:rPr>
              <a:t>đối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cs typeface="Arial" charset="0"/>
              </a:rPr>
              <a:t>phẳng</a:t>
            </a:r>
            <a:endParaRPr lang="ru-RU" sz="2000" dirty="0">
              <a:latin typeface="Arial" charset="0"/>
              <a:cs typeface="Arial" charset="0"/>
            </a:endParaRPr>
          </a:p>
          <a:p>
            <a:pPr algn="just"/>
            <a:r>
              <a:rPr lang="en-US" sz="2000" dirty="0"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cs typeface="Arial" charset="0"/>
              </a:rPr>
              <a:t>áp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cs typeface="Arial" charset="0"/>
              </a:rPr>
              <a:t>suất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cs typeface="Arial" charset="0"/>
              </a:rPr>
              <a:t>tiếp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cs typeface="Arial" charset="0"/>
              </a:rPr>
              <a:t>xúc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cs typeface="Arial" charset="0"/>
              </a:rPr>
              <a:t>phân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cs typeface="Arial" charset="0"/>
              </a:rPr>
              <a:t>bố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cs typeface="Arial" charset="0"/>
              </a:rPr>
              <a:t>đều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endParaRPr lang="en-US" sz="2000" dirty="0">
              <a:latin typeface="Arial" charset="0"/>
              <a:cs typeface="Arial" charset="0"/>
              <a:sym typeface="Wingdings" pitchFamily="2" charset="2"/>
            </a:endParaRPr>
          </a:p>
        </p:txBody>
      </p:sp>
      <p:sp>
        <p:nvSpPr>
          <p:cNvPr id="50188" name="Rectangle 24"/>
          <p:cNvSpPr>
            <a:spLocks noChangeArrowheads="1"/>
          </p:cNvSpPr>
          <p:nvPr/>
        </p:nvSpPr>
        <p:spPr bwMode="auto">
          <a:xfrm>
            <a:off x="3270250" y="1499137"/>
            <a:ext cx="387826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en-US" sz="2000">
                <a:latin typeface="Arial" charset="0"/>
                <a:cs typeface="Arial" charset="0"/>
              </a:rPr>
              <a:t>- Xét hình vành khăn, diện tích	</a:t>
            </a:r>
          </a:p>
        </p:txBody>
      </p:sp>
      <p:sp>
        <p:nvSpPr>
          <p:cNvPr id="50189" name="Rectangle 25"/>
          <p:cNvSpPr>
            <a:spLocks noChangeArrowheads="1"/>
          </p:cNvSpPr>
          <p:nvPr/>
        </p:nvSpPr>
        <p:spPr bwMode="auto">
          <a:xfrm>
            <a:off x="2825750" y="1840450"/>
            <a:ext cx="31861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449263"/>
            <a:r>
              <a:rPr lang="en-US" sz="2000">
                <a:latin typeface="Arial" charset="0"/>
                <a:cs typeface="Arial" charset="0"/>
              </a:rPr>
              <a:t>- Lực tác dụng trên dS</a:t>
            </a:r>
            <a:endParaRPr lang="ru-RU" sz="2000">
              <a:latin typeface="Arial" charset="0"/>
              <a:cs typeface="Arial" charset="0"/>
            </a:endParaRPr>
          </a:p>
        </p:txBody>
      </p:sp>
      <p:sp>
        <p:nvSpPr>
          <p:cNvPr id="50190" name="Rectangle 26"/>
          <p:cNvSpPr>
            <a:spLocks noChangeArrowheads="1"/>
          </p:cNvSpPr>
          <p:nvPr/>
        </p:nvSpPr>
        <p:spPr bwMode="auto">
          <a:xfrm>
            <a:off x="3260725" y="2894550"/>
            <a:ext cx="26511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en-US" sz="2000">
                <a:latin typeface="Arial" charset="0"/>
                <a:cs typeface="Arial" charset="0"/>
              </a:rPr>
              <a:t>- Lực ma sát trên dS</a:t>
            </a:r>
            <a:endParaRPr lang="ru-RU" sz="2000">
              <a:latin typeface="Arial" charset="0"/>
              <a:cs typeface="Arial" charset="0"/>
            </a:endParaRPr>
          </a:p>
        </p:txBody>
      </p:sp>
      <p:sp>
        <p:nvSpPr>
          <p:cNvPr id="50191" name="Rectangle 27"/>
          <p:cNvSpPr>
            <a:spLocks noChangeArrowheads="1"/>
          </p:cNvSpPr>
          <p:nvPr/>
        </p:nvSpPr>
        <p:spPr bwMode="auto">
          <a:xfrm>
            <a:off x="3260725" y="3951825"/>
            <a:ext cx="4802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en-US" sz="2000">
                <a:latin typeface="Arial" charset="0"/>
                <a:cs typeface="Arial" charset="0"/>
              </a:rPr>
              <a:t>- Môment ma sát trên dS		</a:t>
            </a:r>
          </a:p>
        </p:txBody>
      </p:sp>
      <p:sp>
        <p:nvSpPr>
          <p:cNvPr id="50192" name="Rectangle 28"/>
          <p:cNvSpPr>
            <a:spLocks noChangeArrowheads="1"/>
          </p:cNvSpPr>
          <p:nvPr/>
        </p:nvSpPr>
        <p:spPr bwMode="auto">
          <a:xfrm>
            <a:off x="3248025" y="5045612"/>
            <a:ext cx="4699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233363">
              <a:buFont typeface="Times New Roman" pitchFamily="18" charset="0"/>
              <a:buChar char="-"/>
              <a:tabLst>
                <a:tab pos="530225" algn="l"/>
              </a:tabLst>
            </a:pPr>
            <a:r>
              <a:rPr lang="en-US" sz="2000">
                <a:latin typeface="Arial" charset="0"/>
                <a:cs typeface="Arial" charset="0"/>
              </a:rPr>
              <a:t>Môment ma sát trên ổ chặn (còn mới)</a:t>
            </a:r>
            <a:endParaRPr lang="ru-RU" sz="2000">
              <a:latin typeface="Arial" charset="0"/>
              <a:cs typeface="Arial" charset="0"/>
            </a:endParaRPr>
          </a:p>
        </p:txBody>
      </p:sp>
      <p:sp>
        <p:nvSpPr>
          <p:cNvPr id="50194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612775" y="5690137"/>
            <a:ext cx="19812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E90D8FC6-1E13-4E4B-972F-0035128AF3EE}" type="slidenum">
              <a:rPr lang="en-US" sz="1800" smtClean="0">
                <a:solidFill>
                  <a:schemeClr val="tx2"/>
                </a:solidFill>
              </a:rPr>
              <a:pPr/>
              <a:t>56</a:t>
            </a:fld>
            <a:endParaRPr lang="en-US" sz="18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ChangeArrowheads="1"/>
          </p:cNvSpPr>
          <p:nvPr/>
        </p:nvSpPr>
        <p:spPr bwMode="auto">
          <a:xfrm>
            <a:off x="298450" y="394508"/>
            <a:ext cx="2803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en-US" sz="2000" b="1">
                <a:latin typeface="Arial" charset="0"/>
                <a:cs typeface="Arial" charset="0"/>
              </a:rPr>
              <a:t>b.</a:t>
            </a:r>
            <a:r>
              <a:rPr lang="vi-VN" sz="2000" b="1">
                <a:latin typeface="Arial" charset="0"/>
                <a:cs typeface="Arial" charset="0"/>
              </a:rPr>
              <a:t> Ma sát trên ổ chặn</a:t>
            </a:r>
          </a:p>
        </p:txBody>
      </p:sp>
      <p:sp>
        <p:nvSpPr>
          <p:cNvPr id="51203" name="Rectangle 8"/>
          <p:cNvSpPr>
            <a:spLocks noChangeArrowheads="1"/>
          </p:cNvSpPr>
          <p:nvPr/>
        </p:nvSpPr>
        <p:spPr bwMode="auto">
          <a:xfrm>
            <a:off x="298450" y="812021"/>
            <a:ext cx="2911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000" b="1" i="1">
                <a:latin typeface="Arial" charset="0"/>
                <a:cs typeface="Arial" charset="0"/>
              </a:rPr>
              <a:t>+ </a:t>
            </a:r>
            <a:r>
              <a:rPr lang="vi-VN" sz="2000" b="1" i="1">
                <a:latin typeface="Arial" charset="0"/>
                <a:cs typeface="Arial" charset="0"/>
              </a:rPr>
              <a:t>Ổ chặn đã chạy mòn</a:t>
            </a:r>
            <a:endParaRPr lang="vi-VN" sz="2000">
              <a:latin typeface="Arial" charset="0"/>
              <a:cs typeface="Arial" charset="0"/>
            </a:endParaRPr>
          </a:p>
        </p:txBody>
      </p:sp>
      <p:pic>
        <p:nvPicPr>
          <p:cNvPr id="51204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288" y="1267633"/>
            <a:ext cx="2355850" cy="419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205" name="Object 2"/>
          <p:cNvGraphicFramePr>
            <a:graphicFrameLocks noChangeAspect="1"/>
          </p:cNvGraphicFramePr>
          <p:nvPr/>
        </p:nvGraphicFramePr>
        <p:xfrm>
          <a:off x="5791200" y="972358"/>
          <a:ext cx="981075" cy="314325"/>
        </p:xfrm>
        <a:graphic>
          <a:graphicData uri="http://schemas.openxmlformats.org/presentationml/2006/ole">
            <p:oleObj spid="_x0000_s51534" name="Equation" r:id="rId4" imgW="444307" imgH="139639" progId="">
              <p:embed/>
            </p:oleObj>
          </a:graphicData>
        </a:graphic>
      </p:graphicFrame>
      <p:sp>
        <p:nvSpPr>
          <p:cNvPr id="51206" name="Rectangle 29"/>
          <p:cNvSpPr>
            <a:spLocks noChangeArrowheads="1"/>
          </p:cNvSpPr>
          <p:nvPr/>
        </p:nvSpPr>
        <p:spPr bwMode="auto">
          <a:xfrm>
            <a:off x="3325813" y="389746"/>
            <a:ext cx="57912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vi-VN" sz="2000">
                <a:latin typeface="Arial" charset="0"/>
                <a:cs typeface="Arial" charset="0"/>
              </a:rPr>
              <a:t>- Giả thuyết chỉ có máng lót mòn, tại mọi điểm của bề mặt tiếp xúc độ mòn u tỉ lệ thuận với áp suất tiếp xúc p và vận tốc dài </a:t>
            </a:r>
          </a:p>
        </p:txBody>
      </p:sp>
      <p:graphicFrame>
        <p:nvGraphicFramePr>
          <p:cNvPr id="51207" name="Object 3"/>
          <p:cNvGraphicFramePr>
            <a:graphicFrameLocks noChangeAspect="1"/>
          </p:cNvGraphicFramePr>
          <p:nvPr/>
        </p:nvGraphicFramePr>
        <p:xfrm>
          <a:off x="3875088" y="1402571"/>
          <a:ext cx="1419225" cy="396875"/>
        </p:xfrm>
        <a:graphic>
          <a:graphicData uri="http://schemas.openxmlformats.org/presentationml/2006/ole">
            <p:oleObj spid="_x0000_s51535" name="Equation" r:id="rId5" imgW="710891" imgH="203112" progId="">
              <p:embed/>
            </p:oleObj>
          </a:graphicData>
        </a:graphic>
      </p:graphicFrame>
      <p:sp>
        <p:nvSpPr>
          <p:cNvPr id="51208" name="Rectangle 32"/>
          <p:cNvSpPr>
            <a:spLocks noChangeArrowheads="1"/>
          </p:cNvSpPr>
          <p:nvPr/>
        </p:nvSpPr>
        <p:spPr bwMode="auto">
          <a:xfrm>
            <a:off x="5976938" y="1386696"/>
            <a:ext cx="1285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vi-VN" sz="2000">
                <a:latin typeface="Arial" charset="0"/>
                <a:cs typeface="Arial" charset="0"/>
              </a:rPr>
              <a:t>k = const </a:t>
            </a:r>
          </a:p>
        </p:txBody>
      </p:sp>
      <p:sp>
        <p:nvSpPr>
          <p:cNvPr id="51209" name="Rectangle 33"/>
          <p:cNvSpPr>
            <a:spLocks noChangeArrowheads="1"/>
          </p:cNvSpPr>
          <p:nvPr/>
        </p:nvSpPr>
        <p:spPr bwMode="auto">
          <a:xfrm>
            <a:off x="3395663" y="1872471"/>
            <a:ext cx="2206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vi-VN" sz="2000">
                <a:latin typeface="Arial" charset="0"/>
                <a:cs typeface="Arial" charset="0"/>
              </a:rPr>
              <a:t>- Phân bố áp suất</a:t>
            </a:r>
          </a:p>
        </p:txBody>
      </p:sp>
      <p:graphicFrame>
        <p:nvGraphicFramePr>
          <p:cNvPr id="51210" name="Object 4"/>
          <p:cNvGraphicFramePr>
            <a:graphicFrameLocks noChangeAspect="1"/>
          </p:cNvGraphicFramePr>
          <p:nvPr/>
        </p:nvGraphicFramePr>
        <p:xfrm>
          <a:off x="3910013" y="2272521"/>
          <a:ext cx="1585912" cy="730250"/>
        </p:xfrm>
        <a:graphic>
          <a:graphicData uri="http://schemas.openxmlformats.org/presentationml/2006/ole">
            <p:oleObj spid="_x0000_s51536" name="Equation" r:id="rId6" imgW="850531" imgH="393529" progId="">
              <p:embed/>
            </p:oleObj>
          </a:graphicData>
        </a:graphic>
      </p:graphicFrame>
      <p:graphicFrame>
        <p:nvGraphicFramePr>
          <p:cNvPr id="51211" name="Object 5"/>
          <p:cNvGraphicFramePr>
            <a:graphicFrameLocks noChangeAspect="1"/>
          </p:cNvGraphicFramePr>
          <p:nvPr/>
        </p:nvGraphicFramePr>
        <p:xfrm>
          <a:off x="6757988" y="2329671"/>
          <a:ext cx="860425" cy="666750"/>
        </p:xfrm>
        <a:graphic>
          <a:graphicData uri="http://schemas.openxmlformats.org/presentationml/2006/ole">
            <p:oleObj spid="_x0000_s51537" name="Equation" r:id="rId7" imgW="507780" imgH="393529" progId="">
              <p:embed/>
            </p:oleObj>
          </a:graphicData>
        </a:graphic>
      </p:graphicFrame>
      <p:sp>
        <p:nvSpPr>
          <p:cNvPr id="51212" name="Rectangle 38"/>
          <p:cNvSpPr>
            <a:spLocks noChangeArrowheads="1"/>
          </p:cNvSpPr>
          <p:nvPr/>
        </p:nvSpPr>
        <p:spPr bwMode="auto">
          <a:xfrm>
            <a:off x="3360738" y="3029758"/>
            <a:ext cx="28876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vi-VN" sz="2000">
                <a:latin typeface="Arial" charset="0"/>
                <a:cs typeface="Arial" charset="0"/>
              </a:rPr>
              <a:t>- Áp lực ma sát trên dS </a:t>
            </a:r>
          </a:p>
        </p:txBody>
      </p:sp>
      <p:graphicFrame>
        <p:nvGraphicFramePr>
          <p:cNvPr id="51213" name="Object 6"/>
          <p:cNvGraphicFramePr>
            <a:graphicFrameLocks noChangeAspect="1"/>
          </p:cNvGraphicFramePr>
          <p:nvPr/>
        </p:nvGraphicFramePr>
        <p:xfrm>
          <a:off x="3714750" y="3350433"/>
          <a:ext cx="3978275" cy="1565275"/>
        </p:xfrm>
        <a:graphic>
          <a:graphicData uri="http://schemas.openxmlformats.org/presentationml/2006/ole">
            <p:oleObj spid="_x0000_s51538" name="Equation" r:id="rId8" imgW="2324100" imgH="914400" progId="">
              <p:embed/>
            </p:oleObj>
          </a:graphicData>
        </a:graphic>
      </p:graphicFrame>
      <p:graphicFrame>
        <p:nvGraphicFramePr>
          <p:cNvPr id="51214" name="Object 7"/>
          <p:cNvGraphicFramePr>
            <a:graphicFrameLocks noChangeAspect="1"/>
          </p:cNvGraphicFramePr>
          <p:nvPr/>
        </p:nvGraphicFramePr>
        <p:xfrm>
          <a:off x="3714750" y="4823633"/>
          <a:ext cx="1893888" cy="741363"/>
        </p:xfrm>
        <a:graphic>
          <a:graphicData uri="http://schemas.openxmlformats.org/presentationml/2006/ole">
            <p:oleObj spid="_x0000_s51539" name="Equation" r:id="rId9" imgW="1143000" imgH="444500" progId="">
              <p:embed/>
            </p:oleObj>
          </a:graphicData>
        </a:graphic>
      </p:graphicFrame>
      <p:graphicFrame>
        <p:nvGraphicFramePr>
          <p:cNvPr id="51215" name="Object 8"/>
          <p:cNvGraphicFramePr>
            <a:graphicFrameLocks noChangeAspect="1"/>
          </p:cNvGraphicFramePr>
          <p:nvPr/>
        </p:nvGraphicFramePr>
        <p:xfrm>
          <a:off x="6534150" y="4793471"/>
          <a:ext cx="1641475" cy="695325"/>
        </p:xfrm>
        <a:graphic>
          <a:graphicData uri="http://schemas.openxmlformats.org/presentationml/2006/ole">
            <p:oleObj spid="_x0000_s51540" name="Equation" r:id="rId10" imgW="1054100" imgH="444500" progId="">
              <p:embed/>
            </p:oleObj>
          </a:graphicData>
        </a:graphic>
      </p:graphicFrame>
      <p:sp>
        <p:nvSpPr>
          <p:cNvPr id="51216" name="Rectangle 45"/>
          <p:cNvSpPr>
            <a:spLocks noChangeArrowheads="1"/>
          </p:cNvSpPr>
          <p:nvPr/>
        </p:nvSpPr>
        <p:spPr bwMode="auto">
          <a:xfrm>
            <a:off x="3097213" y="5590396"/>
            <a:ext cx="4619625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vi-VN" sz="2000">
                <a:latin typeface="Arial" charset="0"/>
                <a:cs typeface="Arial" charset="0"/>
              </a:rPr>
              <a:t>- Môment ma sát trên ổ chặn (đã mòn) </a:t>
            </a:r>
          </a:p>
        </p:txBody>
      </p:sp>
      <p:graphicFrame>
        <p:nvGraphicFramePr>
          <p:cNvPr id="51217" name="Object 9"/>
          <p:cNvGraphicFramePr>
            <a:graphicFrameLocks noChangeAspect="1"/>
          </p:cNvGraphicFramePr>
          <p:nvPr/>
        </p:nvGraphicFramePr>
        <p:xfrm>
          <a:off x="7580313" y="5484033"/>
          <a:ext cx="1490662" cy="603250"/>
        </p:xfrm>
        <a:graphic>
          <a:graphicData uri="http://schemas.openxmlformats.org/presentationml/2006/ole">
            <p:oleObj spid="_x0000_s51541" name="Equation" r:id="rId11" imgW="965200" imgH="393700" progId="">
              <p:embed/>
            </p:oleObj>
          </a:graphicData>
        </a:graphic>
      </p:graphicFrame>
      <p:sp>
        <p:nvSpPr>
          <p:cNvPr id="51219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534398" y="6369405"/>
            <a:ext cx="19812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2BF9DDD-BBD3-4D8D-9538-9C31045D8BB1}" type="slidenum">
              <a:rPr lang="en-US" smtClean="0">
                <a:solidFill>
                  <a:schemeClr val="tx2"/>
                </a:solidFill>
              </a:rPr>
              <a:pPr/>
              <a:t>57</a:t>
            </a:fld>
            <a:endParaRPr lang="en-US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5"/>
          <p:cNvSpPr>
            <a:spLocks noChangeArrowheads="1"/>
          </p:cNvSpPr>
          <p:nvPr/>
        </p:nvSpPr>
        <p:spPr bwMode="auto">
          <a:xfrm>
            <a:off x="723900" y="1741488"/>
            <a:ext cx="20351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en-US" sz="2200" b="1">
                <a:latin typeface="Arial" charset="0"/>
                <a:cs typeface="Arial" charset="0"/>
              </a:rPr>
              <a:t>a. Hiện tượng</a:t>
            </a:r>
          </a:p>
        </p:txBody>
      </p:sp>
      <p:pic>
        <p:nvPicPr>
          <p:cNvPr id="5222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763" y="2260600"/>
            <a:ext cx="8208962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Title 1"/>
          <p:cNvSpPr>
            <a:spLocks noGrp="1"/>
          </p:cNvSpPr>
          <p:nvPr>
            <p:ph type="title"/>
          </p:nvPr>
        </p:nvSpPr>
        <p:spPr>
          <a:xfrm>
            <a:off x="576263" y="1252538"/>
            <a:ext cx="4365625" cy="488950"/>
          </a:xfrm>
        </p:spPr>
        <p:txBody>
          <a:bodyPr/>
          <a:lstStyle/>
          <a:p>
            <a:pPr eaLnBrk="1" hangingPunct="1"/>
            <a:r>
              <a:rPr lang="en-US" sz="2200" b="1" smtClean="0">
                <a:solidFill>
                  <a:schemeClr val="tx1"/>
                </a:solidFill>
                <a:latin typeface="Arial" charset="0"/>
                <a:cs typeface="Arial" charset="0"/>
              </a:rPr>
              <a:t>4. Ma sát lăn</a:t>
            </a:r>
          </a:p>
        </p:txBody>
      </p:sp>
      <p:grpSp>
        <p:nvGrpSpPr>
          <p:cNvPr id="52229" name="Group 8"/>
          <p:cNvGrpSpPr>
            <a:grpSpLocks/>
          </p:cNvGrpSpPr>
          <p:nvPr/>
        </p:nvGrpSpPr>
        <p:grpSpPr bwMode="auto">
          <a:xfrm>
            <a:off x="0" y="-25400"/>
            <a:ext cx="7358063" cy="1089025"/>
            <a:chOff x="362309" y="-53282"/>
            <a:chExt cx="8412453" cy="1381659"/>
          </a:xfrm>
        </p:grpSpPr>
        <p:pic>
          <p:nvPicPr>
            <p:cNvPr id="52231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309" y="1"/>
              <a:ext cx="8376249" cy="125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2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3101" y="-53282"/>
              <a:ext cx="1381661" cy="1381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223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5A48B50D-9578-4E83-B998-436E504EDB2E}" type="slidenum">
              <a:rPr lang="en-US" smtClean="0">
                <a:solidFill>
                  <a:schemeClr val="tx2"/>
                </a:solidFill>
              </a:rPr>
              <a:pPr/>
              <a:t>58</a:t>
            </a:fld>
            <a:endParaRPr lang="en-US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ChangeArrowheads="1"/>
          </p:cNvSpPr>
          <p:nvPr/>
        </p:nvSpPr>
        <p:spPr bwMode="auto">
          <a:xfrm>
            <a:off x="533400" y="1098550"/>
            <a:ext cx="23066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en-US" sz="2200" b="1">
                <a:latin typeface="Arial" charset="0"/>
                <a:cs typeface="Arial" charset="0"/>
              </a:rPr>
              <a:t>b. Nguyên nhân</a:t>
            </a:r>
          </a:p>
        </p:txBody>
      </p:sp>
      <p:sp>
        <p:nvSpPr>
          <p:cNvPr id="53251" name="Rectangle 8"/>
          <p:cNvSpPr>
            <a:spLocks noChangeArrowheads="1"/>
          </p:cNvSpPr>
          <p:nvPr/>
        </p:nvSpPr>
        <p:spPr bwMode="auto">
          <a:xfrm>
            <a:off x="304800" y="1501775"/>
            <a:ext cx="85185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215900" algn="just"/>
            <a:r>
              <a:rPr lang="en-US" sz="2200">
                <a:latin typeface="Arial" charset="0"/>
                <a:cs typeface="Arial" charset="0"/>
              </a:rPr>
              <a:t>Hiện tượng ma sát lăn được giải thích bằng tính đàn hồi trễ của vật liệu: Với cùng một biến dạng, ứng suất </a:t>
            </a:r>
            <a:r>
              <a:rPr lang="en-US" sz="2200" b="1">
                <a:solidFill>
                  <a:srgbClr val="FF0000"/>
                </a:solidFill>
                <a:latin typeface="Arial" charset="0"/>
                <a:cs typeface="Arial" charset="0"/>
              </a:rPr>
              <a:t>p</a:t>
            </a:r>
            <a:r>
              <a:rPr lang="en-US" sz="2200" b="1" baseline="-25000">
                <a:solidFill>
                  <a:srgbClr val="FF0000"/>
                </a:solidFill>
                <a:latin typeface="Arial" charset="0"/>
                <a:cs typeface="Arial" charset="0"/>
              </a:rPr>
              <a:t>2</a:t>
            </a:r>
            <a:r>
              <a:rPr lang="en-US" sz="2200">
                <a:latin typeface="Arial" charset="0"/>
                <a:cs typeface="Arial" charset="0"/>
              </a:rPr>
              <a:t> sinh ra trong quá trình tăng biến dạng lớn hơn ứng suất </a:t>
            </a:r>
            <a:r>
              <a:rPr lang="en-US" sz="2200" b="1">
                <a:solidFill>
                  <a:srgbClr val="FF0000"/>
                </a:solidFill>
                <a:latin typeface="Arial" charset="0"/>
                <a:cs typeface="Arial" charset="0"/>
              </a:rPr>
              <a:t>p</a:t>
            </a:r>
            <a:r>
              <a:rPr lang="en-US" sz="2200" b="1" baseline="-25000">
                <a:solidFill>
                  <a:srgbClr val="FF0000"/>
                </a:solidFill>
                <a:latin typeface="Arial" charset="0"/>
                <a:cs typeface="Arial" charset="0"/>
              </a:rPr>
              <a:t>1</a:t>
            </a:r>
            <a:r>
              <a:rPr lang="en-US" sz="2200">
                <a:latin typeface="Arial" charset="0"/>
                <a:cs typeface="Arial" charset="0"/>
              </a:rPr>
              <a:t> sinh ra trong quá trình giảm biến dạng.</a:t>
            </a:r>
          </a:p>
        </p:txBody>
      </p:sp>
      <p:pic>
        <p:nvPicPr>
          <p:cNvPr id="53252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7075" y="2933700"/>
            <a:ext cx="7834313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Rectangle 14"/>
          <p:cNvSpPr>
            <a:spLocks noChangeArrowheads="1"/>
          </p:cNvSpPr>
          <p:nvPr/>
        </p:nvSpPr>
        <p:spPr bwMode="auto">
          <a:xfrm>
            <a:off x="2397125" y="5599113"/>
            <a:ext cx="449421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latin typeface="Arial" charset="0"/>
                <a:cs typeface="Arial" charset="0"/>
              </a:rPr>
              <a:t>M</a:t>
            </a:r>
            <a:r>
              <a:rPr lang="en-US" sz="2200" b="1" baseline="-25000">
                <a:solidFill>
                  <a:srgbClr val="FF0000"/>
                </a:solidFill>
                <a:latin typeface="Arial" charset="0"/>
                <a:cs typeface="Arial" charset="0"/>
              </a:rPr>
              <a:t>msl</a:t>
            </a:r>
            <a:r>
              <a:rPr lang="en-US" sz="2200" b="1">
                <a:solidFill>
                  <a:srgbClr val="FF0000"/>
                </a:solidFill>
                <a:latin typeface="Arial" charset="0"/>
                <a:cs typeface="Arial" charset="0"/>
              </a:rPr>
              <a:t> = k.Q</a:t>
            </a:r>
          </a:p>
          <a:p>
            <a:pPr algn="just"/>
            <a:r>
              <a:rPr lang="en-US" sz="2200">
                <a:latin typeface="Arial" charset="0"/>
                <a:cs typeface="Arial" charset="0"/>
              </a:rPr>
              <a:t>Trong đó: k – hệ số ma sát lăn (m)</a:t>
            </a:r>
          </a:p>
        </p:txBody>
      </p:sp>
      <p:grpSp>
        <p:nvGrpSpPr>
          <p:cNvPr id="53254" name="Group 8"/>
          <p:cNvGrpSpPr>
            <a:grpSpLocks/>
          </p:cNvGrpSpPr>
          <p:nvPr/>
        </p:nvGrpSpPr>
        <p:grpSpPr bwMode="auto">
          <a:xfrm>
            <a:off x="0" y="-25400"/>
            <a:ext cx="7358063" cy="1089025"/>
            <a:chOff x="362309" y="-53282"/>
            <a:chExt cx="8412453" cy="1381659"/>
          </a:xfrm>
        </p:grpSpPr>
        <p:pic>
          <p:nvPicPr>
            <p:cNvPr id="53256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309" y="1"/>
              <a:ext cx="8376249" cy="125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57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3101" y="-53282"/>
              <a:ext cx="1381661" cy="1381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325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A23885D-E5B7-4588-8032-E18AB803A39A}" type="slidenum">
              <a:rPr lang="en-US" smtClean="0">
                <a:solidFill>
                  <a:schemeClr val="tx2"/>
                </a:solidFill>
              </a:rPr>
              <a:pPr/>
              <a:t>59</a:t>
            </a:fld>
            <a:endParaRPr lang="en-US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73DFAEE-53D0-4FDF-8F34-8C082CD76282}" type="slidenum">
              <a:rPr lang="en-US" smtClean="0">
                <a:solidFill>
                  <a:srgbClr val="898989"/>
                </a:solidFill>
              </a:rPr>
              <a:pPr/>
              <a:t>6</a:t>
            </a:fld>
            <a:endParaRPr lang="en-US" smtClean="0">
              <a:solidFill>
                <a:srgbClr val="898989"/>
              </a:solidFill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771525" y="1939290"/>
            <a:ext cx="2771775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sz="2200" dirty="0" err="1">
                <a:latin typeface="Arial" charset="0"/>
                <a:ea typeface="Calibri" pitchFamily="34" charset="0"/>
                <a:cs typeface="Arial" charset="0"/>
              </a:rPr>
              <a:t>Phản</a:t>
            </a:r>
            <a:r>
              <a:rPr lang="en-US" sz="2200" dirty="0">
                <a:latin typeface="Arial" charset="0"/>
                <a:ea typeface="Calibri" pitchFamily="34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ea typeface="Calibri" pitchFamily="34" charset="0"/>
                <a:cs typeface="Arial" charset="0"/>
              </a:rPr>
              <a:t>lực</a:t>
            </a:r>
            <a:r>
              <a:rPr lang="en-US" sz="2200" dirty="0">
                <a:latin typeface="Arial" charset="0"/>
                <a:ea typeface="Calibri" pitchFamily="34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ea typeface="Calibri" pitchFamily="34" charset="0"/>
                <a:cs typeface="Arial" charset="0"/>
              </a:rPr>
              <a:t>khớp</a:t>
            </a:r>
            <a:r>
              <a:rPr lang="en-US" sz="2200" dirty="0">
                <a:latin typeface="Arial" charset="0"/>
                <a:ea typeface="Calibri" pitchFamily="34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ea typeface="Calibri" pitchFamily="34" charset="0"/>
                <a:cs typeface="Arial" charset="0"/>
              </a:rPr>
              <a:t>động</a:t>
            </a:r>
            <a:r>
              <a:rPr lang="en-US" sz="2200" dirty="0">
                <a:latin typeface="Arial" charset="0"/>
                <a:ea typeface="Calibri" pitchFamily="34" charset="0"/>
                <a:cs typeface="Arial" charset="0"/>
              </a:rPr>
              <a:t> 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1063625" y="2493963"/>
            <a:ext cx="2701925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sz="2200">
                <a:latin typeface="Arial" charset="0"/>
                <a:ea typeface="Calibri" pitchFamily="34" charset="0"/>
                <a:cs typeface="Arial" charset="0"/>
              </a:rPr>
              <a:t>+ </a:t>
            </a:r>
            <a:r>
              <a:rPr lang="vi-VN" sz="2200">
                <a:latin typeface="Arial" charset="0"/>
                <a:ea typeface="Calibri" pitchFamily="34" charset="0"/>
                <a:cs typeface="Arial" charset="0"/>
              </a:rPr>
              <a:t>Áp lực khớp động </a:t>
            </a:r>
            <a:endParaRPr lang="en-US" sz="2200">
              <a:latin typeface="Arial" charset="0"/>
              <a:ea typeface="Calibri" pitchFamily="34" charset="0"/>
              <a:cs typeface="Arial" charset="0"/>
            </a:endParaRP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1122363" y="3021013"/>
            <a:ext cx="501491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28588">
              <a:lnSpc>
                <a:spcPct val="107000"/>
              </a:lnSpc>
              <a:spcAft>
                <a:spcPts val="600"/>
              </a:spcAft>
            </a:pPr>
            <a:r>
              <a:rPr lang="en-US" sz="2200">
                <a:latin typeface="Arial" charset="0"/>
                <a:ea typeface="Calibri" pitchFamily="34" charset="0"/>
                <a:cs typeface="Arial" charset="0"/>
              </a:rPr>
              <a:t>V</a:t>
            </a:r>
            <a:r>
              <a:rPr lang="vi-VN" sz="2200">
                <a:latin typeface="Arial" charset="0"/>
                <a:ea typeface="Calibri" pitchFamily="34" charset="0"/>
                <a:cs typeface="Arial" charset="0"/>
              </a:rPr>
              <a:t>uông góc với bề mặt tiếp xúc</a:t>
            </a:r>
            <a:r>
              <a:rPr lang="en-US" sz="2200">
                <a:latin typeface="Arial" charset="0"/>
                <a:ea typeface="Calibri" pitchFamily="34" charset="0"/>
                <a:cs typeface="Arial" charset="0"/>
              </a:rPr>
              <a:t>.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1122363" y="3497263"/>
            <a:ext cx="470852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marL="128588">
              <a:lnSpc>
                <a:spcPct val="107000"/>
              </a:lnSpc>
              <a:spcAft>
                <a:spcPts val="600"/>
              </a:spcAft>
            </a:pPr>
            <a:r>
              <a:rPr lang="vi-VN" sz="2200">
                <a:latin typeface="Arial" charset="0"/>
                <a:ea typeface="Calibri" pitchFamily="34" charset="0"/>
                <a:cs typeface="Arial" charset="0"/>
              </a:rPr>
              <a:t>Công của á</a:t>
            </a:r>
            <a:r>
              <a:rPr lang="en-US" sz="2200">
                <a:latin typeface="Arial" charset="0"/>
                <a:ea typeface="Calibri" pitchFamily="34" charset="0"/>
                <a:cs typeface="Arial" charset="0"/>
              </a:rPr>
              <a:t>p</a:t>
            </a:r>
            <a:r>
              <a:rPr lang="vi-VN" sz="2200">
                <a:latin typeface="Arial" charset="0"/>
                <a:ea typeface="Calibri" pitchFamily="34" charset="0"/>
                <a:cs typeface="Arial" charset="0"/>
              </a:rPr>
              <a:t> lực khớp động bằng 0</a:t>
            </a:r>
            <a:endParaRPr lang="en-US" sz="2200">
              <a:latin typeface="Arial" charset="0"/>
              <a:ea typeface="Calibri" pitchFamily="34" charset="0"/>
              <a:cs typeface="Arial" charset="0"/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1063625" y="4073525"/>
            <a:ext cx="1795463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sz="2200">
                <a:latin typeface="Arial" charset="0"/>
                <a:ea typeface="Calibri" pitchFamily="34" charset="0"/>
                <a:cs typeface="Arial" charset="0"/>
              </a:rPr>
              <a:t>+ </a:t>
            </a:r>
            <a:r>
              <a:rPr lang="vi-VN" sz="2200">
                <a:latin typeface="Arial" charset="0"/>
                <a:ea typeface="Calibri" pitchFamily="34" charset="0"/>
                <a:cs typeface="Arial" charset="0"/>
              </a:rPr>
              <a:t>Lực ma sát</a:t>
            </a:r>
            <a:endParaRPr lang="en-US" sz="2200">
              <a:latin typeface="Arial" charset="0"/>
              <a:ea typeface="Calibri" pitchFamily="34" charset="0"/>
              <a:cs typeface="Arial" charset="0"/>
            </a:endParaRPr>
          </a:p>
        </p:txBody>
      </p:sp>
      <p:sp>
        <p:nvSpPr>
          <p:cNvPr id="5130" name="Rectangle 11"/>
          <p:cNvSpPr>
            <a:spLocks noChangeArrowheads="1"/>
          </p:cNvSpPr>
          <p:nvPr/>
        </p:nvSpPr>
        <p:spPr bwMode="auto">
          <a:xfrm>
            <a:off x="1263650" y="4578350"/>
            <a:ext cx="6577013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sz="2200">
                <a:latin typeface="Arial" charset="0"/>
                <a:ea typeface="Calibri" pitchFamily="34" charset="0"/>
                <a:cs typeface="Arial" charset="0"/>
              </a:rPr>
              <a:t>Ngược </a:t>
            </a:r>
            <a:r>
              <a:rPr lang="vi-VN" sz="2200">
                <a:latin typeface="Arial" charset="0"/>
                <a:ea typeface="Calibri" pitchFamily="34" charset="0"/>
                <a:cs typeface="Arial" charset="0"/>
              </a:rPr>
              <a:t>chiều chuyển động tương đối </a:t>
            </a:r>
            <a:r>
              <a:rPr lang="en-US" sz="2200">
                <a:latin typeface="Arial" charset="0"/>
                <a:ea typeface="Calibri" pitchFamily="34" charset="0"/>
                <a:cs typeface="Arial" charset="0"/>
              </a:rPr>
              <a:t>giữa</a:t>
            </a:r>
            <a:r>
              <a:rPr lang="vi-VN" sz="2200">
                <a:latin typeface="Arial" charset="0"/>
                <a:ea typeface="Calibri" pitchFamily="34" charset="0"/>
                <a:cs typeface="Arial" charset="0"/>
              </a:rPr>
              <a:t> 2 bề mặt tiếp xúc</a:t>
            </a:r>
            <a:endParaRPr lang="en-US" sz="2200">
              <a:latin typeface="Arial" charset="0"/>
              <a:ea typeface="Calibri" pitchFamily="34" charset="0"/>
              <a:cs typeface="Arial" charset="0"/>
            </a:endParaRPr>
          </a:p>
        </p:txBody>
      </p:sp>
      <p:sp>
        <p:nvSpPr>
          <p:cNvPr id="14345" name="Rectangle 4"/>
          <p:cNvSpPr>
            <a:spLocks noChangeArrowheads="1"/>
          </p:cNvSpPr>
          <p:nvPr/>
        </p:nvSpPr>
        <p:spPr bwMode="auto">
          <a:xfrm>
            <a:off x="623888" y="1285875"/>
            <a:ext cx="8215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2200" dirty="0">
                <a:latin typeface="Arial" charset="0"/>
                <a:cs typeface="Arial" charset="0"/>
              </a:rPr>
              <a:t>2. </a:t>
            </a:r>
            <a:r>
              <a:rPr lang="en-US" sz="2200" u="sng" dirty="0" err="1">
                <a:latin typeface="Arial" charset="0"/>
                <a:cs typeface="Arial" charset="0"/>
              </a:rPr>
              <a:t>Nội</a:t>
            </a:r>
            <a:r>
              <a:rPr lang="en-US" sz="2200" u="sng" dirty="0">
                <a:latin typeface="Arial" charset="0"/>
                <a:cs typeface="Arial" charset="0"/>
              </a:rPr>
              <a:t> </a:t>
            </a:r>
            <a:r>
              <a:rPr lang="en-US" sz="2200" u="sng" dirty="0" err="1">
                <a:latin typeface="Arial" charset="0"/>
                <a:cs typeface="Arial" charset="0"/>
              </a:rPr>
              <a:t>lực</a:t>
            </a:r>
            <a:endParaRPr lang="en-US" sz="2200" u="sng" dirty="0">
              <a:latin typeface="Arial" charset="0"/>
              <a:cs typeface="Arial" charset="0"/>
            </a:endParaRPr>
          </a:p>
        </p:txBody>
      </p:sp>
      <p:grpSp>
        <p:nvGrpSpPr>
          <p:cNvPr id="14346" name="Group 8"/>
          <p:cNvGrpSpPr>
            <a:grpSpLocks/>
          </p:cNvGrpSpPr>
          <p:nvPr/>
        </p:nvGrpSpPr>
        <p:grpSpPr bwMode="auto">
          <a:xfrm>
            <a:off x="0" y="-25400"/>
            <a:ext cx="7358063" cy="1089025"/>
            <a:chOff x="362309" y="-53282"/>
            <a:chExt cx="8412453" cy="1381659"/>
          </a:xfrm>
        </p:grpSpPr>
        <p:pic>
          <p:nvPicPr>
            <p:cNvPr id="14352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309" y="1"/>
              <a:ext cx="8376249" cy="125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3101" y="-53282"/>
              <a:ext cx="1381661" cy="1381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350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5525" y="5346700"/>
            <a:ext cx="13811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1713" y="2133600"/>
            <a:ext cx="2684462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0638" y="2435542"/>
            <a:ext cx="782410" cy="5476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1363" y="3985806"/>
            <a:ext cx="848456" cy="5294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8578" y="1872391"/>
            <a:ext cx="543022" cy="5492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5" grpId="0"/>
      <p:bldP spid="5127" grpId="0"/>
      <p:bldP spid="5128" grpId="0"/>
      <p:bldP spid="5129" grpId="0"/>
      <p:bldP spid="5130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ChangeArrowheads="1"/>
          </p:cNvSpPr>
          <p:nvPr/>
        </p:nvSpPr>
        <p:spPr bwMode="auto">
          <a:xfrm>
            <a:off x="519113" y="1333500"/>
            <a:ext cx="39512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en-US" sz="2200" b="1">
                <a:latin typeface="Arial" charset="0"/>
                <a:cs typeface="Arial" charset="0"/>
              </a:rPr>
              <a:t>c. Điều kiện lăn không trượt</a:t>
            </a:r>
          </a:p>
        </p:txBody>
      </p:sp>
      <p:sp>
        <p:nvSpPr>
          <p:cNvPr id="54275" name="Rectangle 2"/>
          <p:cNvSpPr>
            <a:spLocks noChangeArrowheads="1"/>
          </p:cNvSpPr>
          <p:nvPr/>
        </p:nvSpPr>
        <p:spPr bwMode="auto">
          <a:xfrm>
            <a:off x="0" y="0"/>
            <a:ext cx="1841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 sz="2200">
              <a:latin typeface="Arial" charset="0"/>
              <a:cs typeface="Arial" charset="0"/>
            </a:endParaRPr>
          </a:p>
        </p:txBody>
      </p:sp>
      <p:graphicFrame>
        <p:nvGraphicFramePr>
          <p:cNvPr id="54276" name="Object 1"/>
          <p:cNvGraphicFramePr>
            <a:graphicFrameLocks noChangeAspect="1"/>
          </p:cNvGraphicFramePr>
          <p:nvPr/>
        </p:nvGraphicFramePr>
        <p:xfrm>
          <a:off x="423863" y="2717800"/>
          <a:ext cx="4346575" cy="2179638"/>
        </p:xfrm>
        <a:graphic>
          <a:graphicData uri="http://schemas.openxmlformats.org/presentationml/2006/ole">
            <p:oleObj spid="_x0000_s54483" name="AutoCAD Drawing" r:id="rId3" imgW="8429625" imgH="4943475" progId="">
              <p:embed/>
            </p:oleObj>
          </a:graphicData>
        </a:graphic>
      </p:graphicFrame>
      <p:sp>
        <p:nvSpPr>
          <p:cNvPr id="54277" name="Rectangle 3"/>
          <p:cNvSpPr>
            <a:spLocks noChangeArrowheads="1"/>
          </p:cNvSpPr>
          <p:nvPr/>
        </p:nvSpPr>
        <p:spPr bwMode="auto">
          <a:xfrm>
            <a:off x="4635500" y="1565275"/>
            <a:ext cx="206851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en-US" sz="2200">
                <a:latin typeface="Arial" charset="0"/>
                <a:cs typeface="Arial" charset="0"/>
              </a:rPr>
              <a:t>- Điều kiện lăn:</a:t>
            </a:r>
          </a:p>
        </p:txBody>
      </p:sp>
      <p:graphicFrame>
        <p:nvGraphicFramePr>
          <p:cNvPr id="54278" name="Object 5"/>
          <p:cNvGraphicFramePr>
            <a:graphicFrameLocks noChangeAspect="1"/>
          </p:cNvGraphicFramePr>
          <p:nvPr/>
        </p:nvGraphicFramePr>
        <p:xfrm>
          <a:off x="4724400" y="1981200"/>
          <a:ext cx="4076700" cy="660400"/>
        </p:xfrm>
        <a:graphic>
          <a:graphicData uri="http://schemas.openxmlformats.org/presentationml/2006/ole">
            <p:oleObj spid="_x0000_s54484" name="Equation" r:id="rId4" imgW="4076700" imgH="660400" progId="">
              <p:embed/>
            </p:oleObj>
          </a:graphicData>
        </a:graphic>
      </p:graphicFrame>
      <p:sp>
        <p:nvSpPr>
          <p:cNvPr id="54279" name="Rectangle 3"/>
          <p:cNvSpPr>
            <a:spLocks noChangeArrowheads="1"/>
          </p:cNvSpPr>
          <p:nvPr/>
        </p:nvSpPr>
        <p:spPr bwMode="auto">
          <a:xfrm>
            <a:off x="4648200" y="2632075"/>
            <a:ext cx="31638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en-US" sz="2200">
                <a:latin typeface="Arial" charset="0"/>
                <a:cs typeface="Arial" charset="0"/>
              </a:rPr>
              <a:t>- Điều kiện không trượt:</a:t>
            </a:r>
          </a:p>
        </p:txBody>
      </p:sp>
      <p:graphicFrame>
        <p:nvGraphicFramePr>
          <p:cNvPr id="54280" name="Object 6"/>
          <p:cNvGraphicFramePr>
            <a:graphicFrameLocks noChangeAspect="1"/>
          </p:cNvGraphicFramePr>
          <p:nvPr/>
        </p:nvGraphicFramePr>
        <p:xfrm>
          <a:off x="5746750" y="3289300"/>
          <a:ext cx="2108200" cy="330200"/>
        </p:xfrm>
        <a:graphic>
          <a:graphicData uri="http://schemas.openxmlformats.org/presentationml/2006/ole">
            <p:oleObj spid="_x0000_s54485" name="Equation" r:id="rId5" imgW="2108200" imgH="330200" progId="">
              <p:embed/>
            </p:oleObj>
          </a:graphicData>
        </a:graphic>
      </p:graphicFrame>
      <p:sp>
        <p:nvSpPr>
          <p:cNvPr id="54281" name="Rectangle 3"/>
          <p:cNvSpPr>
            <a:spLocks noChangeArrowheads="1"/>
          </p:cNvSpPr>
          <p:nvPr/>
        </p:nvSpPr>
        <p:spPr bwMode="auto">
          <a:xfrm>
            <a:off x="4648200" y="3698875"/>
            <a:ext cx="39052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en-US" sz="2200" b="1">
                <a:solidFill>
                  <a:srgbClr val="1021A0"/>
                </a:solidFill>
                <a:latin typeface="Arial" charset="0"/>
                <a:cs typeface="Arial" charset="0"/>
              </a:rPr>
              <a:t>- Điều kiện lăn không trượt:</a:t>
            </a:r>
          </a:p>
        </p:txBody>
      </p:sp>
      <p:graphicFrame>
        <p:nvGraphicFramePr>
          <p:cNvPr id="54282" name="Object 7"/>
          <p:cNvGraphicFramePr>
            <a:graphicFrameLocks noChangeAspect="1"/>
          </p:cNvGraphicFramePr>
          <p:nvPr/>
        </p:nvGraphicFramePr>
        <p:xfrm>
          <a:off x="5962650" y="4191000"/>
          <a:ext cx="1600200" cy="660400"/>
        </p:xfrm>
        <a:graphic>
          <a:graphicData uri="http://schemas.openxmlformats.org/presentationml/2006/ole">
            <p:oleObj spid="_x0000_s54486" name="Equation" r:id="rId6" imgW="1600200" imgH="660400" progId="">
              <p:embed/>
            </p:oleObj>
          </a:graphicData>
        </a:graphic>
      </p:graphicFrame>
      <p:graphicFrame>
        <p:nvGraphicFramePr>
          <p:cNvPr id="54283" name="Object 8"/>
          <p:cNvGraphicFramePr>
            <a:graphicFrameLocks noChangeAspect="1"/>
          </p:cNvGraphicFramePr>
          <p:nvPr/>
        </p:nvGraphicFramePr>
        <p:xfrm>
          <a:off x="6356350" y="5207000"/>
          <a:ext cx="774700" cy="660400"/>
        </p:xfrm>
        <a:graphic>
          <a:graphicData uri="http://schemas.openxmlformats.org/presentationml/2006/ole">
            <p:oleObj spid="_x0000_s54487" name="Equation" r:id="rId7" imgW="774364" imgH="660113" progId="">
              <p:embed/>
            </p:oleObj>
          </a:graphicData>
        </a:graphic>
      </p:graphicFrame>
      <p:grpSp>
        <p:nvGrpSpPr>
          <p:cNvPr id="54284" name="Group 8"/>
          <p:cNvGrpSpPr>
            <a:grpSpLocks/>
          </p:cNvGrpSpPr>
          <p:nvPr/>
        </p:nvGrpSpPr>
        <p:grpSpPr bwMode="auto">
          <a:xfrm>
            <a:off x="0" y="-25400"/>
            <a:ext cx="7358063" cy="1089025"/>
            <a:chOff x="362309" y="-53282"/>
            <a:chExt cx="8412453" cy="1381659"/>
          </a:xfrm>
        </p:grpSpPr>
        <p:pic>
          <p:nvPicPr>
            <p:cNvPr id="54286" name="Picture 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309" y="1"/>
              <a:ext cx="8376249" cy="125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287" name="Picture 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3101" y="-53282"/>
              <a:ext cx="1381661" cy="1381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428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58414F64-6BD0-4DB3-AF43-928923239D21}" type="slidenum">
              <a:rPr lang="en-US" smtClean="0">
                <a:solidFill>
                  <a:schemeClr val="tx2"/>
                </a:solidFill>
              </a:rPr>
              <a:pPr/>
              <a:t>60</a:t>
            </a:fld>
            <a:endParaRPr lang="en-US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D4DD2D81-AAC8-4156-BBEC-E6453BE25746}" type="slidenum">
              <a:rPr lang="en-US" smtClean="0">
                <a:solidFill>
                  <a:srgbClr val="898989"/>
                </a:solidFill>
              </a:rPr>
              <a:pPr/>
              <a:t>7</a:t>
            </a:fld>
            <a:endParaRPr lang="en-US" smtClean="0">
              <a:solidFill>
                <a:srgbClr val="89898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05769" y="3129576"/>
            <a:ext cx="4351337" cy="59531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z="2200" b="1" u="sng" smtClean="0"/>
              <a:t>N</a:t>
            </a:r>
            <a:r>
              <a:rPr lang="vi-VN" sz="2200" b="1" u="sng" smtClean="0"/>
              <a:t>guyên lý d’Alembert</a:t>
            </a:r>
            <a:endParaRPr lang="en-US" sz="2200" b="1" u="sng" smtClean="0"/>
          </a:p>
        </p:txBody>
      </p:sp>
      <p:sp>
        <p:nvSpPr>
          <p:cNvPr id="15366" name="Rectangle 1"/>
          <p:cNvSpPr>
            <a:spLocks noChangeArrowheads="1"/>
          </p:cNvSpPr>
          <p:nvPr/>
        </p:nvSpPr>
        <p:spPr bwMode="auto">
          <a:xfrm>
            <a:off x="1316831" y="1832589"/>
            <a:ext cx="2243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200" dirty="0">
                <a:latin typeface="Arial" charset="0"/>
                <a:cs typeface="Arial" charset="0"/>
              </a:rPr>
              <a:t>3. </a:t>
            </a:r>
            <a:r>
              <a:rPr lang="en-US" sz="2200" u="sng" dirty="0" err="1">
                <a:latin typeface="Arial" charset="0"/>
                <a:cs typeface="Arial" charset="0"/>
              </a:rPr>
              <a:t>Lực</a:t>
            </a:r>
            <a:r>
              <a:rPr lang="en-US" sz="2200" u="sng" dirty="0">
                <a:latin typeface="Arial" charset="0"/>
                <a:cs typeface="Arial" charset="0"/>
              </a:rPr>
              <a:t> </a:t>
            </a:r>
            <a:r>
              <a:rPr lang="en-US" sz="2200" u="sng" dirty="0" err="1">
                <a:latin typeface="Arial" charset="0"/>
                <a:cs typeface="Arial" charset="0"/>
              </a:rPr>
              <a:t>quán</a:t>
            </a:r>
            <a:r>
              <a:rPr lang="en-US" sz="2200" u="sng" dirty="0">
                <a:latin typeface="Arial" charset="0"/>
                <a:cs typeface="Arial" charset="0"/>
              </a:rPr>
              <a:t> </a:t>
            </a:r>
            <a:r>
              <a:rPr lang="en-US" sz="2200" u="sng" dirty="0" err="1">
                <a:latin typeface="Arial" charset="0"/>
                <a:cs typeface="Arial" charset="0"/>
              </a:rPr>
              <a:t>tính</a:t>
            </a:r>
            <a:endParaRPr lang="en-US" sz="2200" u="sng" dirty="0">
              <a:latin typeface="Arial" charset="0"/>
              <a:cs typeface="Arial" charset="0"/>
            </a:endParaRPr>
          </a:p>
        </p:txBody>
      </p:sp>
      <p:grpSp>
        <p:nvGrpSpPr>
          <p:cNvPr id="15367" name="Group 8"/>
          <p:cNvGrpSpPr>
            <a:grpSpLocks/>
          </p:cNvGrpSpPr>
          <p:nvPr/>
        </p:nvGrpSpPr>
        <p:grpSpPr bwMode="auto">
          <a:xfrm>
            <a:off x="0" y="-25400"/>
            <a:ext cx="7358063" cy="1089025"/>
            <a:chOff x="362309" y="-53282"/>
            <a:chExt cx="8412453" cy="1381659"/>
          </a:xfrm>
        </p:grpSpPr>
        <p:pic>
          <p:nvPicPr>
            <p:cNvPr id="15369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309" y="1"/>
              <a:ext cx="8376249" cy="125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0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3101" y="-53282"/>
              <a:ext cx="1381661" cy="1381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8461" y="3721851"/>
            <a:ext cx="3559770" cy="4815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8461" y="4273400"/>
            <a:ext cx="4614290" cy="5364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89858" y="2414613"/>
            <a:ext cx="3657298" cy="505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77590-8A83-46C4-A83D-C59382C25C3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99441" y="796834"/>
            <a:ext cx="8888252" cy="4180115"/>
            <a:chOff x="299441" y="796834"/>
            <a:chExt cx="8888252" cy="4180115"/>
          </a:xfrm>
        </p:grpSpPr>
        <p:grpSp>
          <p:nvGrpSpPr>
            <p:cNvPr id="7" name="Group 6"/>
            <p:cNvGrpSpPr/>
            <p:nvPr/>
          </p:nvGrpSpPr>
          <p:grpSpPr>
            <a:xfrm>
              <a:off x="299441" y="809898"/>
              <a:ext cx="8888252" cy="4167051"/>
              <a:chOff x="299441" y="809898"/>
              <a:chExt cx="8888252" cy="4167051"/>
            </a:xfrm>
          </p:grpSpPr>
          <p:pic>
            <p:nvPicPr>
              <p:cNvPr id="102402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 l="42066" t="34743" r="20214" b="36071"/>
              <a:stretch>
                <a:fillRect/>
              </a:stretch>
            </p:blipFill>
            <p:spPr bwMode="auto">
              <a:xfrm>
                <a:off x="299441" y="809898"/>
                <a:ext cx="8888252" cy="38666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6" name="Oval 5"/>
              <p:cNvSpPr/>
              <p:nvPr/>
            </p:nvSpPr>
            <p:spPr>
              <a:xfrm>
                <a:off x="5185956" y="4428309"/>
                <a:ext cx="548640" cy="5486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483326" y="796834"/>
              <a:ext cx="770708" cy="3135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77590-8A83-46C4-A83D-C59382C25C3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/>
          <a:srcRect l="18674" t="24632" r="12359" b="41429"/>
          <a:stretch>
            <a:fillRect/>
          </a:stretch>
        </p:blipFill>
        <p:spPr bwMode="auto">
          <a:xfrm>
            <a:off x="170585" y="1148764"/>
            <a:ext cx="8973415" cy="2482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22069" y="1907177"/>
            <a:ext cx="5577840" cy="19986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2986</TotalTime>
  <Words>1965</Words>
  <Application>Microsoft Office PowerPoint</Application>
  <PresentationFormat>On-screen Show (4:3)</PresentationFormat>
  <Paragraphs>466</Paragraphs>
  <Slides>60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60</vt:i4>
      </vt:variant>
    </vt:vector>
  </HeadingPairs>
  <TitlesOfParts>
    <vt:vector size="63" baseType="lpstr">
      <vt:lpstr>Origin</vt:lpstr>
      <vt:lpstr>AutoCAD Drawing</vt:lpstr>
      <vt:lpstr>Equation</vt:lpstr>
      <vt:lpstr>NGUYÊN LÝ MÁY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Nguyên tắc giải bài toán áp lực khớp động của nhóm Axua loại 2</vt:lpstr>
      <vt:lpstr>Slide 20</vt:lpstr>
      <vt:lpstr>Ghi chú:  Cách sắp xếp phương trình cân bằng lực như sau: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vd3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4. Ma sát lăn</vt:lpstr>
      <vt:lpstr>Slide 59</vt:lpstr>
      <vt:lpstr>Slide 60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Thanh Vi</dc:creator>
  <cp:lastModifiedBy>User</cp:lastModifiedBy>
  <cp:revision>217</cp:revision>
  <dcterms:created xsi:type="dcterms:W3CDTF">2014-09-26T07:50:45Z</dcterms:created>
  <dcterms:modified xsi:type="dcterms:W3CDTF">2022-11-02T01:25:09Z</dcterms:modified>
</cp:coreProperties>
</file>