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303" r:id="rId2"/>
    <p:sldId id="304" r:id="rId3"/>
    <p:sldId id="270" r:id="rId4"/>
    <p:sldId id="288" r:id="rId5"/>
    <p:sldId id="308" r:id="rId6"/>
    <p:sldId id="300" r:id="rId7"/>
    <p:sldId id="302" r:id="rId8"/>
    <p:sldId id="290" r:id="rId9"/>
    <p:sldId id="291" r:id="rId10"/>
    <p:sldId id="277" r:id="rId11"/>
    <p:sldId id="306" r:id="rId12"/>
    <p:sldId id="292" r:id="rId13"/>
    <p:sldId id="305" r:id="rId14"/>
    <p:sldId id="293" r:id="rId15"/>
    <p:sldId id="294" r:id="rId16"/>
    <p:sldId id="287" r:id="rId17"/>
    <p:sldId id="295" r:id="rId18"/>
    <p:sldId id="296" r:id="rId19"/>
    <p:sldId id="297" r:id="rId20"/>
    <p:sldId id="273" r:id="rId21"/>
    <p:sldId id="298" r:id="rId22"/>
    <p:sldId id="299" r:id="rId23"/>
    <p:sldId id="309" r:id="rId24"/>
    <p:sldId id="310" r:id="rId25"/>
    <p:sldId id="311" r:id="rId26"/>
    <p:sldId id="313" r:id="rId27"/>
    <p:sldId id="31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3399"/>
    <a:srgbClr val="FF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9" d="100"/>
          <a:sy n="79" d="100"/>
        </p:scale>
        <p:origin x="-258" y="-7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E919BA-863E-4D38-8357-15142DEAE2D5}" type="datetimeFigureOut">
              <a:rPr lang="id-ID" smtClean="0"/>
              <a:pPr/>
              <a:t>21/11/2022</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9492E5-4FE8-44D4-BCD1-FFAAA016023B}" type="slidenum">
              <a:rPr lang="id-ID" smtClean="0"/>
              <a:pPr/>
              <a:t>‹#›</a:t>
            </a:fld>
            <a:endParaRPr lang="id-ID"/>
          </a:p>
        </p:txBody>
      </p:sp>
    </p:spTree>
    <p:extLst>
      <p:ext uri="{BB962C8B-B14F-4D97-AF65-F5344CB8AC3E}">
        <p14:creationId xmlns="" xmlns:p14="http://schemas.microsoft.com/office/powerpoint/2010/main" val="3283682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
        <p:nvSpPr>
          <p:cNvPr id="665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E293B104-BA31-4421-93BE-DF8997E97F0C}" type="slidenum">
              <a:rPr lang="id-ID" smtClean="0"/>
              <a:pPr/>
              <a:t>2</a:t>
            </a:fld>
            <a:endParaRPr lang="id-ID" smtClean="0"/>
          </a:p>
        </p:txBody>
      </p:sp>
    </p:spTree>
    <p:extLst>
      <p:ext uri="{BB962C8B-B14F-4D97-AF65-F5344CB8AC3E}">
        <p14:creationId xmlns="" xmlns:p14="http://schemas.microsoft.com/office/powerpoint/2010/main" val="3922713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095B96F9-C55B-4DB4-82CA-D6D68C7BAB99}" type="datetime1">
              <a:rPr lang="en-US" smtClean="0"/>
              <a:pPr/>
              <a:t>21/11/2022</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7DA90B12-5872-44F5-A5A5-9B6E76CECAFA}"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mc:AlternateContent xmlns:mc="http://schemas.openxmlformats.org/markup-compatibility/2006">
    <mc:Choice xmlns=""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8FF517-D74A-45D9-B4E3-BDF8F97A5AD9}" type="datetime1">
              <a:rPr lang="en-US" smtClean="0"/>
              <a:pPr/>
              <a:t>21/11/2022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90B12-5872-44F5-A5A5-9B6E76CECAFA}"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8E5948-7BEF-4EE5-8C5C-9C30FC453CF6}" type="datetime1">
              <a:rPr lang="en-US" smtClean="0"/>
              <a:pPr/>
              <a:t>21/11/2022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90B12-5872-44F5-A5A5-9B6E76CECAFA}"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mc:AlternateContent xmlns:mc="http://schemas.openxmlformats.org/markup-compatibility/2006">
    <mc:Choice xmlns=""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61C8680-6B4F-4180-BA9F-1F9DC3239ED8}" type="datetime1">
              <a:rPr lang="en-US" smtClean="0"/>
              <a:pPr/>
              <a:t>21/11/2022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90B12-5872-44F5-A5A5-9B6E76CECAFA}"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mc:Choice xmlns=""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742E2FE3-A4C9-49C4-8AD5-77EA0E70921C}" type="datetime1">
              <a:rPr lang="en-US" smtClean="0"/>
              <a:pPr/>
              <a:t>21/11/2022</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7DA90B12-5872-44F5-A5A5-9B6E76CECAFA}"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570606E-9EBC-4623-ABD8-84B256D7588B}" type="datetime1">
              <a:rPr lang="en-US" smtClean="0"/>
              <a:pPr/>
              <a:t>21/11/2022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A90B12-5872-44F5-A5A5-9B6E76CECAFA}"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mc:Choice xmlns=""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A3D82C0-61C1-4932-B383-C8E0A8DD4B62}" type="datetime1">
              <a:rPr lang="en-US" smtClean="0"/>
              <a:pPr/>
              <a:t>21/11/2022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A90B12-5872-44F5-A5A5-9B6E76CECAFA}"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mc:Choice xmlns=""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EE0454E-1761-4F75-B749-B1087F613D1E}" type="datetime1">
              <a:rPr lang="en-US" smtClean="0"/>
              <a:pPr/>
              <a:t>21/11/2022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A90B12-5872-44F5-A5A5-9B6E76CECAFA}"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mc:AlternateContent xmlns:mc="http://schemas.openxmlformats.org/markup-compatibility/2006">
    <mc:Choice xmlns=""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E0F85F-09B0-4DBE-8C5A-06CF15B26E6B}" type="datetime1">
              <a:rPr lang="en-US" smtClean="0"/>
              <a:pPr/>
              <a:t>21/11/2022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A90B12-5872-44F5-A5A5-9B6E76CECAFA}"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mc:AlternateContent xmlns:mc="http://schemas.openxmlformats.org/markup-compatibility/2006">
    <mc:Choice xmlns=""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C2C7446-7B0D-4A12-B16D-56FF7ABE1E46}" type="datetime1">
              <a:rPr lang="en-US" smtClean="0"/>
              <a:pPr/>
              <a:t>21/11/2022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A90B12-5872-44F5-A5A5-9B6E76CECAFA}"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mc:Choice xmlns=""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8BA1E7F-F741-47EE-B057-B1B4203397B3}" type="datetime1">
              <a:rPr lang="en-US" smtClean="0"/>
              <a:pPr/>
              <a:t>21/11/2022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A90B12-5872-44F5-A5A5-9B6E76CECAFA}"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18B5F1B7-C48C-4543-BBF0-0DCE695FA6C3}" type="datetime1">
              <a:rPr lang="en-US" smtClean="0"/>
              <a:pPr/>
              <a:t>21/11/2022</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7DA90B12-5872-44F5-A5A5-9B6E76CECAFA}"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par>
    </p:tnLst>
  </p:timing>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png"/><Relationship Id="rId5" Type="http://schemas.openxmlformats.org/officeDocument/2006/relationships/image" Target="../media/image32.png"/><Relationship Id="rId10" Type="http://schemas.openxmlformats.org/officeDocument/2006/relationships/image" Target="../media/image2.png"/><Relationship Id="rId4" Type="http://schemas.openxmlformats.org/officeDocument/2006/relationships/image" Target="../media/image31.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2.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0.png"/><Relationship Id="rId5" Type="http://schemas.openxmlformats.org/officeDocument/2006/relationships/image" Target="../media/image47.png"/><Relationship Id="rId10" Type="http://schemas.openxmlformats.org/officeDocument/2006/relationships/image" Target="../media/image3.png"/><Relationship Id="rId4" Type="http://schemas.openxmlformats.org/officeDocument/2006/relationships/image" Target="../media/image46.png"/><Relationship Id="rId9"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0.png"/></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 Id="rId9"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323850" y="1797050"/>
            <a:ext cx="8455025" cy="1366838"/>
          </a:xfrm>
        </p:spPr>
        <p:txBody>
          <a:bodyPr/>
          <a:lstStyle/>
          <a:p>
            <a:pPr algn="ctr" eaLnBrk="1" hangingPunct="1"/>
            <a:r>
              <a:rPr lang="en-US" sz="7000" b="1" smtClean="0">
                <a:latin typeface="Arial" charset="0"/>
                <a:cs typeface="Arial" charset="0"/>
              </a:rPr>
              <a:t>NGUYÊN LÝ MÁY</a:t>
            </a:r>
          </a:p>
        </p:txBody>
      </p:sp>
      <p:grpSp>
        <p:nvGrpSpPr>
          <p:cNvPr id="17413" name="Group 8"/>
          <p:cNvGrpSpPr>
            <a:grpSpLocks/>
          </p:cNvGrpSpPr>
          <p:nvPr/>
        </p:nvGrpSpPr>
        <p:grpSpPr bwMode="auto">
          <a:xfrm>
            <a:off x="0" y="-25400"/>
            <a:ext cx="7358063" cy="1089025"/>
            <a:chOff x="362309" y="-53282"/>
            <a:chExt cx="8412453" cy="1381659"/>
          </a:xfrm>
        </p:grpSpPr>
        <p:pic>
          <p:nvPicPr>
            <p:cNvPr id="17415" name="Picture 7"/>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362309" y="1"/>
              <a:ext cx="8376249" cy="125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6" name="Picture 2"/>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7393101" y="-53282"/>
              <a:ext cx="1381661" cy="1381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Slide Number Placeholder 1"/>
          <p:cNvSpPr>
            <a:spLocks noGrp="1"/>
          </p:cNvSpPr>
          <p:nvPr>
            <p:ph type="sldNum" sz="quarter" idx="12"/>
          </p:nvPr>
        </p:nvSpPr>
        <p:spPr/>
        <p:txBody>
          <a:bodyPr/>
          <a:lstStyle/>
          <a:p>
            <a:fld id="{7DA90B12-5872-44F5-A5A5-9B6E76CECAFA}" type="slidenum">
              <a:rPr lang="en-US" smtClean="0"/>
              <a:pPr/>
              <a:t>1</a:t>
            </a:fld>
            <a:endParaRPr lang="en-US"/>
          </a:p>
        </p:txBody>
      </p:sp>
      <p:sp>
        <p:nvSpPr>
          <p:cNvPr id="10" name="Subtitle 2"/>
          <p:cNvSpPr>
            <a:spLocks noGrp="1"/>
          </p:cNvSpPr>
          <p:nvPr>
            <p:ph type="subTitle" idx="1"/>
          </p:nvPr>
        </p:nvSpPr>
        <p:spPr>
          <a:xfrm>
            <a:off x="1262063" y="3771900"/>
            <a:ext cx="7031037" cy="973138"/>
          </a:xfrm>
        </p:spPr>
        <p:txBody>
          <a:bodyPr>
            <a:normAutofit/>
          </a:bodyPr>
          <a:lstStyle/>
          <a:p>
            <a:pPr algn="just" eaLnBrk="1" fontAlgn="auto" hangingPunct="1">
              <a:spcBef>
                <a:spcPct val="0"/>
              </a:spcBef>
              <a:spcAft>
                <a:spcPts val="0"/>
              </a:spcAft>
              <a:buFont typeface="Wingdings 3"/>
              <a:buNone/>
              <a:defRPr/>
            </a:pPr>
            <a:r>
              <a:rPr lang="vi-VN" sz="2800" dirty="0" smtClean="0">
                <a:solidFill>
                  <a:schemeClr val="tx1"/>
                </a:solidFill>
                <a:latin typeface="Arial" charset="0"/>
                <a:cs typeface="Arial" charset="0"/>
              </a:rPr>
              <a:t>Giảng viên</a:t>
            </a:r>
            <a:r>
              <a:rPr lang="en-US" sz="2800" dirty="0" smtClean="0">
                <a:solidFill>
                  <a:schemeClr val="tx1"/>
                </a:solidFill>
                <a:latin typeface="Arial" charset="0"/>
                <a:cs typeface="Arial" charset="0"/>
              </a:rPr>
              <a:t> </a:t>
            </a:r>
            <a:r>
              <a:rPr lang="vi-VN" sz="2800" dirty="0" smtClean="0">
                <a:solidFill>
                  <a:schemeClr val="tx1"/>
                </a:solidFill>
                <a:latin typeface="Arial" charset="0"/>
                <a:cs typeface="Arial" charset="0"/>
              </a:rPr>
              <a:t>:</a:t>
            </a:r>
            <a:r>
              <a:rPr lang="en-US" sz="2800" dirty="0" smtClean="0">
                <a:solidFill>
                  <a:schemeClr val="tx1"/>
                </a:solidFill>
                <a:latin typeface="Arial" charset="0"/>
                <a:cs typeface="Arial" charset="0"/>
              </a:rPr>
              <a:t>    </a:t>
            </a:r>
            <a:r>
              <a:rPr lang="en-US" sz="2800" dirty="0" err="1" smtClean="0">
                <a:solidFill>
                  <a:schemeClr val="tx1"/>
                </a:solidFill>
                <a:latin typeface="Arial" charset="0"/>
                <a:cs typeface="Arial" charset="0"/>
              </a:rPr>
              <a:t>Hoàng</a:t>
            </a:r>
            <a:r>
              <a:rPr lang="en-US" sz="2800" dirty="0" smtClean="0">
                <a:solidFill>
                  <a:schemeClr val="tx1"/>
                </a:solidFill>
                <a:latin typeface="Arial" charset="0"/>
                <a:cs typeface="Arial" charset="0"/>
              </a:rPr>
              <a:t> </a:t>
            </a:r>
            <a:r>
              <a:rPr lang="en-US" sz="2800" dirty="0" err="1" smtClean="0">
                <a:solidFill>
                  <a:schemeClr val="tx1"/>
                </a:solidFill>
                <a:latin typeface="Arial" charset="0"/>
                <a:cs typeface="Arial" charset="0"/>
              </a:rPr>
              <a:t>Ngọc</a:t>
            </a:r>
            <a:r>
              <a:rPr lang="en-US" sz="2800" dirty="0" smtClean="0">
                <a:solidFill>
                  <a:schemeClr val="tx1"/>
                </a:solidFill>
                <a:latin typeface="Arial" charset="0"/>
                <a:cs typeface="Arial" charset="0"/>
              </a:rPr>
              <a:t> </a:t>
            </a:r>
            <a:r>
              <a:rPr lang="en-US" sz="2800" dirty="0" err="1" smtClean="0">
                <a:solidFill>
                  <a:schemeClr val="tx1"/>
                </a:solidFill>
                <a:latin typeface="Arial" charset="0"/>
                <a:cs typeface="Arial" charset="0"/>
              </a:rPr>
              <a:t>Thiên</a:t>
            </a:r>
            <a:r>
              <a:rPr lang="en-US" sz="2800" dirty="0" smtClean="0">
                <a:solidFill>
                  <a:schemeClr val="tx1"/>
                </a:solidFill>
                <a:latin typeface="Arial" charset="0"/>
                <a:cs typeface="Arial" charset="0"/>
              </a:rPr>
              <a:t> </a:t>
            </a:r>
            <a:r>
              <a:rPr lang="en-US" sz="2800" dirty="0" err="1" smtClean="0">
                <a:solidFill>
                  <a:schemeClr val="tx1"/>
                </a:solidFill>
                <a:latin typeface="Arial" charset="0"/>
                <a:cs typeface="Arial" charset="0"/>
              </a:rPr>
              <a:t>Vũ</a:t>
            </a:r>
            <a:endParaRPr lang="en-US" sz="2800" dirty="0" smtClean="0">
              <a:solidFill>
                <a:schemeClr val="tx1"/>
              </a:solidFill>
              <a:latin typeface="Arial" charset="0"/>
              <a:cs typeface="Arial" charset="0"/>
            </a:endParaRPr>
          </a:p>
          <a:p>
            <a:pPr algn="just" eaLnBrk="1" fontAlgn="auto" hangingPunct="1">
              <a:spcBef>
                <a:spcPct val="0"/>
              </a:spcBef>
              <a:spcAft>
                <a:spcPts val="0"/>
              </a:spcAft>
              <a:buFont typeface="Wingdings 3"/>
              <a:buNone/>
              <a:defRPr/>
            </a:pPr>
            <a:r>
              <a:rPr lang="en-US" sz="2800" dirty="0" err="1" smtClean="0">
                <a:solidFill>
                  <a:schemeClr val="tx1"/>
                </a:solidFill>
                <a:latin typeface="Arial" charset="0"/>
                <a:cs typeface="Arial" charset="0"/>
              </a:rPr>
              <a:t>Bộ</a:t>
            </a:r>
            <a:r>
              <a:rPr lang="en-US" sz="2800" dirty="0" smtClean="0">
                <a:solidFill>
                  <a:schemeClr val="tx1"/>
                </a:solidFill>
                <a:latin typeface="Arial" charset="0"/>
                <a:cs typeface="Arial" charset="0"/>
              </a:rPr>
              <a:t> </a:t>
            </a:r>
            <a:r>
              <a:rPr lang="en-US" sz="2800" dirty="0" err="1" smtClean="0">
                <a:solidFill>
                  <a:schemeClr val="tx1"/>
                </a:solidFill>
                <a:latin typeface="Arial" charset="0"/>
                <a:cs typeface="Arial" charset="0"/>
              </a:rPr>
              <a:t>môn</a:t>
            </a:r>
            <a:r>
              <a:rPr lang="en-US" sz="2800" dirty="0" smtClean="0">
                <a:solidFill>
                  <a:schemeClr val="tx1"/>
                </a:solidFill>
                <a:latin typeface="Arial" charset="0"/>
                <a:cs typeface="Arial" charset="0"/>
              </a:rPr>
              <a:t>      :    </a:t>
            </a:r>
            <a:r>
              <a:rPr lang="en-US" sz="2800" dirty="0" err="1" smtClean="0">
                <a:solidFill>
                  <a:schemeClr val="tx1"/>
                </a:solidFill>
                <a:latin typeface="Arial" charset="0"/>
                <a:cs typeface="Arial" charset="0"/>
              </a:rPr>
              <a:t>Cơ</a:t>
            </a:r>
            <a:r>
              <a:rPr lang="en-US" sz="2800" dirty="0" smtClean="0">
                <a:solidFill>
                  <a:schemeClr val="tx1"/>
                </a:solidFill>
                <a:latin typeface="Arial" charset="0"/>
                <a:cs typeface="Arial" charset="0"/>
              </a:rPr>
              <a:t> </a:t>
            </a:r>
            <a:r>
              <a:rPr lang="en-US" sz="2800" dirty="0" err="1" smtClean="0">
                <a:solidFill>
                  <a:schemeClr val="tx1"/>
                </a:solidFill>
                <a:latin typeface="Arial" charset="0"/>
                <a:cs typeface="Arial" charset="0"/>
              </a:rPr>
              <a:t>sở</a:t>
            </a:r>
            <a:r>
              <a:rPr lang="en-US" sz="2800" dirty="0" smtClean="0">
                <a:solidFill>
                  <a:schemeClr val="tx1"/>
                </a:solidFill>
                <a:latin typeface="Arial" charset="0"/>
                <a:cs typeface="Arial" charset="0"/>
              </a:rPr>
              <a:t> </a:t>
            </a:r>
            <a:r>
              <a:rPr lang="en-US" sz="2800" dirty="0" err="1" smtClean="0">
                <a:solidFill>
                  <a:schemeClr val="tx1"/>
                </a:solidFill>
                <a:latin typeface="Arial" charset="0"/>
                <a:cs typeface="Arial" charset="0"/>
              </a:rPr>
              <a:t>kỹ</a:t>
            </a:r>
            <a:r>
              <a:rPr lang="en-US" sz="2800" dirty="0" smtClean="0">
                <a:solidFill>
                  <a:schemeClr val="tx1"/>
                </a:solidFill>
                <a:latin typeface="Arial" charset="0"/>
                <a:cs typeface="Arial" charset="0"/>
              </a:rPr>
              <a:t> </a:t>
            </a:r>
            <a:r>
              <a:rPr lang="en-US" sz="2800" dirty="0" err="1" smtClean="0">
                <a:solidFill>
                  <a:schemeClr val="tx1"/>
                </a:solidFill>
                <a:latin typeface="Arial" charset="0"/>
                <a:cs typeface="Arial" charset="0"/>
              </a:rPr>
              <a:t>thuật-khoa</a:t>
            </a:r>
            <a:r>
              <a:rPr lang="en-US" sz="2800" dirty="0" smtClean="0">
                <a:solidFill>
                  <a:schemeClr val="tx1"/>
                </a:solidFill>
                <a:latin typeface="Arial" charset="0"/>
                <a:cs typeface="Arial" charset="0"/>
              </a:rPr>
              <a:t> SPCN</a:t>
            </a:r>
          </a:p>
        </p:txBody>
      </p:sp>
      <p:sp>
        <p:nvSpPr>
          <p:cNvPr id="11" name="Rectangle 3"/>
          <p:cNvSpPr>
            <a:spLocks noChangeArrowheads="1"/>
          </p:cNvSpPr>
          <p:nvPr/>
        </p:nvSpPr>
        <p:spPr bwMode="auto">
          <a:xfrm>
            <a:off x="1212450" y="5099050"/>
            <a:ext cx="532229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just" eaLnBrk="1" hangingPunct="1"/>
            <a:r>
              <a:rPr lang="en-US" sz="2800" dirty="0">
                <a:latin typeface="Arial" charset="0"/>
                <a:cs typeface="Arial" charset="0"/>
              </a:rPr>
              <a:t>Email</a:t>
            </a:r>
            <a:r>
              <a:rPr lang="en-US" sz="2800" dirty="0">
                <a:cs typeface="Arial" charset="0"/>
              </a:rPr>
              <a:t>          </a:t>
            </a:r>
            <a:r>
              <a:rPr lang="en-US" sz="2800" dirty="0">
                <a:latin typeface="Arial" charset="0"/>
                <a:cs typeface="Arial" charset="0"/>
              </a:rPr>
              <a:t> </a:t>
            </a:r>
            <a:r>
              <a:rPr lang="en-US" sz="2800">
                <a:latin typeface="Arial" charset="0"/>
                <a:cs typeface="Arial" charset="0"/>
              </a:rPr>
              <a:t>:   </a:t>
            </a:r>
            <a:r>
              <a:rPr lang="en-US" sz="2800" smtClean="0">
                <a:latin typeface="Arial" charset="0"/>
                <a:cs typeface="Arial" charset="0"/>
              </a:rPr>
              <a:t>hntvu@ute.udn.vn</a:t>
            </a:r>
            <a:endParaRPr lang="en-US" sz="2800" dirty="0">
              <a:latin typeface="Arial" charset="0"/>
              <a:cs typeface="Arial" charset="0"/>
            </a:endParaRPr>
          </a:p>
        </p:txBody>
      </p:sp>
    </p:spTree>
    <p:extLst>
      <p:ext uri="{BB962C8B-B14F-4D97-AF65-F5344CB8AC3E}">
        <p14:creationId xmlns="" xmlns:p14="http://schemas.microsoft.com/office/powerpoint/2010/main" val="988254286"/>
      </p:ext>
    </p:extLst>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82148" y="1592440"/>
            <a:ext cx="7862045" cy="2115311"/>
          </a:xfrm>
        </p:spPr>
        <p:txBody>
          <a:bodyPr>
            <a:normAutofit/>
          </a:bodyPr>
          <a:lstStyle/>
          <a:p>
            <a:pPr marL="0" indent="0">
              <a:buNone/>
            </a:pPr>
            <a:r>
              <a:rPr lang="vi-VN" sz="2200" dirty="0" smtClean="0"/>
              <a:t>+ </a:t>
            </a:r>
            <a:r>
              <a:rPr lang="vi-VN" sz="2200" dirty="0"/>
              <a:t>Đáp ứng được điều kiện tỷ số truyền không đổi</a:t>
            </a:r>
            <a:endParaRPr lang="en-US" sz="2200" dirty="0"/>
          </a:p>
          <a:p>
            <a:pPr marL="0" indent="0">
              <a:buNone/>
            </a:pPr>
            <a:r>
              <a:rPr lang="vi-VN" sz="2200" dirty="0"/>
              <a:t>+ Có khả năng dịch tâm</a:t>
            </a:r>
            <a:endParaRPr lang="en-US" sz="2200" dirty="0"/>
          </a:p>
          <a:p>
            <a:pPr marL="0" indent="0">
              <a:buNone/>
            </a:pPr>
            <a:r>
              <a:rPr lang="vi-VN" sz="2200" dirty="0"/>
              <a:t>+ Đường thân khai là 1 đường đơn </a:t>
            </a:r>
            <a:r>
              <a:rPr lang="vi-VN" sz="2200" dirty="0" smtClean="0"/>
              <a:t>gi</a:t>
            </a:r>
            <a:r>
              <a:rPr lang="en-US" sz="2200" dirty="0" err="1" smtClean="0"/>
              <a:t>ản</a:t>
            </a:r>
            <a:r>
              <a:rPr lang="vi-VN" sz="2200" dirty="0" smtClean="0"/>
              <a:t> </a:t>
            </a:r>
            <a:r>
              <a:rPr lang="vi-VN" sz="2200" dirty="0"/>
              <a:t>(dễ chế tạo)</a:t>
            </a:r>
            <a:endParaRPr lang="en-US" sz="2200" dirty="0"/>
          </a:p>
          <a:p>
            <a:pPr marL="0" indent="0">
              <a:buNone/>
            </a:pPr>
            <a:r>
              <a:rPr lang="en-US" sz="2200" dirty="0" smtClean="0"/>
              <a:t>	</a:t>
            </a:r>
            <a:r>
              <a:rPr lang="vi-VN" sz="2200" dirty="0" smtClean="0"/>
              <a:t>N</a:t>
            </a:r>
            <a:r>
              <a:rPr lang="vi-VN" sz="2200" baseline="-25000" dirty="0" smtClean="0"/>
              <a:t>1</a:t>
            </a:r>
            <a:r>
              <a:rPr lang="vi-VN" sz="2200" dirty="0" smtClean="0"/>
              <a:t>N</a:t>
            </a:r>
            <a:r>
              <a:rPr lang="vi-VN" sz="2200" baseline="-25000" dirty="0" smtClean="0"/>
              <a:t>2</a:t>
            </a:r>
            <a:r>
              <a:rPr lang="vi-VN" sz="2200" dirty="0" smtClean="0"/>
              <a:t> </a:t>
            </a:r>
            <a:r>
              <a:rPr lang="vi-VN" sz="2200" dirty="0"/>
              <a:t>là đường ăn </a:t>
            </a:r>
            <a:r>
              <a:rPr lang="vi-VN" sz="2200" dirty="0" smtClean="0"/>
              <a:t>khớp</a:t>
            </a:r>
            <a:endParaRPr lang="en-US" sz="2200" dirty="0"/>
          </a:p>
        </p:txBody>
      </p:sp>
      <p:sp>
        <p:nvSpPr>
          <p:cNvPr id="4" name="Rectangle 3"/>
          <p:cNvSpPr/>
          <p:nvPr/>
        </p:nvSpPr>
        <p:spPr>
          <a:xfrm>
            <a:off x="697336" y="1142476"/>
            <a:ext cx="3735318" cy="430887"/>
          </a:xfrm>
          <a:prstGeom prst="rect">
            <a:avLst/>
          </a:prstGeom>
        </p:spPr>
        <p:txBody>
          <a:bodyPr wrap="none">
            <a:spAutoFit/>
          </a:bodyPr>
          <a:lstStyle/>
          <a:p>
            <a:r>
              <a:rPr lang="vi-VN" sz="2200" b="1" dirty="0" smtClean="0">
                <a:latin typeface="Arial" panose="020B0604020202020204" pitchFamily="34" charset="0"/>
                <a:cs typeface="Arial" panose="020B0604020202020204" pitchFamily="34" charset="0"/>
              </a:rPr>
              <a:t>4.3.2.Tính chất và ưu điểm</a:t>
            </a:r>
            <a:endParaRPr lang="vi-VN" sz="22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831994" y="3657601"/>
            <a:ext cx="3276836" cy="2569476"/>
          </a:xfrm>
          <a:prstGeom prst="rect">
            <a:avLst/>
          </a:prstGeom>
        </p:spPr>
      </p:pic>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139252" y="3522689"/>
            <a:ext cx="2966492" cy="2731490"/>
          </a:xfrm>
          <a:prstGeom prst="rect">
            <a:avLst/>
          </a:prstGeom>
        </p:spPr>
      </p:pic>
      <p:grpSp>
        <p:nvGrpSpPr>
          <p:cNvPr id="8" name="Group 8"/>
          <p:cNvGrpSpPr>
            <a:grpSpLocks/>
          </p:cNvGrpSpPr>
          <p:nvPr/>
        </p:nvGrpSpPr>
        <p:grpSpPr bwMode="auto">
          <a:xfrm>
            <a:off x="0" y="-25400"/>
            <a:ext cx="7358063" cy="1089025"/>
            <a:chOff x="362309" y="-53282"/>
            <a:chExt cx="8412453" cy="1381659"/>
          </a:xfrm>
        </p:grpSpPr>
        <p:pic>
          <p:nvPicPr>
            <p:cNvPr id="9" name="Picture 7"/>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62309" y="1"/>
              <a:ext cx="8376249" cy="125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7393101" y="-53282"/>
              <a:ext cx="1381661" cy="1381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Slide Number Placeholder 1"/>
          <p:cNvSpPr>
            <a:spLocks noGrp="1"/>
          </p:cNvSpPr>
          <p:nvPr>
            <p:ph type="sldNum" sz="quarter" idx="12"/>
          </p:nvPr>
        </p:nvSpPr>
        <p:spPr/>
        <p:txBody>
          <a:bodyPr/>
          <a:lstStyle/>
          <a:p>
            <a:fld id="{7DA90B12-5872-44F5-A5A5-9B6E76CECAFA}" type="slidenum">
              <a:rPr lang="en-US" smtClean="0"/>
              <a:pPr/>
              <a:t>10</a:t>
            </a:fld>
            <a:endParaRPr lang="en-US"/>
          </a:p>
        </p:txBody>
      </p:sp>
    </p:spTree>
    <p:extLst>
      <p:ext uri="{BB962C8B-B14F-4D97-AF65-F5344CB8AC3E}">
        <p14:creationId xmlns="" xmlns:p14="http://schemas.microsoft.com/office/powerpoint/2010/main" val="781208820"/>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7DA90B12-5872-44F5-A5A5-9B6E76CECAFA}" type="slidenum">
              <a:rPr lang="en-US" smtClean="0"/>
              <a:pPr/>
              <a:t>11</a:t>
            </a:fld>
            <a:endParaRPr lang="en-US"/>
          </a:p>
        </p:txBody>
      </p:sp>
      <p:sp>
        <p:nvSpPr>
          <p:cNvPr id="4" name="Content Placeholder 3"/>
          <p:cNvSpPr>
            <a:spLocks noGrp="1"/>
          </p:cNvSpPr>
          <p:nvPr>
            <p:ph sz="quarter" idx="1"/>
          </p:nvPr>
        </p:nvSpPr>
        <p:spPr/>
        <p:txBody>
          <a:bodyPr/>
          <a:lstStyle/>
          <a:p>
            <a:endParaRPr lang="en-US"/>
          </a:p>
        </p:txBody>
      </p:sp>
      <p:pic>
        <p:nvPicPr>
          <p:cNvPr id="1026" name="Picture 2"/>
          <p:cNvPicPr>
            <a:picLocks noChangeAspect="1" noChangeArrowheads="1"/>
          </p:cNvPicPr>
          <p:nvPr/>
        </p:nvPicPr>
        <p:blipFill>
          <a:blip r:embed="rId2"/>
          <a:srcRect l="10727" t="21233" r="43296" b="24671"/>
          <a:stretch>
            <a:fillRect/>
          </a:stretch>
        </p:blipFill>
        <p:spPr bwMode="auto">
          <a:xfrm>
            <a:off x="649704" y="529389"/>
            <a:ext cx="8039175" cy="5317958"/>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2801" y="1135365"/>
            <a:ext cx="5110694" cy="430887"/>
          </a:xfrm>
          <a:prstGeom prst="rect">
            <a:avLst/>
          </a:prstGeom>
        </p:spPr>
        <p:txBody>
          <a:bodyPr wrap="none">
            <a:spAutoFit/>
          </a:bodyPr>
          <a:lstStyle/>
          <a:p>
            <a:r>
              <a:rPr lang="vi-VN" sz="2200" b="1" dirty="0" smtClean="0">
                <a:ea typeface="Calibri" panose="020F0502020204030204" pitchFamily="34" charset="0"/>
              </a:rPr>
              <a:t>4.3.3</a:t>
            </a:r>
            <a:r>
              <a:rPr lang="vi-VN" sz="2200" b="1" dirty="0">
                <a:ea typeface="Calibri" panose="020F0502020204030204" pitchFamily="34" charset="0"/>
              </a:rPr>
              <a:t>. Phương trình đường thân khai</a:t>
            </a:r>
            <a:endParaRPr lang="en-US" sz="2200" dirty="0"/>
          </a:p>
        </p:txBody>
      </p:sp>
      <p:sp>
        <p:nvSpPr>
          <p:cNvPr id="5" name="Rectangle 4"/>
          <p:cNvSpPr/>
          <p:nvPr/>
        </p:nvSpPr>
        <p:spPr>
          <a:xfrm>
            <a:off x="735177" y="1571757"/>
            <a:ext cx="5833648"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Cho O </a:t>
            </a:r>
            <a:r>
              <a:rPr lang="en-US" sz="2200" dirty="0" err="1" smtClean="0">
                <a:latin typeface="Arial" panose="020B0604020202020204" pitchFamily="34" charset="0"/>
                <a:cs typeface="Arial" panose="020B0604020202020204" pitchFamily="34" charset="0"/>
              </a:rPr>
              <a:t>làm</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gốc</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tọa</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độ</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cực</a:t>
            </a:r>
            <a:r>
              <a:rPr lang="en-US" sz="2200" dirty="0" smtClean="0">
                <a:latin typeface="Arial" panose="020B0604020202020204" pitchFamily="34" charset="0"/>
                <a:cs typeface="Arial" panose="020B0604020202020204" pitchFamily="34" charset="0"/>
              </a:rPr>
              <a:t>, M </a:t>
            </a:r>
            <a:r>
              <a:rPr lang="en-US" sz="2200" dirty="0" err="1" smtClean="0">
                <a:latin typeface="Arial" panose="020B0604020202020204" pitchFamily="34" charset="0"/>
                <a:cs typeface="Arial" panose="020B0604020202020204" pitchFamily="34" charset="0"/>
              </a:rPr>
              <a:t>được</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xác</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định</a:t>
            </a:r>
            <a:r>
              <a:rPr lang="en-US" sz="2200" dirty="0" smtClean="0">
                <a:latin typeface="Arial" panose="020B0604020202020204" pitchFamily="34" charset="0"/>
                <a:cs typeface="Arial" panose="020B0604020202020204" pitchFamily="34" charset="0"/>
              </a:rPr>
              <a:t>:</a:t>
            </a:r>
          </a:p>
        </p:txBody>
      </p:sp>
      <p:grpSp>
        <p:nvGrpSpPr>
          <p:cNvPr id="7" name="Group 8"/>
          <p:cNvGrpSpPr/>
          <p:nvPr/>
        </p:nvGrpSpPr>
        <p:grpSpPr>
          <a:xfrm>
            <a:off x="6537212" y="1238851"/>
            <a:ext cx="1848254" cy="1466661"/>
            <a:chOff x="2069025" y="1928843"/>
            <a:chExt cx="2464338" cy="1466661"/>
          </a:xfrm>
        </p:grpSpPr>
        <p:grpSp>
          <p:nvGrpSpPr>
            <p:cNvPr id="9" name="Group 6"/>
            <p:cNvGrpSpPr/>
            <p:nvPr/>
          </p:nvGrpSpPr>
          <p:grpSpPr>
            <a:xfrm>
              <a:off x="2069025" y="1928843"/>
              <a:ext cx="2464338" cy="1466661"/>
              <a:chOff x="1965994" y="2091929"/>
              <a:chExt cx="2155423" cy="1466661"/>
            </a:xfrm>
          </p:grpSpPr>
          <mc:AlternateContent xmlns:mc="http://schemas.openxmlformats.org/markup-compatibility/2006">
            <mc:Choice xmlns="" xmlns:a14="http://schemas.microsoft.com/office/drawing/2010/main" Requires="a14">
              <p:sp>
                <p:nvSpPr>
                  <p:cNvPr id="2" name="Rectangle 1"/>
                  <p:cNvSpPr/>
                  <p:nvPr/>
                </p:nvSpPr>
                <p:spPr>
                  <a:xfrm>
                    <a:off x="1965994" y="2445208"/>
                    <a:ext cx="2155423" cy="1113382"/>
                  </a:xfrm>
                  <a:prstGeom prst="rect">
                    <a:avLst/>
                  </a:prstGeom>
                </p:spPr>
                <p:txBody>
                  <a:bodyPr wrap="square">
                    <a:spAutoFit/>
                  </a:bodyPr>
                  <a:lstStyle/>
                  <a:p>
                    <a:pPr indent="457200">
                      <a:lnSpc>
                        <a:spcPct val="150000"/>
                      </a:lnSpc>
                    </a:pPr>
                    <a14:m>
                      <m:oMathPara xmlns:m="http://schemas.openxmlformats.org/officeDocument/2006/math">
                        <m:oMathParaPr>
                          <m:jc m:val="centerGroup"/>
                        </m:oMathParaPr>
                        <m:oMath xmlns:m="http://schemas.openxmlformats.org/officeDocument/2006/math">
                          <m:sSub>
                            <m:sSubPr>
                              <m:ctrlPr>
                                <a:rPr lang="en-US" sz="220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𝑥</m:t>
                              </m:r>
                            </m:sub>
                          </m:sSub>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2200" i="1">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en-US" sz="2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𝑜</m:t>
                                  </m:r>
                                </m:sub>
                              </m:sSub>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𝑂𝑀</m:t>
                              </m:r>
                            </m:e>
                          </m:acc>
                        </m:oMath>
                      </m:oMathPara>
                    </a14:m>
                    <a:endParaRPr lang="en-US" sz="2200" dirty="0">
                      <a:effectLst/>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965994" y="2445208"/>
                    <a:ext cx="2155423" cy="688778"/>
                  </a:xfrm>
                  <a:prstGeom prst="rect">
                    <a:avLst/>
                  </a:prstGeom>
                  <a:blipFill rotWithShape="0">
                    <a:blip r:embed="rId2"/>
                    <a:stretch>
                      <a:fillRect r="-55941"/>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6" name="Rectangle 5"/>
                  <p:cNvSpPr/>
                  <p:nvPr/>
                </p:nvSpPr>
                <p:spPr>
                  <a:xfrm>
                    <a:off x="2541682" y="2091929"/>
                    <a:ext cx="1510112"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sSubPr>
                            <m:e>
                              <m:r>
                                <a:rPr lang="vi-VN" sz="2200" i="1">
                                  <a:latin typeface="Cambria Math" panose="02040503050406030204" pitchFamily="18" charset="0"/>
                                  <a:ea typeface="Times New Roman" panose="02020603050405020304" pitchFamily="18" charset="0"/>
                                  <a:cs typeface="Times New Roman" panose="02020603050405020304" pitchFamily="18" charset="0"/>
                                </a:rPr>
                                <m:t>𝑟</m:t>
                              </m:r>
                            </m:e>
                            <m:sub>
                              <m:r>
                                <a:rPr lang="vi-VN" sz="2200" i="1">
                                  <a:latin typeface="Cambria Math" panose="02040503050406030204" pitchFamily="18" charset="0"/>
                                  <a:ea typeface="Times New Roman" panose="02020603050405020304" pitchFamily="18" charset="0"/>
                                  <a:cs typeface="Times New Roman" panose="02020603050405020304" pitchFamily="18" charset="0"/>
                                </a:rPr>
                                <m:t>𝑥</m:t>
                              </m:r>
                            </m:sub>
                          </m:sSub>
                          <m:r>
                            <a:rPr lang="vi-VN" sz="2200" i="1">
                              <a:latin typeface="Cambria Math" panose="02040503050406030204" pitchFamily="18" charset="0"/>
                              <a:ea typeface="Times New Roman" panose="02020603050405020304" pitchFamily="18" charset="0"/>
                              <a:cs typeface="Times New Roman" panose="02020603050405020304" pitchFamily="18" charset="0"/>
                            </a:rPr>
                            <m:t>=</m:t>
                          </m:r>
                          <m:r>
                            <a:rPr lang="vi-VN" sz="2200" i="1">
                              <a:latin typeface="Cambria Math" panose="02040503050406030204" pitchFamily="18" charset="0"/>
                              <a:ea typeface="Times New Roman" panose="02020603050405020304" pitchFamily="18" charset="0"/>
                              <a:cs typeface="Times New Roman" panose="02020603050405020304" pitchFamily="18" charset="0"/>
                            </a:rPr>
                            <m:t>𝑂𝑀</m:t>
                          </m:r>
                        </m:oMath>
                      </m:oMathPara>
                    </a14:m>
                    <a:endParaRPr lang="en-US" sz="2200" dirty="0"/>
                  </a:p>
                </p:txBody>
              </p:sp>
            </mc:Choice>
            <mc:Fallback>
              <p:sp>
                <p:nvSpPr>
                  <p:cNvPr id="6" name="Rectangle 5"/>
                  <p:cNvSpPr>
                    <a:spLocks noRot="1" noChangeAspect="1" noMove="1" noResize="1" noEditPoints="1" noAdjustHandles="1" noChangeArrowheads="1" noChangeShapeType="1" noTextEdit="1"/>
                  </p:cNvSpPr>
                  <p:nvPr/>
                </p:nvSpPr>
                <p:spPr>
                  <a:xfrm>
                    <a:off x="2541682" y="2091929"/>
                    <a:ext cx="1271164" cy="477054"/>
                  </a:xfrm>
                  <a:prstGeom prst="rect">
                    <a:avLst/>
                  </a:prstGeom>
                  <a:blipFill rotWithShape="0">
                    <a:blip r:embed="rId3"/>
                    <a:stretch>
                      <a:fillRect/>
                    </a:stretch>
                  </a:blipFill>
                </p:spPr>
                <p:txBody>
                  <a:bodyPr/>
                  <a:lstStyle/>
                  <a:p>
                    <a:r>
                      <a:rPr lang="en-US">
                        <a:noFill/>
                      </a:rPr>
                      <a:t> </a:t>
                    </a:r>
                  </a:p>
                </p:txBody>
              </p:sp>
            </mc:Fallback>
          </mc:AlternateContent>
        </p:grpSp>
        <p:sp>
          <p:nvSpPr>
            <p:cNvPr id="8" name="Left Brace 7"/>
            <p:cNvSpPr/>
            <p:nvPr/>
          </p:nvSpPr>
          <p:spPr>
            <a:xfrm>
              <a:off x="2505014" y="2098107"/>
              <a:ext cx="161925" cy="783345"/>
            </a:xfrm>
            <a:prstGeom prst="leftBrace">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200"/>
            </a:p>
          </p:txBody>
        </p:sp>
      </p:grpSp>
      <p:sp>
        <p:nvSpPr>
          <p:cNvPr id="10" name="Rectangle 9"/>
          <p:cNvSpPr/>
          <p:nvPr/>
        </p:nvSpPr>
        <p:spPr>
          <a:xfrm>
            <a:off x="825120" y="4649677"/>
            <a:ext cx="4009431" cy="430887"/>
          </a:xfrm>
          <a:prstGeom prst="rect">
            <a:avLst/>
          </a:prstGeom>
        </p:spPr>
        <p:txBody>
          <a:bodyPr wrap="none">
            <a:spAutoFit/>
          </a:bodyPr>
          <a:lstStyle/>
          <a:p>
            <a:r>
              <a:rPr lang="vi-VN" sz="2200" dirty="0">
                <a:solidFill>
                  <a:srgbClr val="FF0000"/>
                </a:solidFill>
                <a:ea typeface="Calibri" panose="020F0502020204030204" pitchFamily="34" charset="0"/>
              </a:rPr>
              <a:t>Phương trình đường thân khai</a:t>
            </a:r>
            <a:endParaRPr lang="en-US" sz="2200" dirty="0">
              <a:solidFill>
                <a:srgbClr val="FF0000"/>
              </a:solidFill>
            </a:endParaRPr>
          </a:p>
        </p:txBody>
      </p:sp>
      <p:grpSp>
        <p:nvGrpSpPr>
          <p:cNvPr id="14" name="Group 13"/>
          <p:cNvGrpSpPr/>
          <p:nvPr/>
        </p:nvGrpSpPr>
        <p:grpSpPr>
          <a:xfrm>
            <a:off x="2413026" y="5092568"/>
            <a:ext cx="3358188" cy="1242202"/>
            <a:chOff x="2888266" y="5069444"/>
            <a:chExt cx="4490204" cy="1242202"/>
          </a:xfrm>
        </p:grpSpPr>
        <p:sp>
          <p:nvSpPr>
            <p:cNvPr id="13" name="Rectangle 12"/>
            <p:cNvSpPr/>
            <p:nvPr/>
          </p:nvSpPr>
          <p:spPr>
            <a:xfrm>
              <a:off x="2940425" y="5069444"/>
              <a:ext cx="4332077" cy="124220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200"/>
            </a:p>
          </p:txBody>
        </p:sp>
        <mc:AlternateContent xmlns:mc="http://schemas.openxmlformats.org/markup-compatibility/2006">
          <mc:Choice xmlns="" xmlns:a14="http://schemas.microsoft.com/office/drawing/2010/main" Requires="a14">
            <p:sp>
              <p:nvSpPr>
                <p:cNvPr id="11" name="Rectangle 10"/>
                <p:cNvSpPr/>
                <p:nvPr/>
              </p:nvSpPr>
              <p:spPr>
                <a:xfrm>
                  <a:off x="2909926" y="5069444"/>
                  <a:ext cx="2145032" cy="7293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200" i="1">
                                <a:latin typeface="Cambria Math" panose="02040503050406030204" pitchFamily="18" charset="0"/>
                              </a:rPr>
                            </m:ctrlPr>
                          </m:sSubPr>
                          <m:e>
                            <m:r>
                              <a:rPr lang="vi-VN" sz="2200" i="1">
                                <a:latin typeface="Cambria Math" panose="02040503050406030204" pitchFamily="18" charset="0"/>
                              </a:rPr>
                              <m:t>𝑟</m:t>
                            </m:r>
                          </m:e>
                          <m:sub>
                            <m:r>
                              <a:rPr lang="vi-VN" sz="2200" i="1">
                                <a:latin typeface="Cambria Math" panose="02040503050406030204" pitchFamily="18" charset="0"/>
                              </a:rPr>
                              <m:t>𝑥</m:t>
                            </m:r>
                          </m:sub>
                        </m:sSub>
                        <m:r>
                          <a:rPr lang="vi-VN" sz="2200" i="1">
                            <a:latin typeface="Cambria Math" panose="02040503050406030204" pitchFamily="18" charset="0"/>
                          </a:rPr>
                          <m:t>=</m:t>
                        </m:r>
                        <m:f>
                          <m:fPr>
                            <m:ctrlPr>
                              <a:rPr lang="en-US" sz="2200" i="1">
                                <a:latin typeface="Cambria Math" panose="02040503050406030204" pitchFamily="18" charset="0"/>
                              </a:rPr>
                            </m:ctrlPr>
                          </m:fPr>
                          <m:num>
                            <m:sSub>
                              <m:sSubPr>
                                <m:ctrlPr>
                                  <a:rPr lang="en-US" sz="2200" i="1">
                                    <a:latin typeface="Cambria Math" panose="02040503050406030204" pitchFamily="18" charset="0"/>
                                  </a:rPr>
                                </m:ctrlPr>
                              </m:sSubPr>
                              <m:e>
                                <m:r>
                                  <a:rPr lang="vi-VN" sz="2200" i="1">
                                    <a:latin typeface="Cambria Math" panose="02040503050406030204" pitchFamily="18" charset="0"/>
                                  </a:rPr>
                                  <m:t>𝑟</m:t>
                                </m:r>
                              </m:e>
                              <m:sub>
                                <m:r>
                                  <a:rPr lang="vi-VN" sz="2200" i="1">
                                    <a:latin typeface="Cambria Math" panose="02040503050406030204" pitchFamily="18" charset="0"/>
                                  </a:rPr>
                                  <m:t>𝑏</m:t>
                                </m:r>
                              </m:sub>
                            </m:sSub>
                          </m:num>
                          <m:den>
                            <m:func>
                              <m:funcPr>
                                <m:ctrlPr>
                                  <a:rPr lang="en-US" sz="2200" i="1">
                                    <a:latin typeface="Cambria Math" panose="02040503050406030204" pitchFamily="18" charset="0"/>
                                  </a:rPr>
                                </m:ctrlPr>
                              </m:funcPr>
                              <m:fName>
                                <m:r>
                                  <m:rPr>
                                    <m:sty m:val="p"/>
                                  </m:rPr>
                                  <a:rPr lang="vi-VN" sz="2200">
                                    <a:latin typeface="Cambria Math" panose="02040503050406030204" pitchFamily="18" charset="0"/>
                                  </a:rPr>
                                  <m:t>cos</m:t>
                                </m:r>
                              </m:fName>
                              <m:e>
                                <m:sSub>
                                  <m:sSubPr>
                                    <m:ctrlPr>
                                      <a:rPr lang="en-US" sz="2200" i="1">
                                        <a:latin typeface="Cambria Math" panose="02040503050406030204" pitchFamily="18" charset="0"/>
                                      </a:rPr>
                                    </m:ctrlPr>
                                  </m:sSubPr>
                                  <m:e>
                                    <m:r>
                                      <a:rPr lang="vi-VN" sz="2200" i="1">
                                        <a:latin typeface="Cambria Math" panose="02040503050406030204" pitchFamily="18" charset="0"/>
                                      </a:rPr>
                                      <m:t>𝛼</m:t>
                                    </m:r>
                                  </m:e>
                                  <m:sub>
                                    <m:r>
                                      <a:rPr lang="vi-VN" sz="2200" i="1">
                                        <a:latin typeface="Cambria Math" panose="02040503050406030204" pitchFamily="18" charset="0"/>
                                      </a:rPr>
                                      <m:t>𝑥</m:t>
                                    </m:r>
                                  </m:sub>
                                </m:sSub>
                              </m:e>
                            </m:func>
                          </m:den>
                        </m:f>
                      </m:oMath>
                    </m:oMathPara>
                  </a14:m>
                  <a:endParaRPr lang="en-US" sz="2200" dirty="0"/>
                </a:p>
              </p:txBody>
            </p:sp>
          </mc:Choice>
          <mc:Fallback>
            <p:sp>
              <p:nvSpPr>
                <p:cNvPr id="11" name="Rectangle 10"/>
                <p:cNvSpPr>
                  <a:spLocks noRot="1" noChangeAspect="1" noMove="1" noResize="1" noEditPoints="1" noAdjustHandles="1" noChangeArrowheads="1" noChangeShapeType="1" noTextEdit="1"/>
                </p:cNvSpPr>
                <p:nvPr/>
              </p:nvSpPr>
              <p:spPr>
                <a:xfrm>
                  <a:off x="2909926" y="5069444"/>
                  <a:ext cx="1734064" cy="78701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2" name="Rectangle 11"/>
                <p:cNvSpPr/>
                <p:nvPr/>
              </p:nvSpPr>
              <p:spPr>
                <a:xfrm>
                  <a:off x="2888266" y="5849981"/>
                  <a:ext cx="4490204"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vi-VN" sz="2200" i="1">
                                <a:latin typeface="Cambria Math" panose="02040503050406030204" pitchFamily="18" charset="0"/>
                              </a:rPr>
                              <m:t>𝜃</m:t>
                            </m:r>
                          </m:e>
                          <m:sub>
                            <m:r>
                              <a:rPr lang="vi-VN" sz="2200" i="1">
                                <a:latin typeface="Cambria Math" panose="02040503050406030204" pitchFamily="18" charset="0"/>
                              </a:rPr>
                              <m:t>𝑥</m:t>
                            </m:r>
                          </m:sub>
                        </m:sSub>
                        <m:r>
                          <a:rPr lang="vi-VN" sz="2200" i="1">
                            <a:latin typeface="Cambria Math" panose="02040503050406030204" pitchFamily="18" charset="0"/>
                          </a:rPr>
                          <m:t>=</m:t>
                        </m:r>
                        <m:r>
                          <a:rPr lang="vi-VN" sz="2200" i="1">
                            <a:latin typeface="Cambria Math" panose="02040503050406030204" pitchFamily="18" charset="0"/>
                          </a:rPr>
                          <m:t>𝑡𝑔</m:t>
                        </m:r>
                        <m:sSub>
                          <m:sSubPr>
                            <m:ctrlPr>
                              <a:rPr lang="en-US" sz="2200" i="1">
                                <a:latin typeface="Cambria Math" panose="02040503050406030204" pitchFamily="18" charset="0"/>
                              </a:rPr>
                            </m:ctrlPr>
                          </m:sSubPr>
                          <m:e>
                            <m:r>
                              <a:rPr lang="vi-VN" sz="2200" i="1">
                                <a:latin typeface="Cambria Math" panose="02040503050406030204" pitchFamily="18" charset="0"/>
                              </a:rPr>
                              <m:t>𝛼</m:t>
                            </m:r>
                          </m:e>
                          <m:sub>
                            <m:r>
                              <a:rPr lang="vi-VN" sz="2200" i="1">
                                <a:latin typeface="Cambria Math" panose="02040503050406030204" pitchFamily="18" charset="0"/>
                              </a:rPr>
                              <m:t>𝑥</m:t>
                            </m:r>
                          </m:sub>
                        </m:sSub>
                        <m:r>
                          <a:rPr lang="vi-VN" sz="2200" i="1">
                            <a:latin typeface="Cambria Math" panose="02040503050406030204" pitchFamily="18" charset="0"/>
                          </a:rPr>
                          <m:t>− </m:t>
                        </m:r>
                        <m:sSub>
                          <m:sSubPr>
                            <m:ctrlPr>
                              <a:rPr lang="en-US" sz="2200" i="1">
                                <a:latin typeface="Cambria Math" panose="02040503050406030204" pitchFamily="18" charset="0"/>
                              </a:rPr>
                            </m:ctrlPr>
                          </m:sSubPr>
                          <m:e>
                            <m:r>
                              <a:rPr lang="vi-VN" sz="2200" i="1">
                                <a:latin typeface="Cambria Math" panose="02040503050406030204" pitchFamily="18" charset="0"/>
                              </a:rPr>
                              <m:t>𝛼</m:t>
                            </m:r>
                          </m:e>
                          <m:sub>
                            <m:r>
                              <a:rPr lang="vi-VN" sz="2200" i="1">
                                <a:latin typeface="Cambria Math" panose="02040503050406030204" pitchFamily="18" charset="0"/>
                              </a:rPr>
                              <m:t>𝑥</m:t>
                            </m:r>
                          </m:sub>
                        </m:sSub>
                        <m:r>
                          <a:rPr lang="en-US" sz="2200" b="0" i="1" smtClean="0">
                            <a:latin typeface="Cambria Math" panose="02040503050406030204" pitchFamily="18" charset="0"/>
                          </a:rPr>
                          <m:t>=</m:t>
                        </m:r>
                        <m:r>
                          <a:rPr lang="en-US" sz="2200" b="0" i="1" smtClean="0">
                            <a:latin typeface="Cambria Math" panose="02040503050406030204" pitchFamily="18" charset="0"/>
                          </a:rPr>
                          <m:t>𝑖𝑛𝑣</m:t>
                        </m:r>
                        <m:sSub>
                          <m:sSubPr>
                            <m:ctrlPr>
                              <a:rPr lang="en-US" sz="2200" i="1">
                                <a:latin typeface="Cambria Math" panose="02040503050406030204" pitchFamily="18" charset="0"/>
                              </a:rPr>
                            </m:ctrlPr>
                          </m:sSubPr>
                          <m:e>
                            <m:r>
                              <a:rPr lang="en-US" sz="2200" b="0" i="1" smtClean="0">
                                <a:latin typeface="Cambria Math" panose="02040503050406030204" pitchFamily="18" charset="0"/>
                              </a:rPr>
                              <m:t> </m:t>
                            </m:r>
                            <m:r>
                              <a:rPr lang="vi-VN" sz="2200" i="1">
                                <a:latin typeface="Cambria Math" panose="02040503050406030204" pitchFamily="18" charset="0"/>
                              </a:rPr>
                              <m:t>𝛼</m:t>
                            </m:r>
                          </m:e>
                          <m:sub>
                            <m:r>
                              <a:rPr lang="vi-VN" sz="2200" i="1">
                                <a:latin typeface="Cambria Math" panose="02040503050406030204" pitchFamily="18" charset="0"/>
                              </a:rPr>
                              <m:t>𝑥</m:t>
                            </m:r>
                          </m:sub>
                        </m:sSub>
                      </m:oMath>
                    </m:oMathPara>
                  </a14:m>
                  <a:endParaRPr lang="en-US" sz="2200" dirty="0"/>
                </a:p>
              </p:txBody>
            </p:sp>
          </mc:Choice>
          <mc:Fallback>
            <p:sp>
              <p:nvSpPr>
                <p:cNvPr id="12" name="Rectangle 11"/>
                <p:cNvSpPr>
                  <a:spLocks noRot="1" noChangeAspect="1" noMove="1" noResize="1" noEditPoints="1" noAdjustHandles="1" noChangeArrowheads="1" noChangeShapeType="1" noTextEdit="1"/>
                </p:cNvSpPr>
                <p:nvPr/>
              </p:nvSpPr>
              <p:spPr>
                <a:xfrm>
                  <a:off x="2888266" y="5849981"/>
                  <a:ext cx="3562963" cy="461665"/>
                </a:xfrm>
                <a:prstGeom prst="rect">
                  <a:avLst/>
                </a:prstGeom>
                <a:blipFill rotWithShape="0">
                  <a:blip r:embed="rId5"/>
                  <a:stretch>
                    <a:fillRect b="-14474"/>
                  </a:stretch>
                </a:blipFill>
              </p:spPr>
              <p:txBody>
                <a:bodyPr/>
                <a:lstStyle/>
                <a:p>
                  <a:r>
                    <a:rPr lang="en-US">
                      <a:noFill/>
                    </a:rPr>
                    <a:t> </a:t>
                  </a:r>
                </a:p>
              </p:txBody>
            </p:sp>
          </mc:Fallback>
        </mc:AlternateContent>
      </p:grpSp>
      <p:sp>
        <p:nvSpPr>
          <p:cNvPr id="35842" name="Rectangle 2"/>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pic>
        <p:nvPicPr>
          <p:cNvPr id="35841" name="Picture 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202544" y="2113993"/>
            <a:ext cx="2057614" cy="638493"/>
          </a:xfrm>
          <a:prstGeom prst="rect">
            <a:avLst/>
          </a:prstGeom>
          <a:noFill/>
        </p:spPr>
      </p:pic>
      <p:sp>
        <p:nvSpPr>
          <p:cNvPr id="35844" name="Rectangle 4"/>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sp>
        <p:nvSpPr>
          <p:cNvPr id="35846" name="Rectangle 6"/>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sp>
        <p:nvSpPr>
          <p:cNvPr id="35848" name="Rectangle 8"/>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pic>
        <p:nvPicPr>
          <p:cNvPr id="35847" name="Picture 7"/>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328263" y="3937017"/>
            <a:ext cx="3506288" cy="712660"/>
          </a:xfrm>
          <a:prstGeom prst="rect">
            <a:avLst/>
          </a:prstGeom>
          <a:noFill/>
        </p:spPr>
      </p:pic>
      <p:grpSp>
        <p:nvGrpSpPr>
          <p:cNvPr id="29" name="Group 28"/>
          <p:cNvGrpSpPr/>
          <p:nvPr/>
        </p:nvGrpSpPr>
        <p:grpSpPr>
          <a:xfrm>
            <a:off x="849770" y="2869794"/>
            <a:ext cx="4842191" cy="848575"/>
            <a:chOff x="789388" y="2858113"/>
            <a:chExt cx="4902573" cy="904418"/>
          </a:xfrm>
        </p:grpSpPr>
        <p:sp>
          <p:nvSpPr>
            <p:cNvPr id="30" name="Arc 29"/>
            <p:cNvSpPr/>
            <p:nvPr/>
          </p:nvSpPr>
          <p:spPr>
            <a:xfrm rot="19009129">
              <a:off x="2669778" y="2858113"/>
              <a:ext cx="656507" cy="699566"/>
            </a:xfrm>
            <a:prstGeom prst="arc">
              <a:avLst>
                <a:gd name="adj1" fmla="val 14850376"/>
                <a:gd name="adj2" fmla="val 868012"/>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200"/>
            </a:p>
          </p:txBody>
        </p:sp>
        <p:pic>
          <p:nvPicPr>
            <p:cNvPr id="31" name="Picture 1"/>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789388" y="2953062"/>
              <a:ext cx="4902573" cy="809469"/>
            </a:xfrm>
            <a:prstGeom prst="rect">
              <a:avLst/>
            </a:prstGeom>
            <a:noFill/>
          </p:spPr>
        </p:pic>
      </p:grpSp>
      <p:pic>
        <p:nvPicPr>
          <p:cNvPr id="32" name="Picture 31"/>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5863495" y="2929013"/>
            <a:ext cx="3074792" cy="2983042"/>
          </a:xfrm>
          <a:prstGeom prst="rect">
            <a:avLst/>
          </a:prstGeom>
        </p:spPr>
      </p:pic>
      <p:sp>
        <p:nvSpPr>
          <p:cNvPr id="3" name="Slide Number Placeholder 2"/>
          <p:cNvSpPr>
            <a:spLocks noGrp="1"/>
          </p:cNvSpPr>
          <p:nvPr>
            <p:ph type="sldNum" sz="quarter" idx="12"/>
          </p:nvPr>
        </p:nvSpPr>
        <p:spPr/>
        <p:txBody>
          <a:bodyPr/>
          <a:lstStyle/>
          <a:p>
            <a:fld id="{7DA90B12-5872-44F5-A5A5-9B6E76CECAFA}" type="slidenum">
              <a:rPr lang="en-US" smtClean="0"/>
              <a:pPr/>
              <a:t>12</a:t>
            </a:fld>
            <a:endParaRPr lang="en-US"/>
          </a:p>
        </p:txBody>
      </p:sp>
      <p:grpSp>
        <p:nvGrpSpPr>
          <p:cNvPr id="25" name="Group 8"/>
          <p:cNvGrpSpPr>
            <a:grpSpLocks/>
          </p:cNvGrpSpPr>
          <p:nvPr/>
        </p:nvGrpSpPr>
        <p:grpSpPr bwMode="auto">
          <a:xfrm>
            <a:off x="0" y="-25400"/>
            <a:ext cx="7358063" cy="1089025"/>
            <a:chOff x="362309" y="-53282"/>
            <a:chExt cx="8412453" cy="1381659"/>
          </a:xfrm>
        </p:grpSpPr>
        <p:pic>
          <p:nvPicPr>
            <p:cNvPr id="26" name="Picture 7"/>
            <p:cNvPicPr>
              <a:picLocks noChangeAspect="1"/>
            </p:cNvPicPr>
            <p:nvPr/>
          </p:nvPicPr>
          <p:blipFill>
            <a:blip r:embed="rId10">
              <a:extLst>
                <a:ext uri="{28A0092B-C50C-407E-A947-70E740481C1C}">
                  <a14:useLocalDpi xmlns="" xmlns:a14="http://schemas.microsoft.com/office/drawing/2010/main" val="0"/>
                </a:ext>
              </a:extLst>
            </a:blip>
            <a:srcRect/>
            <a:stretch>
              <a:fillRect/>
            </a:stretch>
          </p:blipFill>
          <p:spPr bwMode="auto">
            <a:xfrm>
              <a:off x="362309" y="1"/>
              <a:ext cx="8376249" cy="125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2"/>
            <p:cNvPicPr>
              <a:picLocks noChangeAspect="1"/>
            </p:cNvPicPr>
            <p:nvPr/>
          </p:nvPicPr>
          <p:blipFill>
            <a:blip r:embed="rId11">
              <a:extLst>
                <a:ext uri="{28A0092B-C50C-407E-A947-70E740481C1C}">
                  <a14:useLocalDpi xmlns="" xmlns:a14="http://schemas.microsoft.com/office/drawing/2010/main" val="0"/>
                </a:ext>
              </a:extLst>
            </a:blip>
            <a:srcRect/>
            <a:stretch>
              <a:fillRect/>
            </a:stretch>
          </p:blipFill>
          <p:spPr bwMode="auto">
            <a:xfrm>
              <a:off x="7393101" y="-53282"/>
              <a:ext cx="1381661" cy="1381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290346867"/>
      </p:ext>
    </p:extLst>
  </p:cSld>
  <p:clrMapOvr>
    <a:masterClrMapping/>
  </p:clrMapOvr>
  <mc:AlternateContent xmlns:mc="http://schemas.openxmlformats.org/markup-compatibility/2006">
    <mc:Choice xmlns=""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584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584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2801" y="1135365"/>
            <a:ext cx="5110694" cy="430887"/>
          </a:xfrm>
          <a:prstGeom prst="rect">
            <a:avLst/>
          </a:prstGeom>
        </p:spPr>
        <p:txBody>
          <a:bodyPr wrap="none">
            <a:spAutoFit/>
          </a:bodyPr>
          <a:lstStyle/>
          <a:p>
            <a:r>
              <a:rPr lang="vi-VN" sz="2200" b="1" dirty="0" smtClean="0">
                <a:ea typeface="Calibri" panose="020F0502020204030204" pitchFamily="34" charset="0"/>
              </a:rPr>
              <a:t>4.3.3</a:t>
            </a:r>
            <a:r>
              <a:rPr lang="vi-VN" sz="2200" b="1" dirty="0">
                <a:ea typeface="Calibri" panose="020F0502020204030204" pitchFamily="34" charset="0"/>
              </a:rPr>
              <a:t>. Phương trình đường thân khai</a:t>
            </a:r>
            <a:endParaRPr lang="en-US" sz="2200" dirty="0"/>
          </a:p>
        </p:txBody>
      </p:sp>
      <p:sp>
        <p:nvSpPr>
          <p:cNvPr id="35842" name="Rectangle 2"/>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sp>
        <p:nvSpPr>
          <p:cNvPr id="35844" name="Rectangle 4"/>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sp>
        <p:nvSpPr>
          <p:cNvPr id="35846" name="Rectangle 6"/>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sp>
        <p:nvSpPr>
          <p:cNvPr id="35848" name="Rectangle 8"/>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sp>
        <p:nvSpPr>
          <p:cNvPr id="3" name="Slide Number Placeholder 2"/>
          <p:cNvSpPr>
            <a:spLocks noGrp="1"/>
          </p:cNvSpPr>
          <p:nvPr>
            <p:ph type="sldNum" sz="quarter" idx="12"/>
          </p:nvPr>
        </p:nvSpPr>
        <p:spPr/>
        <p:txBody>
          <a:bodyPr/>
          <a:lstStyle/>
          <a:p>
            <a:fld id="{7DA90B12-5872-44F5-A5A5-9B6E76CECAFA}" type="slidenum">
              <a:rPr lang="en-US" smtClean="0"/>
              <a:pPr/>
              <a:t>13</a:t>
            </a:fld>
            <a:endParaRPr lang="en-US"/>
          </a:p>
        </p:txBody>
      </p:sp>
      <p:grpSp>
        <p:nvGrpSpPr>
          <p:cNvPr id="25" name="Group 8"/>
          <p:cNvGrpSpPr>
            <a:grpSpLocks/>
          </p:cNvGrpSpPr>
          <p:nvPr/>
        </p:nvGrpSpPr>
        <p:grpSpPr bwMode="auto">
          <a:xfrm>
            <a:off x="0" y="-25400"/>
            <a:ext cx="7358063" cy="1089025"/>
            <a:chOff x="362309" y="-53282"/>
            <a:chExt cx="8412453" cy="1381659"/>
          </a:xfrm>
        </p:grpSpPr>
        <p:pic>
          <p:nvPicPr>
            <p:cNvPr id="26" name="Picture 7"/>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362309" y="1"/>
              <a:ext cx="8376249" cy="125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2"/>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7393101" y="-53282"/>
              <a:ext cx="1381661" cy="1381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5" name="Picture 14"/>
          <p:cNvPicPr>
            <a:picLocks noChangeAspect="1"/>
          </p:cNvPicPr>
          <p:nvPr/>
        </p:nvPicPr>
        <p:blipFill>
          <a:blip r:embed="rId4"/>
          <a:stretch>
            <a:fillRect/>
          </a:stretch>
        </p:blipFill>
        <p:spPr>
          <a:xfrm>
            <a:off x="1964565" y="1692436"/>
            <a:ext cx="5393498" cy="4465109"/>
          </a:xfrm>
          <a:prstGeom prst="rect">
            <a:avLst/>
          </a:prstGeom>
        </p:spPr>
      </p:pic>
    </p:spTree>
    <p:extLst>
      <p:ext uri="{BB962C8B-B14F-4D97-AF65-F5344CB8AC3E}">
        <p14:creationId xmlns="" xmlns:p14="http://schemas.microsoft.com/office/powerpoint/2010/main" val="143641047"/>
      </p:ext>
    </p:extLst>
  </p:cSld>
  <p:clrMapOvr>
    <a:masterClrMapping/>
  </p:clrMapOvr>
  <mc:AlternateContent xmlns:mc="http://schemas.openxmlformats.org/markup-compatibility/2006">
    <mc:Choice xmlns=""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4100" y="1571009"/>
            <a:ext cx="1898277" cy="430887"/>
          </a:xfrm>
          <a:prstGeom prst="rect">
            <a:avLst/>
          </a:prstGeom>
        </p:spPr>
        <p:txBody>
          <a:bodyPr wrap="none">
            <a:spAutoFit/>
          </a:bodyPr>
          <a:lstStyle/>
          <a:p>
            <a:r>
              <a:rPr lang="vi-VN" sz="2200" b="1" dirty="0" smtClean="0"/>
              <a:t>4.4.1</a:t>
            </a:r>
            <a:r>
              <a:rPr lang="vi-VN" sz="2200" b="1" dirty="0"/>
              <a:t>. Mođun</a:t>
            </a:r>
            <a:endParaRPr lang="en-US" sz="2200" dirty="0"/>
          </a:p>
        </p:txBody>
      </p:sp>
      <p:sp>
        <p:nvSpPr>
          <p:cNvPr id="5" name="Title 1"/>
          <p:cNvSpPr txBox="1">
            <a:spLocks/>
          </p:cNvSpPr>
          <p:nvPr/>
        </p:nvSpPr>
        <p:spPr>
          <a:xfrm>
            <a:off x="1192397" y="5079831"/>
            <a:ext cx="6019416" cy="5492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200" b="1" dirty="0" smtClean="0">
                <a:latin typeface="+mn-lt"/>
              </a:rPr>
              <a:t>4.4.2. Góc áp lực trên đường tròn chia</a:t>
            </a:r>
            <a:endParaRPr lang="en-US" sz="2200" dirty="0">
              <a:latin typeface="+mn-lt"/>
            </a:endParaRPr>
          </a:p>
        </p:txBody>
      </p:sp>
      <p:sp>
        <p:nvSpPr>
          <p:cNvPr id="36865" name="Rectangle 1"/>
          <p:cNvSpPr>
            <a:spLocks noChangeArrowheads="1"/>
          </p:cNvSpPr>
          <p:nvPr/>
        </p:nvSpPr>
        <p:spPr bwMode="auto">
          <a:xfrm>
            <a:off x="1981074" y="2011584"/>
            <a:ext cx="2834430"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200" b="0" i="0" u="none" strike="noStrike" cap="none" normalizeH="0" baseline="0" dirty="0" smtClean="0">
                <a:ln>
                  <a:noFill/>
                </a:ln>
                <a:solidFill>
                  <a:schemeClr val="tx1"/>
                </a:solidFill>
                <a:effectLst/>
                <a:ea typeface="Calibri" pitchFamily="34" charset="0"/>
                <a:cs typeface="Times New Roman" pitchFamily="18" charset="0"/>
              </a:rPr>
              <a:t>Được tiêu chuẩn hóa</a:t>
            </a:r>
            <a:endParaRPr kumimoji="0" lang="vi-VN" sz="2200" b="0" i="0" u="none" strike="noStrike" cap="none" normalizeH="0" baseline="0" dirty="0" smtClean="0">
              <a:ln>
                <a:noFill/>
              </a:ln>
              <a:solidFill>
                <a:schemeClr val="tx1"/>
              </a:solidFill>
              <a:effectLst/>
              <a:cs typeface="Arial" pitchFamily="34" charset="0"/>
            </a:endParaRPr>
          </a:p>
        </p:txBody>
      </p:sp>
      <p:sp>
        <p:nvSpPr>
          <p:cNvPr id="36866" name="Rectangle 2"/>
          <p:cNvSpPr>
            <a:spLocks noChangeArrowheads="1"/>
          </p:cNvSpPr>
          <p:nvPr/>
        </p:nvSpPr>
        <p:spPr bwMode="auto">
          <a:xfrm>
            <a:off x="2295868" y="2442471"/>
            <a:ext cx="4445448"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200" b="0" i="0" u="none" strike="noStrike" cap="none" normalizeH="0" baseline="0" dirty="0" smtClean="0">
                <a:ln>
                  <a:noFill/>
                </a:ln>
                <a:solidFill>
                  <a:schemeClr val="tx1"/>
                </a:solidFill>
                <a:effectLst/>
                <a:ea typeface="Calibri" pitchFamily="34" charset="0"/>
                <a:cs typeface="Times New Roman" pitchFamily="18" charset="0"/>
              </a:rPr>
              <a:t>+ Đường tròn chia của bánh răng:</a:t>
            </a:r>
            <a:endParaRPr kumimoji="0" lang="vi-VN" sz="2200" b="0" i="0" u="none" strike="noStrike" cap="none" normalizeH="0" baseline="0" dirty="0" smtClean="0">
              <a:ln>
                <a:noFill/>
              </a:ln>
              <a:solidFill>
                <a:schemeClr val="tx1"/>
              </a:solidFill>
              <a:effectLst/>
              <a:cs typeface="Arial" pitchFamily="34" charset="0"/>
            </a:endParaRPr>
          </a:p>
        </p:txBody>
      </p:sp>
      <p:sp>
        <p:nvSpPr>
          <p:cNvPr id="36868" name="Rectangle 4"/>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sp>
        <p:nvSpPr>
          <p:cNvPr id="36869" name="Rectangle 5"/>
          <p:cNvSpPr>
            <a:spLocks noChangeArrowheads="1"/>
          </p:cNvSpPr>
          <p:nvPr/>
        </p:nvSpPr>
        <p:spPr bwMode="auto">
          <a:xfrm>
            <a:off x="2313120" y="3521173"/>
            <a:ext cx="1669047"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200" b="0" i="0" u="none" strike="noStrike" cap="none" normalizeH="0" baseline="0" dirty="0" smtClean="0">
                <a:ln>
                  <a:noFill/>
                </a:ln>
                <a:solidFill>
                  <a:schemeClr val="tx1"/>
                </a:solidFill>
                <a:effectLst/>
                <a:ea typeface="Times New Roman" pitchFamily="18" charset="0"/>
                <a:cs typeface="Times New Roman" pitchFamily="18" charset="0"/>
              </a:rPr>
              <a:t>+ Số răng Z</a:t>
            </a:r>
            <a:endParaRPr kumimoji="0" lang="vi-VN" sz="2200" b="0" i="0" u="none" strike="noStrike" cap="none" normalizeH="0" baseline="0" dirty="0" smtClean="0">
              <a:ln>
                <a:noFill/>
              </a:ln>
              <a:solidFill>
                <a:schemeClr val="tx1"/>
              </a:solidFill>
              <a:effectLst/>
              <a:cs typeface="Arial" pitchFamily="34" charset="0"/>
            </a:endParaRPr>
          </a:p>
        </p:txBody>
      </p:sp>
      <p:sp>
        <p:nvSpPr>
          <p:cNvPr id="36874" name="Rectangle 10"/>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grpSp>
        <p:nvGrpSpPr>
          <p:cNvPr id="29" name="Group 28"/>
          <p:cNvGrpSpPr/>
          <p:nvPr/>
        </p:nvGrpSpPr>
        <p:grpSpPr>
          <a:xfrm>
            <a:off x="2530479" y="2992373"/>
            <a:ext cx="4572000" cy="430887"/>
            <a:chOff x="1551483" y="2581179"/>
            <a:chExt cx="4572000" cy="430887"/>
          </a:xfrm>
        </p:grpSpPr>
        <p:sp>
          <p:nvSpPr>
            <p:cNvPr id="11" name="Rectangle 10"/>
            <p:cNvSpPr/>
            <p:nvPr/>
          </p:nvSpPr>
          <p:spPr>
            <a:xfrm>
              <a:off x="1551483" y="2581179"/>
              <a:ext cx="4572000" cy="430887"/>
            </a:xfrm>
            <a:prstGeom prst="rect">
              <a:avLst/>
            </a:prstGeom>
          </p:spPr>
          <p:txBody>
            <a:bodyPr>
              <a:spAutoFit/>
            </a:bodyPr>
            <a:lstStyle/>
            <a:p>
              <a:r>
                <a:rPr lang="en-US" sz="2200" dirty="0" smtClean="0">
                  <a:latin typeface="Arial" pitchFamily="34" charset="0"/>
                  <a:cs typeface="Arial" pitchFamily="34" charset="0"/>
                </a:rPr>
                <a:t>Đ</a:t>
              </a:r>
              <a:r>
                <a:rPr lang="vi-VN" sz="2200" dirty="0" smtClean="0"/>
                <a:t>ường tròn ảo</a:t>
              </a:r>
              <a:endParaRPr lang="en-US" sz="2200" dirty="0"/>
            </a:p>
          </p:txBody>
        </p:sp>
        <p:pic>
          <p:nvPicPr>
            <p:cNvPr id="36873" name="Picture 9"/>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002374" y="2613076"/>
              <a:ext cx="1004342" cy="384957"/>
            </a:xfrm>
            <a:prstGeom prst="rect">
              <a:avLst/>
            </a:prstGeom>
            <a:noFill/>
          </p:spPr>
        </p:pic>
      </p:grpSp>
      <p:sp>
        <p:nvSpPr>
          <p:cNvPr id="36876" name="Rectangle 12"/>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pic>
        <p:nvPicPr>
          <p:cNvPr id="36875" name="Picture 1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861448" y="3565917"/>
            <a:ext cx="1162316" cy="359764"/>
          </a:xfrm>
          <a:prstGeom prst="rect">
            <a:avLst/>
          </a:prstGeom>
          <a:noFill/>
        </p:spPr>
      </p:pic>
      <p:sp>
        <p:nvSpPr>
          <p:cNvPr id="36878" name="Rectangle 14"/>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pic>
        <p:nvPicPr>
          <p:cNvPr id="36877" name="Picture 1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947050" y="4078137"/>
            <a:ext cx="1912745" cy="404734"/>
          </a:xfrm>
          <a:prstGeom prst="rect">
            <a:avLst/>
          </a:prstGeom>
          <a:noFill/>
        </p:spPr>
      </p:pic>
      <p:sp>
        <p:nvSpPr>
          <p:cNvPr id="36880" name="Rectangle 16"/>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pic>
        <p:nvPicPr>
          <p:cNvPr id="36879" name="Picture 1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156910" y="4542403"/>
            <a:ext cx="1409076" cy="659567"/>
          </a:xfrm>
          <a:prstGeom prst="rect">
            <a:avLst/>
          </a:prstGeom>
          <a:noFill/>
        </p:spPr>
      </p:pic>
      <p:sp>
        <p:nvSpPr>
          <p:cNvPr id="36881" name="Rectangle 17"/>
          <p:cNvSpPr>
            <a:spLocks noChangeArrowheads="1"/>
          </p:cNvSpPr>
          <p:nvPr/>
        </p:nvSpPr>
        <p:spPr bwMode="auto">
          <a:xfrm>
            <a:off x="2058290" y="5546760"/>
            <a:ext cx="2834430"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Đ</a:t>
            </a:r>
            <a:r>
              <a:rPr kumimoji="0" lang="vi-VN" sz="2200" b="0" i="0" u="none" strike="noStrike" cap="none" normalizeH="0" baseline="0" dirty="0" smtClean="0">
                <a:ln>
                  <a:noFill/>
                </a:ln>
                <a:solidFill>
                  <a:schemeClr val="tx1"/>
                </a:solidFill>
                <a:effectLst/>
                <a:ea typeface="Times New Roman" pitchFamily="18" charset="0"/>
                <a:cs typeface="Times New Roman" pitchFamily="18" charset="0"/>
              </a:rPr>
              <a:t>ược tiêu chuẩn hóa</a:t>
            </a:r>
            <a:endParaRPr kumimoji="0" lang="vi-VN" sz="2200" b="0" i="0" u="none" strike="noStrike" cap="none" normalizeH="0" baseline="0" dirty="0" smtClean="0">
              <a:ln>
                <a:noFill/>
              </a:ln>
              <a:solidFill>
                <a:schemeClr val="tx1"/>
              </a:solidFill>
              <a:effectLst/>
              <a:cs typeface="Arial" pitchFamily="34" charset="0"/>
            </a:endParaRPr>
          </a:p>
        </p:txBody>
      </p:sp>
      <p:sp>
        <p:nvSpPr>
          <p:cNvPr id="36883" name="Rectangle 19"/>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pic>
        <p:nvPicPr>
          <p:cNvPr id="36882" name="Picture 18"/>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150490" y="6038032"/>
            <a:ext cx="2241410" cy="341287"/>
          </a:xfrm>
          <a:prstGeom prst="rect">
            <a:avLst/>
          </a:prstGeom>
          <a:noFill/>
        </p:spPr>
      </p:pic>
      <p:pic>
        <p:nvPicPr>
          <p:cNvPr id="22" name="Picture 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765198" y="3034472"/>
            <a:ext cx="1004341" cy="340011"/>
          </a:xfrm>
          <a:prstGeom prst="rect">
            <a:avLst/>
          </a:prstGeom>
          <a:noFill/>
        </p:spPr>
      </p:pic>
      <p:pic>
        <p:nvPicPr>
          <p:cNvPr id="23" name="Picture 3"/>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599037" y="3550755"/>
            <a:ext cx="1336662" cy="344774"/>
          </a:xfrm>
          <a:prstGeom prst="rect">
            <a:avLst/>
          </a:prstGeom>
          <a:noFill/>
        </p:spPr>
      </p:pic>
      <p:sp>
        <p:nvSpPr>
          <p:cNvPr id="3" name="Slide Number Placeholder 2"/>
          <p:cNvSpPr>
            <a:spLocks noGrp="1"/>
          </p:cNvSpPr>
          <p:nvPr>
            <p:ph type="sldNum" sz="quarter" idx="12"/>
          </p:nvPr>
        </p:nvSpPr>
        <p:spPr/>
        <p:txBody>
          <a:bodyPr/>
          <a:lstStyle/>
          <a:p>
            <a:fld id="{7DA90B12-5872-44F5-A5A5-9B6E76CECAFA}" type="slidenum">
              <a:rPr lang="en-US" smtClean="0"/>
              <a:pPr/>
              <a:t>14</a:t>
            </a:fld>
            <a:endParaRPr lang="en-US"/>
          </a:p>
        </p:txBody>
      </p:sp>
      <p:sp>
        <p:nvSpPr>
          <p:cNvPr id="6" name="Rectangle 5"/>
          <p:cNvSpPr/>
          <p:nvPr/>
        </p:nvSpPr>
        <p:spPr>
          <a:xfrm>
            <a:off x="528195" y="1085739"/>
            <a:ext cx="8609162" cy="507831"/>
          </a:xfrm>
          <a:prstGeom prst="rect">
            <a:avLst/>
          </a:prstGeom>
        </p:spPr>
        <p:txBody>
          <a:bodyPr wrap="square">
            <a:spAutoFit/>
          </a:bodyPr>
          <a:lstStyle/>
          <a:p>
            <a:r>
              <a:rPr lang="en-US" sz="2700" b="1" dirty="0">
                <a:latin typeface="Arial" pitchFamily="34" charset="0"/>
                <a:cs typeface="Arial" pitchFamily="34" charset="0"/>
              </a:rPr>
              <a:t>4.4. </a:t>
            </a:r>
            <a:r>
              <a:rPr lang="vi-VN" sz="2700" b="1" dirty="0">
                <a:latin typeface="Arial" pitchFamily="34" charset="0"/>
                <a:cs typeface="Arial" pitchFamily="34" charset="0"/>
              </a:rPr>
              <a:t>Các thông số hình học cơ bản của bánh răng</a:t>
            </a:r>
            <a:endParaRPr lang="id-ID" sz="2700" dirty="0"/>
          </a:p>
        </p:txBody>
      </p:sp>
      <p:sp>
        <p:nvSpPr>
          <p:cNvPr id="28" name="TextBox 27"/>
          <p:cNvSpPr txBox="1"/>
          <p:nvPr/>
        </p:nvSpPr>
        <p:spPr>
          <a:xfrm>
            <a:off x="0" y="11202"/>
            <a:ext cx="9084262" cy="1477328"/>
          </a:xfrm>
          <a:prstGeom prst="rect">
            <a:avLst/>
          </a:prstGeom>
          <a:noFill/>
        </p:spPr>
        <p:txBody>
          <a:bodyPr wrap="square" rtlCol="0">
            <a:spAutoFit/>
          </a:bodyPr>
          <a:lstStyle/>
          <a:p>
            <a:r>
              <a:rPr lang="vi-VN" dirty="0" smtClean="0"/>
              <a:t>Trị số của môđun được chọn theo điều kiện bền,</a:t>
            </a:r>
            <a:endParaRPr lang="en-US" dirty="0" smtClean="0"/>
          </a:p>
          <a:p>
            <a:r>
              <a:rPr lang="vi-VN" dirty="0" smtClean="0"/>
              <a:t> tính theo milimét và được tiêu chuẩn hoá: 1; 1,25; 1,5; 2; 2,5; 3; 4; 5; 6; 8; 10</a:t>
            </a:r>
            <a:endParaRPr lang="en-US" dirty="0" smtClean="0"/>
          </a:p>
          <a:p>
            <a:r>
              <a:rPr lang="vi-VN" dirty="0" smtClean="0"/>
              <a:t>; 12; 16; 20; 25; 32; 40; 50; 60; 80; 100</a:t>
            </a:r>
            <a:endParaRPr lang="en-US" dirty="0" smtClean="0"/>
          </a:p>
          <a:p>
            <a:r>
              <a:rPr lang="vi-VN" dirty="0" smtClean="0"/>
              <a:t>Cho m, α, Z. Tính các thông số hình học của bánh răng</a:t>
            </a:r>
            <a:endParaRPr lang="en-US" dirty="0" smtClean="0"/>
          </a:p>
          <a:p>
            <a:endParaRPr lang="en-US" dirty="0"/>
          </a:p>
        </p:txBody>
      </p:sp>
    </p:spTree>
    <p:extLst>
      <p:ext uri="{BB962C8B-B14F-4D97-AF65-F5344CB8AC3E}">
        <p14:creationId xmlns="" xmlns:p14="http://schemas.microsoft.com/office/powerpoint/2010/main" val="3539236775"/>
      </p:ext>
    </p:extLst>
  </p:cSld>
  <p:clrMapOvr>
    <a:masterClrMapping/>
  </p:clrMapOvr>
  <mc:AlternateContent xmlns:mc="http://schemas.openxmlformats.org/markup-compatibility/2006">
    <mc:Choice xmlns=""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linds(horizontal)">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686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686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687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687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687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688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68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6865" grpId="0"/>
      <p:bldP spid="36866" grpId="0"/>
      <p:bldP spid="36869" grpId="0"/>
      <p:bldP spid="36881"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510" y="1882035"/>
            <a:ext cx="1596281" cy="320619"/>
          </a:xfrm>
        </p:spPr>
        <p:txBody>
          <a:bodyPr>
            <a:noAutofit/>
          </a:bodyPr>
          <a:lstStyle/>
          <a:p>
            <a:pPr algn="ctr"/>
            <a:r>
              <a:rPr lang="en-US" sz="2200" b="1" dirty="0" err="1" smtClean="0">
                <a:solidFill>
                  <a:schemeClr val="tx1"/>
                </a:solidFill>
                <a:latin typeface="Arial" panose="020B0604020202020204" pitchFamily="34" charset="0"/>
                <a:cs typeface="Arial" panose="020B0604020202020204" pitchFamily="34" charset="0"/>
              </a:rPr>
              <a:t>Ví</a:t>
            </a:r>
            <a:r>
              <a:rPr lang="en-US" sz="2200" b="1" dirty="0" smtClean="0">
                <a:solidFill>
                  <a:schemeClr val="tx1"/>
                </a:solidFill>
                <a:latin typeface="Arial" panose="020B0604020202020204" pitchFamily="34" charset="0"/>
                <a:cs typeface="Arial" panose="020B0604020202020204" pitchFamily="34" charset="0"/>
              </a:rPr>
              <a:t> </a:t>
            </a:r>
            <a:r>
              <a:rPr lang="en-US" sz="2200" b="1" dirty="0" err="1" smtClean="0">
                <a:solidFill>
                  <a:schemeClr val="tx1"/>
                </a:solidFill>
                <a:latin typeface="Arial" panose="020B0604020202020204" pitchFamily="34" charset="0"/>
                <a:cs typeface="Arial" panose="020B0604020202020204" pitchFamily="34" charset="0"/>
              </a:rPr>
              <a:t>dụ</a:t>
            </a:r>
            <a:r>
              <a:rPr lang="en-US" sz="2200" b="1" dirty="0" smtClean="0">
                <a:solidFill>
                  <a:schemeClr val="tx1"/>
                </a:solidFill>
                <a:latin typeface="Arial" panose="020B0604020202020204" pitchFamily="34" charset="0"/>
                <a:cs typeface="Arial" panose="020B0604020202020204" pitchFamily="34" charset="0"/>
              </a:rPr>
              <a:t>:</a:t>
            </a:r>
            <a:endParaRPr lang="en-US" sz="2200" b="1" dirty="0">
              <a:solidFill>
                <a:schemeClr val="tx1"/>
              </a:solidFill>
              <a:latin typeface="Arial" panose="020B0604020202020204" pitchFamily="34" charset="0"/>
              <a:cs typeface="Arial" panose="020B0604020202020204" pitchFamily="34" charset="0"/>
            </a:endParaRPr>
          </a:p>
        </p:txBody>
      </p:sp>
      <p:sp>
        <p:nvSpPr>
          <p:cNvPr id="37890" name="Rectangle 2"/>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grpSp>
        <p:nvGrpSpPr>
          <p:cNvPr id="20" name="Group 19"/>
          <p:cNvGrpSpPr/>
          <p:nvPr/>
        </p:nvGrpSpPr>
        <p:grpSpPr>
          <a:xfrm>
            <a:off x="2078503" y="1667170"/>
            <a:ext cx="4755795" cy="629587"/>
            <a:chOff x="2278505" y="1723869"/>
            <a:chExt cx="4755795" cy="629587"/>
          </a:xfrm>
        </p:grpSpPr>
        <p:pic>
          <p:nvPicPr>
            <p:cNvPr id="3788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278505" y="1723869"/>
              <a:ext cx="1055351" cy="629587"/>
            </a:xfrm>
            <a:prstGeom prst="rect">
              <a:avLst/>
            </a:prstGeom>
            <a:noFill/>
          </p:spPr>
        </p:pic>
        <p:sp>
          <p:nvSpPr>
            <p:cNvPr id="7" name="Rectangle 6"/>
            <p:cNvSpPr/>
            <p:nvPr/>
          </p:nvSpPr>
          <p:spPr>
            <a:xfrm>
              <a:off x="3492946" y="1790288"/>
              <a:ext cx="3541354" cy="430887"/>
            </a:xfrm>
            <a:prstGeom prst="rect">
              <a:avLst/>
            </a:prstGeom>
          </p:spPr>
          <p:txBody>
            <a:bodyPr wrap="none">
              <a:spAutoFit/>
            </a:bodyPr>
            <a:lstStyle/>
            <a:p>
              <a:r>
                <a:rPr lang="en-US" sz="2200" dirty="0" smtClean="0">
                  <a:latin typeface="Arial" pitchFamily="34" charset="0"/>
                  <a:cs typeface="Arial" pitchFamily="34" charset="0"/>
                </a:rPr>
                <a:t>: </a:t>
              </a:r>
              <a:r>
                <a:rPr lang="en-US" sz="2200" dirty="0" err="1" smtClean="0">
                  <a:latin typeface="Arial" pitchFamily="34" charset="0"/>
                  <a:cs typeface="Arial" pitchFamily="34" charset="0"/>
                </a:rPr>
                <a:t>Bán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kính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đường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tròn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chia</a:t>
              </a:r>
              <a:endParaRPr lang="en-US" sz="2200" dirty="0">
                <a:latin typeface="Arial" pitchFamily="34" charset="0"/>
                <a:cs typeface="Arial" pitchFamily="34" charset="0"/>
              </a:endParaRPr>
            </a:p>
          </p:txBody>
        </p:sp>
      </p:grpSp>
      <p:sp>
        <p:nvSpPr>
          <p:cNvPr id="8" name="Rectangle 7"/>
          <p:cNvSpPr/>
          <p:nvPr/>
        </p:nvSpPr>
        <p:spPr>
          <a:xfrm>
            <a:off x="831953" y="1220044"/>
            <a:ext cx="7697449" cy="430887"/>
          </a:xfrm>
          <a:prstGeom prst="rect">
            <a:avLst/>
          </a:prstGeom>
        </p:spPr>
        <p:txBody>
          <a:bodyPr wrap="square">
            <a:spAutoFit/>
          </a:bodyPr>
          <a:lstStyle/>
          <a:p>
            <a:pPr>
              <a:buNone/>
            </a:pPr>
            <a:r>
              <a:rPr lang="vi-VN" sz="2200" dirty="0" smtClean="0"/>
              <a:t>Cho m, </a:t>
            </a:r>
            <a:r>
              <a:rPr lang="en-US" sz="2200" dirty="0" smtClean="0">
                <a:latin typeface="Arial" pitchFamily="34" charset="0"/>
                <a:cs typeface="Arial" pitchFamily="34" charset="0"/>
              </a:rPr>
              <a:t>α</a:t>
            </a:r>
            <a:r>
              <a:rPr lang="vi-VN" sz="2200" dirty="0" smtClean="0"/>
              <a:t>, Z. Tính các thông số hình học của bánh răng</a:t>
            </a:r>
            <a:endParaRPr lang="en-US" sz="2200" dirty="0" smtClean="0"/>
          </a:p>
        </p:txBody>
      </p:sp>
      <p:sp>
        <p:nvSpPr>
          <p:cNvPr id="37892" name="Rectangle 4"/>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pic>
        <p:nvPicPr>
          <p:cNvPr id="37891"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609444" y="2348513"/>
            <a:ext cx="2785100" cy="644577"/>
          </a:xfrm>
          <a:prstGeom prst="rect">
            <a:avLst/>
          </a:prstGeom>
          <a:noFill/>
        </p:spPr>
      </p:pic>
      <p:sp>
        <p:nvSpPr>
          <p:cNvPr id="37894" name="Rectangle 6"/>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pic>
        <p:nvPicPr>
          <p:cNvPr id="37893"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609444" y="3134931"/>
            <a:ext cx="3177914" cy="661919"/>
          </a:xfrm>
          <a:prstGeom prst="rect">
            <a:avLst/>
          </a:prstGeom>
          <a:noFill/>
        </p:spPr>
      </p:pic>
      <p:sp>
        <p:nvSpPr>
          <p:cNvPr id="37896" name="Rectangle 8"/>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pic>
        <p:nvPicPr>
          <p:cNvPr id="37895"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427067" y="3880769"/>
            <a:ext cx="1413574" cy="404735"/>
          </a:xfrm>
          <a:prstGeom prst="rect">
            <a:avLst/>
          </a:prstGeom>
          <a:noFill/>
        </p:spPr>
      </p:pic>
      <p:sp>
        <p:nvSpPr>
          <p:cNvPr id="37898" name="Rectangle 10"/>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sp>
        <p:nvSpPr>
          <p:cNvPr id="37899" name="Rectangle 11"/>
          <p:cNvSpPr>
            <a:spLocks noChangeArrowheads="1"/>
          </p:cNvSpPr>
          <p:nvPr/>
        </p:nvSpPr>
        <p:spPr bwMode="auto">
          <a:xfrm>
            <a:off x="1620415" y="5095615"/>
            <a:ext cx="5440913"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ea typeface="Times New Roman" pitchFamily="18" charset="0"/>
                <a:cs typeface="Times New Roman" pitchFamily="18" charset="0"/>
              </a:rPr>
              <a:t> </a:t>
            </a:r>
            <a:r>
              <a:rPr kumimoji="0" lang="vi-VN" sz="2200" b="0" i="0" u="none" strike="noStrike" cap="none" normalizeH="0" baseline="0" dirty="0" smtClean="0">
                <a:ln>
                  <a:noFill/>
                </a:ln>
                <a:solidFill>
                  <a:schemeClr val="tx1"/>
                </a:solidFill>
                <a:effectLst/>
                <a:ea typeface="Times New Roman" pitchFamily="18" charset="0"/>
                <a:cs typeface="Times New Roman" pitchFamily="18" charset="0"/>
              </a:rPr>
              <a:t>t</a:t>
            </a:r>
            <a:r>
              <a:rPr kumimoji="0" lang="vi-VN" sz="2200" b="0" i="0" u="none" strike="noStrike" cap="none" normalizeH="0" baseline="-30000" dirty="0" smtClean="0">
                <a:ln>
                  <a:noFill/>
                </a:ln>
                <a:solidFill>
                  <a:schemeClr val="tx1"/>
                </a:solidFill>
                <a:effectLst/>
                <a:ea typeface="Times New Roman" pitchFamily="18" charset="0"/>
                <a:cs typeface="Times New Roman" pitchFamily="18" charset="0"/>
              </a:rPr>
              <a:t>b</a:t>
            </a:r>
            <a:r>
              <a:rPr kumimoji="0" lang="vi-VN" sz="2200" b="0" i="0" u="none" strike="noStrike" cap="none" normalizeH="0" baseline="0" dirty="0" smtClean="0">
                <a:ln>
                  <a:noFill/>
                </a:ln>
                <a:solidFill>
                  <a:schemeClr val="tx1"/>
                </a:solidFill>
                <a:effectLst/>
                <a:ea typeface="Times New Roman" pitchFamily="18" charset="0"/>
                <a:cs typeface="Times New Roman" pitchFamily="18" charset="0"/>
              </a:rPr>
              <a:t>: Bước răng tính trên đường tròn cơ sở</a:t>
            </a:r>
            <a:r>
              <a:rPr kumimoji="0" lang="en-US" sz="2200" b="0" i="0" u="none" strike="noStrike" cap="none" normalizeH="0" baseline="0" dirty="0" smtClean="0">
                <a:ln>
                  <a:noFill/>
                </a:ln>
                <a:solidFill>
                  <a:schemeClr val="tx1"/>
                </a:solidFill>
                <a:effectLst/>
                <a:ea typeface="Times New Roman" pitchFamily="18" charset="0"/>
                <a:cs typeface="Times New Roman" pitchFamily="18" charset="0"/>
              </a:rPr>
              <a:t> </a:t>
            </a:r>
            <a:endParaRPr kumimoji="0" lang="vi-VN" sz="2200" b="0" i="0" u="none" strike="noStrike" cap="none" normalizeH="0" baseline="0" dirty="0" smtClean="0">
              <a:ln>
                <a:noFill/>
              </a:ln>
              <a:solidFill>
                <a:schemeClr val="tx1"/>
              </a:solidFill>
              <a:effectLst/>
              <a:cs typeface="Arial" pitchFamily="34" charset="0"/>
            </a:endParaRPr>
          </a:p>
        </p:txBody>
      </p:sp>
      <p:sp>
        <p:nvSpPr>
          <p:cNvPr id="37901" name="Rectangle 13"/>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pic>
        <p:nvPicPr>
          <p:cNvPr id="37900" name="Picture 12"/>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832439" y="5486305"/>
            <a:ext cx="3492708" cy="404734"/>
          </a:xfrm>
          <a:prstGeom prst="rect">
            <a:avLst/>
          </a:prstGeom>
          <a:noFill/>
        </p:spPr>
      </p:pic>
      <p:pic>
        <p:nvPicPr>
          <p:cNvPr id="19" name="Picture 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390203" y="4380521"/>
            <a:ext cx="1004341" cy="340011"/>
          </a:xfrm>
          <a:prstGeom prst="rect">
            <a:avLst/>
          </a:prstGeom>
          <a:noFill/>
        </p:spPr>
      </p:pic>
      <p:sp>
        <p:nvSpPr>
          <p:cNvPr id="21" name="Rectangle 20"/>
          <p:cNvSpPr/>
          <p:nvPr/>
        </p:nvSpPr>
        <p:spPr>
          <a:xfrm>
            <a:off x="1343097" y="5085825"/>
            <a:ext cx="554636" cy="430887"/>
          </a:xfrm>
          <a:prstGeom prst="rect">
            <a:avLst/>
          </a:prstGeom>
        </p:spPr>
        <p:txBody>
          <a:bodyPr wrap="square">
            <a:spAutoFit/>
          </a:bodyPr>
          <a:lstStyle/>
          <a:p>
            <a:r>
              <a:rPr lang="en-US" sz="2200" dirty="0" smtClean="0">
                <a:ea typeface="Times New Roman" pitchFamily="18" charset="0"/>
                <a:cs typeface="Times New Roman" pitchFamily="18" charset="0"/>
              </a:rPr>
              <a:t>p</a:t>
            </a:r>
            <a:r>
              <a:rPr lang="vi-VN" sz="2200" baseline="-30000" dirty="0" smtClean="0">
                <a:ea typeface="Times New Roman" pitchFamily="18" charset="0"/>
                <a:cs typeface="Times New Roman" pitchFamily="18" charset="0"/>
              </a:rPr>
              <a:t>b</a:t>
            </a:r>
            <a:endParaRPr lang="en-US" sz="2200" dirty="0"/>
          </a:p>
        </p:txBody>
      </p:sp>
      <p:pic>
        <p:nvPicPr>
          <p:cNvPr id="22" name="Picture 1"/>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2832439" y="5980979"/>
            <a:ext cx="3477717" cy="374755"/>
          </a:xfrm>
          <a:prstGeom prst="rect">
            <a:avLst/>
          </a:prstGeom>
          <a:noFill/>
        </p:spPr>
      </p:pic>
      <p:grpSp>
        <p:nvGrpSpPr>
          <p:cNvPr id="23" name="Group 8"/>
          <p:cNvGrpSpPr>
            <a:grpSpLocks/>
          </p:cNvGrpSpPr>
          <p:nvPr/>
        </p:nvGrpSpPr>
        <p:grpSpPr bwMode="auto">
          <a:xfrm>
            <a:off x="0" y="-25400"/>
            <a:ext cx="7358063" cy="1089025"/>
            <a:chOff x="362309" y="-53282"/>
            <a:chExt cx="8412453" cy="1381659"/>
          </a:xfrm>
        </p:grpSpPr>
        <p:pic>
          <p:nvPicPr>
            <p:cNvPr id="24" name="Picture 7"/>
            <p:cNvPicPr>
              <a:picLocks noChangeAspect="1"/>
            </p:cNvPicPr>
            <p:nvPr/>
          </p:nvPicPr>
          <p:blipFill>
            <a:blip r:embed="rId9">
              <a:extLst>
                <a:ext uri="{28A0092B-C50C-407E-A947-70E740481C1C}">
                  <a14:useLocalDpi xmlns="" xmlns:a14="http://schemas.microsoft.com/office/drawing/2010/main" val="0"/>
                </a:ext>
              </a:extLst>
            </a:blip>
            <a:srcRect/>
            <a:stretch>
              <a:fillRect/>
            </a:stretch>
          </p:blipFill>
          <p:spPr bwMode="auto">
            <a:xfrm>
              <a:off x="362309" y="1"/>
              <a:ext cx="8376249" cy="125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Picture 2"/>
            <p:cNvPicPr>
              <a:picLocks noChangeAspect="1"/>
            </p:cNvPicPr>
            <p:nvPr/>
          </p:nvPicPr>
          <p:blipFill>
            <a:blip r:embed="rId10">
              <a:extLst>
                <a:ext uri="{28A0092B-C50C-407E-A947-70E740481C1C}">
                  <a14:useLocalDpi xmlns="" xmlns:a14="http://schemas.microsoft.com/office/drawing/2010/main" val="0"/>
                </a:ext>
              </a:extLst>
            </a:blip>
            <a:srcRect/>
            <a:stretch>
              <a:fillRect/>
            </a:stretch>
          </p:blipFill>
          <p:spPr bwMode="auto">
            <a:xfrm>
              <a:off x="7393101" y="-53282"/>
              <a:ext cx="1381661" cy="1381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Slide Number Placeholder 2"/>
          <p:cNvSpPr>
            <a:spLocks noGrp="1"/>
          </p:cNvSpPr>
          <p:nvPr>
            <p:ph type="sldNum" sz="quarter" idx="12"/>
          </p:nvPr>
        </p:nvSpPr>
        <p:spPr/>
        <p:txBody>
          <a:bodyPr/>
          <a:lstStyle/>
          <a:p>
            <a:fld id="{7DA90B12-5872-44F5-A5A5-9B6E76CECAFA}" type="slidenum">
              <a:rPr lang="en-US" smtClean="0"/>
              <a:pPr/>
              <a:t>15</a:t>
            </a:fld>
            <a:endParaRPr lang="en-US"/>
          </a:p>
        </p:txBody>
      </p:sp>
      <p:pic>
        <p:nvPicPr>
          <p:cNvPr id="5" name="Picture 4"/>
          <p:cNvPicPr>
            <a:picLocks noChangeAspect="1"/>
          </p:cNvPicPr>
          <p:nvPr/>
        </p:nvPicPr>
        <p:blipFill>
          <a:blip r:embed="rId11">
            <a:extLst>
              <a:ext uri="{28A0092B-C50C-407E-A947-70E740481C1C}">
                <a14:useLocalDpi xmlns="" xmlns:a14="http://schemas.microsoft.com/office/drawing/2010/main" val="0"/>
              </a:ext>
            </a:extLst>
          </a:blip>
          <a:stretch>
            <a:fillRect/>
          </a:stretch>
        </p:blipFill>
        <p:spPr>
          <a:xfrm>
            <a:off x="5245835" y="2084497"/>
            <a:ext cx="3113161" cy="2985152"/>
          </a:xfrm>
          <a:prstGeom prst="rect">
            <a:avLst/>
          </a:prstGeom>
        </p:spPr>
      </p:pic>
      <p:sp>
        <p:nvSpPr>
          <p:cNvPr id="27" name="TextBox 26"/>
          <p:cNvSpPr txBox="1"/>
          <p:nvPr/>
        </p:nvSpPr>
        <p:spPr>
          <a:xfrm>
            <a:off x="108283" y="2466475"/>
            <a:ext cx="1443789" cy="369332"/>
          </a:xfrm>
          <a:prstGeom prst="rect">
            <a:avLst/>
          </a:prstGeom>
          <a:noFill/>
        </p:spPr>
        <p:txBody>
          <a:bodyPr wrap="square" rtlCol="0">
            <a:spAutoFit/>
          </a:bodyPr>
          <a:lstStyle/>
          <a:p>
            <a:r>
              <a:rPr lang="en-US" dirty="0" err="1" smtClean="0"/>
              <a:t>Bán</a:t>
            </a:r>
            <a:r>
              <a:rPr lang="en-US" dirty="0" smtClean="0"/>
              <a:t> </a:t>
            </a:r>
            <a:r>
              <a:rPr lang="en-US" dirty="0" err="1" smtClean="0"/>
              <a:t>kính</a:t>
            </a:r>
            <a:r>
              <a:rPr lang="en-US" dirty="0" smtClean="0"/>
              <a:t> </a:t>
            </a:r>
            <a:r>
              <a:rPr lang="en-US" dirty="0" err="1" smtClean="0"/>
              <a:t>đỉnh</a:t>
            </a:r>
            <a:endParaRPr lang="en-US" dirty="0"/>
          </a:p>
        </p:txBody>
      </p:sp>
      <p:sp>
        <p:nvSpPr>
          <p:cNvPr id="28" name="TextBox 27"/>
          <p:cNvSpPr txBox="1"/>
          <p:nvPr/>
        </p:nvSpPr>
        <p:spPr>
          <a:xfrm>
            <a:off x="56139" y="3244539"/>
            <a:ext cx="1556093" cy="369332"/>
          </a:xfrm>
          <a:prstGeom prst="rect">
            <a:avLst/>
          </a:prstGeom>
          <a:noFill/>
        </p:spPr>
        <p:txBody>
          <a:bodyPr wrap="square" rtlCol="0">
            <a:spAutoFit/>
          </a:bodyPr>
          <a:lstStyle/>
          <a:p>
            <a:r>
              <a:rPr lang="en-US" dirty="0" err="1" smtClean="0"/>
              <a:t>Bán</a:t>
            </a:r>
            <a:r>
              <a:rPr lang="en-US" dirty="0" smtClean="0"/>
              <a:t> </a:t>
            </a:r>
            <a:r>
              <a:rPr lang="en-US" dirty="0" err="1" smtClean="0"/>
              <a:t>kính</a:t>
            </a:r>
            <a:r>
              <a:rPr lang="en-US" dirty="0" smtClean="0"/>
              <a:t> </a:t>
            </a:r>
            <a:r>
              <a:rPr lang="en-US" dirty="0" err="1" smtClean="0"/>
              <a:t>chân</a:t>
            </a:r>
            <a:endParaRPr lang="en-US" dirty="0"/>
          </a:p>
        </p:txBody>
      </p:sp>
      <p:sp>
        <p:nvSpPr>
          <p:cNvPr id="29" name="TextBox 28"/>
          <p:cNvSpPr txBox="1"/>
          <p:nvPr/>
        </p:nvSpPr>
        <p:spPr>
          <a:xfrm>
            <a:off x="276727" y="3938360"/>
            <a:ext cx="1933074" cy="369332"/>
          </a:xfrm>
          <a:prstGeom prst="rect">
            <a:avLst/>
          </a:prstGeom>
          <a:noFill/>
        </p:spPr>
        <p:txBody>
          <a:bodyPr wrap="square" rtlCol="0">
            <a:spAutoFit/>
          </a:bodyPr>
          <a:lstStyle/>
          <a:p>
            <a:r>
              <a:rPr lang="en-US" dirty="0" err="1" smtClean="0"/>
              <a:t>Bán</a:t>
            </a:r>
            <a:r>
              <a:rPr lang="en-US" dirty="0" smtClean="0"/>
              <a:t> </a:t>
            </a:r>
            <a:r>
              <a:rPr lang="en-US" dirty="0" err="1" smtClean="0"/>
              <a:t>kính</a:t>
            </a:r>
            <a:r>
              <a:rPr lang="en-US" dirty="0" smtClean="0"/>
              <a:t> </a:t>
            </a:r>
            <a:r>
              <a:rPr lang="en-US" dirty="0" err="1" smtClean="0"/>
              <a:t>cơ</a:t>
            </a:r>
            <a:r>
              <a:rPr lang="en-US" dirty="0" smtClean="0"/>
              <a:t> </a:t>
            </a:r>
            <a:r>
              <a:rPr lang="en-US" dirty="0" err="1" smtClean="0"/>
              <a:t>sở</a:t>
            </a:r>
            <a:endParaRPr lang="en-US" dirty="0"/>
          </a:p>
        </p:txBody>
      </p:sp>
      <p:sp>
        <p:nvSpPr>
          <p:cNvPr id="30" name="TextBox 29"/>
          <p:cNvSpPr txBox="1"/>
          <p:nvPr/>
        </p:nvSpPr>
        <p:spPr>
          <a:xfrm>
            <a:off x="1259306" y="4439676"/>
            <a:ext cx="1933074" cy="369332"/>
          </a:xfrm>
          <a:prstGeom prst="rect">
            <a:avLst/>
          </a:prstGeom>
          <a:noFill/>
        </p:spPr>
        <p:txBody>
          <a:bodyPr wrap="square" rtlCol="0">
            <a:spAutoFit/>
          </a:bodyPr>
          <a:lstStyle/>
          <a:p>
            <a:r>
              <a:rPr lang="en-US" dirty="0" err="1" smtClean="0"/>
              <a:t>Bước</a:t>
            </a:r>
            <a:r>
              <a:rPr lang="en-US" dirty="0" smtClean="0"/>
              <a:t> </a:t>
            </a:r>
            <a:r>
              <a:rPr lang="en-US" dirty="0" err="1" smtClean="0"/>
              <a:t>răng</a:t>
            </a:r>
            <a:endParaRPr lang="en-US" dirty="0"/>
          </a:p>
        </p:txBody>
      </p:sp>
    </p:spTree>
    <p:extLst>
      <p:ext uri="{BB962C8B-B14F-4D97-AF65-F5344CB8AC3E}">
        <p14:creationId xmlns="" xmlns:p14="http://schemas.microsoft.com/office/powerpoint/2010/main" val="816692195"/>
      </p:ext>
    </p:extLst>
  </p:cSld>
  <p:clrMapOvr>
    <a:masterClrMapping/>
  </p:clrMapOvr>
  <mc:AlternateContent xmlns:mc="http://schemas.openxmlformats.org/markup-compatibility/2006">
    <mc:Choice xmlns=""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89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89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90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7899"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37263" y="1614660"/>
            <a:ext cx="1640941" cy="371959"/>
          </a:xfrm>
        </p:spPr>
        <p:txBody>
          <a:bodyPr>
            <a:noAutofit/>
          </a:bodyPr>
          <a:lstStyle/>
          <a:p>
            <a:pPr algn="ctr"/>
            <a:r>
              <a:rPr lang="en-US" sz="2700" b="1" dirty="0" err="1" smtClean="0">
                <a:latin typeface="Arial" panose="020B0604020202020204" pitchFamily="34" charset="0"/>
                <a:cs typeface="Arial" panose="020B0604020202020204" pitchFamily="34" charset="0"/>
              </a:rPr>
              <a:t>Ví</a:t>
            </a:r>
            <a:r>
              <a:rPr lang="en-US" sz="2700" b="1" dirty="0" smtClean="0">
                <a:latin typeface="Arial" panose="020B0604020202020204" pitchFamily="34" charset="0"/>
                <a:cs typeface="Arial" panose="020B0604020202020204" pitchFamily="34" charset="0"/>
              </a:rPr>
              <a:t> </a:t>
            </a:r>
            <a:r>
              <a:rPr lang="en-US" sz="2700" b="1" dirty="0" err="1" smtClean="0">
                <a:latin typeface="Arial" panose="020B0604020202020204" pitchFamily="34" charset="0"/>
                <a:cs typeface="Arial" panose="020B0604020202020204" pitchFamily="34" charset="0"/>
              </a:rPr>
              <a:t>dụ</a:t>
            </a:r>
            <a:endParaRPr lang="en-US" sz="2700"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1060905" y="2649801"/>
            <a:ext cx="4137285" cy="1609668"/>
          </a:xfrm>
        </p:spPr>
        <p:txBody>
          <a:bodyPr>
            <a:normAutofit/>
          </a:bodyPr>
          <a:lstStyle/>
          <a:p>
            <a:pPr marL="0" indent="0">
              <a:buNone/>
            </a:pPr>
            <a:r>
              <a:rPr lang="vi-VN" sz="2200" dirty="0"/>
              <a:t>Tính chiều dày răng </a:t>
            </a:r>
            <a:r>
              <a:rPr lang="vi-VN" sz="2200" dirty="0" smtClean="0"/>
              <a:t>trên</a:t>
            </a:r>
            <a:endParaRPr lang="en-US" sz="2200" dirty="0" smtClean="0"/>
          </a:p>
          <a:p>
            <a:pPr marL="0" indent="0">
              <a:buNone/>
            </a:pPr>
            <a:r>
              <a:rPr lang="vi-VN" sz="2200" dirty="0" smtClean="0"/>
              <a:t> </a:t>
            </a:r>
            <a:r>
              <a:rPr lang="vi-VN" sz="2200" dirty="0"/>
              <a:t>đường tròn (O, r</a:t>
            </a:r>
            <a:r>
              <a:rPr lang="vi-VN" sz="2200" baseline="-25000" dirty="0"/>
              <a:t>x</a:t>
            </a:r>
            <a:r>
              <a:rPr lang="vi-VN" sz="2200" dirty="0"/>
              <a:t>) </a:t>
            </a:r>
            <a:r>
              <a:rPr lang="vi-VN" sz="2200" dirty="0" smtClean="0"/>
              <a:t>S</a:t>
            </a:r>
            <a:r>
              <a:rPr lang="vi-VN" sz="2200" baseline="-25000" dirty="0" smtClean="0"/>
              <a:t>x</a:t>
            </a:r>
            <a:endParaRPr lang="en-US" sz="2200" dirty="0"/>
          </a:p>
          <a:p>
            <a:pPr marL="0" indent="0">
              <a:buNone/>
            </a:pPr>
            <a:r>
              <a:rPr lang="vi-VN" sz="2200" dirty="0" smtClean="0"/>
              <a:t>(bánh </a:t>
            </a:r>
            <a:r>
              <a:rPr lang="vi-VN" sz="2200" dirty="0"/>
              <a:t>răng tiêu chuẩn</a:t>
            </a:r>
            <a:r>
              <a:rPr lang="vi-VN" sz="2200" dirty="0" smtClean="0"/>
              <a:t>)</a:t>
            </a:r>
            <a:endParaRPr lang="en-US" sz="2200" dirty="0"/>
          </a:p>
        </p:txBody>
      </p:sp>
      <p:pic>
        <p:nvPicPr>
          <p:cNvPr id="8" name="Picture 7"/>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755136" y="1439056"/>
            <a:ext cx="3792512" cy="4272407"/>
          </a:xfrm>
          <a:prstGeom prst="rect">
            <a:avLst/>
          </a:prstGeom>
        </p:spPr>
      </p:pic>
      <p:grpSp>
        <p:nvGrpSpPr>
          <p:cNvPr id="6" name="Group 8"/>
          <p:cNvGrpSpPr>
            <a:grpSpLocks/>
          </p:cNvGrpSpPr>
          <p:nvPr/>
        </p:nvGrpSpPr>
        <p:grpSpPr bwMode="auto">
          <a:xfrm>
            <a:off x="0" y="-25400"/>
            <a:ext cx="7358063" cy="1089025"/>
            <a:chOff x="362309" y="-53282"/>
            <a:chExt cx="8412453" cy="1381659"/>
          </a:xfrm>
        </p:grpSpPr>
        <p:pic>
          <p:nvPicPr>
            <p:cNvPr id="7" name="Picture 7"/>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362309" y="1"/>
              <a:ext cx="8376249" cy="125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2"/>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7393101" y="-53282"/>
              <a:ext cx="1381661" cy="1381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Slide Number Placeholder 1"/>
          <p:cNvSpPr>
            <a:spLocks noGrp="1"/>
          </p:cNvSpPr>
          <p:nvPr>
            <p:ph type="sldNum" sz="quarter" idx="12"/>
          </p:nvPr>
        </p:nvSpPr>
        <p:spPr/>
        <p:txBody>
          <a:bodyPr/>
          <a:lstStyle/>
          <a:p>
            <a:fld id="{7DA90B12-5872-44F5-A5A5-9B6E76CECAFA}" type="slidenum">
              <a:rPr lang="en-US" smtClean="0"/>
              <a:pPr/>
              <a:t>16</a:t>
            </a:fld>
            <a:endParaRPr lang="en-US"/>
          </a:p>
        </p:txBody>
      </p:sp>
    </p:spTree>
    <p:extLst>
      <p:ext uri="{BB962C8B-B14F-4D97-AF65-F5344CB8AC3E}">
        <p14:creationId xmlns="" xmlns:p14="http://schemas.microsoft.com/office/powerpoint/2010/main" val="2457649001"/>
      </p:ext>
    </p:extLst>
  </p:cSld>
  <p:clrMapOvr>
    <a:masterClrMapping/>
  </p:clrMapOvr>
  <mc:AlternateContent xmlns:mc="http://schemas.openxmlformats.org/markup-compatibility/2006">
    <mc:Choice xmlns=""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24" y="920448"/>
            <a:ext cx="8874176" cy="708338"/>
          </a:xfrm>
        </p:spPr>
        <p:txBody>
          <a:bodyPr>
            <a:normAutofit/>
          </a:bodyPr>
          <a:lstStyle/>
          <a:p>
            <a:pPr algn="ctr"/>
            <a:r>
              <a:rPr lang="en-US" sz="2700" b="1" dirty="0" smtClean="0">
                <a:solidFill>
                  <a:schemeClr val="tx1"/>
                </a:solidFill>
                <a:latin typeface="Arial" panose="020B0604020202020204" pitchFamily="34" charset="0"/>
                <a:cs typeface="Arial" panose="020B0604020202020204" pitchFamily="34" charset="0"/>
              </a:rPr>
              <a:t>4.4. </a:t>
            </a:r>
            <a:r>
              <a:rPr lang="vi-VN" sz="2700" b="1" dirty="0" smtClean="0">
                <a:solidFill>
                  <a:schemeClr val="tx1"/>
                </a:solidFill>
                <a:latin typeface="+mn-lt"/>
              </a:rPr>
              <a:t>Các </a:t>
            </a:r>
            <a:r>
              <a:rPr lang="vi-VN" sz="2700" b="1" dirty="0">
                <a:solidFill>
                  <a:schemeClr val="tx1"/>
                </a:solidFill>
                <a:latin typeface="+mn-lt"/>
              </a:rPr>
              <a:t>thông số động học của cặp bánh răng</a:t>
            </a:r>
            <a:endParaRPr lang="en-US" sz="2700" dirty="0">
              <a:solidFill>
                <a:schemeClr val="tx1"/>
              </a:solidFill>
              <a:latin typeface="+mn-lt"/>
            </a:endParaRPr>
          </a:p>
        </p:txBody>
      </p:sp>
      <p:grpSp>
        <p:nvGrpSpPr>
          <p:cNvPr id="7" name="Group 9"/>
          <p:cNvGrpSpPr/>
          <p:nvPr/>
        </p:nvGrpSpPr>
        <p:grpSpPr>
          <a:xfrm>
            <a:off x="5624423" y="1643613"/>
            <a:ext cx="3281635" cy="4656908"/>
            <a:chOff x="783657" y="954500"/>
            <a:chExt cx="4543516" cy="5394784"/>
          </a:xfrm>
        </p:grpSpPr>
        <p:grpSp>
          <p:nvGrpSpPr>
            <p:cNvPr id="8" name="Group 6"/>
            <p:cNvGrpSpPr/>
            <p:nvPr/>
          </p:nvGrpSpPr>
          <p:grpSpPr>
            <a:xfrm>
              <a:off x="783657" y="954500"/>
              <a:ext cx="4543516" cy="5394784"/>
              <a:chOff x="783657" y="954500"/>
              <a:chExt cx="4543516" cy="5394784"/>
            </a:xfrm>
          </p:grpSpPr>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83657" y="954500"/>
                <a:ext cx="4543516" cy="5394784"/>
              </a:xfrm>
              <a:prstGeom prst="rect">
                <a:avLst/>
              </a:prstGeom>
            </p:spPr>
          </p:pic>
          <p:sp>
            <p:nvSpPr>
              <p:cNvPr id="5" name="TextBox 4"/>
              <p:cNvSpPr txBox="1"/>
              <p:nvPr/>
            </p:nvSpPr>
            <p:spPr>
              <a:xfrm>
                <a:off x="2343956" y="3467226"/>
                <a:ext cx="451405" cy="383050"/>
              </a:xfrm>
              <a:prstGeom prst="rect">
                <a:avLst/>
              </a:prstGeom>
              <a:noFill/>
            </p:spPr>
            <p:txBody>
              <a:bodyPr wrap="none" rtlCol="0">
                <a:spAutoFit/>
              </a:bodyPr>
              <a:lstStyle/>
              <a:p>
                <a:r>
                  <a:rPr lang="en-US" dirty="0" smtClean="0">
                    <a:solidFill>
                      <a:srgbClr val="FF0000"/>
                    </a:solidFill>
                    <a:latin typeface="Times New Roman" panose="02020603050405020304" pitchFamily="18" charset="0"/>
                    <a:cs typeface="Times New Roman" panose="02020603050405020304" pitchFamily="18" charset="0"/>
                  </a:rPr>
                  <a:t>B</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539544" y="2821137"/>
                <a:ext cx="468504" cy="383050"/>
              </a:xfrm>
              <a:prstGeom prst="rect">
                <a:avLst/>
              </a:prstGeom>
              <a:noFill/>
            </p:spPr>
            <p:txBody>
              <a:bodyPr wrap="none" rtlCol="0">
                <a:spAutoFit/>
              </a:bodyPr>
              <a:lstStyle/>
              <a:p>
                <a:r>
                  <a:rPr lang="en-US" dirty="0" smtClean="0">
                    <a:solidFill>
                      <a:srgbClr val="FF0000"/>
                    </a:solidFill>
                    <a:latin typeface="Times New Roman" panose="02020603050405020304" pitchFamily="18" charset="0"/>
                    <a:cs typeface="Times New Roman" panose="02020603050405020304" pitchFamily="18" charset="0"/>
                  </a:rPr>
                  <a:t>A</a:t>
                </a:r>
                <a:endParaRPr lang="en-US" dirty="0">
                  <a:solidFill>
                    <a:srgbClr val="FF0000"/>
                  </a:solidFill>
                  <a:latin typeface="Times New Roman" panose="02020603050405020304" pitchFamily="18" charset="0"/>
                  <a:cs typeface="Times New Roman" panose="02020603050405020304" pitchFamily="18" charset="0"/>
                </a:endParaRPr>
              </a:p>
            </p:txBody>
          </p:sp>
        </p:grpSp>
        <p:cxnSp>
          <p:nvCxnSpPr>
            <p:cNvPr id="9" name="Straight Connector 8"/>
            <p:cNvCxnSpPr/>
            <p:nvPr/>
          </p:nvCxnSpPr>
          <p:spPr>
            <a:xfrm flipV="1">
              <a:off x="2743200" y="3129566"/>
              <a:ext cx="669702" cy="5352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9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1" name="Group 30"/>
          <p:cNvGrpSpPr/>
          <p:nvPr/>
        </p:nvGrpSpPr>
        <p:grpSpPr>
          <a:xfrm>
            <a:off x="440239" y="1809932"/>
            <a:ext cx="4143811" cy="400110"/>
            <a:chOff x="378291" y="1145712"/>
            <a:chExt cx="4143811" cy="400110"/>
          </a:xfrm>
        </p:grpSpPr>
        <p:sp>
          <p:nvSpPr>
            <p:cNvPr id="11" name="Rectangle 10"/>
            <p:cNvSpPr/>
            <p:nvPr/>
          </p:nvSpPr>
          <p:spPr>
            <a:xfrm>
              <a:off x="378291" y="1145712"/>
              <a:ext cx="2702984" cy="400110"/>
            </a:xfrm>
            <a:prstGeom prst="rect">
              <a:avLst/>
            </a:prstGeom>
          </p:spPr>
          <p:txBody>
            <a:bodyPr wrap="none">
              <a:spAutoFit/>
            </a:bodyPr>
            <a:lstStyle/>
            <a:p>
              <a:r>
                <a:rPr lang="vi-VN" sz="2000" dirty="0" smtClean="0"/>
                <a:t>1) Các đường tròn lăn</a:t>
              </a:r>
              <a:endParaRPr lang="en-US" sz="2000" dirty="0"/>
            </a:p>
          </p:txBody>
        </p:sp>
        <p:pic>
          <p:nvPicPr>
            <p:cNvPr id="38915"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968050" y="1214013"/>
              <a:ext cx="1554052" cy="301252"/>
            </a:xfrm>
            <a:prstGeom prst="rect">
              <a:avLst/>
            </a:prstGeom>
            <a:noFill/>
          </p:spPr>
        </p:pic>
      </p:grpSp>
      <p:sp>
        <p:nvSpPr>
          <p:cNvPr id="3891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2" name="Group 31"/>
          <p:cNvGrpSpPr/>
          <p:nvPr/>
        </p:nvGrpSpPr>
        <p:grpSpPr>
          <a:xfrm>
            <a:off x="429135" y="3385798"/>
            <a:ext cx="4984943" cy="400110"/>
            <a:chOff x="524490" y="3579242"/>
            <a:chExt cx="4984943" cy="400110"/>
          </a:xfrm>
        </p:grpSpPr>
        <p:sp>
          <p:nvSpPr>
            <p:cNvPr id="17" name="Rectangle 16"/>
            <p:cNvSpPr/>
            <p:nvPr/>
          </p:nvSpPr>
          <p:spPr>
            <a:xfrm>
              <a:off x="524490" y="3579242"/>
              <a:ext cx="4312399" cy="400110"/>
            </a:xfrm>
            <a:prstGeom prst="rect">
              <a:avLst/>
            </a:prstGeom>
          </p:spPr>
          <p:txBody>
            <a:bodyPr wrap="none">
              <a:spAutoFit/>
            </a:bodyPr>
            <a:lstStyle/>
            <a:p>
              <a:r>
                <a:rPr lang="vi-VN" sz="2000" dirty="0" smtClean="0"/>
                <a:t>Đối với cặp bánh răng tiêu chuẩn thì</a:t>
              </a:r>
              <a:endParaRPr lang="en-US" sz="2000" dirty="0"/>
            </a:p>
          </p:txBody>
        </p:sp>
        <p:pic>
          <p:nvPicPr>
            <p:cNvPr id="38918" name="Picture 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758707" y="3618132"/>
              <a:ext cx="750726" cy="317897"/>
            </a:xfrm>
            <a:prstGeom prst="rect">
              <a:avLst/>
            </a:prstGeom>
            <a:noFill/>
          </p:spPr>
        </p:pic>
      </p:grpSp>
      <p:sp>
        <p:nvSpPr>
          <p:cNvPr id="3892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8920" name="Picture 8"/>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911050" y="3837326"/>
            <a:ext cx="1478714" cy="601086"/>
          </a:xfrm>
          <a:prstGeom prst="rect">
            <a:avLst/>
          </a:prstGeom>
          <a:noFill/>
        </p:spPr>
      </p:pic>
      <p:sp>
        <p:nvSpPr>
          <p:cNvPr id="38922" name="Rectangle 10"/>
          <p:cNvSpPr>
            <a:spLocks noChangeArrowheads="1"/>
          </p:cNvSpPr>
          <p:nvPr/>
        </p:nvSpPr>
        <p:spPr bwMode="auto">
          <a:xfrm>
            <a:off x="517724" y="4578551"/>
            <a:ext cx="483658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000" b="0" i="0" u="none" strike="noStrike" cap="none" normalizeH="0" baseline="0" dirty="0" smtClean="0">
                <a:ln>
                  <a:noFill/>
                </a:ln>
                <a:solidFill>
                  <a:schemeClr val="tx1"/>
                </a:solidFill>
                <a:effectLst/>
                <a:ea typeface="Times New Roman" pitchFamily="18" charset="0"/>
                <a:cs typeface="Times New Roman" pitchFamily="18" charset="0"/>
              </a:rPr>
              <a:t>(đường tròn lăn cũng là đường tròn chia)</a:t>
            </a:r>
            <a:endParaRPr kumimoji="0" lang="vi-VN" sz="2000" b="0" i="0" u="none" strike="noStrike" cap="none" normalizeH="0" baseline="0" dirty="0" smtClean="0">
              <a:ln>
                <a:noFill/>
              </a:ln>
              <a:solidFill>
                <a:schemeClr val="tx1"/>
              </a:solidFill>
              <a:effectLst/>
              <a:cs typeface="Arial" pitchFamily="34" charset="0"/>
            </a:endParaRPr>
          </a:p>
        </p:txBody>
      </p:sp>
      <p:sp>
        <p:nvSpPr>
          <p:cNvPr id="38923" name="Rectangle 11"/>
          <p:cNvSpPr>
            <a:spLocks noChangeArrowheads="1"/>
          </p:cNvSpPr>
          <p:nvPr/>
        </p:nvSpPr>
        <p:spPr bwMode="auto">
          <a:xfrm>
            <a:off x="452451" y="5146089"/>
            <a:ext cx="3143809"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000" b="0" i="0" u="none" strike="noStrike" cap="none" normalizeH="0" baseline="0" dirty="0" smtClean="0">
                <a:ln>
                  <a:noFill/>
                </a:ln>
                <a:solidFill>
                  <a:schemeClr val="tx1"/>
                </a:solidFill>
                <a:effectLst/>
                <a:ea typeface="Times New Roman" pitchFamily="18" charset="0"/>
                <a:cs typeface="Times New Roman" pitchFamily="18" charset="0"/>
              </a:rPr>
              <a:t>3) Khoảng cách tâm (trục)</a:t>
            </a:r>
            <a:endParaRPr kumimoji="0" lang="vi-VN" sz="2000" b="0" i="0" u="none" strike="noStrike" cap="none" normalizeH="0" baseline="0" dirty="0" smtClean="0">
              <a:ln>
                <a:noFill/>
              </a:ln>
              <a:solidFill>
                <a:schemeClr val="tx1"/>
              </a:solidFill>
              <a:effectLst/>
              <a:cs typeface="Arial" pitchFamily="34" charset="0"/>
            </a:endParaRPr>
          </a:p>
        </p:txBody>
      </p:sp>
      <p:sp>
        <p:nvSpPr>
          <p:cNvPr id="3892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8924" name="Picture 12"/>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12218" y="5692375"/>
            <a:ext cx="4455331" cy="608146"/>
          </a:xfrm>
          <a:prstGeom prst="rect">
            <a:avLst/>
          </a:prstGeom>
          <a:noFill/>
        </p:spPr>
      </p:pic>
      <p:sp>
        <p:nvSpPr>
          <p:cNvPr id="38927"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929"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0" name="Group 29"/>
          <p:cNvGrpSpPr/>
          <p:nvPr/>
        </p:nvGrpSpPr>
        <p:grpSpPr>
          <a:xfrm>
            <a:off x="428540" y="2341790"/>
            <a:ext cx="4838184" cy="958660"/>
            <a:chOff x="419724" y="944381"/>
            <a:chExt cx="4838184" cy="958660"/>
          </a:xfrm>
        </p:grpSpPr>
        <p:sp>
          <p:nvSpPr>
            <p:cNvPr id="38917" name="Rectangle 5"/>
            <p:cNvSpPr>
              <a:spLocks noChangeArrowheads="1"/>
            </p:cNvSpPr>
            <p:nvPr/>
          </p:nvSpPr>
          <p:spPr bwMode="auto">
            <a:xfrm>
              <a:off x="419724" y="944381"/>
              <a:ext cx="4838184" cy="958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vi-VN" sz="2000" b="0" i="0" u="none" strike="noStrike" cap="none" normalizeH="0" baseline="0" dirty="0" smtClean="0">
                  <a:ln>
                    <a:noFill/>
                  </a:ln>
                  <a:solidFill>
                    <a:schemeClr val="tx1"/>
                  </a:solidFill>
                  <a:effectLst/>
                  <a:ea typeface="Times New Roman" pitchFamily="18" charset="0"/>
                  <a:cs typeface="Times New Roman" pitchFamily="18" charset="0"/>
                </a:rPr>
                <a:t>2) Góc</a:t>
              </a:r>
              <a:r>
                <a:rPr kumimoji="0" lang="en-US" sz="2000" b="0" i="0" u="none" strike="noStrike" cap="none" normalizeH="0" baseline="0" dirty="0" smtClean="0">
                  <a:ln>
                    <a:noFill/>
                  </a:ln>
                  <a:solidFill>
                    <a:schemeClr val="tx1"/>
                  </a:solidFill>
                  <a:effectLst/>
                  <a:ea typeface="Times New Roman" pitchFamily="18" charset="0"/>
                  <a:cs typeface="Times New Roman" pitchFamily="18" charset="0"/>
                </a:rPr>
                <a:t>  </a:t>
              </a:r>
              <a:r>
                <a:rPr kumimoji="0" lang="vi-VN" sz="2000" b="0" i="0" u="none" strike="noStrike" cap="none" normalizeH="0" baseline="0" dirty="0" smtClean="0">
                  <a:ln>
                    <a:noFill/>
                  </a:ln>
                  <a:solidFill>
                    <a:schemeClr val="tx1"/>
                  </a:solidFill>
                  <a:effectLst/>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ea typeface="Times New Roman" pitchFamily="18" charset="0"/>
                  <a:cs typeface="Times New Roman" pitchFamily="18" charset="0"/>
                </a:rPr>
                <a:t>   : </a:t>
              </a:r>
              <a:r>
                <a:rPr kumimoji="0" lang="vi-VN" sz="2000" b="0" i="0" u="none" strike="noStrike" cap="none" normalizeH="0" baseline="0" dirty="0" smtClean="0">
                  <a:ln>
                    <a:noFill/>
                  </a:ln>
                  <a:solidFill>
                    <a:schemeClr val="tx1"/>
                  </a:solidFill>
                  <a:effectLst/>
                  <a:ea typeface="Times New Roman" pitchFamily="18" charset="0"/>
                  <a:cs typeface="Times New Roman" pitchFamily="18" charset="0"/>
                </a:rPr>
                <a:t>Góc ăn khớp (góc áp lực</a:t>
              </a:r>
              <a:r>
                <a:rPr lang="en-US" sz="2000" dirty="0" smtClean="0">
                  <a:ea typeface="Times New Roman" pitchFamily="18" charset="0"/>
                  <a:cs typeface="Times New Roman" pitchFamily="18" charset="0"/>
                </a:rPr>
                <a:t> </a:t>
              </a:r>
              <a:r>
                <a:rPr kumimoji="0" lang="vi-VN" sz="2000" b="0" i="0" u="none" strike="noStrike" cap="none" normalizeH="0" baseline="0" dirty="0" smtClean="0">
                  <a:ln>
                    <a:noFill/>
                  </a:ln>
                  <a:solidFill>
                    <a:schemeClr val="tx1"/>
                  </a:solidFill>
                  <a:effectLst/>
                  <a:ea typeface="Times New Roman" pitchFamily="18" charset="0"/>
                  <a:cs typeface="Times New Roman" pitchFamily="18" charset="0"/>
                </a:rPr>
                <a:t>trên </a:t>
              </a:r>
              <a:endParaRPr kumimoji="0" lang="en-US" sz="2000" b="0" i="0" u="none" strike="noStrike" cap="none" normalizeH="0" baseline="0" dirty="0" smtClean="0">
                <a:ln>
                  <a:noFill/>
                </a:ln>
                <a:solidFill>
                  <a:schemeClr val="tx1"/>
                </a:solidFill>
                <a:effectLst/>
                <a:ea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vi-VN" sz="2000" b="0" i="0" u="none" strike="noStrike" cap="none" normalizeH="0" baseline="0" dirty="0" smtClean="0">
                  <a:ln>
                    <a:noFill/>
                  </a:ln>
                  <a:solidFill>
                    <a:schemeClr val="tx1"/>
                  </a:solidFill>
                  <a:effectLst/>
                  <a:ea typeface="Times New Roman" pitchFamily="18" charset="0"/>
                  <a:cs typeface="Times New Roman" pitchFamily="18" charset="0"/>
                </a:rPr>
                <a:t>đường tròn lăn)</a:t>
              </a:r>
              <a:endParaRPr kumimoji="0" lang="vi-VN" sz="2000" b="0" i="0" u="none" strike="noStrike" cap="none" normalizeH="0" baseline="0" dirty="0" smtClean="0">
                <a:ln>
                  <a:noFill/>
                </a:ln>
                <a:solidFill>
                  <a:schemeClr val="tx1"/>
                </a:solidFill>
                <a:effectLst/>
                <a:cs typeface="Arial" pitchFamily="34" charset="0"/>
              </a:endParaRPr>
            </a:p>
          </p:txBody>
        </p:sp>
        <p:pic>
          <p:nvPicPr>
            <p:cNvPr id="38928" name="Picture 16"/>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310026" y="1015864"/>
              <a:ext cx="277792" cy="328299"/>
            </a:xfrm>
            <a:prstGeom prst="rect">
              <a:avLst/>
            </a:prstGeom>
            <a:noFill/>
          </p:spPr>
        </p:pic>
      </p:grpSp>
      <p:grpSp>
        <p:nvGrpSpPr>
          <p:cNvPr id="29" name="Group 8"/>
          <p:cNvGrpSpPr>
            <a:grpSpLocks/>
          </p:cNvGrpSpPr>
          <p:nvPr/>
        </p:nvGrpSpPr>
        <p:grpSpPr bwMode="auto">
          <a:xfrm>
            <a:off x="0" y="-25400"/>
            <a:ext cx="7358063" cy="1089025"/>
            <a:chOff x="362309" y="-53282"/>
            <a:chExt cx="8412453" cy="1381659"/>
          </a:xfrm>
        </p:grpSpPr>
        <p:pic>
          <p:nvPicPr>
            <p:cNvPr id="33" name="Picture 7"/>
            <p:cNvPicPr>
              <a:picLocks noChangeAspect="1"/>
            </p:cNvPicPr>
            <p:nvPr/>
          </p:nvPicPr>
          <p:blipFill>
            <a:blip r:embed="rId8">
              <a:extLst>
                <a:ext uri="{28A0092B-C50C-407E-A947-70E740481C1C}">
                  <a14:useLocalDpi xmlns="" xmlns:a14="http://schemas.microsoft.com/office/drawing/2010/main" val="0"/>
                </a:ext>
              </a:extLst>
            </a:blip>
            <a:srcRect/>
            <a:stretch>
              <a:fillRect/>
            </a:stretch>
          </p:blipFill>
          <p:spPr bwMode="auto">
            <a:xfrm>
              <a:off x="362309" y="1"/>
              <a:ext cx="8376249" cy="125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 name="Picture 2"/>
            <p:cNvPicPr>
              <a:picLocks noChangeAspect="1"/>
            </p:cNvPicPr>
            <p:nvPr/>
          </p:nvPicPr>
          <p:blipFill>
            <a:blip r:embed="rId9">
              <a:extLst>
                <a:ext uri="{28A0092B-C50C-407E-A947-70E740481C1C}">
                  <a14:useLocalDpi xmlns="" xmlns:a14="http://schemas.microsoft.com/office/drawing/2010/main" val="0"/>
                </a:ext>
              </a:extLst>
            </a:blip>
            <a:srcRect/>
            <a:stretch>
              <a:fillRect/>
            </a:stretch>
          </p:blipFill>
          <p:spPr bwMode="auto">
            <a:xfrm>
              <a:off x="7393101" y="-53282"/>
              <a:ext cx="1381661" cy="1381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Slide Number Placeholder 2"/>
          <p:cNvSpPr>
            <a:spLocks noGrp="1"/>
          </p:cNvSpPr>
          <p:nvPr>
            <p:ph type="sldNum" sz="quarter" idx="12"/>
          </p:nvPr>
        </p:nvSpPr>
        <p:spPr/>
        <p:txBody>
          <a:bodyPr/>
          <a:lstStyle/>
          <a:p>
            <a:fld id="{7DA90B12-5872-44F5-A5A5-9B6E76CECAFA}" type="slidenum">
              <a:rPr lang="en-US" smtClean="0"/>
              <a:pPr/>
              <a:t>17</a:t>
            </a:fld>
            <a:endParaRPr lang="en-US"/>
          </a:p>
        </p:txBody>
      </p:sp>
    </p:spTree>
    <p:extLst>
      <p:ext uri="{BB962C8B-B14F-4D97-AF65-F5344CB8AC3E}">
        <p14:creationId xmlns="" xmlns:p14="http://schemas.microsoft.com/office/powerpoint/2010/main" val="2347885621"/>
      </p:ext>
    </p:extLst>
  </p:cSld>
  <p:clrMapOvr>
    <a:masterClrMapping/>
  </p:clrMapOvr>
  <mc:AlternateContent xmlns:mc="http://schemas.openxmlformats.org/markup-compatibility/2006">
    <mc:Choice xmlns=""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892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892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892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89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2" grpId="0"/>
      <p:bldP spid="389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988924" y="1352544"/>
            <a:ext cx="2064732"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200" b="0" i="0" u="none" strike="noStrike" cap="none" normalizeH="0" baseline="0" dirty="0" smtClean="0">
                <a:ln>
                  <a:noFill/>
                </a:ln>
                <a:solidFill>
                  <a:schemeClr val="tx1"/>
                </a:solidFill>
                <a:effectLst/>
                <a:ea typeface="Times New Roman" pitchFamily="18" charset="0"/>
                <a:cs typeface="Times New Roman" pitchFamily="18" charset="0"/>
              </a:rPr>
              <a:t>4) Tỷ số truyền</a:t>
            </a:r>
            <a:endParaRPr kumimoji="0" lang="vi-VN" sz="2200" b="0" i="0" u="none" strike="noStrike" cap="none" normalizeH="0" baseline="0" dirty="0" smtClean="0">
              <a:ln>
                <a:noFill/>
              </a:ln>
              <a:solidFill>
                <a:schemeClr val="tx1"/>
              </a:solidFill>
              <a:effectLst/>
              <a:cs typeface="Arial" pitchFamily="34" charset="0"/>
            </a:endParaRPr>
          </a:p>
        </p:txBody>
      </p:sp>
      <p:sp>
        <p:nvSpPr>
          <p:cNvPr id="39939" name="Rectangle 3"/>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pic>
        <p:nvPicPr>
          <p:cNvPr id="39938"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297834" y="1424066"/>
            <a:ext cx="2795323" cy="749509"/>
          </a:xfrm>
          <a:prstGeom prst="rect">
            <a:avLst/>
          </a:prstGeom>
          <a:noFill/>
        </p:spPr>
      </p:pic>
      <p:sp>
        <p:nvSpPr>
          <p:cNvPr id="39940" name="Rectangle 4"/>
          <p:cNvSpPr>
            <a:spLocks noChangeArrowheads="1"/>
          </p:cNvSpPr>
          <p:nvPr/>
        </p:nvSpPr>
        <p:spPr bwMode="auto">
          <a:xfrm>
            <a:off x="1124262" y="2413818"/>
            <a:ext cx="3466013"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2200" b="0" i="0" u="none" strike="noStrike" cap="none" normalizeH="0" baseline="0" dirty="0" smtClean="0">
                <a:ln>
                  <a:noFill/>
                </a:ln>
                <a:solidFill>
                  <a:schemeClr val="tx1"/>
                </a:solidFill>
                <a:effectLst/>
                <a:ea typeface="Times New Roman" pitchFamily="18" charset="0"/>
                <a:cs typeface="Times New Roman" pitchFamily="18" charset="0"/>
              </a:rPr>
              <a:t>  </a:t>
            </a:r>
            <a:r>
              <a:rPr kumimoji="0" lang="vi-VN" sz="2200" b="0" i="0" u="none" strike="noStrike" cap="none" normalizeH="0" baseline="0" dirty="0" smtClean="0">
                <a:ln>
                  <a:noFill/>
                </a:ln>
                <a:solidFill>
                  <a:schemeClr val="tx1"/>
                </a:solidFill>
                <a:effectLst/>
                <a:ea typeface="Times New Roman" pitchFamily="18" charset="0"/>
                <a:cs typeface="Times New Roman" pitchFamily="18" charset="0"/>
              </a:rPr>
              <a:t>Điều kiện ăn khớp đúng</a:t>
            </a:r>
            <a:endParaRPr kumimoji="0" lang="vi-VN" sz="2200" b="0" i="0" u="none" strike="noStrike" cap="none" normalizeH="0" baseline="0" dirty="0" smtClean="0">
              <a:ln>
                <a:noFill/>
              </a:ln>
              <a:solidFill>
                <a:schemeClr val="tx1"/>
              </a:solidFill>
              <a:effectLst/>
              <a:cs typeface="Arial" pitchFamily="34" charset="0"/>
            </a:endParaRPr>
          </a:p>
        </p:txBody>
      </p:sp>
      <p:sp>
        <p:nvSpPr>
          <p:cNvPr id="10" name="Rectangle 9"/>
          <p:cNvSpPr/>
          <p:nvPr/>
        </p:nvSpPr>
        <p:spPr>
          <a:xfrm>
            <a:off x="1109341" y="2929543"/>
            <a:ext cx="3996607" cy="430887"/>
          </a:xfrm>
          <a:prstGeom prst="rect">
            <a:avLst/>
          </a:prstGeom>
        </p:spPr>
        <p:txBody>
          <a:bodyPr wrap="none">
            <a:spAutoFit/>
          </a:bodyPr>
          <a:lstStyle/>
          <a:p>
            <a:r>
              <a:rPr lang="vi-VN" sz="2200" dirty="0" smtClean="0"/>
              <a:t>Để cho hai bánh răng ăn khớp</a:t>
            </a:r>
            <a:endParaRPr lang="en-US" sz="2200" dirty="0"/>
          </a:p>
        </p:txBody>
      </p:sp>
      <p:sp>
        <p:nvSpPr>
          <p:cNvPr id="39942" name="Rectangle 6"/>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pic>
        <p:nvPicPr>
          <p:cNvPr id="39941"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687580" y="3372789"/>
            <a:ext cx="1514006" cy="389746"/>
          </a:xfrm>
          <a:prstGeom prst="rect">
            <a:avLst/>
          </a:prstGeom>
          <a:noFill/>
        </p:spPr>
      </p:pic>
      <p:sp>
        <p:nvSpPr>
          <p:cNvPr id="39944" name="Rectangle 8"/>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pic>
        <p:nvPicPr>
          <p:cNvPr id="39943"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672589" y="3807505"/>
            <a:ext cx="1514006" cy="382301"/>
          </a:xfrm>
          <a:prstGeom prst="rect">
            <a:avLst/>
          </a:prstGeom>
          <a:noFill/>
        </p:spPr>
      </p:pic>
      <p:sp>
        <p:nvSpPr>
          <p:cNvPr id="39945" name="Rectangle 9"/>
          <p:cNvSpPr>
            <a:spLocks noChangeArrowheads="1"/>
          </p:cNvSpPr>
          <p:nvPr/>
        </p:nvSpPr>
        <p:spPr bwMode="auto">
          <a:xfrm>
            <a:off x="1094281" y="4332559"/>
            <a:ext cx="4290405"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ea typeface="Times New Roman" pitchFamily="18" charset="0"/>
                <a:cs typeface="Times New Roman" pitchFamily="18" charset="0"/>
              </a:rPr>
              <a:t>5</a:t>
            </a:r>
            <a:r>
              <a:rPr kumimoji="0" lang="vi-VN" sz="2200" b="0" i="0" u="none" strike="noStrike" cap="none" normalizeH="0" baseline="0" dirty="0" smtClean="0">
                <a:ln>
                  <a:noFill/>
                </a:ln>
                <a:solidFill>
                  <a:schemeClr val="tx1"/>
                </a:solidFill>
                <a:effectLst/>
                <a:ea typeface="Times New Roman" pitchFamily="18" charset="0"/>
                <a:cs typeface="Times New Roman" pitchFamily="18" charset="0"/>
              </a:rPr>
              <a:t>) Hệ số trùng khớp: </a:t>
            </a:r>
            <a:r>
              <a:rPr kumimoji="0" lang="en-US" sz="2200" b="0" i="0" u="none" strike="noStrike" cap="none" normalizeH="0" baseline="0" dirty="0" smtClean="0">
                <a:ln>
                  <a:noFill/>
                </a:ln>
                <a:solidFill>
                  <a:schemeClr val="tx1"/>
                </a:solidFill>
                <a:effectLst/>
                <a:ea typeface="Times New Roman" pitchFamily="18" charset="0"/>
                <a:cs typeface="Times New Roman" pitchFamily="18" charset="0"/>
              </a:rPr>
              <a:t>(</a:t>
            </a:r>
            <a:r>
              <a:rPr kumimoji="0" lang="vi-VN" sz="2200" b="0" i="0" u="none" strike="noStrike" cap="none" normalizeH="0" baseline="0" dirty="0" smtClean="0">
                <a:ln>
                  <a:noFill/>
                </a:ln>
                <a:solidFill>
                  <a:schemeClr val="tx1"/>
                </a:solidFill>
                <a:effectLst/>
                <a:ea typeface="Times New Roman" pitchFamily="18" charset="0"/>
                <a:cs typeface="Times New Roman" pitchFamily="18" charset="0"/>
              </a:rPr>
              <a:t>ɛ</a:t>
            </a:r>
            <a:r>
              <a:rPr kumimoji="0" lang="en-US" sz="2200" b="0" i="0" u="none" strike="noStrike" cap="none" normalizeH="0" baseline="0" dirty="0" smtClean="0">
                <a:ln>
                  <a:noFill/>
                </a:ln>
                <a:solidFill>
                  <a:schemeClr val="tx1"/>
                </a:solidFill>
                <a:effectLst/>
                <a:ea typeface="Times New Roman" pitchFamily="18" charset="0"/>
                <a:cs typeface="Times New Roman" pitchFamily="18" charset="0"/>
              </a:rPr>
              <a:t> = AB/</a:t>
            </a:r>
            <a:r>
              <a:rPr kumimoji="0" lang="en-US" sz="2200" b="0" i="0" u="none" strike="noStrike" cap="none" normalizeH="0" baseline="0" dirty="0" err="1" smtClean="0">
                <a:ln>
                  <a:noFill/>
                </a:ln>
                <a:solidFill>
                  <a:schemeClr val="tx1"/>
                </a:solidFill>
                <a:effectLst/>
                <a:ea typeface="Times New Roman" pitchFamily="18" charset="0"/>
                <a:cs typeface="Times New Roman" pitchFamily="18" charset="0"/>
              </a:rPr>
              <a:t>p</a:t>
            </a:r>
            <a:r>
              <a:rPr kumimoji="0" lang="en-US" sz="2200" b="0" i="0" u="none" strike="noStrike" cap="none" normalizeH="0" baseline="-25000" dirty="0" err="1" smtClean="0">
                <a:ln>
                  <a:noFill/>
                </a:ln>
                <a:solidFill>
                  <a:schemeClr val="tx1"/>
                </a:solidFill>
                <a:effectLst/>
                <a:ea typeface="Times New Roman" pitchFamily="18" charset="0"/>
                <a:cs typeface="Times New Roman" pitchFamily="18" charset="0"/>
              </a:rPr>
              <a:t>N</a:t>
            </a:r>
            <a:r>
              <a:rPr kumimoji="0" lang="en-US" sz="2200" b="0" i="0" u="none" strike="noStrike" cap="none" normalizeH="0" baseline="0" dirty="0" smtClean="0">
                <a:ln>
                  <a:noFill/>
                </a:ln>
                <a:solidFill>
                  <a:schemeClr val="tx1"/>
                </a:solidFill>
                <a:effectLst/>
                <a:ea typeface="Times New Roman" pitchFamily="18" charset="0"/>
                <a:cs typeface="Times New Roman" pitchFamily="18" charset="0"/>
              </a:rPr>
              <a:t>)</a:t>
            </a:r>
            <a:endParaRPr kumimoji="0" lang="vi-VN" sz="2200" b="0" i="0" u="none" strike="noStrike" cap="none" normalizeH="0" baseline="0" dirty="0" smtClean="0">
              <a:ln>
                <a:noFill/>
              </a:ln>
              <a:solidFill>
                <a:schemeClr val="tx1"/>
              </a:solidFill>
              <a:effectLst/>
              <a:cs typeface="Arial" pitchFamily="34" charset="0"/>
            </a:endParaRPr>
          </a:p>
        </p:txBody>
      </p:sp>
      <p:sp>
        <p:nvSpPr>
          <p:cNvPr id="16" name="Rectangle 15"/>
          <p:cNvSpPr/>
          <p:nvPr/>
        </p:nvSpPr>
        <p:spPr>
          <a:xfrm>
            <a:off x="1079291" y="4919647"/>
            <a:ext cx="7435121" cy="972574"/>
          </a:xfrm>
          <a:prstGeom prst="rect">
            <a:avLst/>
          </a:prstGeom>
        </p:spPr>
        <p:txBody>
          <a:bodyPr wrap="square">
            <a:spAutoFit/>
          </a:bodyPr>
          <a:lstStyle/>
          <a:p>
            <a:pPr lvl="0" fontAlgn="base">
              <a:lnSpc>
                <a:spcPct val="130000"/>
              </a:lnSpc>
              <a:spcBef>
                <a:spcPct val="0"/>
              </a:spcBef>
              <a:spcAft>
                <a:spcPct val="0"/>
              </a:spcAft>
            </a:pPr>
            <a:r>
              <a:rPr lang="en-US" sz="2200" dirty="0" smtClean="0">
                <a:latin typeface="Arial" pitchFamily="34" charset="0"/>
                <a:cs typeface="Arial" pitchFamily="34" charset="0"/>
              </a:rPr>
              <a:t>T</a:t>
            </a:r>
            <a:r>
              <a:rPr lang="vi-VN" sz="2200" dirty="0" smtClean="0">
                <a:latin typeface="Arial" pitchFamily="34" charset="0"/>
                <a:cs typeface="Arial" pitchFamily="34" charset="0"/>
              </a:rPr>
              <a:t>iêu chí thể hiện sự ăn khớp đồng thời của nhiều cặp bánh răng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và</a:t>
            </a:r>
            <a:r>
              <a:rPr lang="vi-VN" sz="2200" dirty="0" smtClean="0">
                <a:latin typeface="Arial" pitchFamily="34" charset="0"/>
                <a:cs typeface="Arial" pitchFamily="34" charset="0"/>
              </a:rPr>
              <a:t> </a:t>
            </a:r>
            <a:r>
              <a:rPr lang="vi-VN" sz="2200" dirty="0" smtClean="0">
                <a:ea typeface="Times New Roman" pitchFamily="18" charset="0"/>
                <a:cs typeface="Times New Roman" pitchFamily="18" charset="0"/>
              </a:rPr>
              <a:t>hệ số này ɛ</a:t>
            </a:r>
            <a:r>
              <a:rPr lang="en-US" sz="2200" dirty="0" smtClean="0">
                <a:ea typeface="Times New Roman" pitchFamily="18" charset="0"/>
                <a:cs typeface="Times New Roman" pitchFamily="18" charset="0"/>
              </a:rPr>
              <a:t> </a:t>
            </a:r>
            <a:r>
              <a:rPr lang="vi-VN" sz="2200" dirty="0" smtClean="0">
                <a:ea typeface="Times New Roman" pitchFamily="18" charset="0"/>
                <a:cs typeface="Times New Roman" pitchFamily="18" charset="0"/>
              </a:rPr>
              <a:t>&gt; 1</a:t>
            </a:r>
            <a:endParaRPr lang="vi-VN" sz="2200" dirty="0" smtClean="0">
              <a:cs typeface="Arial" pitchFamily="34" charset="0"/>
            </a:endParaRPr>
          </a:p>
        </p:txBody>
      </p:sp>
      <p:sp>
        <p:nvSpPr>
          <p:cNvPr id="39947" name="Rectangle 11"/>
          <p:cNvSpPr>
            <a:spLocks noChangeArrowheads="1"/>
          </p:cNvSpPr>
          <p:nvPr/>
        </p:nvSpPr>
        <p:spPr bwMode="auto">
          <a:xfrm>
            <a:off x="1109271" y="5927094"/>
            <a:ext cx="3100529"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200" b="0" i="0" u="none" strike="noStrike" cap="none" normalizeH="0" baseline="0" dirty="0" smtClean="0">
                <a:ln>
                  <a:noFill/>
                </a:ln>
                <a:solidFill>
                  <a:schemeClr val="tx1"/>
                </a:solidFill>
                <a:effectLst/>
                <a:ea typeface="Times New Roman" pitchFamily="18" charset="0"/>
                <a:cs typeface="Times New Roman" pitchFamily="18" charset="0"/>
              </a:rPr>
              <a:t>AB: đoạn ăn khớp thực</a:t>
            </a:r>
            <a:endParaRPr kumimoji="0" lang="vi-VN" sz="2200" b="0" i="0" u="none" strike="noStrike" cap="none" normalizeH="0" baseline="0" dirty="0" smtClean="0">
              <a:ln>
                <a:noFill/>
              </a:ln>
              <a:solidFill>
                <a:schemeClr val="tx1"/>
              </a:solidFill>
              <a:effectLst/>
              <a:cs typeface="Arial" pitchFamily="34" charset="0"/>
            </a:endParaRPr>
          </a:p>
        </p:txBody>
      </p:sp>
      <p:grpSp>
        <p:nvGrpSpPr>
          <p:cNvPr id="17" name="Group 8"/>
          <p:cNvGrpSpPr>
            <a:grpSpLocks/>
          </p:cNvGrpSpPr>
          <p:nvPr/>
        </p:nvGrpSpPr>
        <p:grpSpPr bwMode="auto">
          <a:xfrm>
            <a:off x="0" y="-25400"/>
            <a:ext cx="7358063" cy="1089025"/>
            <a:chOff x="362309" y="-53282"/>
            <a:chExt cx="8412453" cy="1381659"/>
          </a:xfrm>
        </p:grpSpPr>
        <p:pic>
          <p:nvPicPr>
            <p:cNvPr id="18" name="Picture 7"/>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362309" y="1"/>
              <a:ext cx="8376249" cy="125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2"/>
            <p:cNvPicPr>
              <a:picLocks noChangeAspect="1"/>
            </p:cNvPicPr>
            <p:nvPr/>
          </p:nvPicPr>
          <p:blipFill>
            <a:blip r:embed="rId6">
              <a:extLst>
                <a:ext uri="{28A0092B-C50C-407E-A947-70E740481C1C}">
                  <a14:useLocalDpi xmlns="" xmlns:a14="http://schemas.microsoft.com/office/drawing/2010/main" val="0"/>
                </a:ext>
              </a:extLst>
            </a:blip>
            <a:srcRect/>
            <a:stretch>
              <a:fillRect/>
            </a:stretch>
          </p:blipFill>
          <p:spPr bwMode="auto">
            <a:xfrm>
              <a:off x="7393101" y="-53282"/>
              <a:ext cx="1381661" cy="1381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Slide Number Placeholder 1"/>
          <p:cNvSpPr>
            <a:spLocks noGrp="1"/>
          </p:cNvSpPr>
          <p:nvPr>
            <p:ph type="sldNum" sz="quarter" idx="12"/>
          </p:nvPr>
        </p:nvSpPr>
        <p:spPr/>
        <p:txBody>
          <a:bodyPr/>
          <a:lstStyle/>
          <a:p>
            <a:fld id="{7DA90B12-5872-44F5-A5A5-9B6E76CECAFA}" type="slidenum">
              <a:rPr lang="en-US" smtClean="0"/>
              <a:pPr/>
              <a:t>18</a:t>
            </a:fld>
            <a:endParaRPr lang="en-US"/>
          </a:p>
        </p:txBody>
      </p:sp>
    </p:spTree>
    <p:extLst>
      <p:ext uri="{BB962C8B-B14F-4D97-AF65-F5344CB8AC3E}">
        <p14:creationId xmlns="" xmlns:p14="http://schemas.microsoft.com/office/powerpoint/2010/main" val="2306696215"/>
      </p:ext>
    </p:extLst>
  </p:cSld>
  <p:clrMapOvr>
    <a:masterClrMapping/>
  </p:clrMapOvr>
  <mc:AlternateContent xmlns:mc="http://schemas.openxmlformats.org/markup-compatibility/2006">
    <mc:Choice xmlns=""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9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9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9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9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7" grpId="0"/>
      <p:bldP spid="39940" grpId="0"/>
      <p:bldP spid="10" grpId="0"/>
      <p:bldP spid="39945" grpId="0"/>
      <p:bldP spid="16" grpId="0"/>
      <p:bldP spid="399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69770" y="1309168"/>
            <a:ext cx="1521330" cy="432169"/>
          </a:xfrm>
        </p:spPr>
        <p:txBody>
          <a:bodyPr>
            <a:noAutofit/>
          </a:bodyPr>
          <a:lstStyle/>
          <a:p>
            <a:pPr algn="ctr"/>
            <a:r>
              <a:rPr lang="en-US" sz="2700" b="1" dirty="0" err="1" smtClean="0">
                <a:latin typeface="Arial" panose="020B0604020202020204" pitchFamily="34" charset="0"/>
                <a:cs typeface="Arial" panose="020B0604020202020204" pitchFamily="34" charset="0"/>
              </a:rPr>
              <a:t>Ví</a:t>
            </a:r>
            <a:r>
              <a:rPr lang="en-US" sz="2700" b="1" dirty="0" smtClean="0">
                <a:latin typeface="Arial" panose="020B0604020202020204" pitchFamily="34" charset="0"/>
                <a:cs typeface="Arial" panose="020B0604020202020204" pitchFamily="34" charset="0"/>
              </a:rPr>
              <a:t> </a:t>
            </a:r>
            <a:r>
              <a:rPr lang="en-US" sz="2700" b="1" dirty="0" err="1" smtClean="0">
                <a:latin typeface="Arial" panose="020B0604020202020204" pitchFamily="34" charset="0"/>
                <a:cs typeface="Arial" panose="020B0604020202020204" pitchFamily="34" charset="0"/>
              </a:rPr>
              <a:t>dụ</a:t>
            </a:r>
            <a:endParaRPr lang="en-US" sz="2700" b="1" dirty="0">
              <a:latin typeface="Arial" panose="020B0604020202020204" pitchFamily="34" charset="0"/>
              <a:cs typeface="Arial" panose="020B0604020202020204" pitchFamily="34" charset="0"/>
            </a:endParaRPr>
          </a:p>
        </p:txBody>
      </p:sp>
      <p:sp>
        <p:nvSpPr>
          <p:cNvPr id="1026" name="Rectangle 2"/>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sp>
        <p:nvSpPr>
          <p:cNvPr id="1028" name="Rectangle 4"/>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pic>
        <p:nvPicPr>
          <p:cNvPr id="1027"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200240" y="2935841"/>
            <a:ext cx="2765684" cy="384914"/>
          </a:xfrm>
          <a:prstGeom prst="rect">
            <a:avLst/>
          </a:prstGeom>
          <a:noFill/>
        </p:spPr>
      </p:pic>
      <p:sp>
        <p:nvSpPr>
          <p:cNvPr id="1030" name="Rectangle 6"/>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pic>
        <p:nvPicPr>
          <p:cNvPr id="1029"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36896" y="3501101"/>
            <a:ext cx="6460478" cy="727940"/>
          </a:xfrm>
          <a:prstGeom prst="rect">
            <a:avLst/>
          </a:prstGeom>
          <a:noFill/>
        </p:spPr>
      </p:pic>
      <p:sp>
        <p:nvSpPr>
          <p:cNvPr id="1032" name="Rectangle 8"/>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pic>
        <p:nvPicPr>
          <p:cNvPr id="1031"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15973" y="4242421"/>
            <a:ext cx="5416682" cy="537313"/>
          </a:xfrm>
          <a:prstGeom prst="rect">
            <a:avLst/>
          </a:prstGeom>
          <a:noFill/>
        </p:spPr>
      </p:pic>
      <p:sp>
        <p:nvSpPr>
          <p:cNvPr id="1034" name="Rectangle 10"/>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pic>
        <p:nvPicPr>
          <p:cNvPr id="1033" name="Picture 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114637" y="4946453"/>
            <a:ext cx="2962372" cy="387520"/>
          </a:xfrm>
          <a:prstGeom prst="rect">
            <a:avLst/>
          </a:prstGeom>
          <a:noFill/>
        </p:spPr>
      </p:pic>
      <p:sp>
        <p:nvSpPr>
          <p:cNvPr id="1036" name="Rectangle 12"/>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pic>
        <p:nvPicPr>
          <p:cNvPr id="1035" name="Picture 1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983926" y="5751770"/>
            <a:ext cx="2825646" cy="391674"/>
          </a:xfrm>
          <a:prstGeom prst="rect">
            <a:avLst/>
          </a:prstGeom>
          <a:noFill/>
        </p:spPr>
      </p:pic>
      <p:grpSp>
        <p:nvGrpSpPr>
          <p:cNvPr id="3" name="Group 2"/>
          <p:cNvGrpSpPr/>
          <p:nvPr/>
        </p:nvGrpSpPr>
        <p:grpSpPr>
          <a:xfrm>
            <a:off x="822094" y="2252500"/>
            <a:ext cx="3262175" cy="430887"/>
            <a:chOff x="1618042" y="1751514"/>
            <a:chExt cx="3262175" cy="430887"/>
          </a:xfrm>
        </p:grpSpPr>
        <p:pic>
          <p:nvPicPr>
            <p:cNvPr id="1025" name="Picture 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850513" y="1786456"/>
              <a:ext cx="988242" cy="378693"/>
            </a:xfrm>
            <a:prstGeom prst="rect">
              <a:avLst/>
            </a:prstGeom>
            <a:noFill/>
          </p:spPr>
        </p:pic>
        <p:sp>
          <p:nvSpPr>
            <p:cNvPr id="17" name="Rectangle 16"/>
            <p:cNvSpPr/>
            <p:nvPr/>
          </p:nvSpPr>
          <p:spPr>
            <a:xfrm>
              <a:off x="1618042" y="1751514"/>
              <a:ext cx="3262175" cy="430887"/>
            </a:xfrm>
            <a:prstGeom prst="rect">
              <a:avLst/>
            </a:prstGeom>
          </p:spPr>
          <p:txBody>
            <a:bodyPr wrap="none">
              <a:spAutoFit/>
            </a:bodyPr>
            <a:lstStyle/>
            <a:p>
              <a:pPr>
                <a:buNone/>
              </a:pPr>
              <a:r>
                <a:rPr lang="vi-VN" sz="2200" dirty="0" smtClean="0"/>
                <a:t>Cho biết</a:t>
              </a:r>
              <a:r>
                <a:rPr lang="en-US" sz="2200" dirty="0" smtClean="0"/>
                <a:t>              </a:t>
              </a:r>
              <a:r>
                <a:rPr lang="vi-VN" sz="2200" dirty="0" smtClean="0"/>
                <a:t>. </a:t>
              </a:r>
              <a:r>
                <a:rPr lang="en-US" sz="2200" dirty="0" err="1" smtClean="0">
                  <a:latin typeface="Arial" pitchFamily="34" charset="0"/>
                  <a:cs typeface="Arial" pitchFamily="34" charset="0"/>
                </a:rPr>
                <a:t>Tính</a:t>
              </a:r>
              <a:r>
                <a:rPr lang="en-US" sz="2200" dirty="0" smtClean="0"/>
                <a:t> </a:t>
              </a:r>
              <a:r>
                <a:rPr lang="vi-VN" sz="2200" dirty="0" smtClean="0"/>
                <a:t>ɛ</a:t>
              </a:r>
              <a:endParaRPr lang="en-US" sz="2200" dirty="0" smtClean="0"/>
            </a:p>
          </p:txBody>
        </p:sp>
      </p:grpSp>
      <p:pic>
        <p:nvPicPr>
          <p:cNvPr id="19" name="Picture 1"/>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808168" y="4917652"/>
            <a:ext cx="3559447" cy="396580"/>
          </a:xfrm>
          <a:prstGeom prst="rect">
            <a:avLst/>
          </a:prstGeom>
          <a:noFill/>
        </p:spPr>
      </p:pic>
      <p:sp>
        <p:nvSpPr>
          <p:cNvPr id="2" name="Slide Number Placeholder 1"/>
          <p:cNvSpPr>
            <a:spLocks noGrp="1"/>
          </p:cNvSpPr>
          <p:nvPr>
            <p:ph type="sldNum" sz="quarter" idx="12"/>
          </p:nvPr>
        </p:nvSpPr>
        <p:spPr/>
        <p:txBody>
          <a:bodyPr/>
          <a:lstStyle/>
          <a:p>
            <a:fld id="{7DA90B12-5872-44F5-A5A5-9B6E76CECAFA}" type="slidenum">
              <a:rPr lang="en-US" smtClean="0"/>
              <a:pPr/>
              <a:t>19</a:t>
            </a:fld>
            <a:endParaRPr lang="en-US"/>
          </a:p>
        </p:txBody>
      </p:sp>
      <p:grpSp>
        <p:nvGrpSpPr>
          <p:cNvPr id="23" name="Group 9"/>
          <p:cNvGrpSpPr/>
          <p:nvPr/>
        </p:nvGrpSpPr>
        <p:grpSpPr>
          <a:xfrm>
            <a:off x="6015791" y="120313"/>
            <a:ext cx="2755231" cy="3513221"/>
            <a:chOff x="783657" y="954500"/>
            <a:chExt cx="4543516" cy="5394784"/>
          </a:xfrm>
        </p:grpSpPr>
        <p:grpSp>
          <p:nvGrpSpPr>
            <p:cNvPr id="24" name="Group 6"/>
            <p:cNvGrpSpPr/>
            <p:nvPr/>
          </p:nvGrpSpPr>
          <p:grpSpPr>
            <a:xfrm>
              <a:off x="783657" y="954500"/>
              <a:ext cx="4543516" cy="5394784"/>
              <a:chOff x="783657" y="954500"/>
              <a:chExt cx="4543516" cy="5394784"/>
            </a:xfrm>
          </p:grpSpPr>
          <p:pic>
            <p:nvPicPr>
              <p:cNvPr id="26" name="Picture 25"/>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783657" y="954500"/>
                <a:ext cx="4543516" cy="5394784"/>
              </a:xfrm>
              <a:prstGeom prst="rect">
                <a:avLst/>
              </a:prstGeom>
            </p:spPr>
          </p:pic>
          <p:sp>
            <p:nvSpPr>
              <p:cNvPr id="27" name="TextBox 26"/>
              <p:cNvSpPr txBox="1"/>
              <p:nvPr/>
            </p:nvSpPr>
            <p:spPr>
              <a:xfrm>
                <a:off x="2343956" y="3467226"/>
                <a:ext cx="451405" cy="383050"/>
              </a:xfrm>
              <a:prstGeom prst="rect">
                <a:avLst/>
              </a:prstGeom>
              <a:noFill/>
            </p:spPr>
            <p:txBody>
              <a:bodyPr wrap="none" rtlCol="0">
                <a:spAutoFit/>
              </a:bodyPr>
              <a:lstStyle/>
              <a:p>
                <a:r>
                  <a:rPr lang="en-US" dirty="0" smtClean="0">
                    <a:solidFill>
                      <a:srgbClr val="FF0000"/>
                    </a:solidFill>
                    <a:latin typeface="Times New Roman" panose="02020603050405020304" pitchFamily="18" charset="0"/>
                    <a:cs typeface="Times New Roman" panose="02020603050405020304" pitchFamily="18" charset="0"/>
                  </a:rPr>
                  <a:t>B</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3539544" y="2821137"/>
                <a:ext cx="468504" cy="383050"/>
              </a:xfrm>
              <a:prstGeom prst="rect">
                <a:avLst/>
              </a:prstGeom>
              <a:noFill/>
            </p:spPr>
            <p:txBody>
              <a:bodyPr wrap="none" rtlCol="0">
                <a:spAutoFit/>
              </a:bodyPr>
              <a:lstStyle/>
              <a:p>
                <a:r>
                  <a:rPr lang="en-US" dirty="0" smtClean="0">
                    <a:solidFill>
                      <a:srgbClr val="FF0000"/>
                    </a:solidFill>
                    <a:latin typeface="Times New Roman" panose="02020603050405020304" pitchFamily="18" charset="0"/>
                    <a:cs typeface="Times New Roman" panose="02020603050405020304" pitchFamily="18" charset="0"/>
                  </a:rPr>
                  <a:t>A</a:t>
                </a:r>
                <a:endParaRPr lang="en-US" dirty="0">
                  <a:solidFill>
                    <a:srgbClr val="FF0000"/>
                  </a:solidFill>
                  <a:latin typeface="Times New Roman" panose="02020603050405020304" pitchFamily="18" charset="0"/>
                  <a:cs typeface="Times New Roman" panose="02020603050405020304" pitchFamily="18" charset="0"/>
                </a:endParaRPr>
              </a:p>
            </p:txBody>
          </p:sp>
        </p:grpSp>
        <p:cxnSp>
          <p:nvCxnSpPr>
            <p:cNvPr id="25" name="Straight Connector 24"/>
            <p:cNvCxnSpPr/>
            <p:nvPr/>
          </p:nvCxnSpPr>
          <p:spPr>
            <a:xfrm flipV="1">
              <a:off x="2743200" y="3129566"/>
              <a:ext cx="669702" cy="5352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 name="Title 1"/>
          <p:cNvSpPr txBox="1">
            <a:spLocks/>
          </p:cNvSpPr>
          <p:nvPr/>
        </p:nvSpPr>
        <p:spPr>
          <a:xfrm>
            <a:off x="373054" y="5696684"/>
            <a:ext cx="1521330" cy="432169"/>
          </a:xfrm>
          <a:prstGeom prst="rect">
            <a:avLst/>
          </a:prstGeom>
        </p:spPr>
        <p:txBody>
          <a:bodyPr vert="horz"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cap="none" spc="0" normalizeH="0" baseline="0" noProof="0" dirty="0" err="1" smtClean="0">
                <a:ln>
                  <a:noFill/>
                </a:ln>
                <a:solidFill>
                  <a:schemeClr val="tx2"/>
                </a:solidFill>
                <a:effectLst/>
                <a:uLnTx/>
                <a:uFillTx/>
                <a:latin typeface="Arial" panose="020B0604020202020204" pitchFamily="34" charset="0"/>
                <a:ea typeface="+mj-ea"/>
                <a:cs typeface="Arial" panose="020B0604020202020204" pitchFamily="34" charset="0"/>
              </a:rPr>
              <a:t>Ví</a:t>
            </a:r>
            <a:r>
              <a:rPr kumimoji="0" lang="en-US" sz="2400" i="0" u="none" strike="noStrike" kern="1200" cap="none" spc="0" normalizeH="0" baseline="0" noProof="0" dirty="0" smtClean="0">
                <a:ln>
                  <a:noFill/>
                </a:ln>
                <a:solidFill>
                  <a:schemeClr val="tx2"/>
                </a:solidFill>
                <a:effectLst/>
                <a:uLnTx/>
                <a:uFillTx/>
                <a:latin typeface="Arial" panose="020B0604020202020204" pitchFamily="34" charset="0"/>
                <a:ea typeface="+mj-ea"/>
                <a:cs typeface="Arial" panose="020B0604020202020204" pitchFamily="34" charset="0"/>
              </a:rPr>
              <a:t> </a:t>
            </a:r>
            <a:r>
              <a:rPr kumimoji="0" lang="en-US" sz="2400" i="0" u="none" strike="noStrike" kern="1200" cap="none" spc="0" normalizeH="0" baseline="0" noProof="0" dirty="0" err="1" smtClean="0">
                <a:ln>
                  <a:noFill/>
                </a:ln>
                <a:solidFill>
                  <a:schemeClr val="tx2"/>
                </a:solidFill>
                <a:effectLst/>
                <a:uLnTx/>
                <a:uFillTx/>
                <a:latin typeface="Arial" panose="020B0604020202020204" pitchFamily="34" charset="0"/>
                <a:ea typeface="+mj-ea"/>
                <a:cs typeface="Arial" panose="020B0604020202020204" pitchFamily="34" charset="0"/>
              </a:rPr>
              <a:t>dụ</a:t>
            </a:r>
            <a:r>
              <a:rPr lang="en-US" sz="2400" dirty="0" smtClean="0">
                <a:solidFill>
                  <a:schemeClr val="tx2"/>
                </a:solidFill>
                <a:latin typeface="Arial" panose="020B0604020202020204" pitchFamily="34" charset="0"/>
                <a:ea typeface="+mj-ea"/>
                <a:cs typeface="Arial" panose="020B0604020202020204" pitchFamily="34" charset="0"/>
              </a:rPr>
              <a:t> </a:t>
            </a:r>
            <a:r>
              <a:rPr kumimoji="0" lang="en-US" sz="2400" i="0" u="none" strike="noStrike" kern="1200" cap="none" spc="0" normalizeH="0" baseline="0" noProof="0" dirty="0" err="1" smtClean="0">
                <a:ln>
                  <a:noFill/>
                </a:ln>
                <a:solidFill>
                  <a:schemeClr val="tx2"/>
                </a:solidFill>
                <a:effectLst/>
                <a:uLnTx/>
                <a:uFillTx/>
                <a:latin typeface="Arial" panose="020B0604020202020204" pitchFamily="34" charset="0"/>
                <a:ea typeface="+mj-ea"/>
                <a:cs typeface="Arial" panose="020B0604020202020204" pitchFamily="34" charset="0"/>
              </a:rPr>
              <a:t>cho</a:t>
            </a:r>
            <a:endParaRPr kumimoji="0" lang="en-US" sz="2400" i="0" u="none" strike="noStrike" kern="1200" cap="none" spc="0" normalizeH="0" baseline="0" noProof="0" dirty="0">
              <a:ln>
                <a:noFill/>
              </a:ln>
              <a:solidFill>
                <a:schemeClr val="tx2"/>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 xmlns:p14="http://schemas.microsoft.com/office/powerpoint/2010/main" val="103714903"/>
      </p:ext>
    </p:extLst>
  </p:cSld>
  <p:clrMapOvr>
    <a:masterClrMapping/>
  </p:clrMapOvr>
  <mc:AlternateContent xmlns:mc="http://schemas.openxmlformats.org/markup-compatibility/2006">
    <mc:Choice xmlns=""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448576" y="1939829"/>
            <a:ext cx="8332908" cy="24006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en-US" sz="6000" b="1" dirty="0" err="1">
                <a:latin typeface="Arial" panose="020B0604020202020204" pitchFamily="34" charset="0"/>
                <a:cs typeface="Arial" panose="020B0604020202020204" pitchFamily="34" charset="0"/>
              </a:rPr>
              <a:t>Chương</a:t>
            </a:r>
            <a:r>
              <a:rPr lang="en-US" sz="6000" b="1" dirty="0">
                <a:latin typeface="Arial" panose="020B0604020202020204" pitchFamily="34" charset="0"/>
                <a:cs typeface="Arial" panose="020B0604020202020204" pitchFamily="34" charset="0"/>
              </a:rPr>
              <a:t> </a:t>
            </a:r>
            <a:r>
              <a:rPr lang="en-US" sz="6000" b="1" dirty="0" smtClean="0">
                <a:latin typeface="Arial" panose="020B0604020202020204" pitchFamily="34" charset="0"/>
                <a:cs typeface="Arial" panose="020B0604020202020204" pitchFamily="34" charset="0"/>
              </a:rPr>
              <a:t>4</a:t>
            </a:r>
          </a:p>
          <a:p>
            <a:pPr algn="ctr"/>
            <a:r>
              <a:rPr lang="en-US" sz="6000" b="1" dirty="0">
                <a:solidFill>
                  <a:srgbClr val="0070C0"/>
                </a:solidFill>
                <a:latin typeface="Arial" panose="020B0604020202020204" pitchFamily="34" charset="0"/>
                <a:cs typeface="Arial" panose="020B0604020202020204" pitchFamily="34" charset="0"/>
              </a:rPr>
              <a:t>CƠ CẤU BÁNH RĂNG</a:t>
            </a:r>
          </a:p>
        </p:txBody>
      </p:sp>
      <p:grpSp>
        <p:nvGrpSpPr>
          <p:cNvPr id="27651" name="Group 2"/>
          <p:cNvGrpSpPr>
            <a:grpSpLocks/>
          </p:cNvGrpSpPr>
          <p:nvPr/>
        </p:nvGrpSpPr>
        <p:grpSpPr bwMode="auto">
          <a:xfrm>
            <a:off x="0" y="-25400"/>
            <a:ext cx="7358063" cy="1089025"/>
            <a:chOff x="362309" y="-53282"/>
            <a:chExt cx="8412453" cy="1381659"/>
          </a:xfrm>
        </p:grpSpPr>
        <p:pic>
          <p:nvPicPr>
            <p:cNvPr id="27654" name="Picture 3"/>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362309" y="1"/>
              <a:ext cx="8376249" cy="125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5" name="Picture 4"/>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7393101" y="-53282"/>
              <a:ext cx="1381661" cy="1381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Slide Number Placeholder 1"/>
          <p:cNvSpPr>
            <a:spLocks noGrp="1"/>
          </p:cNvSpPr>
          <p:nvPr>
            <p:ph type="sldNum" sz="quarter" idx="12"/>
          </p:nvPr>
        </p:nvSpPr>
        <p:spPr/>
        <p:txBody>
          <a:bodyPr/>
          <a:lstStyle/>
          <a:p>
            <a:fld id="{7DA90B12-5872-44F5-A5A5-9B6E76CECAFA}" type="slidenum">
              <a:rPr lang="en-US" smtClean="0"/>
              <a:pPr/>
              <a:t>2</a:t>
            </a:fld>
            <a:endParaRPr lang="en-US"/>
          </a:p>
        </p:txBody>
      </p:sp>
    </p:spTree>
    <p:extLst>
      <p:ext uri="{BB962C8B-B14F-4D97-AF65-F5344CB8AC3E}">
        <p14:creationId xmlns="" xmlns:p14="http://schemas.microsoft.com/office/powerpoint/2010/main" val="303798637"/>
      </p:ext>
    </p:extLst>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692" y="1244365"/>
            <a:ext cx="5892466" cy="459121"/>
          </a:xfrm>
        </p:spPr>
        <p:txBody>
          <a:bodyPr>
            <a:noAutofit/>
          </a:bodyPr>
          <a:lstStyle/>
          <a:p>
            <a:r>
              <a:rPr lang="en-US" sz="2700" b="1" dirty="0" smtClean="0">
                <a:solidFill>
                  <a:schemeClr val="tx1"/>
                </a:solidFill>
                <a:latin typeface="Arial" panose="020B0604020202020204" pitchFamily="34" charset="0"/>
                <a:cs typeface="Arial" panose="020B0604020202020204" pitchFamily="34" charset="0"/>
              </a:rPr>
              <a:t>4.6. </a:t>
            </a:r>
            <a:r>
              <a:rPr lang="vi-VN" sz="2700" b="1" dirty="0" smtClean="0">
                <a:solidFill>
                  <a:schemeClr val="tx1"/>
                </a:solidFill>
                <a:latin typeface="+mn-lt"/>
              </a:rPr>
              <a:t>Các </a:t>
            </a:r>
            <a:r>
              <a:rPr lang="vi-VN" sz="2700" b="1" dirty="0">
                <a:solidFill>
                  <a:schemeClr val="tx1"/>
                </a:solidFill>
                <a:latin typeface="+mn-lt"/>
              </a:rPr>
              <a:t>loại bộ truyền bánh răng</a:t>
            </a:r>
            <a:endParaRPr lang="en-US" sz="2700" dirty="0">
              <a:solidFill>
                <a:schemeClr val="tx1"/>
              </a:solidFill>
              <a:latin typeface="+mn-lt"/>
            </a:endParaRPr>
          </a:p>
        </p:txBody>
      </p:sp>
      <p:pic>
        <p:nvPicPr>
          <p:cNvPr id="4" name="Content Placeholder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662602" y="2275215"/>
            <a:ext cx="2083632" cy="3595501"/>
          </a:xfrm>
          <a:prstGeom prst="rect">
            <a:avLst/>
          </a:prstGeom>
        </p:spPr>
      </p:pic>
      <p:sp>
        <p:nvSpPr>
          <p:cNvPr id="5" name="Rectangle 4"/>
          <p:cNvSpPr/>
          <p:nvPr/>
        </p:nvSpPr>
        <p:spPr>
          <a:xfrm>
            <a:off x="714158" y="1660356"/>
            <a:ext cx="5717078" cy="539891"/>
          </a:xfrm>
          <a:prstGeom prst="rect">
            <a:avLst/>
          </a:prstGeom>
        </p:spPr>
        <p:txBody>
          <a:bodyPr wrap="none">
            <a:spAutoFit/>
          </a:bodyPr>
          <a:lstStyle/>
          <a:p>
            <a:pPr>
              <a:lnSpc>
                <a:spcPct val="150000"/>
              </a:lnSpc>
            </a:pPr>
            <a:r>
              <a:rPr lang="vi-VN" sz="2200" b="1" dirty="0" smtClean="0">
                <a:ea typeface="Calibri" panose="020F0502020204030204" pitchFamily="34" charset="0"/>
                <a:cs typeface="Times New Roman" panose="02020603050405020304" pitchFamily="18" charset="0"/>
              </a:rPr>
              <a:t>4.6.1</a:t>
            </a:r>
            <a:r>
              <a:rPr lang="vi-VN" sz="2200" b="1" dirty="0">
                <a:ea typeface="Calibri" panose="020F0502020204030204" pitchFamily="34" charset="0"/>
                <a:cs typeface="Times New Roman" panose="02020603050405020304" pitchFamily="18" charset="0"/>
              </a:rPr>
              <a:t>. Truyền động giữa 2 trục song song</a:t>
            </a:r>
            <a:endParaRPr lang="en-US" sz="2200" dirty="0">
              <a:effectLst/>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534204" y="2320186"/>
            <a:ext cx="2110247" cy="3595501"/>
          </a:xfrm>
          <a:prstGeom prst="rect">
            <a:avLst/>
          </a:prstGeom>
        </p:spPr>
      </p:pic>
      <p:sp>
        <p:nvSpPr>
          <p:cNvPr id="7" name="Rectangle 6"/>
          <p:cNvSpPr/>
          <p:nvPr/>
        </p:nvSpPr>
        <p:spPr>
          <a:xfrm>
            <a:off x="595230" y="5915687"/>
            <a:ext cx="3892412" cy="430887"/>
          </a:xfrm>
          <a:prstGeom prst="rect">
            <a:avLst/>
          </a:prstGeom>
        </p:spPr>
        <p:txBody>
          <a:bodyPr wrap="none">
            <a:spAutoFit/>
          </a:bodyPr>
          <a:lstStyle/>
          <a:p>
            <a:r>
              <a:rPr lang="vi-VN" sz="2200" dirty="0"/>
              <a:t>Cặp bánh răng trụ răng thẳng</a:t>
            </a:r>
            <a:endParaRPr lang="en-US" sz="2200" dirty="0"/>
          </a:p>
        </p:txBody>
      </p:sp>
      <p:sp>
        <p:nvSpPr>
          <p:cNvPr id="8" name="Rectangle 7"/>
          <p:cNvSpPr/>
          <p:nvPr/>
        </p:nvSpPr>
        <p:spPr>
          <a:xfrm>
            <a:off x="4646596" y="5915687"/>
            <a:ext cx="4190571" cy="430887"/>
          </a:xfrm>
          <a:prstGeom prst="rect">
            <a:avLst/>
          </a:prstGeom>
        </p:spPr>
        <p:txBody>
          <a:bodyPr wrap="none">
            <a:spAutoFit/>
          </a:bodyPr>
          <a:lstStyle/>
          <a:p>
            <a:r>
              <a:rPr lang="vi-VN" sz="2200" dirty="0"/>
              <a:t>Cặp bánh răng trụ răng </a:t>
            </a:r>
            <a:r>
              <a:rPr lang="en-US" sz="2200" dirty="0" smtClean="0">
                <a:latin typeface="Arial" panose="020B0604020202020204" pitchFamily="34" charset="0"/>
                <a:cs typeface="Arial" panose="020B0604020202020204" pitchFamily="34" charset="0"/>
              </a:rPr>
              <a:t>nghiêng</a:t>
            </a:r>
            <a:endParaRPr lang="en-US" sz="2200" dirty="0">
              <a:latin typeface="Arial" panose="020B0604020202020204" pitchFamily="34" charset="0"/>
              <a:cs typeface="Arial" panose="020B0604020202020204" pitchFamily="34" charset="0"/>
            </a:endParaRPr>
          </a:p>
        </p:txBody>
      </p:sp>
      <p:grpSp>
        <p:nvGrpSpPr>
          <p:cNvPr id="9" name="Group 8"/>
          <p:cNvGrpSpPr>
            <a:grpSpLocks/>
          </p:cNvGrpSpPr>
          <p:nvPr/>
        </p:nvGrpSpPr>
        <p:grpSpPr bwMode="auto">
          <a:xfrm>
            <a:off x="0" y="-25400"/>
            <a:ext cx="7358063" cy="1089025"/>
            <a:chOff x="362309" y="-53282"/>
            <a:chExt cx="8412453" cy="1381659"/>
          </a:xfrm>
        </p:grpSpPr>
        <p:pic>
          <p:nvPicPr>
            <p:cNvPr id="10" name="Picture 7"/>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62309" y="1"/>
              <a:ext cx="8376249" cy="125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2"/>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7393101" y="-53282"/>
              <a:ext cx="1381661" cy="1381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Slide Number Placeholder 2"/>
          <p:cNvSpPr>
            <a:spLocks noGrp="1"/>
          </p:cNvSpPr>
          <p:nvPr>
            <p:ph type="sldNum" sz="quarter" idx="12"/>
          </p:nvPr>
        </p:nvSpPr>
        <p:spPr/>
        <p:txBody>
          <a:bodyPr/>
          <a:lstStyle/>
          <a:p>
            <a:fld id="{7DA90B12-5872-44F5-A5A5-9B6E76CECAFA}" type="slidenum">
              <a:rPr lang="en-US" smtClean="0"/>
              <a:pPr/>
              <a:t>20</a:t>
            </a:fld>
            <a:endParaRPr lang="en-US"/>
          </a:p>
        </p:txBody>
      </p:sp>
    </p:spTree>
    <p:extLst>
      <p:ext uri="{BB962C8B-B14F-4D97-AF65-F5344CB8AC3E}">
        <p14:creationId xmlns="" xmlns:p14="http://schemas.microsoft.com/office/powerpoint/2010/main" val="191358584"/>
      </p:ext>
    </p:extLst>
  </p:cSld>
  <p:clrMapOvr>
    <a:masterClrMapping/>
  </p:clrMapOvr>
  <mc:AlternateContent xmlns:mc="http://schemas.openxmlformats.org/markup-compatibility/2006">
    <mc:Choice xmlns=""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6542" y="1201459"/>
            <a:ext cx="5622501" cy="539891"/>
          </a:xfrm>
          <a:prstGeom prst="rect">
            <a:avLst/>
          </a:prstGeom>
        </p:spPr>
        <p:txBody>
          <a:bodyPr wrap="none">
            <a:spAutoFit/>
          </a:bodyPr>
          <a:lstStyle/>
          <a:p>
            <a:pPr>
              <a:lnSpc>
                <a:spcPct val="150000"/>
              </a:lnSpc>
            </a:pPr>
            <a:r>
              <a:rPr lang="vi-VN" sz="2200" b="1" dirty="0" smtClean="0">
                <a:ea typeface="Calibri" panose="020F0502020204030204" pitchFamily="34" charset="0"/>
                <a:cs typeface="Times New Roman" panose="02020603050405020304" pitchFamily="18" charset="0"/>
              </a:rPr>
              <a:t>4.6.2</a:t>
            </a:r>
            <a:r>
              <a:rPr lang="vi-VN" sz="2200" b="1" dirty="0">
                <a:ea typeface="Calibri" panose="020F0502020204030204" pitchFamily="34" charset="0"/>
                <a:cs typeface="Times New Roman" panose="02020603050405020304" pitchFamily="18" charset="0"/>
              </a:rPr>
              <a:t>. Truyền động giữa 2 trục giao nhau</a:t>
            </a:r>
            <a:endParaRPr lang="en-US" sz="2200" dirty="0">
              <a:effectLst/>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107385" y="1994165"/>
            <a:ext cx="3122213" cy="3851681"/>
          </a:xfrm>
          <a:prstGeom prst="rect">
            <a:avLst/>
          </a:prstGeom>
        </p:spPr>
      </p:pic>
      <p:sp>
        <p:nvSpPr>
          <p:cNvPr id="33793" name="Rectangle 1"/>
          <p:cNvSpPr>
            <a:spLocks noChangeArrowheads="1"/>
          </p:cNvSpPr>
          <p:nvPr/>
        </p:nvSpPr>
        <p:spPr bwMode="auto">
          <a:xfrm>
            <a:off x="1019328" y="2413814"/>
            <a:ext cx="3326552"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200" b="0" i="0" u="none" strike="noStrike" cap="none" normalizeH="0" baseline="0" dirty="0" smtClean="0">
                <a:ln>
                  <a:noFill/>
                </a:ln>
                <a:solidFill>
                  <a:schemeClr val="tx1"/>
                </a:solidFill>
                <a:effectLst/>
                <a:ea typeface="Calibri" pitchFamily="34" charset="0"/>
                <a:cs typeface="Times New Roman" pitchFamily="18" charset="0"/>
              </a:rPr>
              <a:t>Cặp bánh răng côn (nón)</a:t>
            </a:r>
            <a:endParaRPr kumimoji="0" lang="vi-VN" sz="2200" b="0" i="0" u="none" strike="noStrike" cap="none" normalizeH="0" baseline="0" dirty="0" smtClean="0">
              <a:ln>
                <a:noFill/>
              </a:ln>
              <a:solidFill>
                <a:schemeClr val="tx1"/>
              </a:solidFill>
              <a:effectLst/>
              <a:cs typeface="Arial" pitchFamily="34" charset="0"/>
            </a:endParaRPr>
          </a:p>
        </p:txBody>
      </p:sp>
      <p:sp>
        <p:nvSpPr>
          <p:cNvPr id="33795" name="Rectangle 3"/>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pic>
        <p:nvPicPr>
          <p:cNvPr id="33794"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978698" y="2968051"/>
            <a:ext cx="1692758" cy="854438"/>
          </a:xfrm>
          <a:prstGeom prst="rect">
            <a:avLst/>
          </a:prstGeom>
          <a:noFill/>
        </p:spPr>
      </p:pic>
      <p:sp>
        <p:nvSpPr>
          <p:cNvPr id="33796" name="Rectangle 4"/>
          <p:cNvSpPr>
            <a:spLocks noChangeArrowheads="1"/>
          </p:cNvSpPr>
          <p:nvPr/>
        </p:nvSpPr>
        <p:spPr bwMode="auto">
          <a:xfrm>
            <a:off x="1064298" y="4017762"/>
            <a:ext cx="2021707"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200" b="0" i="0" u="none" strike="noStrike" cap="none" normalizeH="0" baseline="0" dirty="0" smtClean="0">
                <a:ln>
                  <a:noFill/>
                </a:ln>
                <a:solidFill>
                  <a:schemeClr val="tx1"/>
                </a:solidFill>
                <a:effectLst/>
                <a:ea typeface="Times New Roman" pitchFamily="18" charset="0"/>
                <a:cs typeface="Times New Roman" pitchFamily="18" charset="0"/>
              </a:rPr>
              <a:t>Góc giao nhau</a:t>
            </a:r>
            <a:endParaRPr kumimoji="0" lang="vi-VN" sz="2200" b="0" i="0" u="none" strike="noStrike" cap="none" normalizeH="0" baseline="0" dirty="0" smtClean="0">
              <a:ln>
                <a:noFill/>
              </a:ln>
              <a:solidFill>
                <a:schemeClr val="tx1"/>
              </a:solidFill>
              <a:effectLst/>
              <a:cs typeface="Arial" pitchFamily="34" charset="0"/>
            </a:endParaRPr>
          </a:p>
        </p:txBody>
      </p:sp>
      <p:sp>
        <p:nvSpPr>
          <p:cNvPr id="33798" name="Rectangle 6"/>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pic>
        <p:nvPicPr>
          <p:cNvPr id="33797"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563314" y="4751881"/>
            <a:ext cx="794479" cy="691260"/>
          </a:xfrm>
          <a:prstGeom prst="rect">
            <a:avLst/>
          </a:prstGeom>
          <a:noFill/>
        </p:spPr>
      </p:pic>
      <p:grpSp>
        <p:nvGrpSpPr>
          <p:cNvPr id="12" name="Group 8"/>
          <p:cNvGrpSpPr>
            <a:grpSpLocks/>
          </p:cNvGrpSpPr>
          <p:nvPr/>
        </p:nvGrpSpPr>
        <p:grpSpPr bwMode="auto">
          <a:xfrm>
            <a:off x="0" y="-25400"/>
            <a:ext cx="7358063" cy="1089025"/>
            <a:chOff x="362309" y="-53282"/>
            <a:chExt cx="8412453" cy="1381659"/>
          </a:xfrm>
        </p:grpSpPr>
        <p:pic>
          <p:nvPicPr>
            <p:cNvPr id="13" name="Picture 7"/>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362309" y="1"/>
              <a:ext cx="8376249" cy="125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2"/>
            <p:cNvPicPr>
              <a:picLocks noChangeAspect="1"/>
            </p:cNvPicPr>
            <p:nvPr/>
          </p:nvPicPr>
          <p:blipFill>
            <a:blip r:embed="rId6">
              <a:extLst>
                <a:ext uri="{28A0092B-C50C-407E-A947-70E740481C1C}">
                  <a14:useLocalDpi xmlns="" xmlns:a14="http://schemas.microsoft.com/office/drawing/2010/main" val="0"/>
                </a:ext>
              </a:extLst>
            </a:blip>
            <a:srcRect/>
            <a:stretch>
              <a:fillRect/>
            </a:stretch>
          </p:blipFill>
          <p:spPr bwMode="auto">
            <a:xfrm>
              <a:off x="7393101" y="-53282"/>
              <a:ext cx="1381661" cy="1381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Slide Number Placeholder 1"/>
          <p:cNvSpPr>
            <a:spLocks noGrp="1"/>
          </p:cNvSpPr>
          <p:nvPr>
            <p:ph type="sldNum" sz="quarter" idx="12"/>
          </p:nvPr>
        </p:nvSpPr>
        <p:spPr/>
        <p:txBody>
          <a:bodyPr/>
          <a:lstStyle/>
          <a:p>
            <a:fld id="{7DA90B12-5872-44F5-A5A5-9B6E76CECAFA}" type="slidenum">
              <a:rPr lang="en-US" smtClean="0"/>
              <a:pPr/>
              <a:t>21</a:t>
            </a:fld>
            <a:endParaRPr lang="en-US"/>
          </a:p>
        </p:txBody>
      </p:sp>
    </p:spTree>
    <p:extLst>
      <p:ext uri="{BB962C8B-B14F-4D97-AF65-F5344CB8AC3E}">
        <p14:creationId xmlns="" xmlns:p14="http://schemas.microsoft.com/office/powerpoint/2010/main" val="473077289"/>
      </p:ext>
    </p:extLst>
  </p:cSld>
  <p:clrMapOvr>
    <a:masterClrMapping/>
  </p:clrMapOvr>
  <mc:AlternateContent xmlns:mc="http://schemas.openxmlformats.org/markup-compatibility/2006">
    <mc:Choice xmlns=""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379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379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379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3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3793" grpId="0"/>
      <p:bldP spid="3379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1718" y="1132370"/>
            <a:ext cx="5701048" cy="539891"/>
          </a:xfrm>
          <a:prstGeom prst="rect">
            <a:avLst/>
          </a:prstGeom>
        </p:spPr>
        <p:txBody>
          <a:bodyPr wrap="none">
            <a:spAutoFit/>
          </a:bodyPr>
          <a:lstStyle/>
          <a:p>
            <a:pPr>
              <a:lnSpc>
                <a:spcPct val="150000"/>
              </a:lnSpc>
            </a:pPr>
            <a:r>
              <a:rPr lang="vi-VN" sz="2200" b="1" dirty="0" smtClean="0">
                <a:ea typeface="Calibri" panose="020F0502020204030204" pitchFamily="34" charset="0"/>
                <a:cs typeface="Times New Roman" panose="02020603050405020304" pitchFamily="18" charset="0"/>
              </a:rPr>
              <a:t>4.6.3</a:t>
            </a:r>
            <a:r>
              <a:rPr lang="vi-VN" sz="2200" b="1" dirty="0">
                <a:ea typeface="Calibri" panose="020F0502020204030204" pitchFamily="34" charset="0"/>
                <a:cs typeface="Times New Roman" panose="02020603050405020304" pitchFamily="18" charset="0"/>
              </a:rPr>
              <a:t>. Truyền động giữa 2 trục chéo nhau</a:t>
            </a:r>
            <a:endParaRPr lang="en-US" sz="2200" dirty="0">
              <a:effectLst/>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030257" y="2037115"/>
            <a:ext cx="2546055" cy="3585545"/>
          </a:xfrm>
          <a:prstGeom prst="rect">
            <a:avLst/>
          </a:prstGeom>
        </p:spPr>
      </p:pic>
      <p:sp>
        <p:nvSpPr>
          <p:cNvPr id="34817" name="Rectangle 1"/>
          <p:cNvSpPr>
            <a:spLocks noChangeArrowheads="1"/>
          </p:cNvSpPr>
          <p:nvPr/>
        </p:nvSpPr>
        <p:spPr bwMode="auto">
          <a:xfrm>
            <a:off x="584616" y="1722850"/>
            <a:ext cx="3482043"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200" b="0" i="0" u="none" strike="noStrike" cap="none" normalizeH="0" baseline="0" dirty="0" smtClean="0">
                <a:ln>
                  <a:noFill/>
                </a:ln>
                <a:solidFill>
                  <a:schemeClr val="tx1"/>
                </a:solidFill>
                <a:effectLst/>
                <a:ea typeface="Calibri" pitchFamily="34" charset="0"/>
                <a:cs typeface="Times New Roman" pitchFamily="18" charset="0"/>
              </a:rPr>
              <a:t>Bộ truyền trục vít_bánh vít</a:t>
            </a:r>
            <a:endParaRPr kumimoji="0" lang="vi-VN" sz="2200" b="0" i="0" u="none" strike="noStrike" cap="none" normalizeH="0" baseline="0" dirty="0" smtClean="0">
              <a:ln>
                <a:noFill/>
              </a:ln>
              <a:solidFill>
                <a:schemeClr val="tx1"/>
              </a:solidFill>
              <a:effectLst/>
              <a:cs typeface="Arial" pitchFamily="34" charset="0"/>
            </a:endParaRPr>
          </a:p>
        </p:txBody>
      </p:sp>
      <p:sp>
        <p:nvSpPr>
          <p:cNvPr id="34819" name="Rectangle 3"/>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pic>
        <p:nvPicPr>
          <p:cNvPr id="34818"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888757" y="2803582"/>
            <a:ext cx="2233535" cy="764498"/>
          </a:xfrm>
          <a:prstGeom prst="rect">
            <a:avLst/>
          </a:prstGeom>
          <a:noFill/>
        </p:spPr>
      </p:pic>
      <p:sp>
        <p:nvSpPr>
          <p:cNvPr id="34821" name="Rectangle 5"/>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grpSp>
        <p:nvGrpSpPr>
          <p:cNvPr id="22" name="Group 21"/>
          <p:cNvGrpSpPr/>
          <p:nvPr/>
        </p:nvGrpSpPr>
        <p:grpSpPr>
          <a:xfrm>
            <a:off x="554705" y="2255404"/>
            <a:ext cx="5220890" cy="430887"/>
            <a:chOff x="509735" y="2195022"/>
            <a:chExt cx="5220890" cy="430887"/>
          </a:xfrm>
        </p:grpSpPr>
        <p:sp>
          <p:nvSpPr>
            <p:cNvPr id="8" name="Rectangle 7"/>
            <p:cNvSpPr/>
            <p:nvPr/>
          </p:nvSpPr>
          <p:spPr>
            <a:xfrm>
              <a:off x="509735" y="2195022"/>
              <a:ext cx="3998210" cy="430887"/>
            </a:xfrm>
            <a:prstGeom prst="rect">
              <a:avLst/>
            </a:prstGeom>
          </p:spPr>
          <p:txBody>
            <a:bodyPr wrap="none">
              <a:spAutoFit/>
            </a:bodyPr>
            <a:lstStyle/>
            <a:p>
              <a:r>
                <a:rPr lang="vi-VN" sz="2200" dirty="0" smtClean="0"/>
                <a:t>Thông thường góc chéo nhau </a:t>
              </a:r>
              <a:endParaRPr lang="en-US" sz="2200" dirty="0"/>
            </a:p>
          </p:txBody>
        </p:sp>
        <p:pic>
          <p:nvPicPr>
            <p:cNvPr id="34820"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676930" y="2248524"/>
              <a:ext cx="1053695" cy="362056"/>
            </a:xfrm>
            <a:prstGeom prst="rect">
              <a:avLst/>
            </a:prstGeom>
            <a:noFill/>
          </p:spPr>
        </p:pic>
      </p:grpSp>
      <p:sp>
        <p:nvSpPr>
          <p:cNvPr id="34822" name="Rectangle 6"/>
          <p:cNvSpPr>
            <a:spLocks noChangeArrowheads="1"/>
          </p:cNvSpPr>
          <p:nvPr/>
        </p:nvSpPr>
        <p:spPr bwMode="auto">
          <a:xfrm>
            <a:off x="539647" y="3583469"/>
            <a:ext cx="4793813"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200" b="0" i="0" u="none" strike="noStrike" cap="none" normalizeH="0" baseline="0" dirty="0" smtClean="0">
                <a:ln>
                  <a:noFill/>
                </a:ln>
                <a:solidFill>
                  <a:schemeClr val="tx1"/>
                </a:solidFill>
                <a:effectLst/>
                <a:ea typeface="Calibri" pitchFamily="34" charset="0"/>
                <a:cs typeface="Times New Roman" pitchFamily="18" charset="0"/>
              </a:rPr>
              <a:t>+ Trục </a:t>
            </a:r>
            <a:r>
              <a:rPr kumimoji="0" lang="en-US" sz="2200" b="0" i="0" u="none" strike="noStrike" cap="none" normalizeH="0" baseline="0" dirty="0" err="1" smtClean="0">
                <a:ln>
                  <a:noFill/>
                </a:ln>
                <a:solidFill>
                  <a:schemeClr val="tx1"/>
                </a:solidFill>
                <a:effectLst/>
                <a:ea typeface="Calibri" pitchFamily="34" charset="0"/>
                <a:cs typeface="Times New Roman" pitchFamily="18" charset="0"/>
              </a:rPr>
              <a:t>vít</a:t>
            </a:r>
            <a:r>
              <a:rPr kumimoji="0" lang="vi-VN" sz="2200" b="0" i="0" u="none" strike="noStrike" cap="none" normalizeH="0" baseline="0" dirty="0" smtClean="0">
                <a:ln>
                  <a:noFill/>
                </a:ln>
                <a:solidFill>
                  <a:schemeClr val="tx1"/>
                </a:solidFill>
                <a:effectLst/>
                <a:ea typeface="Calibri" pitchFamily="34" charset="0"/>
                <a:cs typeface="Times New Roman" pitchFamily="18" charset="0"/>
              </a:rPr>
              <a:t> luôn luôn là khâu chủ động</a:t>
            </a:r>
            <a:endParaRPr kumimoji="0" lang="vi-VN" sz="2200" b="0" i="0" u="none" strike="noStrike" cap="none" normalizeH="0" baseline="0" dirty="0" smtClean="0">
              <a:ln>
                <a:noFill/>
              </a:ln>
              <a:solidFill>
                <a:schemeClr val="tx1"/>
              </a:solidFill>
              <a:effectLst/>
              <a:cs typeface="Arial" pitchFamily="34" charset="0"/>
            </a:endParaRPr>
          </a:p>
        </p:txBody>
      </p:sp>
      <p:sp>
        <p:nvSpPr>
          <p:cNvPr id="34824" name="Rectangle 8"/>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pic>
        <p:nvPicPr>
          <p:cNvPr id="34823"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14600" y="4235570"/>
            <a:ext cx="1555582" cy="332326"/>
          </a:xfrm>
          <a:prstGeom prst="rect">
            <a:avLst/>
          </a:prstGeom>
          <a:noFill/>
        </p:spPr>
      </p:pic>
      <p:sp>
        <p:nvSpPr>
          <p:cNvPr id="34825" name="Rectangle 9"/>
          <p:cNvSpPr>
            <a:spLocks noChangeArrowheads="1"/>
          </p:cNvSpPr>
          <p:nvPr/>
        </p:nvSpPr>
        <p:spPr bwMode="auto">
          <a:xfrm>
            <a:off x="539648" y="4722721"/>
            <a:ext cx="2698175"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200" b="0" i="0" u="none" strike="noStrike" cap="none" normalizeH="0" baseline="0" dirty="0" smtClean="0">
                <a:ln>
                  <a:noFill/>
                </a:ln>
                <a:solidFill>
                  <a:schemeClr val="tx1"/>
                </a:solidFill>
                <a:effectLst/>
                <a:ea typeface="Times New Roman" pitchFamily="18" charset="0"/>
                <a:cs typeface="Times New Roman" pitchFamily="18" charset="0"/>
              </a:rPr>
              <a:t>Số mối ren (rất nhỏ)</a:t>
            </a:r>
            <a:endParaRPr kumimoji="0" lang="vi-VN" sz="2200" b="0" i="0" u="none" strike="noStrike" cap="none" normalizeH="0" baseline="0" dirty="0" smtClean="0">
              <a:ln>
                <a:noFill/>
              </a:ln>
              <a:solidFill>
                <a:schemeClr val="tx1"/>
              </a:solidFill>
              <a:effectLst/>
              <a:cs typeface="Arial" pitchFamily="34" charset="0"/>
            </a:endParaRPr>
          </a:p>
        </p:txBody>
      </p:sp>
      <p:sp>
        <p:nvSpPr>
          <p:cNvPr id="34828" name="Rectangle 12"/>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grpSp>
        <p:nvGrpSpPr>
          <p:cNvPr id="23" name="Group 22"/>
          <p:cNvGrpSpPr/>
          <p:nvPr/>
        </p:nvGrpSpPr>
        <p:grpSpPr>
          <a:xfrm>
            <a:off x="539647" y="5262366"/>
            <a:ext cx="2627642" cy="430887"/>
            <a:chOff x="404734" y="3972792"/>
            <a:chExt cx="2627642" cy="430887"/>
          </a:xfrm>
        </p:grpSpPr>
        <p:sp>
          <p:nvSpPr>
            <p:cNvPr id="34826" name="Rectangle 10"/>
            <p:cNvSpPr>
              <a:spLocks noChangeArrowheads="1"/>
            </p:cNvSpPr>
            <p:nvPr/>
          </p:nvSpPr>
          <p:spPr bwMode="auto">
            <a:xfrm>
              <a:off x="404734" y="3972792"/>
              <a:ext cx="2627642"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200" b="0" i="0" u="none" strike="noStrike" cap="none" normalizeH="0" baseline="0" dirty="0" smtClean="0">
                  <a:ln>
                    <a:noFill/>
                  </a:ln>
                  <a:solidFill>
                    <a:schemeClr val="tx1"/>
                  </a:solidFill>
                  <a:effectLst/>
                  <a:ea typeface="Times New Roman" pitchFamily="18" charset="0"/>
                  <a:cs typeface="Times New Roman" pitchFamily="18" charset="0"/>
                </a:rPr>
                <a:t>+ </a:t>
              </a:r>
              <a:r>
                <a:rPr kumimoji="0" lang="en-US" sz="2200" b="0" i="0" u="none" strike="noStrike" cap="none" normalizeH="0" baseline="0" dirty="0" smtClean="0">
                  <a:ln>
                    <a:noFill/>
                  </a:ln>
                  <a:solidFill>
                    <a:schemeClr val="tx1"/>
                  </a:solidFill>
                  <a:effectLst/>
                  <a:ea typeface="Times New Roman" pitchFamily="18" charset="0"/>
                  <a:cs typeface="Times New Roman" pitchFamily="18" charset="0"/>
                </a:rPr>
                <a:t>     </a:t>
              </a:r>
              <a:r>
                <a:rPr kumimoji="0" lang="vi-VN" sz="2200" b="0" i="0" u="none" strike="noStrike" cap="none" normalizeH="0" baseline="0" dirty="0" smtClean="0">
                  <a:ln>
                    <a:noFill/>
                  </a:ln>
                  <a:solidFill>
                    <a:schemeClr val="tx1"/>
                  </a:solidFill>
                  <a:effectLst/>
                  <a:ea typeface="Times New Roman" pitchFamily="18" charset="0"/>
                  <a:cs typeface="Times New Roman" pitchFamily="18" charset="0"/>
                </a:rPr>
                <a:t> </a:t>
              </a:r>
              <a:r>
                <a:rPr kumimoji="0" lang="en-US" sz="2200" b="0" i="0" u="none" strike="noStrike" cap="none" normalizeH="0" baseline="0" dirty="0" smtClean="0">
                  <a:ln>
                    <a:noFill/>
                  </a:ln>
                  <a:solidFill>
                    <a:schemeClr val="tx1"/>
                  </a:solidFill>
                  <a:effectLst/>
                  <a:ea typeface="Times New Roman" pitchFamily="18" charset="0"/>
                  <a:cs typeface="Times New Roman" pitchFamily="18" charset="0"/>
                </a:rPr>
                <a:t> </a:t>
              </a:r>
              <a:r>
                <a:rPr kumimoji="0" lang="vi-VN" sz="2200" b="0" i="0" u="none" strike="noStrike" cap="none" normalizeH="0" baseline="0" dirty="0" smtClean="0">
                  <a:ln>
                    <a:noFill/>
                  </a:ln>
                  <a:solidFill>
                    <a:schemeClr val="tx1"/>
                  </a:solidFill>
                  <a:effectLst/>
                  <a:ea typeface="Times New Roman" pitchFamily="18" charset="0"/>
                  <a:cs typeface="Times New Roman" pitchFamily="18" charset="0"/>
                </a:rPr>
                <a:t>răng bánh vít</a:t>
              </a:r>
              <a:endParaRPr kumimoji="0" lang="vi-VN" sz="2200" b="0" i="0" u="none" strike="noStrike" cap="none" normalizeH="0" baseline="0" dirty="0" smtClean="0">
                <a:ln>
                  <a:noFill/>
                </a:ln>
                <a:solidFill>
                  <a:schemeClr val="tx1"/>
                </a:solidFill>
                <a:effectLst/>
                <a:cs typeface="Arial" pitchFamily="34" charset="0"/>
              </a:endParaRPr>
            </a:p>
          </p:txBody>
        </p:sp>
        <p:pic>
          <p:nvPicPr>
            <p:cNvPr id="34827" name="Picture 1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34520" y="3987384"/>
              <a:ext cx="404734" cy="404734"/>
            </a:xfrm>
            <a:prstGeom prst="rect">
              <a:avLst/>
            </a:prstGeom>
            <a:noFill/>
          </p:spPr>
        </p:pic>
      </p:grpSp>
      <p:sp>
        <p:nvSpPr>
          <p:cNvPr id="34830" name="Rectangle 14"/>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pic>
        <p:nvPicPr>
          <p:cNvPr id="24" name="Picture 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648919" y="5741408"/>
            <a:ext cx="1042524" cy="381769"/>
          </a:xfrm>
          <a:prstGeom prst="rect">
            <a:avLst/>
          </a:prstGeom>
          <a:noFill/>
        </p:spPr>
      </p:pic>
      <p:grpSp>
        <p:nvGrpSpPr>
          <p:cNvPr id="25" name="Group 8"/>
          <p:cNvGrpSpPr>
            <a:grpSpLocks/>
          </p:cNvGrpSpPr>
          <p:nvPr/>
        </p:nvGrpSpPr>
        <p:grpSpPr bwMode="auto">
          <a:xfrm>
            <a:off x="0" y="-25400"/>
            <a:ext cx="7358063" cy="1089025"/>
            <a:chOff x="362309" y="-53282"/>
            <a:chExt cx="8412453" cy="1381659"/>
          </a:xfrm>
        </p:grpSpPr>
        <p:pic>
          <p:nvPicPr>
            <p:cNvPr id="26" name="Picture 7"/>
            <p:cNvPicPr>
              <a:picLocks noChangeAspect="1"/>
            </p:cNvPicPr>
            <p:nvPr/>
          </p:nvPicPr>
          <p:blipFill>
            <a:blip r:embed="rId8">
              <a:extLst>
                <a:ext uri="{28A0092B-C50C-407E-A947-70E740481C1C}">
                  <a14:useLocalDpi xmlns="" xmlns:a14="http://schemas.microsoft.com/office/drawing/2010/main" val="0"/>
                </a:ext>
              </a:extLst>
            </a:blip>
            <a:srcRect/>
            <a:stretch>
              <a:fillRect/>
            </a:stretch>
          </p:blipFill>
          <p:spPr bwMode="auto">
            <a:xfrm>
              <a:off x="362309" y="1"/>
              <a:ext cx="8376249" cy="125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2"/>
            <p:cNvPicPr>
              <a:picLocks noChangeAspect="1"/>
            </p:cNvPicPr>
            <p:nvPr/>
          </p:nvPicPr>
          <p:blipFill>
            <a:blip r:embed="rId9">
              <a:extLst>
                <a:ext uri="{28A0092B-C50C-407E-A947-70E740481C1C}">
                  <a14:useLocalDpi xmlns="" xmlns:a14="http://schemas.microsoft.com/office/drawing/2010/main" val="0"/>
                </a:ext>
              </a:extLst>
            </a:blip>
            <a:srcRect/>
            <a:stretch>
              <a:fillRect/>
            </a:stretch>
          </p:blipFill>
          <p:spPr bwMode="auto">
            <a:xfrm>
              <a:off x="7393101" y="-53282"/>
              <a:ext cx="1381661" cy="1381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Slide Number Placeholder 1"/>
          <p:cNvSpPr>
            <a:spLocks noGrp="1"/>
          </p:cNvSpPr>
          <p:nvPr>
            <p:ph type="sldNum" sz="quarter" idx="12"/>
          </p:nvPr>
        </p:nvSpPr>
        <p:spPr/>
        <p:txBody>
          <a:bodyPr/>
          <a:lstStyle/>
          <a:p>
            <a:fld id="{7DA90B12-5872-44F5-A5A5-9B6E76CECAFA}" type="slidenum">
              <a:rPr lang="en-US" smtClean="0"/>
              <a:pPr/>
              <a:t>22</a:t>
            </a:fld>
            <a:endParaRPr lang="en-US"/>
          </a:p>
        </p:txBody>
      </p:sp>
    </p:spTree>
    <p:extLst>
      <p:ext uri="{BB962C8B-B14F-4D97-AF65-F5344CB8AC3E}">
        <p14:creationId xmlns="" xmlns:p14="http://schemas.microsoft.com/office/powerpoint/2010/main" val="3733658856"/>
      </p:ext>
    </p:extLst>
  </p:cSld>
  <p:clrMapOvr>
    <a:masterClrMapping/>
  </p:clrMapOvr>
  <mc:AlternateContent xmlns:mc="http://schemas.openxmlformats.org/markup-compatibility/2006">
    <mc:Choice xmlns=""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48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48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482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482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482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4817" grpId="0"/>
      <p:bldP spid="34822" grpId="0"/>
      <p:bldP spid="348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Ví</a:t>
            </a:r>
            <a:r>
              <a:rPr lang="en-US" dirty="0" smtClean="0"/>
              <a:t> </a:t>
            </a:r>
            <a:r>
              <a:rPr lang="en-US" dirty="0" err="1" smtClean="0"/>
              <a:t>dụ</a:t>
            </a:r>
            <a:r>
              <a:rPr lang="en-US" dirty="0" smtClean="0"/>
              <a:t> </a:t>
            </a:r>
            <a:endParaRPr lang="en-US" dirty="0"/>
          </a:p>
        </p:txBody>
      </p:sp>
      <p:sp>
        <p:nvSpPr>
          <p:cNvPr id="3" name="Slide Number Placeholder 2"/>
          <p:cNvSpPr>
            <a:spLocks noGrp="1"/>
          </p:cNvSpPr>
          <p:nvPr>
            <p:ph type="sldNum" sz="quarter" idx="12"/>
          </p:nvPr>
        </p:nvSpPr>
        <p:spPr/>
        <p:txBody>
          <a:bodyPr/>
          <a:lstStyle/>
          <a:p>
            <a:fld id="{7DA90B12-5872-44F5-A5A5-9B6E76CECAFA}" type="slidenum">
              <a:rPr lang="en-US" smtClean="0"/>
              <a:pPr/>
              <a:t>23</a:t>
            </a:fld>
            <a:endParaRPr lang="en-US"/>
          </a:p>
        </p:txBody>
      </p:sp>
      <p:sp>
        <p:nvSpPr>
          <p:cNvPr id="4" name="Content Placeholder 3"/>
          <p:cNvSpPr>
            <a:spLocks noGrp="1"/>
          </p:cNvSpPr>
          <p:nvPr>
            <p:ph sz="quarter" idx="1"/>
          </p:nvPr>
        </p:nvSpPr>
        <p:spPr>
          <a:xfrm>
            <a:off x="-216569" y="2121567"/>
            <a:ext cx="9107906" cy="4736433"/>
          </a:xfrm>
        </p:spPr>
        <p:txBody>
          <a:bodyPr>
            <a:normAutofit fontScale="92500"/>
          </a:bodyPr>
          <a:lstStyle/>
          <a:p>
            <a:pPr lvl="1">
              <a:buNone/>
            </a:pPr>
            <a:r>
              <a:rPr lang="en-US" dirty="0" smtClean="0"/>
              <a:t>	</a:t>
            </a:r>
            <a:r>
              <a:rPr lang="en-US" dirty="0" smtClean="0">
                <a:solidFill>
                  <a:srgbClr val="FF0000"/>
                </a:solidFill>
              </a:rPr>
              <a:t>	</a:t>
            </a:r>
          </a:p>
          <a:p>
            <a:pPr lvl="1">
              <a:buNone/>
            </a:pPr>
            <a:endParaRPr lang="en-US" dirty="0" smtClean="0">
              <a:solidFill>
                <a:srgbClr val="FF0000"/>
              </a:solidFill>
            </a:endParaRPr>
          </a:p>
          <a:p>
            <a:pPr lvl="1">
              <a:buNone/>
            </a:pPr>
            <a:r>
              <a:rPr lang="en-US" dirty="0" smtClean="0">
                <a:solidFill>
                  <a:srgbClr val="FF0000"/>
                </a:solidFill>
              </a:rPr>
              <a:t>	</a:t>
            </a:r>
          </a:p>
          <a:p>
            <a:pPr lvl="1">
              <a:buNone/>
            </a:pPr>
            <a:r>
              <a:rPr lang="vi-VN" dirty="0" smtClean="0">
                <a:solidFill>
                  <a:srgbClr val="FF0000"/>
                </a:solidFill>
              </a:rPr>
              <a:t>Hai trục song song với khoảng cách trục A,</a:t>
            </a:r>
            <a:endParaRPr lang="en-US" dirty="0" smtClean="0">
              <a:solidFill>
                <a:srgbClr val="FF0000"/>
              </a:solidFill>
            </a:endParaRPr>
          </a:p>
          <a:p>
            <a:pPr lvl="1">
              <a:buNone/>
            </a:pPr>
            <a:r>
              <a:rPr lang="vi-VN" dirty="0" smtClean="0">
                <a:solidFill>
                  <a:srgbClr val="FF0000"/>
                </a:solidFill>
              </a:rPr>
              <a:t> được nối với nhau bằng cặp bánh răng ăn khớp ngoài, trụ tròn, răng thẳng, thân khai, tiêu chuẩn và ăn khớp đúng với mođun m = 5 mm, góc áp lực α = 20°, </a:t>
            </a:r>
            <a:endParaRPr lang="en-US" dirty="0" smtClean="0">
              <a:solidFill>
                <a:srgbClr val="FF0000"/>
              </a:solidFill>
            </a:endParaRPr>
          </a:p>
          <a:p>
            <a:pPr lvl="1">
              <a:buNone/>
            </a:pPr>
            <a:r>
              <a:rPr lang="vi-VN" dirty="0" smtClean="0">
                <a:solidFill>
                  <a:srgbClr val="FF0000"/>
                </a:solidFill>
              </a:rPr>
              <a:t>Z</a:t>
            </a:r>
            <a:r>
              <a:rPr lang="vi-VN" baseline="-25000" dirty="0" smtClean="0">
                <a:solidFill>
                  <a:srgbClr val="FF0000"/>
                </a:solidFill>
              </a:rPr>
              <a:t>1</a:t>
            </a:r>
            <a:r>
              <a:rPr lang="vi-VN" dirty="0" smtClean="0">
                <a:solidFill>
                  <a:srgbClr val="FF0000"/>
                </a:solidFill>
              </a:rPr>
              <a:t> = 2</a:t>
            </a:r>
            <a:r>
              <a:rPr lang="en-US" dirty="0" smtClean="0">
                <a:solidFill>
                  <a:srgbClr val="FF0000"/>
                </a:solidFill>
              </a:rPr>
              <a:t>1</a:t>
            </a:r>
            <a:r>
              <a:rPr lang="vi-VN" dirty="0" smtClean="0">
                <a:solidFill>
                  <a:srgbClr val="FF0000"/>
                </a:solidFill>
              </a:rPr>
              <a:t>, Z</a:t>
            </a:r>
            <a:r>
              <a:rPr lang="vi-VN" baseline="-25000" dirty="0" smtClean="0">
                <a:solidFill>
                  <a:srgbClr val="FF0000"/>
                </a:solidFill>
              </a:rPr>
              <a:t>2</a:t>
            </a:r>
            <a:r>
              <a:rPr lang="vi-VN" dirty="0" smtClean="0">
                <a:solidFill>
                  <a:srgbClr val="FF0000"/>
                </a:solidFill>
              </a:rPr>
              <a:t> = 4</a:t>
            </a:r>
            <a:r>
              <a:rPr lang="en-US" dirty="0" smtClean="0">
                <a:solidFill>
                  <a:srgbClr val="FF0000"/>
                </a:solidFill>
              </a:rPr>
              <a:t>2</a:t>
            </a:r>
            <a:r>
              <a:rPr lang="vi-VN" dirty="0" smtClean="0">
                <a:solidFill>
                  <a:srgbClr val="FF0000"/>
                </a:solidFill>
              </a:rPr>
              <a:t>;</a:t>
            </a:r>
            <a:endParaRPr lang="en-US" dirty="0" smtClean="0">
              <a:solidFill>
                <a:srgbClr val="FF0000"/>
              </a:solidFill>
            </a:endParaRPr>
          </a:p>
          <a:p>
            <a:pPr lvl="0">
              <a:buNone/>
            </a:pPr>
            <a:r>
              <a:rPr lang="en-US" dirty="0" smtClean="0"/>
              <a:t>		</a:t>
            </a:r>
            <a:r>
              <a:rPr lang="vi-VN" dirty="0" smtClean="0"/>
              <a:t>Hãy xác định bán kính</a:t>
            </a:r>
            <a:r>
              <a:rPr lang="en-US" dirty="0" smtClean="0"/>
              <a:t> </a:t>
            </a:r>
            <a:r>
              <a:rPr lang="vi-VN" dirty="0" smtClean="0"/>
              <a:t>vòng đỉnh răng (r</a:t>
            </a:r>
            <a:r>
              <a:rPr lang="vi-VN" baseline="-25000" dirty="0" smtClean="0"/>
              <a:t>e1</a:t>
            </a:r>
            <a:r>
              <a:rPr lang="vi-VN" dirty="0" smtClean="0"/>
              <a:t>, r</a:t>
            </a:r>
            <a:r>
              <a:rPr lang="vi-VN" baseline="-25000" dirty="0" smtClean="0"/>
              <a:t>e2</a:t>
            </a:r>
            <a:r>
              <a:rPr lang="vi-VN" dirty="0" smtClean="0"/>
              <a:t>), vòng chân răng (r</a:t>
            </a:r>
            <a:r>
              <a:rPr lang="vi-VN" baseline="-25000" dirty="0" smtClean="0"/>
              <a:t>i1</a:t>
            </a:r>
            <a:r>
              <a:rPr lang="vi-VN" dirty="0" smtClean="0"/>
              <a:t>, r</a:t>
            </a:r>
            <a:r>
              <a:rPr lang="vi-VN" baseline="-25000" dirty="0" smtClean="0"/>
              <a:t>i2</a:t>
            </a:r>
            <a:r>
              <a:rPr lang="vi-VN" dirty="0" smtClean="0"/>
              <a:t>), vòng chia (r</a:t>
            </a:r>
            <a:r>
              <a:rPr lang="vi-VN" baseline="-25000" dirty="0" smtClean="0"/>
              <a:t>1</a:t>
            </a:r>
            <a:r>
              <a:rPr lang="vi-VN" dirty="0" smtClean="0"/>
              <a:t>, r</a:t>
            </a:r>
            <a:r>
              <a:rPr lang="vi-VN" baseline="-25000" dirty="0" smtClean="0"/>
              <a:t>2</a:t>
            </a:r>
            <a:r>
              <a:rPr lang="vi-VN" dirty="0" smtClean="0"/>
              <a:t>),</a:t>
            </a:r>
            <a:r>
              <a:rPr lang="en-US" dirty="0" smtClean="0"/>
              <a:t> </a:t>
            </a:r>
            <a:r>
              <a:rPr lang="vi-VN" dirty="0" smtClean="0"/>
              <a:t> vòng lăn (r</a:t>
            </a:r>
            <a:r>
              <a:rPr lang="vi-VN" baseline="-25000" dirty="0" smtClean="0"/>
              <a:t>L1</a:t>
            </a:r>
            <a:r>
              <a:rPr lang="vi-VN" dirty="0" smtClean="0"/>
              <a:t>, r</a:t>
            </a:r>
            <a:r>
              <a:rPr lang="vi-VN" baseline="-25000" dirty="0" smtClean="0"/>
              <a:t>L2</a:t>
            </a:r>
            <a:r>
              <a:rPr lang="vi-VN" dirty="0" smtClean="0"/>
              <a:t>), vòng cơ sở (r</a:t>
            </a:r>
            <a:r>
              <a:rPr lang="vi-VN" baseline="-25000" dirty="0" smtClean="0"/>
              <a:t>b1</a:t>
            </a:r>
            <a:r>
              <a:rPr lang="vi-VN" dirty="0" smtClean="0"/>
              <a:t>, r</a:t>
            </a:r>
            <a:r>
              <a:rPr lang="vi-VN" baseline="-25000" dirty="0" smtClean="0"/>
              <a:t>b2</a:t>
            </a:r>
            <a:r>
              <a:rPr lang="vi-VN" dirty="0" smtClean="0"/>
              <a:t>); bước răng trên vòng chia và vòng cơ sở (p và p</a:t>
            </a:r>
            <a:r>
              <a:rPr lang="vi-VN" baseline="-25000" dirty="0" smtClean="0"/>
              <a:t>b</a:t>
            </a:r>
            <a:r>
              <a:rPr lang="vi-VN" dirty="0" smtClean="0"/>
              <a:t>);</a:t>
            </a:r>
            <a:r>
              <a:rPr lang="en-US" dirty="0" smtClean="0"/>
              <a:t> </a:t>
            </a:r>
            <a:r>
              <a:rPr lang="vi-VN" dirty="0" smtClean="0"/>
              <a:t>Xác định hệ số trùng khớp của bộ truyền bánh răng. </a:t>
            </a:r>
            <a:endParaRPr lang="en-US" dirty="0" smtClean="0"/>
          </a:p>
          <a:p>
            <a:endParaRPr lang="en-US" dirty="0"/>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711659" y="0"/>
            <a:ext cx="1941805" cy="3308505"/>
          </a:xfrm>
          <a:prstGeom prst="rect">
            <a:avLst/>
          </a:prstGeom>
        </p:spPr>
      </p:pic>
      <p:grpSp>
        <p:nvGrpSpPr>
          <p:cNvPr id="6" name="Group 9"/>
          <p:cNvGrpSpPr/>
          <p:nvPr/>
        </p:nvGrpSpPr>
        <p:grpSpPr>
          <a:xfrm>
            <a:off x="6923834" y="0"/>
            <a:ext cx="2220166" cy="3280595"/>
            <a:chOff x="783657" y="954500"/>
            <a:chExt cx="4543516" cy="5394784"/>
          </a:xfrm>
        </p:grpSpPr>
        <p:grpSp>
          <p:nvGrpSpPr>
            <p:cNvPr id="7" name="Group 6"/>
            <p:cNvGrpSpPr/>
            <p:nvPr/>
          </p:nvGrpSpPr>
          <p:grpSpPr>
            <a:xfrm>
              <a:off x="783657" y="954500"/>
              <a:ext cx="4543516" cy="5394784"/>
              <a:chOff x="783657" y="954500"/>
              <a:chExt cx="4543516" cy="5394784"/>
            </a:xfrm>
          </p:grpSpPr>
          <p:pic>
            <p:nvPicPr>
              <p:cNvPr id="9" name="Picture 8"/>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83657" y="954500"/>
                <a:ext cx="4543516" cy="5394784"/>
              </a:xfrm>
              <a:prstGeom prst="rect">
                <a:avLst/>
              </a:prstGeom>
            </p:spPr>
          </p:pic>
          <p:sp>
            <p:nvSpPr>
              <p:cNvPr id="10" name="TextBox 9"/>
              <p:cNvSpPr txBox="1"/>
              <p:nvPr/>
            </p:nvSpPr>
            <p:spPr>
              <a:xfrm>
                <a:off x="2343956" y="3467226"/>
                <a:ext cx="451405" cy="383050"/>
              </a:xfrm>
              <a:prstGeom prst="rect">
                <a:avLst/>
              </a:prstGeom>
              <a:noFill/>
            </p:spPr>
            <p:txBody>
              <a:bodyPr wrap="none" rtlCol="0">
                <a:spAutoFit/>
              </a:bodyPr>
              <a:lstStyle/>
              <a:p>
                <a:r>
                  <a:rPr lang="en-US" dirty="0" smtClean="0">
                    <a:solidFill>
                      <a:srgbClr val="FF0000"/>
                    </a:solidFill>
                    <a:latin typeface="Times New Roman" panose="02020603050405020304" pitchFamily="18" charset="0"/>
                    <a:cs typeface="Times New Roman" panose="02020603050405020304" pitchFamily="18" charset="0"/>
                  </a:rPr>
                  <a:t>B</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539544" y="2821137"/>
                <a:ext cx="468504" cy="383050"/>
              </a:xfrm>
              <a:prstGeom prst="rect">
                <a:avLst/>
              </a:prstGeom>
              <a:noFill/>
            </p:spPr>
            <p:txBody>
              <a:bodyPr wrap="none" rtlCol="0">
                <a:spAutoFit/>
              </a:bodyPr>
              <a:lstStyle/>
              <a:p>
                <a:r>
                  <a:rPr lang="en-US" dirty="0" smtClean="0">
                    <a:solidFill>
                      <a:srgbClr val="FF0000"/>
                    </a:solidFill>
                    <a:latin typeface="Times New Roman" panose="02020603050405020304" pitchFamily="18" charset="0"/>
                    <a:cs typeface="Times New Roman" panose="02020603050405020304" pitchFamily="18" charset="0"/>
                  </a:rPr>
                  <a:t>A</a:t>
                </a:r>
                <a:endParaRPr lang="en-US" dirty="0">
                  <a:solidFill>
                    <a:srgbClr val="FF0000"/>
                  </a:solidFill>
                  <a:latin typeface="Times New Roman" panose="02020603050405020304" pitchFamily="18" charset="0"/>
                  <a:cs typeface="Times New Roman" panose="02020603050405020304" pitchFamily="18" charset="0"/>
                </a:endParaRPr>
              </a:p>
            </p:txBody>
          </p:sp>
        </p:grpSp>
        <p:cxnSp>
          <p:nvCxnSpPr>
            <p:cNvPr id="8" name="Straight Connector 7"/>
            <p:cNvCxnSpPr/>
            <p:nvPr/>
          </p:nvCxnSpPr>
          <p:spPr>
            <a:xfrm flipV="1">
              <a:off x="2743200" y="3129566"/>
              <a:ext cx="669702" cy="5352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7DA90B12-5872-44F5-A5A5-9B6E76CECAFA}" type="slidenum">
              <a:rPr lang="en-US" smtClean="0"/>
              <a:pPr/>
              <a:t>24</a:t>
            </a:fld>
            <a:endParaRPr lang="en-US"/>
          </a:p>
        </p:txBody>
      </p:sp>
      <p:sp>
        <p:nvSpPr>
          <p:cNvPr id="4" name="Content Placeholder 3"/>
          <p:cNvSpPr>
            <a:spLocks noGrp="1"/>
          </p:cNvSpPr>
          <p:nvPr>
            <p:ph sz="quarter" idx="1"/>
          </p:nvPr>
        </p:nvSpPr>
        <p:spPr/>
        <p:txBody>
          <a:bodyPr/>
          <a:lstStyle/>
          <a:p>
            <a:endParaRPr lang="en-US"/>
          </a:p>
        </p:txBody>
      </p:sp>
      <p:pic>
        <p:nvPicPr>
          <p:cNvPr id="5" name="Picture 50"/>
          <p:cNvPicPr>
            <a:picLocks noChangeAspect="1" noChangeArrowheads="1"/>
          </p:cNvPicPr>
          <p:nvPr/>
        </p:nvPicPr>
        <p:blipFill>
          <a:blip r:embed="rId2"/>
          <a:srcRect l="26447" t="49486" r="22983" b="24178"/>
          <a:stretch>
            <a:fillRect/>
          </a:stretch>
        </p:blipFill>
        <p:spPr bwMode="auto">
          <a:xfrm>
            <a:off x="-24580" y="203034"/>
            <a:ext cx="8326370" cy="2684525"/>
          </a:xfrm>
          <a:prstGeom prst="rect">
            <a:avLst/>
          </a:prstGeom>
          <a:noFill/>
          <a:ln w="9525">
            <a:noFill/>
            <a:miter lim="800000"/>
            <a:headEnd/>
            <a:tailEnd/>
          </a:ln>
          <a:effectLst/>
        </p:spPr>
      </p:pic>
      <p:pic>
        <p:nvPicPr>
          <p:cNvPr id="39938" name="Picture 2"/>
          <p:cNvPicPr>
            <a:picLocks noChangeAspect="1" noChangeArrowheads="1"/>
          </p:cNvPicPr>
          <p:nvPr/>
        </p:nvPicPr>
        <p:blipFill>
          <a:blip r:embed="rId3"/>
          <a:srcRect l="26632" t="26199" r="23175" b="43421"/>
          <a:stretch>
            <a:fillRect/>
          </a:stretch>
        </p:blipFill>
        <p:spPr bwMode="auto">
          <a:xfrm>
            <a:off x="252662" y="3264021"/>
            <a:ext cx="8049127" cy="2968339"/>
          </a:xfrm>
          <a:prstGeom prst="rect">
            <a:avLst/>
          </a:prstGeom>
          <a:noFill/>
          <a:ln w="9525">
            <a:noFill/>
            <a:miter lim="800000"/>
            <a:headEnd/>
            <a:tailEnd/>
          </a:ln>
          <a:effectLst/>
        </p:spPr>
      </p:pic>
      <p:grpSp>
        <p:nvGrpSpPr>
          <p:cNvPr id="7" name="Group 9"/>
          <p:cNvGrpSpPr/>
          <p:nvPr/>
        </p:nvGrpSpPr>
        <p:grpSpPr>
          <a:xfrm>
            <a:off x="6779455" y="2875547"/>
            <a:ext cx="2220166" cy="3280595"/>
            <a:chOff x="783657" y="954500"/>
            <a:chExt cx="4543516" cy="5394784"/>
          </a:xfrm>
        </p:grpSpPr>
        <p:grpSp>
          <p:nvGrpSpPr>
            <p:cNvPr id="8" name="Group 6"/>
            <p:cNvGrpSpPr/>
            <p:nvPr/>
          </p:nvGrpSpPr>
          <p:grpSpPr>
            <a:xfrm>
              <a:off x="783657" y="954500"/>
              <a:ext cx="4543516" cy="5394784"/>
              <a:chOff x="783657" y="954500"/>
              <a:chExt cx="4543516" cy="5394784"/>
            </a:xfrm>
          </p:grpSpPr>
          <p:pic>
            <p:nvPicPr>
              <p:cNvPr id="10" name="Picture 9"/>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83657" y="954500"/>
                <a:ext cx="4543516" cy="5394784"/>
              </a:xfrm>
              <a:prstGeom prst="rect">
                <a:avLst/>
              </a:prstGeom>
            </p:spPr>
          </p:pic>
          <p:sp>
            <p:nvSpPr>
              <p:cNvPr id="11" name="TextBox 10"/>
              <p:cNvSpPr txBox="1"/>
              <p:nvPr/>
            </p:nvSpPr>
            <p:spPr>
              <a:xfrm>
                <a:off x="2343956" y="3467226"/>
                <a:ext cx="451405" cy="383050"/>
              </a:xfrm>
              <a:prstGeom prst="rect">
                <a:avLst/>
              </a:prstGeom>
              <a:noFill/>
            </p:spPr>
            <p:txBody>
              <a:bodyPr wrap="none" rtlCol="0">
                <a:spAutoFit/>
              </a:bodyPr>
              <a:lstStyle/>
              <a:p>
                <a:r>
                  <a:rPr lang="en-US" dirty="0" smtClean="0">
                    <a:solidFill>
                      <a:srgbClr val="FF0000"/>
                    </a:solidFill>
                    <a:latin typeface="Times New Roman" panose="02020603050405020304" pitchFamily="18" charset="0"/>
                    <a:cs typeface="Times New Roman" panose="02020603050405020304" pitchFamily="18" charset="0"/>
                  </a:rPr>
                  <a:t>B</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539544" y="2821137"/>
                <a:ext cx="468504" cy="383050"/>
              </a:xfrm>
              <a:prstGeom prst="rect">
                <a:avLst/>
              </a:prstGeom>
              <a:noFill/>
            </p:spPr>
            <p:txBody>
              <a:bodyPr wrap="none" rtlCol="0">
                <a:spAutoFit/>
              </a:bodyPr>
              <a:lstStyle/>
              <a:p>
                <a:r>
                  <a:rPr lang="en-US" dirty="0" smtClean="0">
                    <a:solidFill>
                      <a:srgbClr val="FF0000"/>
                    </a:solidFill>
                    <a:latin typeface="Times New Roman" panose="02020603050405020304" pitchFamily="18" charset="0"/>
                    <a:cs typeface="Times New Roman" panose="02020603050405020304" pitchFamily="18" charset="0"/>
                  </a:rPr>
                  <a:t>A</a:t>
                </a:r>
                <a:endParaRPr lang="en-US" dirty="0">
                  <a:solidFill>
                    <a:srgbClr val="FF0000"/>
                  </a:solidFill>
                  <a:latin typeface="Times New Roman" panose="02020603050405020304" pitchFamily="18" charset="0"/>
                  <a:cs typeface="Times New Roman" panose="02020603050405020304" pitchFamily="18" charset="0"/>
                </a:endParaRPr>
              </a:p>
            </p:txBody>
          </p:sp>
        </p:grpSp>
        <p:cxnSp>
          <p:nvCxnSpPr>
            <p:cNvPr id="9" name="Straight Connector 8"/>
            <p:cNvCxnSpPr/>
            <p:nvPr/>
          </p:nvCxnSpPr>
          <p:spPr>
            <a:xfrm flipV="1">
              <a:off x="2743200" y="3129566"/>
              <a:ext cx="669702" cy="5352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DA90B12-5872-44F5-A5A5-9B6E76CECAFA}" type="slidenum">
              <a:rPr lang="en-US" smtClean="0"/>
              <a:pPr/>
              <a:t>25</a:t>
            </a:fld>
            <a:endParaRPr lang="en-US"/>
          </a:p>
        </p:txBody>
      </p:sp>
      <p:pic>
        <p:nvPicPr>
          <p:cNvPr id="38914" name="Picture 2"/>
          <p:cNvPicPr>
            <a:picLocks noChangeAspect="1" noChangeArrowheads="1"/>
          </p:cNvPicPr>
          <p:nvPr/>
        </p:nvPicPr>
        <p:blipFill>
          <a:blip r:embed="rId2"/>
          <a:srcRect l="26282" t="57534" r="26670" b="8251"/>
          <a:stretch>
            <a:fillRect/>
          </a:stretch>
        </p:blipFill>
        <p:spPr bwMode="auto">
          <a:xfrm>
            <a:off x="156411" y="601256"/>
            <a:ext cx="8987589" cy="3501518"/>
          </a:xfrm>
          <a:prstGeom prst="rect">
            <a:avLst/>
          </a:prstGeom>
          <a:noFill/>
          <a:ln w="9525">
            <a:noFill/>
            <a:miter lim="800000"/>
            <a:headEnd/>
            <a:tailEnd/>
          </a:ln>
          <a:effectLst/>
        </p:spPr>
      </p:pic>
      <p:pic>
        <p:nvPicPr>
          <p:cNvPr id="12"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11884" y="4315687"/>
            <a:ext cx="7893705" cy="384207"/>
          </a:xfrm>
          <a:prstGeom prst="rect">
            <a:avLst/>
          </a:prstGeom>
          <a:noFill/>
        </p:spPr>
      </p:pic>
      <p:pic>
        <p:nvPicPr>
          <p:cNvPr id="13"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773568" y="4952466"/>
            <a:ext cx="2353742" cy="851353"/>
          </a:xfrm>
          <a:prstGeom prst="rect">
            <a:avLst/>
          </a:prstGeom>
          <a:noFill/>
        </p:spPr>
      </p:pic>
      <p:sp>
        <p:nvSpPr>
          <p:cNvPr id="14" name="Rectangle 6"/>
          <p:cNvSpPr>
            <a:spLocks noChangeArrowheads="1"/>
          </p:cNvSpPr>
          <p:nvPr/>
        </p:nvSpPr>
        <p:spPr bwMode="auto">
          <a:xfrm>
            <a:off x="911104" y="5106496"/>
            <a:ext cx="381707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Vậy</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a:t>
            </a:r>
            <a:r>
              <a:rPr kumimoji="0" lang="vi-VN"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ệ số trù</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t>
            </a:r>
            <a:r>
              <a:rPr kumimoji="0" lang="vi-VN"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 khớp: </a:t>
            </a:r>
            <a:endParaRPr kumimoji="0" lang="vi-VN"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DA90B12-5872-44F5-A5A5-9B6E76CECAFA}" type="slidenum">
              <a:rPr lang="en-US" smtClean="0"/>
              <a:pPr/>
              <a:t>26</a:t>
            </a:fld>
            <a:endParaRPr lang="en-US"/>
          </a:p>
        </p:txBody>
      </p:sp>
      <p:pic>
        <p:nvPicPr>
          <p:cNvPr id="1028"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11884" y="1644583"/>
            <a:ext cx="7893705" cy="384207"/>
          </a:xfrm>
          <a:prstGeom prst="rect">
            <a:avLst/>
          </a:prstGeom>
          <a:noFill/>
        </p:spPr>
      </p:pic>
      <p:pic>
        <p:nvPicPr>
          <p:cNvPr id="102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773568" y="2281362"/>
            <a:ext cx="2353742" cy="851353"/>
          </a:xfrm>
          <a:prstGeom prst="rect">
            <a:avLst/>
          </a:prstGeom>
          <a:noFill/>
        </p:spPr>
      </p:pic>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0" name="Rectangle 6"/>
          <p:cNvSpPr>
            <a:spLocks noChangeArrowheads="1"/>
          </p:cNvSpPr>
          <p:nvPr/>
        </p:nvSpPr>
        <p:spPr bwMode="auto">
          <a:xfrm>
            <a:off x="911104" y="2435392"/>
            <a:ext cx="381707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Vậy</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a:t>
            </a:r>
            <a:r>
              <a:rPr kumimoji="0" lang="vi-VN"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ệ số trù</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t>
            </a:r>
            <a:r>
              <a:rPr kumimoji="0" lang="vi-VN"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 khớp: </a:t>
            </a:r>
            <a:endParaRPr kumimoji="0" lang="vi-VN"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7DA90B12-5872-44F5-A5A5-9B6E76CECAFA}" type="slidenum">
              <a:rPr lang="en-US" smtClean="0"/>
              <a:pPr/>
              <a:t>27</a:t>
            </a:fld>
            <a:endParaRPr lang="en-US"/>
          </a:p>
        </p:txBody>
      </p:sp>
      <p:sp>
        <p:nvSpPr>
          <p:cNvPr id="4" name="Content Placeholder 3"/>
          <p:cNvSpPr>
            <a:spLocks noGrp="1"/>
          </p:cNvSpPr>
          <p:nvPr>
            <p:ph sz="quarter" idx="1"/>
          </p:nvPr>
        </p:nvSpPr>
        <p:spPr/>
        <p:txBody>
          <a:bodyPr/>
          <a:lstStyle/>
          <a:p>
            <a:endParaRPr lang="en-US"/>
          </a:p>
        </p:txBody>
      </p:sp>
    </p:spTree>
  </p:cSld>
  <p:clrMapOvr>
    <a:masterClrMapping/>
  </p:clrMapOvr>
  <mc:AlternateContent xmlns:mc="http://schemas.openxmlformats.org/markup-compatibility/2006">
    <mc:Choice xmlns=""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78454" y="1164568"/>
            <a:ext cx="7406419" cy="5193102"/>
          </a:xfrm>
          <a:ln>
            <a:solidFill>
              <a:schemeClr val="tx1"/>
            </a:solidFill>
          </a:ln>
        </p:spPr>
        <p:txBody>
          <a:bodyPr>
            <a:noAutofit/>
          </a:bodyPr>
          <a:lstStyle/>
          <a:p>
            <a:pPr marL="0" indent="0" algn="ctr">
              <a:lnSpc>
                <a:spcPct val="111000"/>
              </a:lnSpc>
              <a:spcBef>
                <a:spcPts val="0"/>
              </a:spcBef>
              <a:buNone/>
            </a:pPr>
            <a:r>
              <a:rPr lang="en-US" sz="2700" b="1" dirty="0" smtClean="0">
                <a:solidFill>
                  <a:srgbClr val="0070C0"/>
                </a:solidFill>
                <a:latin typeface="Arial" panose="020B0604020202020204" pitchFamily="34" charset="0"/>
                <a:cs typeface="Arial" panose="020B0604020202020204" pitchFamily="34" charset="0"/>
              </a:rPr>
              <a:t>NỘI DUNG</a:t>
            </a:r>
            <a:endParaRPr lang="en-US" sz="2700" dirty="0" smtClean="0">
              <a:solidFill>
                <a:srgbClr val="0070C0"/>
              </a:solidFill>
              <a:latin typeface="Arial" panose="020B0604020202020204" pitchFamily="34" charset="0"/>
              <a:cs typeface="Arial" panose="020B0604020202020204" pitchFamily="34" charset="0"/>
            </a:endParaRPr>
          </a:p>
          <a:p>
            <a:pPr marL="0" indent="0" algn="just">
              <a:lnSpc>
                <a:spcPct val="111000"/>
              </a:lnSpc>
              <a:spcBef>
                <a:spcPts val="0"/>
              </a:spcBef>
              <a:buNone/>
            </a:pPr>
            <a:r>
              <a:rPr lang="en-US" sz="2000" dirty="0" smtClean="0">
                <a:latin typeface="Arial" panose="020B0604020202020204" pitchFamily="34" charset="0"/>
                <a:cs typeface="Arial" panose="020B0604020202020204" pitchFamily="34" charset="0"/>
              </a:rPr>
              <a:t>§4.1. </a:t>
            </a:r>
            <a:r>
              <a:rPr lang="vi-VN" sz="2000" dirty="0" smtClean="0"/>
              <a:t>CÁC ĐỊNH NGHĨA</a:t>
            </a:r>
            <a:endParaRPr lang="en-US" sz="2000" dirty="0" smtClean="0">
              <a:latin typeface="Arial" panose="020B0604020202020204" pitchFamily="34" charset="0"/>
              <a:cs typeface="Arial" panose="020B0604020202020204" pitchFamily="34" charset="0"/>
            </a:endParaRPr>
          </a:p>
          <a:p>
            <a:pPr marL="0" indent="0" algn="just">
              <a:lnSpc>
                <a:spcPct val="111000"/>
              </a:lnSpc>
              <a:spcBef>
                <a:spcPts val="0"/>
              </a:spcBef>
              <a:buNone/>
            </a:pPr>
            <a:r>
              <a:rPr lang="en-US" sz="2000" dirty="0" smtClean="0">
                <a:latin typeface="Arial" panose="020B0604020202020204" pitchFamily="34" charset="0"/>
                <a:cs typeface="Arial" panose="020B0604020202020204" pitchFamily="34" charset="0"/>
              </a:rPr>
              <a:t>§4.2. </a:t>
            </a:r>
            <a:r>
              <a:rPr lang="vi-VN" sz="2000" dirty="0" smtClean="0"/>
              <a:t>ĐỊNH LÝ ĂN KHỚP</a:t>
            </a:r>
            <a:endParaRPr lang="en-US" sz="2000" dirty="0" smtClean="0">
              <a:latin typeface="Arial" panose="020B0604020202020204" pitchFamily="34" charset="0"/>
              <a:cs typeface="Arial" panose="020B0604020202020204" pitchFamily="34" charset="0"/>
            </a:endParaRPr>
          </a:p>
          <a:p>
            <a:pPr marL="0" indent="0" algn="just">
              <a:lnSpc>
                <a:spcPct val="111000"/>
              </a:lnSpc>
              <a:spcBef>
                <a:spcPts val="0"/>
              </a:spcBef>
              <a:buNone/>
            </a:pPr>
            <a:r>
              <a:rPr lang="en-US" sz="2000" dirty="0" smtClean="0">
                <a:latin typeface="Arial" panose="020B0604020202020204" pitchFamily="34" charset="0"/>
                <a:cs typeface="Arial" panose="020B0604020202020204" pitchFamily="34" charset="0"/>
              </a:rPr>
              <a:t>§4.3.</a:t>
            </a:r>
            <a:r>
              <a:rPr lang="vi-VN" sz="2000" dirty="0"/>
              <a:t> </a:t>
            </a:r>
            <a:r>
              <a:rPr lang="vi-VN" sz="2000" dirty="0" smtClean="0"/>
              <a:t>BIÊN DẠNG RĂNG THÂN KHAI</a:t>
            </a:r>
            <a:endParaRPr lang="en-US" sz="2000" dirty="0" smtClean="0"/>
          </a:p>
          <a:p>
            <a:pPr marL="0" indent="0" algn="just">
              <a:lnSpc>
                <a:spcPct val="111000"/>
              </a:lnSpc>
              <a:spcBef>
                <a:spcPts val="0"/>
              </a:spcBef>
              <a:buNone/>
            </a:pPr>
            <a:r>
              <a:rPr lang="en-US" sz="2000" dirty="0" smtClean="0">
                <a:latin typeface="Arial" panose="020B0604020202020204" pitchFamily="34" charset="0"/>
                <a:cs typeface="Arial" panose="020B0604020202020204" pitchFamily="34" charset="0"/>
              </a:rPr>
              <a:t>	4.3.1. </a:t>
            </a:r>
            <a:r>
              <a:rPr lang="vi-VN" sz="2000" dirty="0"/>
              <a:t>Định </a:t>
            </a:r>
            <a:r>
              <a:rPr lang="vi-VN" sz="2000" dirty="0" smtClean="0"/>
              <a:t>nghĩa</a:t>
            </a:r>
            <a:endParaRPr lang="en-US" sz="2000" dirty="0" smtClean="0"/>
          </a:p>
          <a:p>
            <a:pPr marL="0" indent="0" algn="just">
              <a:lnSpc>
                <a:spcPct val="111000"/>
              </a:lnSpc>
              <a:spcBef>
                <a:spcPts val="0"/>
              </a:spcBef>
              <a:buNone/>
            </a:pPr>
            <a:r>
              <a:rPr lang="en-US" sz="2000" dirty="0" smtClean="0">
                <a:latin typeface="Arial" panose="020B0604020202020204" pitchFamily="34" charset="0"/>
                <a:cs typeface="Arial" panose="020B0604020202020204" pitchFamily="34" charset="0"/>
              </a:rPr>
              <a:t>	4.3.2. </a:t>
            </a:r>
            <a:r>
              <a:rPr lang="vi-VN" sz="2000" dirty="0"/>
              <a:t>Tính chất</a:t>
            </a:r>
            <a:r>
              <a:rPr lang="en-US" sz="2000" dirty="0"/>
              <a:t> </a:t>
            </a:r>
            <a:r>
              <a:rPr lang="vi-VN" sz="2000" dirty="0" smtClean="0">
                <a:latin typeface="Arial" panose="020B0604020202020204" pitchFamily="34" charset="0"/>
                <a:cs typeface="Arial" panose="020B0604020202020204" pitchFamily="34" charset="0"/>
              </a:rPr>
              <a:t>và ưu điểm</a:t>
            </a:r>
          </a:p>
          <a:p>
            <a:pPr marL="0" indent="0" algn="just">
              <a:lnSpc>
                <a:spcPct val="111000"/>
              </a:lnSpc>
              <a:spcBef>
                <a:spcPts val="0"/>
              </a:spcBef>
              <a:buNone/>
            </a:pPr>
            <a:r>
              <a:rPr lang="en-US" sz="2000" dirty="0" smtClean="0">
                <a:latin typeface="Arial" panose="020B0604020202020204" pitchFamily="34" charset="0"/>
                <a:cs typeface="Arial" panose="020B0604020202020204" pitchFamily="34" charset="0"/>
              </a:rPr>
              <a:t>	4.3.3. </a:t>
            </a:r>
            <a:r>
              <a:rPr lang="vi-VN" sz="2000" dirty="0" smtClean="0"/>
              <a:t>Phương </a:t>
            </a:r>
            <a:r>
              <a:rPr lang="vi-VN" sz="2000" dirty="0"/>
              <a:t>trình đường thân </a:t>
            </a:r>
            <a:r>
              <a:rPr lang="vi-VN" sz="2000" dirty="0" smtClean="0"/>
              <a:t>khai</a:t>
            </a:r>
            <a:endParaRPr lang="en-US" sz="2000" dirty="0" smtClean="0"/>
          </a:p>
          <a:p>
            <a:pPr marL="0" indent="0" algn="just">
              <a:lnSpc>
                <a:spcPct val="111000"/>
              </a:lnSpc>
              <a:spcBef>
                <a:spcPts val="0"/>
              </a:spcBef>
              <a:buNone/>
            </a:pPr>
            <a:r>
              <a:rPr lang="en-US" sz="2000" dirty="0" smtClean="0">
                <a:latin typeface="Arial" panose="020B0604020202020204" pitchFamily="34" charset="0"/>
                <a:cs typeface="Arial" panose="020B0604020202020204" pitchFamily="34" charset="0"/>
              </a:rPr>
              <a:t>§</a:t>
            </a:r>
            <a:r>
              <a:rPr lang="vi-VN" sz="2000" dirty="0" smtClean="0"/>
              <a:t>4.4</a:t>
            </a:r>
            <a:r>
              <a:rPr lang="vi-VN" sz="2000" dirty="0"/>
              <a:t>. </a:t>
            </a:r>
            <a:r>
              <a:rPr lang="vi-VN" sz="2000" dirty="0" smtClean="0"/>
              <a:t>CÁC THÔNG SỐ HÌNH HỌC CƠ BẢN CỦA BÁNH RĂNG</a:t>
            </a:r>
            <a:endParaRPr lang="en-US" sz="2000" dirty="0" smtClean="0"/>
          </a:p>
          <a:p>
            <a:pPr marL="0" indent="0" algn="just">
              <a:lnSpc>
                <a:spcPct val="111000"/>
              </a:lnSpc>
              <a:spcBef>
                <a:spcPts val="0"/>
              </a:spcBef>
              <a:buNone/>
            </a:pPr>
            <a:r>
              <a:rPr lang="en-US" sz="2000" dirty="0" smtClean="0"/>
              <a:t>	</a:t>
            </a:r>
            <a:r>
              <a:rPr lang="vi-VN" sz="2000" dirty="0" smtClean="0"/>
              <a:t>4.4.1</a:t>
            </a:r>
            <a:r>
              <a:rPr lang="vi-VN" sz="2000" dirty="0"/>
              <a:t>. </a:t>
            </a:r>
            <a:r>
              <a:rPr lang="vi-VN" sz="2000" dirty="0" smtClean="0"/>
              <a:t>Mođun</a:t>
            </a:r>
            <a:endParaRPr lang="en-US" sz="2000" dirty="0" smtClean="0"/>
          </a:p>
          <a:p>
            <a:pPr marL="0" indent="0" algn="just">
              <a:lnSpc>
                <a:spcPct val="111000"/>
              </a:lnSpc>
              <a:spcBef>
                <a:spcPts val="0"/>
              </a:spcBef>
              <a:buNone/>
            </a:pPr>
            <a:r>
              <a:rPr lang="en-US" sz="2000" dirty="0" smtClean="0"/>
              <a:t>	</a:t>
            </a:r>
            <a:r>
              <a:rPr lang="vi-VN" sz="2000" dirty="0" smtClean="0"/>
              <a:t>4.4.2</a:t>
            </a:r>
            <a:r>
              <a:rPr lang="vi-VN" sz="2000" dirty="0"/>
              <a:t>. Góc áp lực trên đường tròn </a:t>
            </a:r>
            <a:r>
              <a:rPr lang="vi-VN" sz="2000" dirty="0" smtClean="0"/>
              <a:t>chia</a:t>
            </a:r>
            <a:endParaRPr lang="en-US" sz="2000" dirty="0" smtClean="0"/>
          </a:p>
          <a:p>
            <a:pPr marL="0" indent="0" algn="just">
              <a:lnSpc>
                <a:spcPct val="111000"/>
              </a:lnSpc>
              <a:spcBef>
                <a:spcPts val="0"/>
              </a:spcBef>
              <a:buNone/>
            </a:pPr>
            <a:r>
              <a:rPr lang="en-US" sz="2000" dirty="0">
                <a:latin typeface="Arial" panose="020B0604020202020204" pitchFamily="34" charset="0"/>
                <a:cs typeface="Arial" panose="020B0604020202020204" pitchFamily="34" charset="0"/>
              </a:rPr>
              <a:t>§ </a:t>
            </a:r>
            <a:r>
              <a:rPr lang="vi-VN" sz="2000" dirty="0" smtClean="0"/>
              <a:t>4.4. CÁC THÔNG SỐ ĐỘNG HỌC CỦA CẶP BÁNH RĂNG</a:t>
            </a:r>
            <a:endParaRPr lang="en-US" sz="2000" dirty="0"/>
          </a:p>
          <a:p>
            <a:pPr marL="0" indent="0" algn="just">
              <a:lnSpc>
                <a:spcPct val="111000"/>
              </a:lnSpc>
              <a:spcBef>
                <a:spcPts val="0"/>
              </a:spcBef>
              <a:buNone/>
            </a:pPr>
            <a:r>
              <a:rPr lang="en-US" sz="2000" dirty="0">
                <a:latin typeface="Arial" panose="020B0604020202020204" pitchFamily="34" charset="0"/>
                <a:cs typeface="Arial" panose="020B0604020202020204" pitchFamily="34" charset="0"/>
              </a:rPr>
              <a:t>§ </a:t>
            </a:r>
            <a:r>
              <a:rPr lang="vi-VN" sz="2000" dirty="0" smtClean="0"/>
              <a:t>4.6</a:t>
            </a:r>
            <a:r>
              <a:rPr lang="vi-VN" sz="2000" dirty="0"/>
              <a:t>. </a:t>
            </a:r>
            <a:r>
              <a:rPr lang="vi-VN" sz="2000" dirty="0" smtClean="0"/>
              <a:t>CÁC LOẠI BỘ TRUYỀN BÁNH RĂNG</a:t>
            </a:r>
            <a:endParaRPr lang="en-US" sz="2000" dirty="0"/>
          </a:p>
          <a:p>
            <a:pPr marL="0" indent="0" algn="just">
              <a:lnSpc>
                <a:spcPct val="111000"/>
              </a:lnSpc>
              <a:spcBef>
                <a:spcPts val="0"/>
              </a:spcBef>
              <a:buNone/>
            </a:pPr>
            <a:r>
              <a:rPr lang="en-US" sz="2000" dirty="0" smtClean="0"/>
              <a:t>	</a:t>
            </a:r>
            <a:r>
              <a:rPr lang="vi-VN" sz="2000" dirty="0" smtClean="0"/>
              <a:t>4.6.1</a:t>
            </a:r>
            <a:r>
              <a:rPr lang="vi-VN" sz="2000" dirty="0"/>
              <a:t>. Truyền động giữa 2 trục song </a:t>
            </a:r>
            <a:r>
              <a:rPr lang="vi-VN" sz="2000" dirty="0" smtClean="0"/>
              <a:t>song</a:t>
            </a:r>
            <a:endParaRPr lang="en-US" sz="2000" dirty="0" smtClean="0"/>
          </a:p>
          <a:p>
            <a:pPr marL="0" indent="0" algn="just">
              <a:lnSpc>
                <a:spcPct val="111000"/>
              </a:lnSpc>
              <a:spcBef>
                <a:spcPts val="0"/>
              </a:spcBef>
              <a:buNone/>
            </a:pPr>
            <a:r>
              <a:rPr lang="en-US" sz="2000" dirty="0" smtClean="0"/>
              <a:t>	</a:t>
            </a:r>
            <a:r>
              <a:rPr lang="vi-VN" sz="2000" dirty="0" smtClean="0"/>
              <a:t>4.6.2</a:t>
            </a:r>
            <a:r>
              <a:rPr lang="vi-VN" sz="2000" dirty="0"/>
              <a:t>. Truyền động giữa 2 trục giao nhau</a:t>
            </a:r>
            <a:endParaRPr lang="en-US" sz="2000" dirty="0"/>
          </a:p>
          <a:p>
            <a:pPr marL="0" indent="0" algn="just">
              <a:lnSpc>
                <a:spcPct val="111000"/>
              </a:lnSpc>
              <a:spcBef>
                <a:spcPts val="0"/>
              </a:spcBef>
              <a:buNone/>
            </a:pPr>
            <a:r>
              <a:rPr lang="en-US" sz="2000" dirty="0" smtClean="0"/>
              <a:t>	</a:t>
            </a:r>
            <a:r>
              <a:rPr lang="vi-VN" sz="2000" dirty="0" smtClean="0"/>
              <a:t>4.6.3</a:t>
            </a:r>
            <a:r>
              <a:rPr lang="vi-VN" sz="2000" dirty="0"/>
              <a:t>. Truyền động giữa 2 trục chéo </a:t>
            </a:r>
            <a:r>
              <a:rPr lang="vi-VN" sz="2000" dirty="0" smtClean="0"/>
              <a:t>nhau</a:t>
            </a:r>
            <a:endParaRPr lang="en-US" sz="2000" dirty="0"/>
          </a:p>
        </p:txBody>
      </p:sp>
      <p:grpSp>
        <p:nvGrpSpPr>
          <p:cNvPr id="4" name="Group 8"/>
          <p:cNvGrpSpPr>
            <a:grpSpLocks/>
          </p:cNvGrpSpPr>
          <p:nvPr/>
        </p:nvGrpSpPr>
        <p:grpSpPr bwMode="auto">
          <a:xfrm>
            <a:off x="0" y="-25400"/>
            <a:ext cx="7358063" cy="1089025"/>
            <a:chOff x="362309" y="-53282"/>
            <a:chExt cx="8412453" cy="1381659"/>
          </a:xfrm>
        </p:grpSpPr>
        <p:pic>
          <p:nvPicPr>
            <p:cNvPr id="5" name="Picture 7"/>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362309" y="1"/>
              <a:ext cx="8376249" cy="125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7393101" y="-53282"/>
              <a:ext cx="1381661" cy="1381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7" name="Slide Number Placeholder 6"/>
          <p:cNvSpPr>
            <a:spLocks noGrp="1"/>
          </p:cNvSpPr>
          <p:nvPr>
            <p:ph type="sldNum" sz="quarter" idx="12"/>
          </p:nvPr>
        </p:nvSpPr>
        <p:spPr/>
        <p:txBody>
          <a:bodyPr/>
          <a:lstStyle/>
          <a:p>
            <a:fld id="{7DA90B12-5872-44F5-A5A5-9B6E76CECAFA}" type="slidenum">
              <a:rPr lang="en-US" smtClean="0"/>
              <a:pPr/>
              <a:t>3</a:t>
            </a:fld>
            <a:endParaRPr lang="en-US"/>
          </a:p>
        </p:txBody>
      </p:sp>
    </p:spTree>
    <p:extLst>
      <p:ext uri="{BB962C8B-B14F-4D97-AF65-F5344CB8AC3E}">
        <p14:creationId xmlns="" xmlns:p14="http://schemas.microsoft.com/office/powerpoint/2010/main" val="3518799572"/>
      </p:ext>
    </p:extLst>
  </p:cSld>
  <p:clrMapOvr>
    <a:masterClrMapping/>
  </p:clrMapOvr>
  <mc:AlternateContent xmlns:mc="http://schemas.openxmlformats.org/markup-compatibility/2006">
    <mc:Choice xmlns=""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81462" y="3386919"/>
            <a:ext cx="1923146" cy="2941848"/>
          </a:xfrm>
          <a:prstGeom prst="rect">
            <a:avLst/>
          </a:prstGeom>
        </p:spPr>
      </p:pic>
      <p:pic>
        <p:nvPicPr>
          <p:cNvPr id="8" name="Picture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338152" y="3389499"/>
            <a:ext cx="2036106" cy="2951069"/>
          </a:xfrm>
          <a:prstGeom prst="rect">
            <a:avLst/>
          </a:prstGeom>
        </p:spPr>
      </p:pic>
      <p:sp>
        <p:nvSpPr>
          <p:cNvPr id="9" name="Rectangle 8"/>
          <p:cNvSpPr/>
          <p:nvPr/>
        </p:nvSpPr>
        <p:spPr>
          <a:xfrm>
            <a:off x="638890" y="1121434"/>
            <a:ext cx="3339376" cy="507831"/>
          </a:xfrm>
          <a:prstGeom prst="rect">
            <a:avLst/>
          </a:prstGeom>
        </p:spPr>
        <p:txBody>
          <a:bodyPr wrap="none">
            <a:spAutoFit/>
          </a:bodyPr>
          <a:lstStyle/>
          <a:p>
            <a:r>
              <a:rPr lang="en-US" sz="2700" b="1" dirty="0" smtClean="0">
                <a:latin typeface="Arial" panose="020B0604020202020204" pitchFamily="34" charset="0"/>
                <a:ea typeface="Calibri" panose="020F0502020204030204" pitchFamily="34" charset="0"/>
                <a:cs typeface="Arial" panose="020B0604020202020204" pitchFamily="34" charset="0"/>
              </a:rPr>
              <a:t>4.1. </a:t>
            </a:r>
            <a:r>
              <a:rPr lang="vi-VN" sz="2700" b="1" dirty="0" smtClean="0">
                <a:ea typeface="Calibri" panose="020F0502020204030204" pitchFamily="34" charset="0"/>
              </a:rPr>
              <a:t>Các </a:t>
            </a:r>
            <a:r>
              <a:rPr lang="vi-VN" sz="2700" b="1" dirty="0">
                <a:ea typeface="Calibri" panose="020F0502020204030204" pitchFamily="34" charset="0"/>
              </a:rPr>
              <a:t>định nghĩa</a:t>
            </a:r>
            <a:endParaRPr lang="en-US" sz="2700" dirty="0"/>
          </a:p>
        </p:txBody>
      </p:sp>
      <p:pic>
        <p:nvPicPr>
          <p:cNvPr id="3" name="Picture 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784972" y="4126093"/>
            <a:ext cx="2503586" cy="2214474"/>
          </a:xfrm>
          <a:prstGeom prst="rect">
            <a:avLst/>
          </a:prstGeom>
        </p:spPr>
      </p:pic>
      <p:sp>
        <p:nvSpPr>
          <p:cNvPr id="1025" name="Rectangle 1"/>
          <p:cNvSpPr>
            <a:spLocks noChangeArrowheads="1"/>
          </p:cNvSpPr>
          <p:nvPr/>
        </p:nvSpPr>
        <p:spPr bwMode="auto">
          <a:xfrm>
            <a:off x="656142" y="1560698"/>
            <a:ext cx="8559383" cy="12557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vi-VN" sz="2100" b="1" i="0" u="none" strike="noStrike" cap="none" normalizeH="0" baseline="0" dirty="0" smtClean="0">
                <a:ln>
                  <a:noFill/>
                </a:ln>
                <a:solidFill>
                  <a:schemeClr val="tx1"/>
                </a:solidFill>
                <a:effectLst/>
                <a:ea typeface="Calibri" pitchFamily="34" charset="0"/>
                <a:cs typeface="Times New Roman" pitchFamily="18" charset="0"/>
              </a:rPr>
              <a:t>Cơ cấu bánh răng </a:t>
            </a:r>
            <a:r>
              <a:rPr kumimoji="0" lang="en-US" sz="2100" b="1" i="0" u="none" strike="noStrike" cap="none" normalizeH="0" baseline="0" dirty="0" smtClean="0">
                <a:ln>
                  <a:noFill/>
                </a:ln>
                <a:solidFill>
                  <a:schemeClr val="tx1"/>
                </a:solidFill>
                <a:effectLst/>
                <a:ea typeface="Calibri" pitchFamily="34" charset="0"/>
                <a:cs typeface="Arial" pitchFamily="34" charset="0"/>
              </a:rPr>
              <a:t>:</a:t>
            </a:r>
          </a:p>
          <a:p>
            <a:pPr marL="0" marR="0" lvl="0" indent="0" algn="l" defTabSz="914400" rtl="0" eaLnBrk="1" fontAlgn="base" latinLnBrk="0" hangingPunct="1">
              <a:lnSpc>
                <a:spcPct val="120000"/>
              </a:lnSpc>
              <a:spcBef>
                <a:spcPct val="0"/>
              </a:spcBef>
              <a:spcAft>
                <a:spcPct val="0"/>
              </a:spcAft>
              <a:buClrTx/>
              <a:buSzTx/>
              <a:buFontTx/>
              <a:buNone/>
              <a:tabLst/>
            </a:pPr>
            <a:r>
              <a:rPr lang="en-US" sz="2100" dirty="0" smtClean="0">
                <a:ea typeface="Calibri" pitchFamily="34" charset="0"/>
                <a:cs typeface="Times New Roman" pitchFamily="18" charset="0"/>
              </a:rPr>
              <a:t>-&gt;  </a:t>
            </a:r>
            <a:r>
              <a:rPr lang="en-US" sz="2100" dirty="0" smtClean="0">
                <a:latin typeface="Arial" pitchFamily="34" charset="0"/>
                <a:ea typeface="Calibri" pitchFamily="34" charset="0"/>
                <a:cs typeface="Arial" pitchFamily="34" charset="0"/>
              </a:rPr>
              <a:t>T</a:t>
            </a:r>
            <a:r>
              <a:rPr kumimoji="0" lang="vi-VN" sz="2100" b="0" i="0" u="none" strike="noStrike" cap="none" normalizeH="0" baseline="0" dirty="0" smtClean="0">
                <a:ln>
                  <a:noFill/>
                </a:ln>
                <a:solidFill>
                  <a:schemeClr val="tx1"/>
                </a:solidFill>
                <a:effectLst/>
                <a:ea typeface="Calibri" pitchFamily="34" charset="0"/>
                <a:cs typeface="Times New Roman" pitchFamily="18" charset="0"/>
              </a:rPr>
              <a:t>ruyền chuyển động quay giữa 2 khâu nối giá bằng khớp quay </a:t>
            </a:r>
            <a:endParaRPr kumimoji="0" lang="en-US" sz="21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l" defTabSz="914400" rtl="0" eaLnBrk="1" fontAlgn="base" latinLnBrk="0" hangingPunct="1">
              <a:lnSpc>
                <a:spcPct val="120000"/>
              </a:lnSpc>
              <a:spcBef>
                <a:spcPct val="0"/>
              </a:spcBef>
              <a:spcAft>
                <a:spcPct val="0"/>
              </a:spcAft>
              <a:buClrTx/>
              <a:buSzTx/>
              <a:buFontTx/>
              <a:buNone/>
              <a:tabLst/>
            </a:pPr>
            <a:r>
              <a:rPr lang="en-US" sz="2100" dirty="0" smtClean="0">
                <a:ea typeface="Calibri" pitchFamily="34" charset="0"/>
                <a:cs typeface="Times New Roman" pitchFamily="18" charset="0"/>
              </a:rPr>
              <a:t>-&gt; </a:t>
            </a:r>
            <a:r>
              <a:rPr kumimoji="0" lang="vi-VN" sz="21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a:t>
            </a:r>
            <a:r>
              <a:rPr kumimoji="0" lang="vi-VN" sz="2100" b="0" i="0" u="none" strike="noStrike" cap="none" normalizeH="0" baseline="0" dirty="0" smtClean="0">
                <a:ln>
                  <a:noFill/>
                </a:ln>
                <a:solidFill>
                  <a:schemeClr val="tx1"/>
                </a:solidFill>
                <a:effectLst/>
                <a:ea typeface="Calibri" pitchFamily="34" charset="0"/>
                <a:cs typeface="Times New Roman" pitchFamily="18" charset="0"/>
              </a:rPr>
              <a:t>ỷ số truyền</a:t>
            </a:r>
            <a:r>
              <a:rPr kumimoji="0" lang="en-US" sz="2100" b="0" i="0" u="none" strike="noStrike" cap="none" normalizeH="0" dirty="0" smtClean="0">
                <a:ln>
                  <a:noFill/>
                </a:ln>
                <a:solidFill>
                  <a:schemeClr val="tx1"/>
                </a:solidFill>
                <a:effectLst/>
                <a:ea typeface="Calibri" pitchFamily="34" charset="0"/>
                <a:cs typeface="Times New Roman" pitchFamily="18" charset="0"/>
              </a:rPr>
              <a:t> </a:t>
            </a:r>
            <a:r>
              <a:rPr lang="en-US" sz="2100" dirty="0" smtClean="0">
                <a:latin typeface="Arial" pitchFamily="34" charset="0"/>
                <a:ea typeface="Calibri" pitchFamily="34" charset="0"/>
                <a:cs typeface="Arial" pitchFamily="34" charset="0"/>
              </a:rPr>
              <a:t>(TST) </a:t>
            </a:r>
            <a:r>
              <a:rPr lang="vi-VN" sz="2100" dirty="0" smtClean="0">
                <a:ea typeface="Calibri" pitchFamily="34" charset="0"/>
                <a:cs typeface="Times New Roman" pitchFamily="18" charset="0"/>
              </a:rPr>
              <a:t>không </a:t>
            </a:r>
            <a:r>
              <a:rPr kumimoji="0" lang="vi-VN" sz="2100" b="0" i="0" u="none" strike="noStrike" cap="none" normalizeH="0" baseline="0" dirty="0" smtClean="0">
                <a:ln>
                  <a:noFill/>
                </a:ln>
                <a:solidFill>
                  <a:schemeClr val="tx1"/>
                </a:solidFill>
                <a:effectLst/>
                <a:ea typeface="Calibri" pitchFamily="34" charset="0"/>
                <a:cs typeface="Times New Roman" pitchFamily="18" charset="0"/>
              </a:rPr>
              <a:t>đổi</a:t>
            </a:r>
            <a:endParaRPr kumimoji="0" lang="vi-VN" sz="2100" b="0" i="0" u="none" strike="noStrike" cap="none" normalizeH="0" baseline="0" dirty="0" smtClean="0">
              <a:ln>
                <a:noFill/>
              </a:ln>
              <a:solidFill>
                <a:schemeClr val="tx1"/>
              </a:solidFill>
              <a:effectLst/>
              <a:cs typeface="Arial" pitchFamily="34" charset="0"/>
            </a:endParaRPr>
          </a:p>
        </p:txBody>
      </p:sp>
      <p:sp>
        <p:nvSpPr>
          <p:cNvPr id="1027" name="Rectangle 3"/>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sp>
        <p:nvSpPr>
          <p:cNvPr id="16386" name="Rectangle 2"/>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pic>
        <p:nvPicPr>
          <p:cNvPr id="16385" name="Picture 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328916" y="2745070"/>
            <a:ext cx="2148845" cy="605832"/>
          </a:xfrm>
          <a:prstGeom prst="rect">
            <a:avLst/>
          </a:prstGeom>
          <a:noFill/>
        </p:spPr>
      </p:pic>
      <p:grpSp>
        <p:nvGrpSpPr>
          <p:cNvPr id="10" name="Group 8"/>
          <p:cNvGrpSpPr>
            <a:grpSpLocks/>
          </p:cNvGrpSpPr>
          <p:nvPr/>
        </p:nvGrpSpPr>
        <p:grpSpPr bwMode="auto">
          <a:xfrm>
            <a:off x="0" y="-25400"/>
            <a:ext cx="7358063" cy="1089025"/>
            <a:chOff x="362309" y="-53282"/>
            <a:chExt cx="8412453" cy="1381659"/>
          </a:xfrm>
        </p:grpSpPr>
        <p:pic>
          <p:nvPicPr>
            <p:cNvPr id="11" name="Picture 7"/>
            <p:cNvPicPr>
              <a:picLocks noChangeAspect="1"/>
            </p:cNvPicPr>
            <p:nvPr/>
          </p:nvPicPr>
          <p:blipFill>
            <a:blip r:embed="rId6">
              <a:extLst>
                <a:ext uri="{28A0092B-C50C-407E-A947-70E740481C1C}">
                  <a14:useLocalDpi xmlns="" xmlns:a14="http://schemas.microsoft.com/office/drawing/2010/main" val="0"/>
                </a:ext>
              </a:extLst>
            </a:blip>
            <a:srcRect/>
            <a:stretch>
              <a:fillRect/>
            </a:stretch>
          </p:blipFill>
          <p:spPr bwMode="auto">
            <a:xfrm>
              <a:off x="362309" y="1"/>
              <a:ext cx="8376249" cy="125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2"/>
            <p:cNvPicPr>
              <a:picLocks noChangeAspect="1"/>
            </p:cNvPicPr>
            <p:nvPr/>
          </p:nvPicPr>
          <p:blipFill>
            <a:blip r:embed="rId7">
              <a:extLst>
                <a:ext uri="{28A0092B-C50C-407E-A947-70E740481C1C}">
                  <a14:useLocalDpi xmlns="" xmlns:a14="http://schemas.microsoft.com/office/drawing/2010/main" val="0"/>
                </a:ext>
              </a:extLst>
            </a:blip>
            <a:srcRect/>
            <a:stretch>
              <a:fillRect/>
            </a:stretch>
          </p:blipFill>
          <p:spPr bwMode="auto">
            <a:xfrm>
              <a:off x="7393101" y="-53282"/>
              <a:ext cx="1381661" cy="1381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Slide Number Placeholder 1"/>
          <p:cNvSpPr>
            <a:spLocks noGrp="1"/>
          </p:cNvSpPr>
          <p:nvPr>
            <p:ph type="sldNum" sz="quarter" idx="12"/>
          </p:nvPr>
        </p:nvSpPr>
        <p:spPr/>
        <p:txBody>
          <a:bodyPr/>
          <a:lstStyle/>
          <a:p>
            <a:fld id="{7DA90B12-5872-44F5-A5A5-9B6E76CECAFA}" type="slidenum">
              <a:rPr lang="en-US" smtClean="0"/>
              <a:pPr/>
              <a:t>4</a:t>
            </a:fld>
            <a:endParaRPr lang="en-US"/>
          </a:p>
        </p:txBody>
      </p:sp>
    </p:spTree>
    <p:extLst>
      <p:ext uri="{BB962C8B-B14F-4D97-AF65-F5344CB8AC3E}">
        <p14:creationId xmlns="" xmlns:p14="http://schemas.microsoft.com/office/powerpoint/2010/main" val="1232280193"/>
      </p:ext>
    </p:extLst>
  </p:cSld>
  <p:clrMapOvr>
    <a:masterClrMapping/>
  </p:clrMapOvr>
  <mc:AlternateContent xmlns:mc="http://schemas.openxmlformats.org/markup-compatibility/2006">
    <mc:Choice xmlns=""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250825" y="620713"/>
            <a:ext cx="8569325" cy="1287462"/>
          </a:xfrm>
        </p:spPr>
        <p:txBody>
          <a:bodyPr>
            <a:normAutofit fontScale="90000"/>
          </a:bodyPr>
          <a:lstStyle/>
          <a:p>
            <a:pPr algn="l"/>
            <a:r>
              <a:rPr lang="en-US" sz="2100" b="0" dirty="0" smtClean="0">
                <a:latin typeface="Tahoma" pitchFamily="34" charset="0"/>
              </a:rPr>
              <a:t>*. </a:t>
            </a:r>
            <a:r>
              <a:rPr lang="en-US" sz="2100" b="0" dirty="0" err="1">
                <a:latin typeface="Tahoma" pitchFamily="34" charset="0"/>
              </a:rPr>
              <a:t>Định</a:t>
            </a:r>
            <a:r>
              <a:rPr lang="en-US" sz="2100" b="0" dirty="0">
                <a:latin typeface="Tahoma" pitchFamily="34" charset="0"/>
              </a:rPr>
              <a:t> </a:t>
            </a:r>
            <a:r>
              <a:rPr lang="en-US" sz="2100" b="0" dirty="0" err="1">
                <a:latin typeface="Tahoma" pitchFamily="34" charset="0"/>
              </a:rPr>
              <a:t>nghĩa</a:t>
            </a:r>
            <a:r>
              <a:rPr lang="en-US" sz="2100" b="0" dirty="0">
                <a:latin typeface="Tahoma" pitchFamily="34" charset="0"/>
              </a:rPr>
              <a:t> </a:t>
            </a:r>
            <a:r>
              <a:rPr lang="en-US" sz="2100" b="0" dirty="0" err="1">
                <a:latin typeface="Tahoma" pitchFamily="34" charset="0"/>
              </a:rPr>
              <a:t>và</a:t>
            </a:r>
            <a:r>
              <a:rPr lang="en-US" sz="2100" b="0" dirty="0">
                <a:latin typeface="Tahoma" pitchFamily="34" charset="0"/>
              </a:rPr>
              <a:t> </a:t>
            </a:r>
            <a:r>
              <a:rPr lang="en-US" sz="2100" b="0" dirty="0" err="1">
                <a:latin typeface="Tahoma" pitchFamily="34" charset="0"/>
              </a:rPr>
              <a:t>phân</a:t>
            </a:r>
            <a:r>
              <a:rPr lang="en-US" sz="2100" b="0" dirty="0">
                <a:latin typeface="Tahoma" pitchFamily="34" charset="0"/>
              </a:rPr>
              <a:t> </a:t>
            </a:r>
            <a:r>
              <a:rPr lang="en-US" sz="2100" b="0" dirty="0" err="1">
                <a:latin typeface="Tahoma" pitchFamily="34" charset="0"/>
              </a:rPr>
              <a:t>lọai</a:t>
            </a:r>
            <a:r>
              <a:rPr lang="ru-RU" sz="2100" dirty="0">
                <a:latin typeface="Tahoma" pitchFamily="34" charset="0"/>
              </a:rPr>
              <a:t/>
            </a:r>
            <a:br>
              <a:rPr lang="ru-RU" sz="2100" dirty="0">
                <a:latin typeface="Tahoma" pitchFamily="34" charset="0"/>
              </a:rPr>
            </a:br>
            <a:r>
              <a:rPr lang="en-US" sz="2100" b="0" dirty="0">
                <a:latin typeface="Tahoma" pitchFamily="34" charset="0"/>
              </a:rPr>
              <a:t>   </a:t>
            </a:r>
            <a:r>
              <a:rPr lang="en-US" sz="2100" b="0" dirty="0" err="1">
                <a:latin typeface="Tahoma" pitchFamily="34" charset="0"/>
              </a:rPr>
              <a:t>Định</a:t>
            </a:r>
            <a:r>
              <a:rPr lang="en-US" sz="2100" b="0" dirty="0">
                <a:latin typeface="Tahoma" pitchFamily="34" charset="0"/>
              </a:rPr>
              <a:t> </a:t>
            </a:r>
            <a:r>
              <a:rPr lang="en-US" sz="2100" b="0" dirty="0" err="1">
                <a:latin typeface="Tahoma" pitchFamily="34" charset="0"/>
              </a:rPr>
              <a:t>nghĩa</a:t>
            </a:r>
            <a:r>
              <a:rPr lang="en-US" sz="2100" b="0" dirty="0">
                <a:latin typeface="Tahoma" pitchFamily="34" charset="0"/>
              </a:rPr>
              <a:t>: </a:t>
            </a:r>
            <a:r>
              <a:rPr lang="en-US" sz="2100" b="0" dirty="0" err="1">
                <a:latin typeface="Tahoma" pitchFamily="34" charset="0"/>
              </a:rPr>
              <a:t>cơ</a:t>
            </a:r>
            <a:r>
              <a:rPr lang="en-US" sz="2100" b="0" dirty="0">
                <a:latin typeface="Tahoma" pitchFamily="34" charset="0"/>
              </a:rPr>
              <a:t> </a:t>
            </a:r>
            <a:r>
              <a:rPr lang="en-US" sz="2100" b="0" dirty="0" err="1">
                <a:latin typeface="Tahoma" pitchFamily="34" charset="0"/>
              </a:rPr>
              <a:t>cấu</a:t>
            </a:r>
            <a:r>
              <a:rPr lang="en-US" sz="2100" b="0" dirty="0">
                <a:latin typeface="Tahoma" pitchFamily="34" charset="0"/>
              </a:rPr>
              <a:t> </a:t>
            </a:r>
            <a:r>
              <a:rPr lang="en-US" sz="2100" b="0" dirty="0" err="1">
                <a:latin typeface="Tahoma" pitchFamily="34" charset="0"/>
              </a:rPr>
              <a:t>bánh</a:t>
            </a:r>
            <a:r>
              <a:rPr lang="en-US" sz="2100" b="0" dirty="0">
                <a:latin typeface="Tahoma" pitchFamily="34" charset="0"/>
              </a:rPr>
              <a:t> </a:t>
            </a:r>
            <a:r>
              <a:rPr lang="en-US" sz="2100" b="0" dirty="0" err="1">
                <a:latin typeface="Tahoma" pitchFamily="34" charset="0"/>
              </a:rPr>
              <a:t>răng</a:t>
            </a:r>
            <a:r>
              <a:rPr lang="en-US" sz="2100" b="0" dirty="0">
                <a:latin typeface="Tahoma" pitchFamily="34" charset="0"/>
              </a:rPr>
              <a:t> </a:t>
            </a:r>
            <a:r>
              <a:rPr lang="en-US" sz="2100" b="0" dirty="0" err="1">
                <a:latin typeface="Tahoma" pitchFamily="34" charset="0"/>
              </a:rPr>
              <a:t>là</a:t>
            </a:r>
            <a:r>
              <a:rPr lang="en-US" sz="2100" b="0" dirty="0">
                <a:latin typeface="Tahoma" pitchFamily="34" charset="0"/>
              </a:rPr>
              <a:t> </a:t>
            </a:r>
            <a:r>
              <a:rPr lang="en-US" sz="2100" b="0" dirty="0" err="1">
                <a:latin typeface="Tahoma" pitchFamily="34" charset="0"/>
              </a:rPr>
              <a:t>cơ</a:t>
            </a:r>
            <a:r>
              <a:rPr lang="en-US" sz="2100" b="0" dirty="0">
                <a:latin typeface="Tahoma" pitchFamily="34" charset="0"/>
              </a:rPr>
              <a:t> </a:t>
            </a:r>
            <a:r>
              <a:rPr lang="en-US" sz="2100" b="0" dirty="0" err="1">
                <a:latin typeface="Tahoma" pitchFamily="34" charset="0"/>
              </a:rPr>
              <a:t>cấu</a:t>
            </a:r>
            <a:r>
              <a:rPr lang="en-US" sz="2100" b="0" dirty="0">
                <a:latin typeface="Tahoma" pitchFamily="34" charset="0"/>
              </a:rPr>
              <a:t> </a:t>
            </a:r>
            <a:r>
              <a:rPr lang="en-US" sz="2100" b="0" dirty="0" err="1">
                <a:latin typeface="Tahoma" pitchFamily="34" charset="0"/>
              </a:rPr>
              <a:t>có</a:t>
            </a:r>
            <a:r>
              <a:rPr lang="en-US" sz="2100" b="0" dirty="0">
                <a:latin typeface="Tahoma" pitchFamily="34" charset="0"/>
              </a:rPr>
              <a:t> </a:t>
            </a:r>
            <a:r>
              <a:rPr lang="en-US" sz="2100" b="0" dirty="0" err="1">
                <a:latin typeface="Tahoma" pitchFamily="34" charset="0"/>
              </a:rPr>
              <a:t>khớp</a:t>
            </a:r>
            <a:r>
              <a:rPr lang="en-US" sz="2100" b="0" dirty="0">
                <a:latin typeface="Tahoma" pitchFamily="34" charset="0"/>
              </a:rPr>
              <a:t> </a:t>
            </a:r>
            <a:r>
              <a:rPr lang="en-US" sz="2100" b="0" dirty="0" err="1">
                <a:latin typeface="Tahoma" pitchFamily="34" charset="0"/>
              </a:rPr>
              <a:t>cao</a:t>
            </a:r>
            <a:r>
              <a:rPr lang="en-US" sz="2100" b="0" dirty="0">
                <a:latin typeface="Tahoma" pitchFamily="34" charset="0"/>
              </a:rPr>
              <a:t> dung </a:t>
            </a:r>
            <a:r>
              <a:rPr lang="en-US" sz="2100" b="0" dirty="0" err="1">
                <a:latin typeface="Tahoma" pitchFamily="34" charset="0"/>
              </a:rPr>
              <a:t>truyền</a:t>
            </a:r>
            <a:r>
              <a:rPr lang="en-US" sz="2100" b="0" dirty="0">
                <a:latin typeface="Tahoma" pitchFamily="34" charset="0"/>
              </a:rPr>
              <a:t> </a:t>
            </a:r>
            <a:r>
              <a:rPr lang="en-US" sz="2100" b="0" dirty="0" err="1">
                <a:latin typeface="Tahoma" pitchFamily="34" charset="0"/>
              </a:rPr>
              <a:t>chuyển</a:t>
            </a:r>
            <a:r>
              <a:rPr lang="en-US" sz="2100" b="0" dirty="0">
                <a:latin typeface="Tahoma" pitchFamily="34" charset="0"/>
              </a:rPr>
              <a:t> </a:t>
            </a:r>
            <a:r>
              <a:rPr lang="en-US" sz="2100" b="0" dirty="0" err="1">
                <a:latin typeface="Tahoma" pitchFamily="34" charset="0"/>
              </a:rPr>
              <a:t>động</a:t>
            </a:r>
            <a:r>
              <a:rPr lang="en-US" sz="2100" b="0" dirty="0">
                <a:latin typeface="Tahoma" pitchFamily="34" charset="0"/>
              </a:rPr>
              <a:t> quay </a:t>
            </a:r>
            <a:r>
              <a:rPr lang="en-US" sz="2100" b="0" dirty="0" err="1">
                <a:latin typeface="Tahoma" pitchFamily="34" charset="0"/>
              </a:rPr>
              <a:t>giũa</a:t>
            </a:r>
            <a:r>
              <a:rPr lang="en-US" sz="2100" b="0" dirty="0">
                <a:latin typeface="Tahoma" pitchFamily="34" charset="0"/>
              </a:rPr>
              <a:t> </a:t>
            </a:r>
            <a:r>
              <a:rPr lang="en-US" sz="2100" b="0" dirty="0" err="1">
                <a:latin typeface="Tahoma" pitchFamily="34" charset="0"/>
              </a:rPr>
              <a:t>hai</a:t>
            </a:r>
            <a:r>
              <a:rPr lang="en-US" sz="2100" b="0" dirty="0">
                <a:latin typeface="Tahoma" pitchFamily="34" charset="0"/>
              </a:rPr>
              <a:t> </a:t>
            </a:r>
            <a:r>
              <a:rPr lang="en-US" sz="2100" b="0" dirty="0" err="1">
                <a:latin typeface="Tahoma" pitchFamily="34" charset="0"/>
              </a:rPr>
              <a:t>trục</a:t>
            </a:r>
            <a:r>
              <a:rPr lang="en-US" sz="2100" b="0" dirty="0">
                <a:latin typeface="Tahoma" pitchFamily="34" charset="0"/>
              </a:rPr>
              <a:t> </a:t>
            </a:r>
            <a:r>
              <a:rPr lang="en-US" sz="2100" b="0" dirty="0" err="1">
                <a:latin typeface="Tahoma" pitchFamily="34" charset="0"/>
              </a:rPr>
              <a:t>với</a:t>
            </a:r>
            <a:r>
              <a:rPr lang="en-US" sz="2100" b="0" dirty="0">
                <a:latin typeface="Tahoma" pitchFamily="34" charset="0"/>
              </a:rPr>
              <a:t> </a:t>
            </a:r>
            <a:r>
              <a:rPr lang="en-US" sz="2100" b="0" dirty="0" err="1">
                <a:latin typeface="Tahoma" pitchFamily="34" charset="0"/>
              </a:rPr>
              <a:t>một</a:t>
            </a:r>
            <a:r>
              <a:rPr lang="en-US" sz="2100" b="0" dirty="0">
                <a:latin typeface="Tahoma" pitchFamily="34" charset="0"/>
              </a:rPr>
              <a:t> </a:t>
            </a:r>
            <a:r>
              <a:rPr lang="en-US" sz="2100" b="0" dirty="0" err="1">
                <a:latin typeface="Tahoma" pitchFamily="34" charset="0"/>
              </a:rPr>
              <a:t>tỉ</a:t>
            </a:r>
            <a:r>
              <a:rPr lang="en-US" sz="2100" b="0" dirty="0">
                <a:latin typeface="Tahoma" pitchFamily="34" charset="0"/>
              </a:rPr>
              <a:t> </a:t>
            </a:r>
            <a:r>
              <a:rPr lang="en-US" sz="2100" b="0" dirty="0" err="1">
                <a:latin typeface="Tahoma" pitchFamily="34" charset="0"/>
              </a:rPr>
              <a:t>số</a:t>
            </a:r>
            <a:r>
              <a:rPr lang="en-US" sz="2100" b="0" dirty="0">
                <a:latin typeface="Tahoma" pitchFamily="34" charset="0"/>
              </a:rPr>
              <a:t> </a:t>
            </a:r>
            <a:r>
              <a:rPr lang="en-US" sz="2100" b="0" dirty="0" err="1">
                <a:latin typeface="Tahoma" pitchFamily="34" charset="0"/>
              </a:rPr>
              <a:t>truyền</a:t>
            </a:r>
            <a:r>
              <a:rPr lang="en-US" sz="2100" b="0" dirty="0">
                <a:latin typeface="Tahoma" pitchFamily="34" charset="0"/>
              </a:rPr>
              <a:t> </a:t>
            </a:r>
            <a:r>
              <a:rPr lang="en-US" sz="2100" b="0" dirty="0" err="1">
                <a:latin typeface="Tahoma" pitchFamily="34" charset="0"/>
              </a:rPr>
              <a:t>xác</a:t>
            </a:r>
            <a:r>
              <a:rPr lang="en-US" sz="2100" b="0" dirty="0">
                <a:latin typeface="Tahoma" pitchFamily="34" charset="0"/>
              </a:rPr>
              <a:t> </a:t>
            </a:r>
            <a:r>
              <a:rPr lang="en-US" sz="2100" b="0" dirty="0" err="1">
                <a:latin typeface="Tahoma" pitchFamily="34" charset="0"/>
              </a:rPr>
              <a:t>định</a:t>
            </a:r>
            <a:r>
              <a:rPr lang="en-US" sz="2100" b="0" dirty="0">
                <a:latin typeface="Tahoma" pitchFamily="34" charset="0"/>
              </a:rPr>
              <a:t> </a:t>
            </a:r>
            <a:r>
              <a:rPr lang="en-US" sz="2100" b="0" dirty="0" err="1">
                <a:latin typeface="Tahoma" pitchFamily="34" charset="0"/>
              </a:rPr>
              <a:t>nhờ</a:t>
            </a:r>
            <a:r>
              <a:rPr lang="en-US" sz="2100" b="0" dirty="0">
                <a:latin typeface="Tahoma" pitchFamily="34" charset="0"/>
              </a:rPr>
              <a:t> </a:t>
            </a:r>
            <a:r>
              <a:rPr lang="en-US" sz="2100" b="0" dirty="0" err="1">
                <a:latin typeface="Tahoma" pitchFamily="34" charset="0"/>
              </a:rPr>
              <a:t>sự</a:t>
            </a:r>
            <a:r>
              <a:rPr lang="en-US" sz="2100" b="0" dirty="0">
                <a:latin typeface="Tahoma" pitchFamily="34" charset="0"/>
              </a:rPr>
              <a:t> </a:t>
            </a:r>
            <a:r>
              <a:rPr lang="en-US" sz="2100" b="0" dirty="0" err="1">
                <a:latin typeface="Tahoma" pitchFamily="34" charset="0"/>
              </a:rPr>
              <a:t>ăn</a:t>
            </a:r>
            <a:r>
              <a:rPr lang="en-US" sz="2100" b="0" dirty="0">
                <a:latin typeface="Tahoma" pitchFamily="34" charset="0"/>
              </a:rPr>
              <a:t> </a:t>
            </a:r>
            <a:r>
              <a:rPr lang="en-US" sz="2100" b="0" dirty="0" err="1">
                <a:latin typeface="Tahoma" pitchFamily="34" charset="0"/>
              </a:rPr>
              <a:t>khớp</a:t>
            </a:r>
            <a:r>
              <a:rPr lang="en-US" sz="2100" b="0" dirty="0">
                <a:latin typeface="Tahoma" pitchFamily="34" charset="0"/>
              </a:rPr>
              <a:t> </a:t>
            </a:r>
            <a:r>
              <a:rPr lang="en-US" sz="2100" b="0" dirty="0" err="1">
                <a:latin typeface="Tahoma" pitchFamily="34" charset="0"/>
              </a:rPr>
              <a:t>trực</a:t>
            </a:r>
            <a:r>
              <a:rPr lang="en-US" sz="2100" b="0" dirty="0">
                <a:latin typeface="Tahoma" pitchFamily="34" charset="0"/>
              </a:rPr>
              <a:t> </a:t>
            </a:r>
            <a:r>
              <a:rPr lang="en-US" sz="2100" b="0" dirty="0" err="1">
                <a:latin typeface="Tahoma" pitchFamily="34" charset="0"/>
              </a:rPr>
              <a:t>tiếp</a:t>
            </a:r>
            <a:r>
              <a:rPr lang="en-US" sz="2100" b="0" dirty="0">
                <a:latin typeface="Tahoma" pitchFamily="34" charset="0"/>
              </a:rPr>
              <a:t> </a:t>
            </a:r>
            <a:r>
              <a:rPr lang="en-US" sz="2100" b="0" dirty="0" err="1">
                <a:latin typeface="Tahoma" pitchFamily="34" charset="0"/>
              </a:rPr>
              <a:t>giữa</a:t>
            </a:r>
            <a:r>
              <a:rPr lang="en-US" sz="2100" b="0" dirty="0">
                <a:latin typeface="Tahoma" pitchFamily="34" charset="0"/>
              </a:rPr>
              <a:t> </a:t>
            </a:r>
            <a:r>
              <a:rPr lang="en-US" sz="2100" b="0" dirty="0" err="1">
                <a:latin typeface="Tahoma" pitchFamily="34" charset="0"/>
              </a:rPr>
              <a:t>hai</a:t>
            </a:r>
            <a:r>
              <a:rPr lang="en-US" sz="2100" b="0" dirty="0">
                <a:latin typeface="Tahoma" pitchFamily="34" charset="0"/>
              </a:rPr>
              <a:t> </a:t>
            </a:r>
            <a:r>
              <a:rPr lang="en-US" sz="2100" b="0" dirty="0" err="1">
                <a:latin typeface="Tahoma" pitchFamily="34" charset="0"/>
              </a:rPr>
              <a:t>khâu</a:t>
            </a:r>
            <a:r>
              <a:rPr lang="en-US" sz="2100" b="0" dirty="0">
                <a:latin typeface="Tahoma" pitchFamily="34" charset="0"/>
              </a:rPr>
              <a:t> </a:t>
            </a:r>
            <a:r>
              <a:rPr lang="en-US" sz="2100" b="0" dirty="0" err="1">
                <a:latin typeface="Tahoma" pitchFamily="34" charset="0"/>
              </a:rPr>
              <a:t>có</a:t>
            </a:r>
            <a:r>
              <a:rPr lang="en-US" sz="2100" b="0" dirty="0">
                <a:latin typeface="Tahoma" pitchFamily="34" charset="0"/>
              </a:rPr>
              <a:t> </a:t>
            </a:r>
            <a:r>
              <a:rPr lang="en-US" sz="2100" b="0" dirty="0" err="1">
                <a:latin typeface="Tahoma" pitchFamily="34" charset="0"/>
              </a:rPr>
              <a:t>răng</a:t>
            </a:r>
            <a:r>
              <a:rPr lang="ru-RU" sz="2100" dirty="0">
                <a:latin typeface="Tahoma" pitchFamily="34" charset="0"/>
              </a:rPr>
              <a:t> </a:t>
            </a:r>
          </a:p>
        </p:txBody>
      </p:sp>
      <p:pic>
        <p:nvPicPr>
          <p:cNvPr id="10246" name="Picture 6"/>
          <p:cNvPicPr>
            <a:picLocks noChangeAspect="1" noChangeArrowheads="1"/>
          </p:cNvPicPr>
          <p:nvPr/>
        </p:nvPicPr>
        <p:blipFill>
          <a:blip r:embed="rId2"/>
          <a:srcRect/>
          <a:stretch>
            <a:fillRect/>
          </a:stretch>
        </p:blipFill>
        <p:spPr bwMode="auto">
          <a:xfrm>
            <a:off x="34925" y="1989138"/>
            <a:ext cx="3817938" cy="2311400"/>
          </a:xfrm>
          <a:prstGeom prst="rect">
            <a:avLst/>
          </a:prstGeom>
          <a:noFill/>
          <a:ln w="9525">
            <a:noFill/>
            <a:miter lim="800000"/>
            <a:headEnd/>
            <a:tailEnd/>
          </a:ln>
        </p:spPr>
      </p:pic>
      <p:sp>
        <p:nvSpPr>
          <p:cNvPr id="10247" name="Rectangle 7"/>
          <p:cNvSpPr>
            <a:spLocks noChangeArrowheads="1"/>
          </p:cNvSpPr>
          <p:nvPr/>
        </p:nvSpPr>
        <p:spPr bwMode="auto">
          <a:xfrm>
            <a:off x="215900" y="4365625"/>
            <a:ext cx="9036050" cy="2336800"/>
          </a:xfrm>
          <a:prstGeom prst="rect">
            <a:avLst/>
          </a:prstGeom>
          <a:noFill/>
          <a:ln w="9525">
            <a:noFill/>
            <a:miter lim="800000"/>
            <a:headEnd/>
            <a:tailEnd/>
          </a:ln>
          <a:effectLst/>
        </p:spPr>
        <p:txBody>
          <a:bodyPr anchor="ctr">
            <a:spAutoFit/>
          </a:bodyPr>
          <a:lstStyle/>
          <a:p>
            <a:pPr>
              <a:tabLst>
                <a:tab pos="530225" algn="l"/>
              </a:tabLst>
            </a:pPr>
            <a:r>
              <a:rPr lang="en-US" sz="2100" dirty="0" err="1">
                <a:latin typeface="Tahoma" pitchFamily="34" charset="0"/>
              </a:rPr>
              <a:t>Phân</a:t>
            </a:r>
            <a:r>
              <a:rPr lang="en-US" sz="2100" dirty="0">
                <a:latin typeface="Tahoma" pitchFamily="34" charset="0"/>
              </a:rPr>
              <a:t> </a:t>
            </a:r>
            <a:r>
              <a:rPr lang="en-US" sz="2100" dirty="0" err="1">
                <a:latin typeface="Tahoma" pitchFamily="34" charset="0"/>
              </a:rPr>
              <a:t>lọai</a:t>
            </a:r>
            <a:r>
              <a:rPr lang="en-US" sz="2100" dirty="0">
                <a:latin typeface="Tahoma" pitchFamily="34" charset="0"/>
              </a:rPr>
              <a:t> </a:t>
            </a:r>
            <a:r>
              <a:rPr lang="en-US" sz="2100" dirty="0" err="1">
                <a:latin typeface="Tahoma" pitchFamily="34" charset="0"/>
              </a:rPr>
              <a:t>theo</a:t>
            </a:r>
            <a:r>
              <a:rPr lang="en-US" sz="2100" dirty="0">
                <a:latin typeface="Tahoma" pitchFamily="34" charset="0"/>
              </a:rPr>
              <a:t>:</a:t>
            </a:r>
            <a:endParaRPr lang="ru-RU" sz="2100" dirty="0">
              <a:latin typeface="Tahoma" pitchFamily="34" charset="0"/>
            </a:endParaRPr>
          </a:p>
          <a:p>
            <a:pPr>
              <a:tabLst>
                <a:tab pos="530225" algn="l"/>
              </a:tabLst>
            </a:pPr>
            <a:r>
              <a:rPr lang="en-US" sz="2100" dirty="0">
                <a:latin typeface="Tahoma" pitchFamily="34" charset="0"/>
              </a:rPr>
              <a:t>+ </a:t>
            </a:r>
            <a:r>
              <a:rPr lang="en-US" sz="2100" dirty="0" err="1">
                <a:latin typeface="Tahoma" pitchFamily="34" charset="0"/>
              </a:rPr>
              <a:t>vị</a:t>
            </a:r>
            <a:r>
              <a:rPr lang="en-US" sz="2100" dirty="0">
                <a:latin typeface="Tahoma" pitchFamily="34" charset="0"/>
              </a:rPr>
              <a:t> </a:t>
            </a:r>
            <a:r>
              <a:rPr lang="en-US" sz="2100" dirty="0" err="1">
                <a:latin typeface="Tahoma" pitchFamily="34" charset="0"/>
              </a:rPr>
              <a:t>trí</a:t>
            </a:r>
            <a:r>
              <a:rPr lang="en-US" sz="2100" dirty="0">
                <a:latin typeface="Tahoma" pitchFamily="34" charset="0"/>
              </a:rPr>
              <a:t> </a:t>
            </a:r>
            <a:r>
              <a:rPr lang="en-US" sz="2100" dirty="0" err="1">
                <a:latin typeface="Tahoma" pitchFamily="34" charset="0"/>
              </a:rPr>
              <a:t>giữa</a:t>
            </a:r>
            <a:r>
              <a:rPr lang="en-US" sz="2100" dirty="0">
                <a:latin typeface="Tahoma" pitchFamily="34" charset="0"/>
              </a:rPr>
              <a:t> </a:t>
            </a:r>
            <a:r>
              <a:rPr lang="en-US" sz="2100" dirty="0" err="1">
                <a:latin typeface="Tahoma" pitchFamily="34" charset="0"/>
              </a:rPr>
              <a:t>hai</a:t>
            </a:r>
            <a:r>
              <a:rPr lang="en-US" sz="2100" dirty="0">
                <a:latin typeface="Tahoma" pitchFamily="34" charset="0"/>
              </a:rPr>
              <a:t> </a:t>
            </a:r>
            <a:r>
              <a:rPr lang="en-US" sz="2100" dirty="0" err="1">
                <a:latin typeface="Tahoma" pitchFamily="34" charset="0"/>
              </a:rPr>
              <a:t>trục</a:t>
            </a:r>
            <a:r>
              <a:rPr lang="en-US" sz="2100" dirty="0">
                <a:latin typeface="Tahoma" pitchFamily="34" charset="0"/>
              </a:rPr>
              <a:t>: </a:t>
            </a:r>
            <a:r>
              <a:rPr lang="en-US" sz="2100" dirty="0" err="1">
                <a:latin typeface="Tahoma" pitchFamily="34" charset="0"/>
              </a:rPr>
              <a:t>cơ</a:t>
            </a:r>
            <a:r>
              <a:rPr lang="en-US" sz="2100" dirty="0">
                <a:latin typeface="Tahoma" pitchFamily="34" charset="0"/>
              </a:rPr>
              <a:t> </a:t>
            </a:r>
            <a:r>
              <a:rPr lang="en-US" sz="2100" dirty="0" err="1">
                <a:latin typeface="Tahoma" pitchFamily="34" charset="0"/>
              </a:rPr>
              <a:t>cấu</a:t>
            </a:r>
            <a:r>
              <a:rPr lang="en-US" sz="2100" dirty="0">
                <a:latin typeface="Tahoma" pitchFamily="34" charset="0"/>
              </a:rPr>
              <a:t> </a:t>
            </a:r>
            <a:r>
              <a:rPr lang="en-US" sz="2100" dirty="0" err="1">
                <a:latin typeface="Tahoma" pitchFamily="34" charset="0"/>
              </a:rPr>
              <a:t>bánh</a:t>
            </a:r>
            <a:r>
              <a:rPr lang="en-US" sz="2100" dirty="0">
                <a:latin typeface="Tahoma" pitchFamily="34" charset="0"/>
              </a:rPr>
              <a:t> </a:t>
            </a:r>
            <a:r>
              <a:rPr lang="en-US" sz="2100" dirty="0" err="1">
                <a:latin typeface="Tahoma" pitchFamily="34" charset="0"/>
              </a:rPr>
              <a:t>răng</a:t>
            </a:r>
            <a:r>
              <a:rPr lang="en-US" sz="2100" dirty="0">
                <a:latin typeface="Tahoma" pitchFamily="34" charset="0"/>
              </a:rPr>
              <a:t> </a:t>
            </a:r>
            <a:r>
              <a:rPr lang="en-US" sz="2100" dirty="0" err="1">
                <a:latin typeface="Tahoma" pitchFamily="34" charset="0"/>
              </a:rPr>
              <a:t>phẳng</a:t>
            </a:r>
            <a:r>
              <a:rPr lang="en-US" sz="2100" dirty="0">
                <a:latin typeface="Tahoma" pitchFamily="34" charset="0"/>
              </a:rPr>
              <a:t>, </a:t>
            </a:r>
            <a:r>
              <a:rPr lang="en-US" sz="2100" dirty="0" err="1">
                <a:latin typeface="Tahoma" pitchFamily="34" charset="0"/>
              </a:rPr>
              <a:t>cơ</a:t>
            </a:r>
            <a:r>
              <a:rPr lang="en-US" sz="2100" dirty="0">
                <a:latin typeface="Tahoma" pitchFamily="34" charset="0"/>
              </a:rPr>
              <a:t> </a:t>
            </a:r>
            <a:r>
              <a:rPr lang="en-US" sz="2100" dirty="0" err="1">
                <a:latin typeface="Tahoma" pitchFamily="34" charset="0"/>
              </a:rPr>
              <a:t>cấu</a:t>
            </a:r>
            <a:r>
              <a:rPr lang="en-US" sz="2100" dirty="0">
                <a:latin typeface="Tahoma" pitchFamily="34" charset="0"/>
              </a:rPr>
              <a:t> </a:t>
            </a:r>
            <a:r>
              <a:rPr lang="en-US" sz="2100" dirty="0" err="1">
                <a:latin typeface="Tahoma" pitchFamily="34" charset="0"/>
              </a:rPr>
              <a:t>bánh</a:t>
            </a:r>
            <a:r>
              <a:rPr lang="en-US" sz="2100" dirty="0">
                <a:latin typeface="Tahoma" pitchFamily="34" charset="0"/>
              </a:rPr>
              <a:t> </a:t>
            </a:r>
            <a:r>
              <a:rPr lang="en-US" sz="2100" dirty="0" err="1">
                <a:latin typeface="Tahoma" pitchFamily="34" charset="0"/>
              </a:rPr>
              <a:t>răng</a:t>
            </a:r>
            <a:r>
              <a:rPr lang="en-US" sz="2100" dirty="0">
                <a:latin typeface="Tahoma" pitchFamily="34" charset="0"/>
              </a:rPr>
              <a:t> </a:t>
            </a:r>
            <a:r>
              <a:rPr lang="en-US" sz="2100" dirty="0" err="1">
                <a:latin typeface="Tahoma" pitchFamily="34" charset="0"/>
              </a:rPr>
              <a:t>không</a:t>
            </a:r>
            <a:r>
              <a:rPr lang="en-US" sz="2100" dirty="0">
                <a:latin typeface="Tahoma" pitchFamily="34" charset="0"/>
              </a:rPr>
              <a:t> </a:t>
            </a:r>
            <a:r>
              <a:rPr lang="en-US" sz="2100" dirty="0" err="1">
                <a:latin typeface="Tahoma" pitchFamily="34" charset="0"/>
              </a:rPr>
              <a:t>gian</a:t>
            </a:r>
            <a:endParaRPr lang="ru-RU" sz="2100" dirty="0">
              <a:latin typeface="Tahoma" pitchFamily="34" charset="0"/>
            </a:endParaRPr>
          </a:p>
          <a:p>
            <a:pPr>
              <a:tabLst>
                <a:tab pos="530225" algn="l"/>
              </a:tabLst>
            </a:pPr>
            <a:r>
              <a:rPr lang="en-US" sz="2100" dirty="0">
                <a:latin typeface="Tahoma" pitchFamily="34" charset="0"/>
              </a:rPr>
              <a:t>+ </a:t>
            </a:r>
            <a:r>
              <a:rPr lang="en-US" sz="2100" dirty="0" err="1">
                <a:latin typeface="Tahoma" pitchFamily="34" charset="0"/>
              </a:rPr>
              <a:t>sự</a:t>
            </a:r>
            <a:r>
              <a:rPr lang="en-US" sz="2100" dirty="0">
                <a:latin typeface="Tahoma" pitchFamily="34" charset="0"/>
              </a:rPr>
              <a:t> </a:t>
            </a:r>
            <a:r>
              <a:rPr lang="en-US" sz="2100" dirty="0" err="1">
                <a:latin typeface="Tahoma" pitchFamily="34" charset="0"/>
              </a:rPr>
              <a:t>ăn</a:t>
            </a:r>
            <a:r>
              <a:rPr lang="en-US" sz="2100" dirty="0">
                <a:latin typeface="Tahoma" pitchFamily="34" charset="0"/>
              </a:rPr>
              <a:t> </a:t>
            </a:r>
            <a:r>
              <a:rPr lang="en-US" sz="2100" dirty="0" err="1">
                <a:latin typeface="Tahoma" pitchFamily="34" charset="0"/>
              </a:rPr>
              <a:t>khớp</a:t>
            </a:r>
            <a:r>
              <a:rPr lang="en-US" sz="2100" dirty="0">
                <a:latin typeface="Tahoma" pitchFamily="34" charset="0"/>
              </a:rPr>
              <a:t>: </a:t>
            </a:r>
            <a:r>
              <a:rPr lang="en-US" sz="2100" dirty="0" err="1">
                <a:latin typeface="Tahoma" pitchFamily="34" charset="0"/>
              </a:rPr>
              <a:t>cơ</a:t>
            </a:r>
            <a:r>
              <a:rPr lang="en-US" sz="2100" dirty="0">
                <a:latin typeface="Tahoma" pitchFamily="34" charset="0"/>
              </a:rPr>
              <a:t> </a:t>
            </a:r>
            <a:r>
              <a:rPr lang="en-US" sz="2100" dirty="0" err="1">
                <a:latin typeface="Tahoma" pitchFamily="34" charset="0"/>
              </a:rPr>
              <a:t>cấu</a:t>
            </a:r>
            <a:r>
              <a:rPr lang="en-US" sz="2100" dirty="0">
                <a:latin typeface="Tahoma" pitchFamily="34" charset="0"/>
              </a:rPr>
              <a:t> </a:t>
            </a:r>
            <a:r>
              <a:rPr lang="en-US" sz="2100" dirty="0" err="1">
                <a:latin typeface="Tahoma" pitchFamily="34" charset="0"/>
              </a:rPr>
              <a:t>bánh</a:t>
            </a:r>
            <a:r>
              <a:rPr lang="en-US" sz="2100" dirty="0">
                <a:latin typeface="Tahoma" pitchFamily="34" charset="0"/>
              </a:rPr>
              <a:t> </a:t>
            </a:r>
            <a:r>
              <a:rPr lang="en-US" sz="2100" dirty="0" err="1">
                <a:latin typeface="Tahoma" pitchFamily="34" charset="0"/>
              </a:rPr>
              <a:t>răng</a:t>
            </a:r>
            <a:r>
              <a:rPr lang="en-US" sz="2100" dirty="0">
                <a:latin typeface="Tahoma" pitchFamily="34" charset="0"/>
              </a:rPr>
              <a:t> </a:t>
            </a:r>
            <a:r>
              <a:rPr lang="en-US" sz="2100" dirty="0" err="1">
                <a:latin typeface="Tahoma" pitchFamily="34" charset="0"/>
              </a:rPr>
              <a:t>ăn</a:t>
            </a:r>
            <a:r>
              <a:rPr lang="en-US" sz="2100" dirty="0">
                <a:latin typeface="Tahoma" pitchFamily="34" charset="0"/>
              </a:rPr>
              <a:t> </a:t>
            </a:r>
            <a:r>
              <a:rPr lang="en-US" sz="2100" dirty="0" err="1">
                <a:latin typeface="Tahoma" pitchFamily="34" charset="0"/>
              </a:rPr>
              <a:t>khớp</a:t>
            </a:r>
            <a:r>
              <a:rPr lang="en-US" sz="2100" dirty="0">
                <a:latin typeface="Tahoma" pitchFamily="34" charset="0"/>
              </a:rPr>
              <a:t> </a:t>
            </a:r>
            <a:r>
              <a:rPr lang="en-US" sz="2100" dirty="0" err="1">
                <a:latin typeface="Tahoma" pitchFamily="34" charset="0"/>
              </a:rPr>
              <a:t>ngòai</a:t>
            </a:r>
            <a:r>
              <a:rPr lang="en-US" sz="2100" dirty="0">
                <a:latin typeface="Tahoma" pitchFamily="34" charset="0"/>
              </a:rPr>
              <a:t>, </a:t>
            </a:r>
            <a:r>
              <a:rPr lang="en-US" sz="2100" dirty="0" err="1">
                <a:latin typeface="Tahoma" pitchFamily="34" charset="0"/>
              </a:rPr>
              <a:t>ăn</a:t>
            </a:r>
            <a:r>
              <a:rPr lang="en-US" sz="2100" dirty="0">
                <a:latin typeface="Tahoma" pitchFamily="34" charset="0"/>
              </a:rPr>
              <a:t> </a:t>
            </a:r>
            <a:r>
              <a:rPr lang="en-US" sz="2100" dirty="0" err="1">
                <a:latin typeface="Tahoma" pitchFamily="34" charset="0"/>
              </a:rPr>
              <a:t>khớp</a:t>
            </a:r>
            <a:r>
              <a:rPr lang="en-US" sz="2100" dirty="0">
                <a:latin typeface="Tahoma" pitchFamily="34" charset="0"/>
              </a:rPr>
              <a:t> </a:t>
            </a:r>
            <a:r>
              <a:rPr lang="en-US" sz="2100" dirty="0" err="1">
                <a:latin typeface="Tahoma" pitchFamily="34" charset="0"/>
              </a:rPr>
              <a:t>trong</a:t>
            </a:r>
            <a:endParaRPr lang="ru-RU" sz="2100" dirty="0">
              <a:latin typeface="Tahoma" pitchFamily="34" charset="0"/>
            </a:endParaRPr>
          </a:p>
          <a:p>
            <a:pPr>
              <a:tabLst>
                <a:tab pos="530225" algn="l"/>
              </a:tabLst>
            </a:pPr>
            <a:r>
              <a:rPr lang="en-US" sz="2100" dirty="0">
                <a:latin typeface="Tahoma" pitchFamily="34" charset="0"/>
              </a:rPr>
              <a:t>+ </a:t>
            </a:r>
            <a:r>
              <a:rPr lang="en-US" sz="2100" dirty="0" err="1">
                <a:latin typeface="Tahoma" pitchFamily="34" charset="0"/>
              </a:rPr>
              <a:t>hình</a:t>
            </a:r>
            <a:r>
              <a:rPr lang="en-US" sz="2100" dirty="0">
                <a:latin typeface="Tahoma" pitchFamily="34" charset="0"/>
              </a:rPr>
              <a:t> </a:t>
            </a:r>
            <a:r>
              <a:rPr lang="en-US" sz="2100" dirty="0" err="1">
                <a:latin typeface="Tahoma" pitchFamily="34" charset="0"/>
              </a:rPr>
              <a:t>dạng</a:t>
            </a:r>
            <a:r>
              <a:rPr lang="en-US" sz="2100" dirty="0">
                <a:latin typeface="Tahoma" pitchFamily="34" charset="0"/>
              </a:rPr>
              <a:t> </a:t>
            </a:r>
            <a:r>
              <a:rPr lang="en-US" sz="2100" dirty="0" err="1">
                <a:latin typeface="Tahoma" pitchFamily="34" charset="0"/>
              </a:rPr>
              <a:t>bánh</a:t>
            </a:r>
            <a:r>
              <a:rPr lang="en-US" sz="2100" dirty="0">
                <a:latin typeface="Tahoma" pitchFamily="34" charset="0"/>
              </a:rPr>
              <a:t> </a:t>
            </a:r>
            <a:r>
              <a:rPr lang="en-US" sz="2100" dirty="0" err="1">
                <a:latin typeface="Tahoma" pitchFamily="34" charset="0"/>
              </a:rPr>
              <a:t>răng</a:t>
            </a:r>
            <a:r>
              <a:rPr lang="en-US" sz="2100" dirty="0">
                <a:latin typeface="Tahoma" pitchFamily="34" charset="0"/>
              </a:rPr>
              <a:t>: </a:t>
            </a:r>
            <a:r>
              <a:rPr lang="en-US" sz="2100" dirty="0" err="1">
                <a:latin typeface="Tahoma" pitchFamily="34" charset="0"/>
              </a:rPr>
              <a:t>bánh</a:t>
            </a:r>
            <a:r>
              <a:rPr lang="en-US" sz="2100" dirty="0">
                <a:latin typeface="Tahoma" pitchFamily="34" charset="0"/>
              </a:rPr>
              <a:t> </a:t>
            </a:r>
            <a:r>
              <a:rPr lang="en-US" sz="2100" dirty="0" err="1">
                <a:latin typeface="Tahoma" pitchFamily="34" charset="0"/>
              </a:rPr>
              <a:t>răng</a:t>
            </a:r>
            <a:r>
              <a:rPr lang="en-US" sz="2100" dirty="0">
                <a:latin typeface="Tahoma" pitchFamily="34" charset="0"/>
              </a:rPr>
              <a:t> </a:t>
            </a:r>
            <a:r>
              <a:rPr lang="en-US" sz="2100" dirty="0" err="1">
                <a:latin typeface="Tahoma" pitchFamily="34" charset="0"/>
              </a:rPr>
              <a:t>trụ</a:t>
            </a:r>
            <a:r>
              <a:rPr lang="en-US" sz="2100" dirty="0">
                <a:latin typeface="Tahoma" pitchFamily="34" charset="0"/>
              </a:rPr>
              <a:t>, </a:t>
            </a:r>
            <a:r>
              <a:rPr lang="en-US" sz="2100" dirty="0" err="1">
                <a:latin typeface="Tahoma" pitchFamily="34" charset="0"/>
              </a:rPr>
              <a:t>bánh</a:t>
            </a:r>
            <a:r>
              <a:rPr lang="en-US" sz="2100" dirty="0">
                <a:latin typeface="Tahoma" pitchFamily="34" charset="0"/>
              </a:rPr>
              <a:t> </a:t>
            </a:r>
            <a:r>
              <a:rPr lang="en-US" sz="2100" dirty="0" err="1">
                <a:latin typeface="Tahoma" pitchFamily="34" charset="0"/>
              </a:rPr>
              <a:t>răng</a:t>
            </a:r>
            <a:r>
              <a:rPr lang="en-US" sz="2100" dirty="0">
                <a:latin typeface="Tahoma" pitchFamily="34" charset="0"/>
              </a:rPr>
              <a:t> </a:t>
            </a:r>
            <a:r>
              <a:rPr lang="en-US" sz="2100" dirty="0" err="1">
                <a:latin typeface="Tahoma" pitchFamily="34" charset="0"/>
              </a:rPr>
              <a:t>côn</a:t>
            </a:r>
            <a:endParaRPr lang="en-US" sz="2100" dirty="0">
              <a:latin typeface="Tahoma" pitchFamily="34" charset="0"/>
            </a:endParaRPr>
          </a:p>
          <a:p>
            <a:pPr>
              <a:tabLst>
                <a:tab pos="530225" algn="l"/>
              </a:tabLst>
            </a:pPr>
            <a:r>
              <a:rPr lang="en-US" sz="2100" dirty="0">
                <a:latin typeface="Tahoma" pitchFamily="34" charset="0"/>
              </a:rPr>
              <a:t>+ </a:t>
            </a:r>
            <a:r>
              <a:rPr lang="en-US" sz="2100" dirty="0" err="1">
                <a:latin typeface="Tahoma" pitchFamily="34" charset="0"/>
              </a:rPr>
              <a:t>cách</a:t>
            </a:r>
            <a:r>
              <a:rPr lang="en-US" sz="2100" dirty="0">
                <a:latin typeface="Tahoma" pitchFamily="34" charset="0"/>
              </a:rPr>
              <a:t> </a:t>
            </a:r>
            <a:r>
              <a:rPr lang="en-US" sz="2100" dirty="0" err="1">
                <a:latin typeface="Tahoma" pitchFamily="34" charset="0"/>
              </a:rPr>
              <a:t>bố</a:t>
            </a:r>
            <a:r>
              <a:rPr lang="en-US" sz="2100" dirty="0">
                <a:latin typeface="Tahoma" pitchFamily="34" charset="0"/>
              </a:rPr>
              <a:t> </a:t>
            </a:r>
            <a:r>
              <a:rPr lang="en-US" sz="2100" dirty="0" err="1">
                <a:latin typeface="Tahoma" pitchFamily="34" charset="0"/>
              </a:rPr>
              <a:t>trí</a:t>
            </a:r>
            <a:r>
              <a:rPr lang="en-US" sz="2100" dirty="0">
                <a:latin typeface="Tahoma" pitchFamily="34" charset="0"/>
              </a:rPr>
              <a:t> </a:t>
            </a:r>
            <a:r>
              <a:rPr lang="en-US" sz="2100" dirty="0" err="1">
                <a:latin typeface="Tahoma" pitchFamily="34" charset="0"/>
              </a:rPr>
              <a:t>răng</a:t>
            </a:r>
            <a:r>
              <a:rPr lang="en-US" sz="2100" dirty="0">
                <a:latin typeface="Tahoma" pitchFamily="34" charset="0"/>
              </a:rPr>
              <a:t> </a:t>
            </a:r>
            <a:r>
              <a:rPr lang="en-US" sz="2100" dirty="0" err="1">
                <a:latin typeface="Tahoma" pitchFamily="34" charset="0"/>
              </a:rPr>
              <a:t>trên</a:t>
            </a:r>
            <a:r>
              <a:rPr lang="en-US" sz="2100" dirty="0">
                <a:latin typeface="Tahoma" pitchFamily="34" charset="0"/>
              </a:rPr>
              <a:t> </a:t>
            </a:r>
            <a:r>
              <a:rPr lang="en-US" sz="2100" dirty="0" err="1">
                <a:latin typeface="Tahoma" pitchFamily="34" charset="0"/>
              </a:rPr>
              <a:t>bánh</a:t>
            </a:r>
            <a:r>
              <a:rPr lang="en-US" sz="2100" dirty="0">
                <a:latin typeface="Tahoma" pitchFamily="34" charset="0"/>
              </a:rPr>
              <a:t> </a:t>
            </a:r>
            <a:r>
              <a:rPr lang="en-US" sz="2100" dirty="0" err="1">
                <a:latin typeface="Tahoma" pitchFamily="34" charset="0"/>
              </a:rPr>
              <a:t>răng</a:t>
            </a:r>
            <a:r>
              <a:rPr lang="en-US" sz="2100" dirty="0">
                <a:latin typeface="Tahoma" pitchFamily="34" charset="0"/>
              </a:rPr>
              <a:t>: </a:t>
            </a:r>
            <a:r>
              <a:rPr lang="en-US" sz="2100" dirty="0" err="1">
                <a:latin typeface="Tahoma" pitchFamily="34" charset="0"/>
              </a:rPr>
              <a:t>bánh</a:t>
            </a:r>
            <a:r>
              <a:rPr lang="en-US" sz="2100" dirty="0">
                <a:latin typeface="Tahoma" pitchFamily="34" charset="0"/>
              </a:rPr>
              <a:t> </a:t>
            </a:r>
            <a:r>
              <a:rPr lang="en-US" sz="2100" dirty="0" err="1">
                <a:latin typeface="Tahoma" pitchFamily="34" charset="0"/>
              </a:rPr>
              <a:t>răng</a:t>
            </a:r>
            <a:r>
              <a:rPr lang="en-US" sz="2100" dirty="0">
                <a:latin typeface="Tahoma" pitchFamily="34" charset="0"/>
              </a:rPr>
              <a:t> </a:t>
            </a:r>
            <a:r>
              <a:rPr lang="en-US" sz="2100" dirty="0" err="1">
                <a:latin typeface="Tahoma" pitchFamily="34" charset="0"/>
              </a:rPr>
              <a:t>thẳng</a:t>
            </a:r>
            <a:r>
              <a:rPr lang="en-US" sz="2100" dirty="0">
                <a:latin typeface="Tahoma" pitchFamily="34" charset="0"/>
              </a:rPr>
              <a:t>, </a:t>
            </a:r>
            <a:r>
              <a:rPr lang="en-US" sz="2100" dirty="0" err="1">
                <a:latin typeface="Tahoma" pitchFamily="34" charset="0"/>
              </a:rPr>
              <a:t>bánh</a:t>
            </a:r>
            <a:r>
              <a:rPr lang="en-US" sz="2100" dirty="0">
                <a:latin typeface="Tahoma" pitchFamily="34" charset="0"/>
              </a:rPr>
              <a:t> </a:t>
            </a:r>
            <a:r>
              <a:rPr lang="en-US" sz="2100" dirty="0" err="1">
                <a:latin typeface="Tahoma" pitchFamily="34" charset="0"/>
              </a:rPr>
              <a:t>răng</a:t>
            </a:r>
            <a:r>
              <a:rPr lang="en-US" sz="2100" dirty="0">
                <a:latin typeface="Tahoma" pitchFamily="34" charset="0"/>
              </a:rPr>
              <a:t> </a:t>
            </a:r>
            <a:r>
              <a:rPr lang="en-US" sz="2100" dirty="0" err="1">
                <a:latin typeface="Tahoma" pitchFamily="34" charset="0"/>
              </a:rPr>
              <a:t>nghiêng</a:t>
            </a:r>
            <a:r>
              <a:rPr lang="en-US" sz="2100" dirty="0">
                <a:latin typeface="Tahoma" pitchFamily="34" charset="0"/>
              </a:rPr>
              <a:t>, </a:t>
            </a:r>
            <a:r>
              <a:rPr lang="en-US" sz="2100" dirty="0" err="1">
                <a:latin typeface="Tahoma" pitchFamily="34" charset="0"/>
              </a:rPr>
              <a:t>chữ</a:t>
            </a:r>
            <a:r>
              <a:rPr lang="en-US" sz="2100" dirty="0">
                <a:latin typeface="Tahoma" pitchFamily="34" charset="0"/>
              </a:rPr>
              <a:t> V</a:t>
            </a:r>
            <a:r>
              <a:rPr lang="ru-RU" sz="2100" dirty="0">
                <a:latin typeface="Tahoma" pitchFamily="34" charset="0"/>
              </a:rPr>
              <a:t> </a:t>
            </a:r>
          </a:p>
        </p:txBody>
      </p:sp>
      <p:pic>
        <p:nvPicPr>
          <p:cNvPr id="10248" name="Picture 8"/>
          <p:cNvPicPr>
            <a:picLocks noChangeAspect="1" noChangeArrowheads="1"/>
          </p:cNvPicPr>
          <p:nvPr/>
        </p:nvPicPr>
        <p:blipFill>
          <a:blip r:embed="rId3"/>
          <a:srcRect/>
          <a:stretch>
            <a:fillRect/>
          </a:stretch>
        </p:blipFill>
        <p:spPr bwMode="auto">
          <a:xfrm>
            <a:off x="3779838" y="1989138"/>
            <a:ext cx="5364162" cy="2303462"/>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94254" y="1388635"/>
            <a:ext cx="2904962" cy="430887"/>
          </a:xfrm>
          <a:prstGeom prst="rect">
            <a:avLst/>
          </a:prstGeom>
        </p:spPr>
        <p:txBody>
          <a:bodyPr wrap="none">
            <a:spAutoFit/>
          </a:bodyPr>
          <a:lstStyle/>
          <a:p>
            <a:r>
              <a:rPr lang="en-US" sz="2200" b="1" dirty="0" smtClean="0">
                <a:latin typeface="Arial" panose="020B0604020202020204" pitchFamily="34" charset="0"/>
                <a:ea typeface="Calibri" panose="020F0502020204030204" pitchFamily="34" charset="0"/>
                <a:cs typeface="Arial" panose="020B0604020202020204" pitchFamily="34" charset="0"/>
              </a:rPr>
              <a:t>* </a:t>
            </a:r>
            <a:r>
              <a:rPr lang="en-US" sz="2200" b="1" dirty="0" err="1" smtClean="0">
                <a:latin typeface="Arial" panose="020B0604020202020204" pitchFamily="34" charset="0"/>
                <a:ea typeface="Calibri" panose="020F0502020204030204" pitchFamily="34" charset="0"/>
                <a:cs typeface="Arial" panose="020B0604020202020204" pitchFamily="34" charset="0"/>
              </a:rPr>
              <a:t>Thông</a:t>
            </a:r>
            <a:r>
              <a:rPr lang="en-US" sz="2200" b="1" dirty="0" smtClean="0">
                <a:latin typeface="Arial" panose="020B0604020202020204" pitchFamily="34" charset="0"/>
                <a:ea typeface="Calibri" panose="020F0502020204030204" pitchFamily="34" charset="0"/>
                <a:cs typeface="Arial" panose="020B0604020202020204" pitchFamily="34" charset="0"/>
              </a:rPr>
              <a:t> </a:t>
            </a:r>
            <a:r>
              <a:rPr lang="en-US" sz="2200" b="1" dirty="0" err="1" smtClean="0">
                <a:latin typeface="Arial" panose="020B0604020202020204" pitchFamily="34" charset="0"/>
                <a:ea typeface="Calibri" panose="020F0502020204030204" pitchFamily="34" charset="0"/>
                <a:cs typeface="Arial" panose="020B0604020202020204" pitchFamily="34" charset="0"/>
              </a:rPr>
              <a:t>số</a:t>
            </a:r>
            <a:r>
              <a:rPr lang="en-US" sz="2200" b="1" dirty="0" smtClean="0">
                <a:latin typeface="Arial" panose="020B0604020202020204" pitchFamily="34" charset="0"/>
                <a:ea typeface="Calibri" panose="020F0502020204030204" pitchFamily="34" charset="0"/>
                <a:cs typeface="Arial" panose="020B0604020202020204" pitchFamily="34" charset="0"/>
              </a:rPr>
              <a:t> </a:t>
            </a:r>
            <a:r>
              <a:rPr lang="en-US" sz="2200" b="1" dirty="0" err="1" smtClean="0">
                <a:latin typeface="Arial" panose="020B0604020202020204" pitchFamily="34" charset="0"/>
                <a:ea typeface="Calibri" panose="020F0502020204030204" pitchFamily="34" charset="0"/>
                <a:cs typeface="Arial" panose="020B0604020202020204" pitchFamily="34" charset="0"/>
              </a:rPr>
              <a:t>hình</a:t>
            </a:r>
            <a:r>
              <a:rPr lang="en-US" sz="2200" b="1" dirty="0" smtClean="0">
                <a:latin typeface="Arial" panose="020B0604020202020204" pitchFamily="34" charset="0"/>
                <a:ea typeface="Calibri" panose="020F0502020204030204" pitchFamily="34" charset="0"/>
                <a:cs typeface="Arial" panose="020B0604020202020204" pitchFamily="34" charset="0"/>
              </a:rPr>
              <a:t> </a:t>
            </a:r>
            <a:r>
              <a:rPr lang="en-US" sz="2200" b="1" dirty="0" err="1" smtClean="0">
                <a:latin typeface="Arial" panose="020B0604020202020204" pitchFamily="34" charset="0"/>
                <a:ea typeface="Calibri" panose="020F0502020204030204" pitchFamily="34" charset="0"/>
                <a:cs typeface="Arial" panose="020B0604020202020204" pitchFamily="34" charset="0"/>
              </a:rPr>
              <a:t>học</a:t>
            </a:r>
            <a:endParaRPr lang="en-US" sz="2200" dirty="0">
              <a:latin typeface="Arial" panose="020B0604020202020204" pitchFamily="34" charset="0"/>
              <a:cs typeface="Arial" panose="020B0604020202020204" pitchFamily="34" charset="0"/>
            </a:endParaRPr>
          </a:p>
        </p:txBody>
      </p:sp>
      <p:grpSp>
        <p:nvGrpSpPr>
          <p:cNvPr id="2" name="Group 17"/>
          <p:cNvGrpSpPr/>
          <p:nvPr/>
        </p:nvGrpSpPr>
        <p:grpSpPr>
          <a:xfrm>
            <a:off x="5504074" y="5078211"/>
            <a:ext cx="2060611" cy="476030"/>
            <a:chOff x="5561351" y="5051911"/>
            <a:chExt cx="2060611" cy="476030"/>
          </a:xfrm>
        </p:grpSpPr>
        <p:sp>
          <p:nvSpPr>
            <p:cNvPr id="15362" name="Rectangle 2"/>
            <p:cNvSpPr>
              <a:spLocks noChangeArrowheads="1"/>
            </p:cNvSpPr>
            <p:nvPr/>
          </p:nvSpPr>
          <p:spPr bwMode="auto">
            <a:xfrm>
              <a:off x="5786203" y="5081665"/>
              <a:ext cx="1835759" cy="44627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2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Bước</a:t>
              </a:r>
              <a:r>
                <a:rPr kumimoji="0" lang="fr-FR"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2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răng</a:t>
              </a:r>
              <a:r>
                <a:rPr kumimoji="0" lang="fr-FR"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fr-FR" sz="2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36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561351" y="5051911"/>
              <a:ext cx="329784" cy="424473"/>
            </a:xfrm>
            <a:prstGeom prst="rect">
              <a:avLst/>
            </a:prstGeom>
            <a:noFill/>
          </p:spPr>
        </p:pic>
      </p:grpSp>
      <p:grpSp>
        <p:nvGrpSpPr>
          <p:cNvPr id="3" name="Group 16"/>
          <p:cNvGrpSpPr/>
          <p:nvPr/>
        </p:nvGrpSpPr>
        <p:grpSpPr>
          <a:xfrm>
            <a:off x="1606625" y="5655304"/>
            <a:ext cx="2997978" cy="430887"/>
            <a:chOff x="1169232" y="5973779"/>
            <a:chExt cx="2997978" cy="430887"/>
          </a:xfrm>
        </p:grpSpPr>
        <p:sp>
          <p:nvSpPr>
            <p:cNvPr id="15364" name="Rectangle 4"/>
            <p:cNvSpPr>
              <a:spLocks noChangeArrowheads="1"/>
            </p:cNvSpPr>
            <p:nvPr/>
          </p:nvSpPr>
          <p:spPr bwMode="auto">
            <a:xfrm>
              <a:off x="1469035" y="5973779"/>
              <a:ext cx="2698175"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2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Bề</a:t>
              </a:r>
              <a:r>
                <a:rPr kumimoji="0" lang="fr-FR"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2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rộng</a:t>
              </a:r>
              <a:r>
                <a:rPr kumimoji="0" lang="fr-FR"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2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rãnh</a:t>
              </a:r>
              <a:r>
                <a:rPr kumimoji="0" lang="fr-FR"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2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răng</a:t>
              </a:r>
              <a:r>
                <a:rPr kumimoji="0" lang="fr-FR"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fr-FR" sz="2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363"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169232" y="5981074"/>
              <a:ext cx="359765" cy="389746"/>
            </a:xfrm>
            <a:prstGeom prst="rect">
              <a:avLst/>
            </a:prstGeom>
            <a:noFill/>
          </p:spPr>
        </p:pic>
      </p:grpSp>
      <p:sp>
        <p:nvSpPr>
          <p:cNvPr id="15365" name="Rectangle 5"/>
          <p:cNvSpPr>
            <a:spLocks noChangeArrowheads="1"/>
          </p:cNvSpPr>
          <p:nvPr/>
        </p:nvSpPr>
        <p:spPr bwMode="auto">
          <a:xfrm>
            <a:off x="0" y="-9068"/>
            <a:ext cx="341760"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2200" b="0" i="0" u="none" strike="noStrike" cap="none" normalizeH="0" baseline="0" smtClean="0">
                <a:ln>
                  <a:noFill/>
                </a:ln>
                <a:solidFill>
                  <a:schemeClr val="tx1"/>
                </a:solidFill>
                <a:effectLst/>
                <a:latin typeface="Arial" pitchFamily="34" charset="0"/>
                <a:cs typeface="Arial" pitchFamily="34" charset="0"/>
              </a:rPr>
              <a:t> </a:t>
            </a:r>
          </a:p>
        </p:txBody>
      </p:sp>
      <p:sp>
        <p:nvSpPr>
          <p:cNvPr id="15367" name="Rectangle 7"/>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grpSp>
        <p:nvGrpSpPr>
          <p:cNvPr id="4" name="Group 15"/>
          <p:cNvGrpSpPr/>
          <p:nvPr/>
        </p:nvGrpSpPr>
        <p:grpSpPr>
          <a:xfrm>
            <a:off x="1726546" y="5077985"/>
            <a:ext cx="2134548" cy="452734"/>
            <a:chOff x="1199213" y="5171607"/>
            <a:chExt cx="2134548" cy="452734"/>
          </a:xfrm>
        </p:grpSpPr>
        <p:sp>
          <p:nvSpPr>
            <p:cNvPr id="13" name="Rectangle 12"/>
            <p:cNvSpPr/>
            <p:nvPr/>
          </p:nvSpPr>
          <p:spPr>
            <a:xfrm>
              <a:off x="1398616" y="5178065"/>
              <a:ext cx="1935145" cy="446276"/>
            </a:xfrm>
            <a:prstGeom prst="rect">
              <a:avLst/>
            </a:prstGeom>
          </p:spPr>
          <p:txBody>
            <a:bodyPr wrap="none">
              <a:spAutoFit/>
            </a:bodyPr>
            <a:lstStyle/>
            <a:p>
              <a:r>
                <a:rPr lang="fr-FR" sz="2200" dirty="0" smtClean="0">
                  <a:latin typeface="Arial" pitchFamily="34" charset="0"/>
                  <a:cs typeface="Arial" pitchFamily="34" charset="0"/>
                </a:rPr>
                <a:t>: </a:t>
              </a:r>
              <a:r>
                <a:rPr lang="fr-FR" sz="2200" dirty="0" err="1" smtClean="0">
                  <a:latin typeface="Arial" pitchFamily="34" charset="0"/>
                  <a:cs typeface="Arial" pitchFamily="34" charset="0"/>
                </a:rPr>
                <a:t>Bề</a:t>
              </a:r>
              <a:r>
                <a:rPr lang="fr-FR" sz="2200" dirty="0" smtClean="0">
                  <a:latin typeface="Arial" pitchFamily="34" charset="0"/>
                  <a:cs typeface="Arial" pitchFamily="34" charset="0"/>
                </a:rPr>
                <a:t> </a:t>
              </a:r>
              <a:r>
                <a:rPr lang="fr-FR" sz="2200" dirty="0" err="1" smtClean="0">
                  <a:latin typeface="Arial" pitchFamily="34" charset="0"/>
                  <a:cs typeface="Arial" pitchFamily="34" charset="0"/>
                </a:rPr>
                <a:t>dày</a:t>
              </a:r>
              <a:r>
                <a:rPr lang="fr-FR" sz="2200" dirty="0" smtClean="0">
                  <a:latin typeface="Arial" pitchFamily="34" charset="0"/>
                  <a:cs typeface="Arial" pitchFamily="34" charset="0"/>
                </a:rPr>
                <a:t> </a:t>
              </a:r>
              <a:r>
                <a:rPr lang="fr-FR" sz="2200" dirty="0" err="1" smtClean="0">
                  <a:latin typeface="Arial" pitchFamily="34" charset="0"/>
                  <a:cs typeface="Arial" pitchFamily="34" charset="0"/>
                </a:rPr>
                <a:t>răng</a:t>
              </a:r>
              <a:endParaRPr lang="en-US" sz="2200" dirty="0">
                <a:latin typeface="Arial" pitchFamily="34" charset="0"/>
                <a:cs typeface="Arial" pitchFamily="34" charset="0"/>
              </a:endParaRPr>
            </a:p>
          </p:txBody>
        </p:sp>
        <p:pic>
          <p:nvPicPr>
            <p:cNvPr id="15366" name="Picture 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199213" y="5171607"/>
              <a:ext cx="284813" cy="406874"/>
            </a:xfrm>
            <a:prstGeom prst="rect">
              <a:avLst/>
            </a:prstGeom>
            <a:noFill/>
          </p:spPr>
        </p:pic>
      </p:grpSp>
      <p:pic>
        <p:nvPicPr>
          <p:cNvPr id="15" name="Picture 14" descr="1.PNG"/>
          <p:cNvPicPr>
            <a:picLocks noChangeAspect="1"/>
          </p:cNvPicPr>
          <p:nvPr/>
        </p:nvPicPr>
        <p:blipFill>
          <a:blip r:embed="rId5"/>
          <a:stretch>
            <a:fillRect/>
          </a:stretch>
        </p:blipFill>
        <p:spPr>
          <a:xfrm>
            <a:off x="694254" y="1992118"/>
            <a:ext cx="7740120" cy="2876158"/>
          </a:xfrm>
          <a:prstGeom prst="rect">
            <a:avLst/>
          </a:prstGeom>
        </p:spPr>
      </p:pic>
      <p:grpSp>
        <p:nvGrpSpPr>
          <p:cNvPr id="16" name="Group 8"/>
          <p:cNvGrpSpPr>
            <a:grpSpLocks/>
          </p:cNvGrpSpPr>
          <p:nvPr/>
        </p:nvGrpSpPr>
        <p:grpSpPr bwMode="auto">
          <a:xfrm>
            <a:off x="0" y="-25400"/>
            <a:ext cx="7358063" cy="1089025"/>
            <a:chOff x="362309" y="-53282"/>
            <a:chExt cx="8412453" cy="1381659"/>
          </a:xfrm>
        </p:grpSpPr>
        <p:pic>
          <p:nvPicPr>
            <p:cNvPr id="17" name="Picture 7"/>
            <p:cNvPicPr>
              <a:picLocks noChangeAspect="1"/>
            </p:cNvPicPr>
            <p:nvPr/>
          </p:nvPicPr>
          <p:blipFill>
            <a:blip r:embed="rId6">
              <a:extLst>
                <a:ext uri="{28A0092B-C50C-407E-A947-70E740481C1C}">
                  <a14:useLocalDpi xmlns="" xmlns:a14="http://schemas.microsoft.com/office/drawing/2010/main" val="0"/>
                </a:ext>
              </a:extLst>
            </a:blip>
            <a:srcRect/>
            <a:stretch>
              <a:fillRect/>
            </a:stretch>
          </p:blipFill>
          <p:spPr bwMode="auto">
            <a:xfrm>
              <a:off x="362309" y="1"/>
              <a:ext cx="8376249" cy="125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2"/>
            <p:cNvPicPr>
              <a:picLocks noChangeAspect="1"/>
            </p:cNvPicPr>
            <p:nvPr/>
          </p:nvPicPr>
          <p:blipFill>
            <a:blip r:embed="rId7">
              <a:extLst>
                <a:ext uri="{28A0092B-C50C-407E-A947-70E740481C1C}">
                  <a14:useLocalDpi xmlns="" xmlns:a14="http://schemas.microsoft.com/office/drawing/2010/main" val="0"/>
                </a:ext>
              </a:extLst>
            </a:blip>
            <a:srcRect/>
            <a:stretch>
              <a:fillRect/>
            </a:stretch>
          </p:blipFill>
          <p:spPr bwMode="auto">
            <a:xfrm>
              <a:off x="7393101" y="-53282"/>
              <a:ext cx="1381661" cy="1381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5" name="Slide Number Placeholder 4"/>
          <p:cNvSpPr>
            <a:spLocks noGrp="1"/>
          </p:cNvSpPr>
          <p:nvPr>
            <p:ph type="sldNum" sz="quarter" idx="12"/>
          </p:nvPr>
        </p:nvSpPr>
        <p:spPr/>
        <p:txBody>
          <a:bodyPr/>
          <a:lstStyle/>
          <a:p>
            <a:fld id="{7DA90B12-5872-44F5-A5A5-9B6E76CECAFA}" type="slidenum">
              <a:rPr lang="en-US" smtClean="0"/>
              <a:pPr/>
              <a:t>6</a:t>
            </a:fld>
            <a:endParaRPr lang="en-US"/>
          </a:p>
        </p:txBody>
      </p:sp>
    </p:spTree>
    <p:extLst>
      <p:ext uri="{BB962C8B-B14F-4D97-AF65-F5344CB8AC3E}">
        <p14:creationId xmlns="" xmlns:p14="http://schemas.microsoft.com/office/powerpoint/2010/main" val="1466897679"/>
      </p:ext>
    </p:extLst>
  </p:cSld>
  <p:clrMapOvr>
    <a:masterClrMapping/>
  </p:clrMapOvr>
  <mc:AlternateContent xmlns:mc="http://schemas.openxmlformats.org/markup-compatibility/2006">
    <mc:Choice xmlns=""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20811" y="1141416"/>
            <a:ext cx="3103735" cy="430887"/>
          </a:xfrm>
          <a:prstGeom prst="rect">
            <a:avLst/>
          </a:prstGeom>
        </p:spPr>
        <p:txBody>
          <a:bodyPr wrap="none">
            <a:spAutoFit/>
          </a:bodyPr>
          <a:lstStyle/>
          <a:p>
            <a:r>
              <a:rPr lang="en-US" sz="2200" b="1" dirty="0" smtClean="0">
                <a:latin typeface="Arial" panose="020B0604020202020204" pitchFamily="34" charset="0"/>
                <a:ea typeface="Calibri" panose="020F0502020204030204" pitchFamily="34" charset="0"/>
                <a:cs typeface="Arial" panose="020B0604020202020204" pitchFamily="34" charset="0"/>
              </a:rPr>
              <a:t>4.1.1. </a:t>
            </a:r>
            <a:r>
              <a:rPr lang="vi-VN" sz="2200" b="1" dirty="0" smtClean="0">
                <a:ea typeface="Calibri" panose="020F0502020204030204" pitchFamily="34" charset="0"/>
              </a:rPr>
              <a:t>Định lý ăn khớp</a:t>
            </a:r>
            <a:endParaRPr lang="en-US" sz="2200" dirty="0"/>
          </a:p>
        </p:txBody>
      </p:sp>
      <p:sp>
        <p:nvSpPr>
          <p:cNvPr id="5" name="Rectangle 4"/>
          <p:cNvSpPr/>
          <p:nvPr/>
        </p:nvSpPr>
        <p:spPr>
          <a:xfrm>
            <a:off x="788002" y="2274282"/>
            <a:ext cx="938847" cy="430887"/>
          </a:xfrm>
          <a:prstGeom prst="rect">
            <a:avLst/>
          </a:prstGeom>
        </p:spPr>
        <p:txBody>
          <a:bodyPr wrap="none">
            <a:spAutoFit/>
          </a:bodyPr>
          <a:lstStyle/>
          <a:p>
            <a:r>
              <a:rPr lang="en-US" sz="2200" dirty="0" smtClean="0">
                <a:latin typeface="Arial" panose="020B0604020202020204" pitchFamily="34" charset="0"/>
                <a:cs typeface="Arial" panose="020B0604020202020204" pitchFamily="34" charset="0"/>
              </a:rPr>
              <a:t>Ta </a:t>
            </a:r>
            <a:r>
              <a:rPr lang="en-US" sz="2200" dirty="0" err="1" smtClean="0">
                <a:latin typeface="Arial" panose="020B0604020202020204" pitchFamily="34" charset="0"/>
                <a:cs typeface="Arial" panose="020B0604020202020204" pitchFamily="34" charset="0"/>
              </a:rPr>
              <a:t>có</a:t>
            </a:r>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p:sp>
        <p:nvSpPr>
          <p:cNvPr id="15" name="Rectangle 14"/>
          <p:cNvSpPr/>
          <p:nvPr/>
        </p:nvSpPr>
        <p:spPr>
          <a:xfrm>
            <a:off x="752718" y="4730389"/>
            <a:ext cx="3728906" cy="430887"/>
          </a:xfrm>
          <a:prstGeom prst="rect">
            <a:avLst/>
          </a:prstGeom>
        </p:spPr>
        <p:txBody>
          <a:bodyPr wrap="none">
            <a:spAutoFit/>
          </a:bodyPr>
          <a:lstStyle/>
          <a:p>
            <a:r>
              <a:rPr lang="en-US" sz="2200" b="1" dirty="0" err="1" smtClean="0">
                <a:latin typeface="Arial" panose="020B0604020202020204" pitchFamily="34" charset="0"/>
                <a:cs typeface="Arial" panose="020B0604020202020204" pitchFamily="34" charset="0"/>
              </a:rPr>
              <a:t>Định</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lý</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cơ</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bản</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về</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ăn</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khớp</a:t>
            </a:r>
            <a:endParaRPr lang="en-US" sz="2200" b="1" dirty="0">
              <a:latin typeface="Arial" panose="020B0604020202020204" pitchFamily="34" charset="0"/>
              <a:cs typeface="Arial" panose="020B0604020202020204" pitchFamily="34" charset="0"/>
            </a:endParaRPr>
          </a:p>
        </p:txBody>
      </p:sp>
      <p:sp>
        <p:nvSpPr>
          <p:cNvPr id="17" name="Rectangle 16"/>
          <p:cNvSpPr/>
          <p:nvPr/>
        </p:nvSpPr>
        <p:spPr>
          <a:xfrm>
            <a:off x="788002" y="5213068"/>
            <a:ext cx="5361573" cy="1183144"/>
          </a:xfrm>
          <a:prstGeom prst="rect">
            <a:avLst/>
          </a:prstGeom>
        </p:spPr>
        <p:txBody>
          <a:bodyPr wrap="square">
            <a:spAutoFit/>
          </a:bodyPr>
          <a:lstStyle/>
          <a:p>
            <a:pPr algn="just">
              <a:lnSpc>
                <a:spcPct val="110000"/>
              </a:lnSpc>
            </a:pPr>
            <a:r>
              <a:rPr lang="vi-VN" sz="2200" dirty="0" smtClean="0"/>
              <a:t>Để </a:t>
            </a:r>
            <a:r>
              <a:rPr lang="en-US" sz="2200" dirty="0" smtClean="0">
                <a:latin typeface="Arial" pitchFamily="34" charset="0"/>
                <a:cs typeface="Arial" pitchFamily="34" charset="0"/>
              </a:rPr>
              <a:t>TST</a:t>
            </a:r>
            <a:r>
              <a:rPr lang="vi-VN" sz="2200" dirty="0" smtClean="0"/>
              <a:t> </a:t>
            </a:r>
            <a:r>
              <a:rPr lang="vi-VN" sz="2200" dirty="0"/>
              <a:t>của cặp </a:t>
            </a:r>
            <a:r>
              <a:rPr lang="en-US" sz="2200" dirty="0" smtClean="0">
                <a:latin typeface="Arial" pitchFamily="34" charset="0"/>
                <a:cs typeface="Arial" pitchFamily="34" charset="0"/>
              </a:rPr>
              <a:t>BR</a:t>
            </a:r>
            <a:r>
              <a:rPr lang="vi-VN" sz="2200" dirty="0" smtClean="0"/>
              <a:t> </a:t>
            </a:r>
            <a:r>
              <a:rPr lang="vi-VN" sz="2200" dirty="0"/>
              <a:t>không đổi, </a:t>
            </a:r>
            <a:r>
              <a:rPr lang="vi-VN" sz="2200" dirty="0" smtClean="0"/>
              <a:t>pháp </a:t>
            </a:r>
            <a:r>
              <a:rPr lang="vi-VN" sz="2200" dirty="0"/>
              <a:t>tuyến </a:t>
            </a:r>
            <a:r>
              <a:rPr lang="vi-VN" sz="2200" dirty="0" smtClean="0"/>
              <a:t>chung </a:t>
            </a:r>
            <a:r>
              <a:rPr lang="vi-VN" sz="2200" dirty="0"/>
              <a:t>của cặp biên dạng đối </a:t>
            </a:r>
            <a:r>
              <a:rPr lang="vi-VN" sz="2200" dirty="0" smtClean="0"/>
              <a:t>tiếp</a:t>
            </a:r>
            <a:r>
              <a:rPr lang="en-US" sz="2200" dirty="0" smtClean="0"/>
              <a:t> </a:t>
            </a:r>
            <a:r>
              <a:rPr lang="vi-VN" sz="2200" dirty="0" smtClean="0"/>
              <a:t>phải cắt </a:t>
            </a:r>
            <a:r>
              <a:rPr lang="vi-VN" sz="2200" dirty="0"/>
              <a:t>đường nối tâm tại 1 điểm cố </a:t>
            </a:r>
            <a:r>
              <a:rPr lang="vi-VN" sz="2200" dirty="0" smtClean="0"/>
              <a:t>định</a:t>
            </a:r>
            <a:endParaRPr lang="en-US" sz="2200" dirty="0"/>
          </a:p>
        </p:txBody>
      </p:sp>
      <p:sp>
        <p:nvSpPr>
          <p:cNvPr id="15363" name="Rectangle 3"/>
          <p:cNvSpPr>
            <a:spLocks noChangeArrowheads="1"/>
          </p:cNvSpPr>
          <p:nvPr/>
        </p:nvSpPr>
        <p:spPr bwMode="auto">
          <a:xfrm>
            <a:off x="0" y="516395"/>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pitchFamily="34" charset="0"/>
              <a:cs typeface="Arial" pitchFamily="34" charset="0"/>
            </a:endParaRPr>
          </a:p>
        </p:txBody>
      </p:sp>
      <p:sp>
        <p:nvSpPr>
          <p:cNvPr id="15365" name="Rectangle 5"/>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sp>
        <p:nvSpPr>
          <p:cNvPr id="15367" name="Rectangle 7"/>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pic>
        <p:nvPicPr>
          <p:cNvPr id="15366" name="Picture 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187125" y="3450414"/>
            <a:ext cx="1136143" cy="746159"/>
          </a:xfrm>
          <a:prstGeom prst="rect">
            <a:avLst/>
          </a:prstGeom>
          <a:noFill/>
        </p:spPr>
      </p:pic>
      <p:pic>
        <p:nvPicPr>
          <p:cNvPr id="24" name="Picture 23" descr="123.PNG"/>
          <p:cNvPicPr>
            <a:picLocks noChangeAspect="1"/>
          </p:cNvPicPr>
          <p:nvPr/>
        </p:nvPicPr>
        <p:blipFill>
          <a:blip r:embed="rId3"/>
          <a:stretch>
            <a:fillRect/>
          </a:stretch>
        </p:blipFill>
        <p:spPr>
          <a:xfrm>
            <a:off x="1607448" y="2808521"/>
            <a:ext cx="2295497" cy="498079"/>
          </a:xfrm>
          <a:prstGeom prst="rect">
            <a:avLst/>
          </a:prstGeom>
        </p:spPr>
      </p:pic>
      <p:grpSp>
        <p:nvGrpSpPr>
          <p:cNvPr id="3" name="Group 30"/>
          <p:cNvGrpSpPr/>
          <p:nvPr/>
        </p:nvGrpSpPr>
        <p:grpSpPr>
          <a:xfrm>
            <a:off x="6149575" y="1261974"/>
            <a:ext cx="2774026" cy="5004268"/>
            <a:chOff x="6225988" y="719527"/>
            <a:chExt cx="2918011" cy="5858708"/>
          </a:xfrm>
        </p:grpSpPr>
        <p:grpSp>
          <p:nvGrpSpPr>
            <p:cNvPr id="7" name="Group 29"/>
            <p:cNvGrpSpPr/>
            <p:nvPr/>
          </p:nvGrpSpPr>
          <p:grpSpPr>
            <a:xfrm>
              <a:off x="6225988" y="719527"/>
              <a:ext cx="2918011" cy="5858708"/>
              <a:chOff x="6225988" y="719527"/>
              <a:chExt cx="2918011" cy="5858708"/>
            </a:xfrm>
          </p:grpSpPr>
          <p:pic>
            <p:nvPicPr>
              <p:cNvPr id="4" name="Picture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225988" y="719527"/>
                <a:ext cx="2918011" cy="5858708"/>
              </a:xfrm>
              <a:prstGeom prst="rect">
                <a:avLst/>
              </a:prstGeom>
            </p:spPr>
          </p:pic>
          <p:cxnSp>
            <p:nvCxnSpPr>
              <p:cNvPr id="8" name="Straight Arrow Connector 7"/>
              <p:cNvCxnSpPr/>
              <p:nvPr/>
            </p:nvCxnSpPr>
            <p:spPr>
              <a:xfrm>
                <a:off x="7652112" y="3701512"/>
                <a:ext cx="519446"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7652112" y="3752232"/>
                <a:ext cx="519446" cy="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grpSp>
        <p:grpSp>
          <p:nvGrpSpPr>
            <p:cNvPr id="12" name="Group 27"/>
            <p:cNvGrpSpPr/>
            <p:nvPr/>
          </p:nvGrpSpPr>
          <p:grpSpPr>
            <a:xfrm>
              <a:off x="7846805" y="3196139"/>
              <a:ext cx="554068" cy="441142"/>
              <a:chOff x="7846805" y="3307898"/>
              <a:chExt cx="554068" cy="441425"/>
            </a:xfrm>
          </p:grpSpPr>
          <p:sp>
            <p:nvSpPr>
              <p:cNvPr id="11" name="TextBox 10"/>
              <p:cNvSpPr txBox="1">
                <a:spLocks noRot="1" noChangeAspect="1" noMove="1" noResize="1" noEditPoints="1" noAdjustHandles="1" noChangeArrowheads="1" noChangeShapeType="1" noTextEdit="1"/>
              </p:cNvSpPr>
              <p:nvPr/>
            </p:nvSpPr>
            <p:spPr>
              <a:xfrm>
                <a:off x="7846805" y="3307898"/>
                <a:ext cx="554068" cy="441425"/>
              </a:xfrm>
              <a:prstGeom prst="rect">
                <a:avLst/>
              </a:prstGeom>
              <a:blipFill rotWithShape="0">
                <a:blip r:embed="rId5"/>
                <a:stretch>
                  <a:fillRect b="-1429"/>
                </a:stretch>
              </a:blipFill>
            </p:spPr>
            <p:txBody>
              <a:bodyPr/>
              <a:lstStyle/>
              <a:p>
                <a:r>
                  <a:rPr lang="en-US" sz="2200">
                    <a:noFill/>
                  </a:rPr>
                  <a:t> </a:t>
                </a:r>
              </a:p>
            </p:txBody>
          </p:sp>
          <p:cxnSp>
            <p:nvCxnSpPr>
              <p:cNvPr id="26" name="Straight Arrow Connector 25"/>
              <p:cNvCxnSpPr/>
              <p:nvPr/>
            </p:nvCxnSpPr>
            <p:spPr>
              <a:xfrm>
                <a:off x="7965440" y="3393440"/>
                <a:ext cx="360000"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grpSp>
        <p:grpSp>
          <p:nvGrpSpPr>
            <p:cNvPr id="13" name="Group 28"/>
            <p:cNvGrpSpPr/>
            <p:nvPr/>
          </p:nvGrpSpPr>
          <p:grpSpPr>
            <a:xfrm>
              <a:off x="7473279" y="3850430"/>
              <a:ext cx="554068" cy="441425"/>
              <a:chOff x="7859359" y="3789470"/>
              <a:chExt cx="554068" cy="441425"/>
            </a:xfrm>
          </p:grpSpPr>
          <p:sp>
            <p:nvSpPr>
              <p:cNvPr id="10" name="TextBox 9"/>
              <p:cNvSpPr txBox="1">
                <a:spLocks noRot="1" noChangeAspect="1" noMove="1" noResize="1" noEditPoints="1" noAdjustHandles="1" noChangeArrowheads="1" noChangeShapeType="1" noTextEdit="1"/>
              </p:cNvSpPr>
              <p:nvPr/>
            </p:nvSpPr>
            <p:spPr>
              <a:xfrm>
                <a:off x="7859359" y="3789470"/>
                <a:ext cx="554068" cy="441425"/>
              </a:xfrm>
              <a:prstGeom prst="rect">
                <a:avLst/>
              </a:prstGeom>
              <a:blipFill rotWithShape="0">
                <a:blip r:embed="rId6"/>
                <a:stretch>
                  <a:fillRect b="-1429"/>
                </a:stretch>
              </a:blipFill>
            </p:spPr>
            <p:txBody>
              <a:bodyPr/>
              <a:lstStyle/>
              <a:p>
                <a:r>
                  <a:rPr lang="en-US" sz="2200">
                    <a:noFill/>
                  </a:rPr>
                  <a:t> </a:t>
                </a:r>
              </a:p>
            </p:txBody>
          </p:sp>
          <p:cxnSp>
            <p:nvCxnSpPr>
              <p:cNvPr id="27" name="Straight Arrow Connector 26"/>
              <p:cNvCxnSpPr/>
              <p:nvPr/>
            </p:nvCxnSpPr>
            <p:spPr>
              <a:xfrm>
                <a:off x="7945120" y="3881120"/>
                <a:ext cx="360000"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grpSp>
      </p:grpSp>
      <p:sp>
        <p:nvSpPr>
          <p:cNvPr id="14338" name="Rectangle 2"/>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grpSp>
        <p:nvGrpSpPr>
          <p:cNvPr id="30" name="Group 29"/>
          <p:cNvGrpSpPr/>
          <p:nvPr/>
        </p:nvGrpSpPr>
        <p:grpSpPr>
          <a:xfrm>
            <a:off x="795978" y="1615640"/>
            <a:ext cx="4181605" cy="599607"/>
            <a:chOff x="718344" y="974360"/>
            <a:chExt cx="4181605" cy="599607"/>
          </a:xfrm>
        </p:grpSpPr>
        <p:sp>
          <p:nvSpPr>
            <p:cNvPr id="21" name="Rectangle 20"/>
            <p:cNvSpPr/>
            <p:nvPr/>
          </p:nvSpPr>
          <p:spPr>
            <a:xfrm>
              <a:off x="718344" y="1010799"/>
              <a:ext cx="1953292" cy="430887"/>
            </a:xfrm>
            <a:prstGeom prst="rect">
              <a:avLst/>
            </a:prstGeom>
          </p:spPr>
          <p:txBody>
            <a:bodyPr wrap="none">
              <a:spAutoFit/>
            </a:bodyPr>
            <a:lstStyle/>
            <a:p>
              <a:r>
                <a:rPr lang="en-US" sz="2200" dirty="0" err="1" smtClean="0">
                  <a:latin typeface="Arial" pitchFamily="34" charset="0"/>
                  <a:cs typeface="Arial" pitchFamily="34" charset="0"/>
                </a:rPr>
                <a:t>Yêu</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cầu</a:t>
              </a:r>
              <a:r>
                <a:rPr lang="en-US" sz="2200" dirty="0" smtClean="0">
                  <a:latin typeface="Arial" pitchFamily="34" charset="0"/>
                  <a:cs typeface="Arial" pitchFamily="34" charset="0"/>
                </a:rPr>
                <a:t> TST:</a:t>
              </a:r>
              <a:r>
                <a:rPr lang="vi-VN" sz="2200" dirty="0" smtClean="0">
                  <a:latin typeface="Arial" pitchFamily="34" charset="0"/>
                  <a:cs typeface="Arial" pitchFamily="34" charset="0"/>
                </a:rPr>
                <a:t> </a:t>
              </a:r>
              <a:endParaRPr lang="en-US" sz="2200" dirty="0">
                <a:latin typeface="Arial" pitchFamily="34" charset="0"/>
                <a:cs typeface="Arial" pitchFamily="34" charset="0"/>
              </a:endParaRPr>
            </a:p>
          </p:txBody>
        </p:sp>
        <p:pic>
          <p:nvPicPr>
            <p:cNvPr id="14337" name="Picture 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773179" y="974360"/>
              <a:ext cx="2126770" cy="599607"/>
            </a:xfrm>
            <a:prstGeom prst="rect">
              <a:avLst/>
            </a:prstGeom>
            <a:noFill/>
          </p:spPr>
        </p:pic>
      </p:grpSp>
      <p:grpSp>
        <p:nvGrpSpPr>
          <p:cNvPr id="29" name="Group 8"/>
          <p:cNvGrpSpPr>
            <a:grpSpLocks/>
          </p:cNvGrpSpPr>
          <p:nvPr/>
        </p:nvGrpSpPr>
        <p:grpSpPr bwMode="auto">
          <a:xfrm>
            <a:off x="0" y="-25400"/>
            <a:ext cx="7358063" cy="1089025"/>
            <a:chOff x="362309" y="-53282"/>
            <a:chExt cx="8412453" cy="1381659"/>
          </a:xfrm>
        </p:grpSpPr>
        <p:pic>
          <p:nvPicPr>
            <p:cNvPr id="31" name="Picture 7"/>
            <p:cNvPicPr>
              <a:picLocks noChangeAspect="1"/>
            </p:cNvPicPr>
            <p:nvPr/>
          </p:nvPicPr>
          <p:blipFill>
            <a:blip r:embed="rId8">
              <a:extLst>
                <a:ext uri="{28A0092B-C50C-407E-A947-70E740481C1C}">
                  <a14:useLocalDpi xmlns="" xmlns:a14="http://schemas.microsoft.com/office/drawing/2010/main" val="0"/>
                </a:ext>
              </a:extLst>
            </a:blip>
            <a:srcRect/>
            <a:stretch>
              <a:fillRect/>
            </a:stretch>
          </p:blipFill>
          <p:spPr bwMode="auto">
            <a:xfrm>
              <a:off x="362309" y="1"/>
              <a:ext cx="8376249" cy="125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2"/>
            <p:cNvPicPr>
              <a:picLocks noChangeAspect="1"/>
            </p:cNvPicPr>
            <p:nvPr/>
          </p:nvPicPr>
          <p:blipFill>
            <a:blip r:embed="rId9">
              <a:extLst>
                <a:ext uri="{28A0092B-C50C-407E-A947-70E740481C1C}">
                  <a14:useLocalDpi xmlns="" xmlns:a14="http://schemas.microsoft.com/office/drawing/2010/main" val="0"/>
                </a:ext>
              </a:extLst>
            </a:blip>
            <a:srcRect/>
            <a:stretch>
              <a:fillRect/>
            </a:stretch>
          </p:blipFill>
          <p:spPr bwMode="auto">
            <a:xfrm>
              <a:off x="7393101" y="-53282"/>
              <a:ext cx="1381661" cy="1381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Slide Number Placeholder 1"/>
          <p:cNvSpPr>
            <a:spLocks noGrp="1"/>
          </p:cNvSpPr>
          <p:nvPr>
            <p:ph type="sldNum" sz="quarter" idx="12"/>
          </p:nvPr>
        </p:nvSpPr>
        <p:spPr/>
        <p:txBody>
          <a:bodyPr/>
          <a:lstStyle/>
          <a:p>
            <a:fld id="{7DA90B12-5872-44F5-A5A5-9B6E76CECAFA}" type="slidenum">
              <a:rPr lang="en-US" smtClean="0"/>
              <a:pPr/>
              <a:t>7</a:t>
            </a:fld>
            <a:endParaRPr lang="en-US" dirty="0"/>
          </a:p>
        </p:txBody>
      </p:sp>
      <mc:AlternateContent xmlns:mc="http://schemas.openxmlformats.org/markup-compatibility/2006">
        <mc:Choice xmlns="" xmlns:a14="http://schemas.microsoft.com/office/drawing/2010/main" Requires="a14">
          <p:sp>
            <p:nvSpPr>
              <p:cNvPr id="16" name="Rectangle 15"/>
              <p:cNvSpPr/>
              <p:nvPr/>
            </p:nvSpPr>
            <p:spPr>
              <a:xfrm>
                <a:off x="2064399" y="2233756"/>
                <a:ext cx="1381597" cy="4374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2000" i="1">
                              <a:latin typeface="Cambria Math" panose="02040503050406030204" pitchFamily="18" charset="0"/>
                            </a:rPr>
                          </m:ctrlPr>
                        </m:sSubPr>
                        <m:e>
                          <m:acc>
                            <m:accPr>
                              <m:chr m:val="⃗"/>
                              <m:ctrlPr>
                                <a:rPr lang="id-ID" sz="2000" i="1">
                                  <a:latin typeface="Cambria Math" panose="02040503050406030204" pitchFamily="18" charset="0"/>
                                </a:rPr>
                              </m:ctrlPr>
                            </m:accPr>
                            <m:e>
                              <m:r>
                                <a:rPr lang="vi-VN" sz="2000" i="1">
                                  <a:latin typeface="Cambria Math"/>
                                </a:rPr>
                                <m:t>𝑉</m:t>
                              </m:r>
                            </m:e>
                          </m:acc>
                        </m:e>
                        <m:sub>
                          <m:r>
                            <a:rPr lang="vi-VN" sz="2000" i="1">
                              <a:latin typeface="Cambria Math"/>
                            </a:rPr>
                            <m:t>𝑃</m:t>
                          </m:r>
                          <m:r>
                            <a:rPr lang="vi-VN" sz="2000" i="1">
                              <a:latin typeface="Cambria Math"/>
                            </a:rPr>
                            <m:t>1</m:t>
                          </m:r>
                        </m:sub>
                      </m:sSub>
                      <m:r>
                        <a:rPr lang="vi-VN" sz="2000" i="1">
                          <a:latin typeface="Cambria Math"/>
                        </a:rPr>
                        <m:t> </m:t>
                      </m:r>
                      <m:r>
                        <a:rPr lang="vi-VN" sz="2000" i="1">
                          <a:latin typeface="Cambria Math" panose="02040503050406030204" pitchFamily="18" charset="0"/>
                        </a:rPr>
                        <m:t>=</m:t>
                      </m:r>
                      <m:sSub>
                        <m:sSubPr>
                          <m:ctrlPr>
                            <a:rPr lang="id-ID" sz="2000" i="1">
                              <a:latin typeface="Cambria Math" panose="02040503050406030204" pitchFamily="18" charset="0"/>
                            </a:rPr>
                          </m:ctrlPr>
                        </m:sSubPr>
                        <m:e>
                          <m:acc>
                            <m:accPr>
                              <m:chr m:val="⃗"/>
                              <m:ctrlPr>
                                <a:rPr lang="id-ID" sz="2000" i="1">
                                  <a:latin typeface="Cambria Math" panose="02040503050406030204" pitchFamily="18" charset="0"/>
                                </a:rPr>
                              </m:ctrlPr>
                            </m:accPr>
                            <m:e>
                              <m:r>
                                <a:rPr lang="vi-VN" sz="2000" i="1">
                                  <a:latin typeface="Cambria Math"/>
                                </a:rPr>
                                <m:t>𝑉</m:t>
                              </m:r>
                            </m:e>
                          </m:acc>
                        </m:e>
                        <m:sub>
                          <m:r>
                            <a:rPr lang="vi-VN" sz="2000" i="1">
                              <a:latin typeface="Cambria Math"/>
                            </a:rPr>
                            <m:t>𝑃</m:t>
                          </m:r>
                          <m:r>
                            <a:rPr lang="vi-VN" sz="2000" i="1">
                              <a:latin typeface="Cambria Math"/>
                            </a:rPr>
                            <m:t>2</m:t>
                          </m:r>
                        </m:sub>
                      </m:sSub>
                    </m:oMath>
                  </m:oMathPara>
                </a14:m>
                <a:endParaRPr lang="id-ID" sz="2000" dirty="0"/>
              </a:p>
            </p:txBody>
          </p:sp>
        </mc:Choice>
        <mc:Fallback>
          <p:sp>
            <p:nvSpPr>
              <p:cNvPr id="16" name="Rectangle 15"/>
              <p:cNvSpPr>
                <a:spLocks noRot="1" noChangeAspect="1" noMove="1" noResize="1" noEditPoints="1" noAdjustHandles="1" noChangeArrowheads="1" noChangeShapeType="1" noTextEdit="1"/>
              </p:cNvSpPr>
              <p:nvPr/>
            </p:nvSpPr>
            <p:spPr>
              <a:xfrm>
                <a:off x="2064399" y="2233756"/>
                <a:ext cx="1381597" cy="437492"/>
              </a:xfrm>
              <a:prstGeom prst="rect">
                <a:avLst/>
              </a:prstGeom>
              <a:blipFill rotWithShape="1">
                <a:blip r:embed="rId10"/>
                <a:stretch>
                  <a:fillRect b="-1389"/>
                </a:stretch>
              </a:blipFill>
            </p:spPr>
            <p:txBody>
              <a:bodyPr/>
              <a:lstStyle/>
              <a:p>
                <a:r>
                  <a:rPr lang="id-ID">
                    <a:noFill/>
                  </a:rPr>
                  <a:t> </a:t>
                </a:r>
              </a:p>
            </p:txBody>
          </p:sp>
        </mc:Fallback>
      </mc:AlternateContent>
      <p:sp>
        <p:nvSpPr>
          <p:cNvPr id="18" name="Rectangle 17"/>
          <p:cNvSpPr/>
          <p:nvPr/>
        </p:nvSpPr>
        <p:spPr>
          <a:xfrm>
            <a:off x="1113125" y="4313310"/>
            <a:ext cx="3475375" cy="430887"/>
          </a:xfrm>
          <a:prstGeom prst="rect">
            <a:avLst/>
          </a:prstGeom>
        </p:spPr>
        <p:txBody>
          <a:bodyPr wrap="none">
            <a:spAutoFit/>
          </a:bodyPr>
          <a:lstStyle/>
          <a:p>
            <a:r>
              <a:rPr lang="en-US" sz="2200" dirty="0" smtClean="0">
                <a:latin typeface="Arial" pitchFamily="34" charset="0"/>
                <a:cs typeface="Arial" pitchFamily="34" charset="0"/>
              </a:rPr>
              <a:t>i</a:t>
            </a:r>
            <a:r>
              <a:rPr lang="en-US" dirty="0" smtClean="0">
                <a:latin typeface="Arial" pitchFamily="34" charset="0"/>
                <a:cs typeface="Arial" pitchFamily="34" charset="0"/>
              </a:rPr>
              <a:t>12 </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hằng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số</a:t>
            </a:r>
            <a:r>
              <a:rPr lang="en-US" sz="2200" dirty="0" smtClean="0">
                <a:latin typeface="Arial" pitchFamily="34" charset="0"/>
                <a:cs typeface="Arial" pitchFamily="34" charset="0"/>
              </a:rPr>
              <a:t> =&gt; </a:t>
            </a:r>
            <a:r>
              <a:rPr lang="en-US" sz="2200" dirty="0" smtClean="0">
                <a:solidFill>
                  <a:srgbClr val="FF0000"/>
                </a:solidFill>
                <a:latin typeface="Arial" pitchFamily="34" charset="0"/>
                <a:cs typeface="Arial" pitchFamily="34" charset="0"/>
              </a:rPr>
              <a:t>P </a:t>
            </a:r>
            <a:r>
              <a:rPr lang="en-US" sz="2200" dirty="0" err="1" smtClean="0">
                <a:solidFill>
                  <a:srgbClr val="FF0000"/>
                </a:solidFill>
                <a:latin typeface="Arial" pitchFamily="34" charset="0"/>
                <a:cs typeface="Arial" pitchFamily="34" charset="0"/>
              </a:rPr>
              <a:t>cố</a:t>
            </a:r>
            <a:r>
              <a:rPr lang="en-US" sz="2200" dirty="0" smtClean="0">
                <a:solidFill>
                  <a:srgbClr val="FF0000"/>
                </a:solidFill>
                <a:latin typeface="Arial" pitchFamily="34" charset="0"/>
                <a:cs typeface="Arial" pitchFamily="34" charset="0"/>
              </a:rPr>
              <a:t> </a:t>
            </a:r>
            <a:r>
              <a:rPr lang="en-US" sz="2200" dirty="0" err="1" smtClean="0">
                <a:solidFill>
                  <a:srgbClr val="FF0000"/>
                </a:solidFill>
                <a:latin typeface="Arial" pitchFamily="34" charset="0"/>
                <a:cs typeface="Arial" pitchFamily="34" charset="0"/>
              </a:rPr>
              <a:t>định</a:t>
            </a:r>
            <a:endParaRPr lang="id-ID" sz="2200" dirty="0">
              <a:solidFill>
                <a:srgbClr val="FF0000"/>
              </a:solidFill>
            </a:endParaRPr>
          </a:p>
        </p:txBody>
      </p:sp>
    </p:spTree>
    <p:extLst>
      <p:ext uri="{BB962C8B-B14F-4D97-AF65-F5344CB8AC3E}">
        <p14:creationId xmlns="" xmlns:p14="http://schemas.microsoft.com/office/powerpoint/2010/main" val="3013446011"/>
      </p:ext>
    </p:extLst>
  </p:cSld>
  <p:clrMapOvr>
    <a:masterClrMapping/>
  </p:clrMapOvr>
  <mc:AlternateContent xmlns:mc="http://schemas.openxmlformats.org/markup-compatibility/2006">
    <mc:Choice xmlns=""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2692" y="1121320"/>
            <a:ext cx="4993675" cy="507831"/>
          </a:xfrm>
          <a:prstGeom prst="rect">
            <a:avLst/>
          </a:prstGeom>
        </p:spPr>
        <p:txBody>
          <a:bodyPr wrap="none">
            <a:spAutoFit/>
          </a:bodyPr>
          <a:lstStyle/>
          <a:p>
            <a:r>
              <a:rPr lang="en-US" sz="2700" b="1" dirty="0" smtClean="0">
                <a:latin typeface="Arial" panose="020B0604020202020204" pitchFamily="34" charset="0"/>
                <a:ea typeface="Calibri" panose="020F0502020204030204" pitchFamily="34" charset="0"/>
                <a:cs typeface="Arial" panose="020B0604020202020204" pitchFamily="34" charset="0"/>
              </a:rPr>
              <a:t>4.3. </a:t>
            </a:r>
            <a:r>
              <a:rPr lang="en-US" sz="2700" b="1" dirty="0" err="1" smtClean="0">
                <a:latin typeface="Arial" panose="020B0604020202020204" pitchFamily="34" charset="0"/>
                <a:ea typeface="Calibri" panose="020F0502020204030204" pitchFamily="34" charset="0"/>
                <a:cs typeface="Arial" panose="020B0604020202020204" pitchFamily="34" charset="0"/>
              </a:rPr>
              <a:t>Biên</a:t>
            </a:r>
            <a:r>
              <a:rPr lang="en-US" sz="2700" b="1" dirty="0" smtClean="0">
                <a:latin typeface="Arial" panose="020B0604020202020204" pitchFamily="34" charset="0"/>
                <a:ea typeface="Calibri" panose="020F0502020204030204" pitchFamily="34" charset="0"/>
                <a:cs typeface="Arial" panose="020B0604020202020204" pitchFamily="34" charset="0"/>
              </a:rPr>
              <a:t> </a:t>
            </a:r>
            <a:r>
              <a:rPr lang="en-US" sz="2700" b="1" dirty="0" err="1" smtClean="0">
                <a:latin typeface="Arial" panose="020B0604020202020204" pitchFamily="34" charset="0"/>
                <a:ea typeface="Calibri" panose="020F0502020204030204" pitchFamily="34" charset="0"/>
                <a:cs typeface="Arial" panose="020B0604020202020204" pitchFamily="34" charset="0"/>
              </a:rPr>
              <a:t>dạng</a:t>
            </a:r>
            <a:r>
              <a:rPr lang="en-US" sz="2700" b="1" dirty="0" smtClean="0">
                <a:latin typeface="Arial" panose="020B0604020202020204" pitchFamily="34" charset="0"/>
                <a:ea typeface="Calibri" panose="020F0502020204030204" pitchFamily="34" charset="0"/>
                <a:cs typeface="Arial" panose="020B0604020202020204" pitchFamily="34" charset="0"/>
              </a:rPr>
              <a:t> </a:t>
            </a:r>
            <a:r>
              <a:rPr lang="en-US" sz="2700" b="1" dirty="0" err="1" smtClean="0">
                <a:latin typeface="Arial" panose="020B0604020202020204" pitchFamily="34" charset="0"/>
                <a:ea typeface="Calibri" panose="020F0502020204030204" pitchFamily="34" charset="0"/>
                <a:cs typeface="Arial" panose="020B0604020202020204" pitchFamily="34" charset="0"/>
              </a:rPr>
              <a:t>răng</a:t>
            </a:r>
            <a:r>
              <a:rPr lang="en-US" sz="2700" b="1" dirty="0" smtClean="0">
                <a:latin typeface="Arial" panose="020B0604020202020204" pitchFamily="34" charset="0"/>
                <a:ea typeface="Calibri" panose="020F0502020204030204" pitchFamily="34" charset="0"/>
                <a:cs typeface="Arial" panose="020B0604020202020204" pitchFamily="34" charset="0"/>
              </a:rPr>
              <a:t> </a:t>
            </a:r>
            <a:r>
              <a:rPr lang="en-US" sz="2700" b="1" dirty="0" err="1" smtClean="0">
                <a:latin typeface="Arial" panose="020B0604020202020204" pitchFamily="34" charset="0"/>
                <a:ea typeface="Calibri" panose="020F0502020204030204" pitchFamily="34" charset="0"/>
                <a:cs typeface="Arial" panose="020B0604020202020204" pitchFamily="34" charset="0"/>
              </a:rPr>
              <a:t>thân</a:t>
            </a:r>
            <a:r>
              <a:rPr lang="en-US" sz="2700" b="1" dirty="0" smtClean="0">
                <a:latin typeface="Arial" panose="020B0604020202020204" pitchFamily="34" charset="0"/>
                <a:ea typeface="Calibri" panose="020F0502020204030204" pitchFamily="34" charset="0"/>
                <a:cs typeface="Arial" panose="020B0604020202020204" pitchFamily="34" charset="0"/>
              </a:rPr>
              <a:t> </a:t>
            </a:r>
            <a:r>
              <a:rPr lang="en-US" sz="2700" b="1" dirty="0" err="1" smtClean="0">
                <a:latin typeface="Arial" panose="020B0604020202020204" pitchFamily="34" charset="0"/>
                <a:ea typeface="Calibri" panose="020F0502020204030204" pitchFamily="34" charset="0"/>
                <a:cs typeface="Arial" panose="020B0604020202020204" pitchFamily="34" charset="0"/>
              </a:rPr>
              <a:t>khai</a:t>
            </a:r>
            <a:endParaRPr lang="en-US" sz="2700" dirty="0">
              <a:latin typeface="Arial" panose="020B0604020202020204" pitchFamily="34" charset="0"/>
              <a:cs typeface="Arial" panose="020B0604020202020204" pitchFamily="34" charset="0"/>
            </a:endParaRPr>
          </a:p>
        </p:txBody>
      </p:sp>
      <p:sp>
        <p:nvSpPr>
          <p:cNvPr id="5" name="Rectangle 4"/>
          <p:cNvSpPr/>
          <p:nvPr/>
        </p:nvSpPr>
        <p:spPr>
          <a:xfrm>
            <a:off x="854440" y="1531650"/>
            <a:ext cx="2796738" cy="537391"/>
          </a:xfrm>
          <a:prstGeom prst="rect">
            <a:avLst/>
          </a:prstGeom>
        </p:spPr>
        <p:txBody>
          <a:bodyPr wrap="square">
            <a:spAutoFit/>
          </a:bodyPr>
          <a:lstStyle/>
          <a:p>
            <a:pPr>
              <a:lnSpc>
                <a:spcPct val="150000"/>
              </a:lnSpc>
            </a:pPr>
            <a:r>
              <a:rPr lang="en-US" sz="2200" b="1" dirty="0" smtClean="0">
                <a:latin typeface="Arial" panose="020B0604020202020204" pitchFamily="34" charset="0"/>
                <a:ea typeface="Calibri" panose="020F0502020204030204" pitchFamily="34" charset="0"/>
                <a:cs typeface="Arial" panose="020B0604020202020204" pitchFamily="34" charset="0"/>
              </a:rPr>
              <a:t>4.3.1. </a:t>
            </a:r>
            <a:r>
              <a:rPr lang="en-US" sz="2200" b="1" dirty="0" err="1" smtClean="0">
                <a:latin typeface="Arial" panose="020B0604020202020204" pitchFamily="34" charset="0"/>
                <a:ea typeface="Calibri" panose="020F0502020204030204" pitchFamily="34" charset="0"/>
                <a:cs typeface="Arial" panose="020B0604020202020204" pitchFamily="34" charset="0"/>
              </a:rPr>
              <a:t>Định</a:t>
            </a:r>
            <a:r>
              <a:rPr lang="en-US" sz="2200" b="1" dirty="0" smtClean="0">
                <a:latin typeface="Arial" panose="020B0604020202020204" pitchFamily="34" charset="0"/>
                <a:ea typeface="Calibri" panose="020F0502020204030204" pitchFamily="34" charset="0"/>
                <a:cs typeface="Arial" panose="020B0604020202020204" pitchFamily="34" charset="0"/>
              </a:rPr>
              <a:t> </a:t>
            </a:r>
            <a:r>
              <a:rPr lang="en-US" sz="2200" b="1" dirty="0" err="1" smtClean="0">
                <a:latin typeface="Arial" panose="020B0604020202020204" pitchFamily="34" charset="0"/>
                <a:ea typeface="Calibri" panose="020F0502020204030204" pitchFamily="34" charset="0"/>
                <a:cs typeface="Arial" panose="020B0604020202020204" pitchFamily="34" charset="0"/>
              </a:rPr>
              <a:t>nghĩa</a:t>
            </a:r>
            <a:endParaRPr lang="en-US" sz="2200" b="1"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946864" y="3804249"/>
            <a:ext cx="3097221" cy="2427401"/>
          </a:xfrm>
          <a:prstGeom prst="rect">
            <a:avLst/>
          </a:prstGeom>
        </p:spPr>
      </p:pic>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35605" y="3804248"/>
            <a:ext cx="3055603" cy="2427401"/>
          </a:xfrm>
          <a:prstGeom prst="rect">
            <a:avLst/>
          </a:prstGeom>
        </p:spPr>
      </p:pic>
      <p:sp>
        <p:nvSpPr>
          <p:cNvPr id="32769" name="Rectangle 1"/>
          <p:cNvSpPr>
            <a:spLocks noChangeArrowheads="1"/>
          </p:cNvSpPr>
          <p:nvPr/>
        </p:nvSpPr>
        <p:spPr bwMode="auto">
          <a:xfrm>
            <a:off x="848018" y="2189834"/>
            <a:ext cx="3324949"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200" b="0" i="0" u="none" strike="noStrike" cap="none" normalizeH="0" baseline="0" dirty="0" smtClean="0">
                <a:ln>
                  <a:noFill/>
                </a:ln>
                <a:solidFill>
                  <a:schemeClr val="tx1"/>
                </a:solidFill>
                <a:effectLst/>
                <a:ea typeface="Calibri" pitchFamily="34" charset="0"/>
                <a:cs typeface="Times New Roman" pitchFamily="18" charset="0"/>
              </a:rPr>
              <a:t>(O, r</a:t>
            </a:r>
            <a:r>
              <a:rPr kumimoji="0" lang="vi-VN" sz="2200" b="0" i="0" u="none" strike="noStrike" cap="none" normalizeH="0" baseline="-30000" dirty="0" smtClean="0">
                <a:ln>
                  <a:noFill/>
                </a:ln>
                <a:solidFill>
                  <a:schemeClr val="tx1"/>
                </a:solidFill>
                <a:effectLst/>
                <a:ea typeface="Calibri" pitchFamily="34" charset="0"/>
                <a:cs typeface="Times New Roman" pitchFamily="18" charset="0"/>
              </a:rPr>
              <a:t>b</a:t>
            </a:r>
            <a:r>
              <a:rPr kumimoji="0" lang="vi-VN" sz="2200" b="0" i="0" u="none" strike="noStrike" cap="none" normalizeH="0" baseline="0" dirty="0" smtClean="0">
                <a:ln>
                  <a:noFill/>
                </a:ln>
                <a:solidFill>
                  <a:schemeClr val="tx1"/>
                </a:solidFill>
                <a:effectLst/>
                <a:ea typeface="Calibri" pitchFamily="34" charset="0"/>
                <a:cs typeface="Times New Roman" pitchFamily="18" charset="0"/>
              </a:rPr>
              <a:t>): đường tròn cơ sở</a:t>
            </a:r>
            <a:endParaRPr kumimoji="0" lang="vi-VN" sz="2200" b="0" i="0" u="none" strike="noStrike" cap="none" normalizeH="0" baseline="0" dirty="0" smtClean="0">
              <a:ln>
                <a:noFill/>
              </a:ln>
              <a:solidFill>
                <a:schemeClr val="tx1"/>
              </a:solidFill>
              <a:effectLst/>
              <a:cs typeface="Arial" pitchFamily="34" charset="0"/>
            </a:endParaRPr>
          </a:p>
        </p:txBody>
      </p:sp>
      <p:sp>
        <p:nvSpPr>
          <p:cNvPr id="32770" name="Rectangle 2"/>
          <p:cNvSpPr>
            <a:spLocks noChangeArrowheads="1"/>
          </p:cNvSpPr>
          <p:nvPr/>
        </p:nvSpPr>
        <p:spPr bwMode="auto">
          <a:xfrm>
            <a:off x="833027" y="2744470"/>
            <a:ext cx="5436104"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200" b="0" i="0" u="none" strike="noStrike" cap="none" normalizeH="0" baseline="0" dirty="0" smtClean="0">
                <a:ln>
                  <a:noFill/>
                </a:ln>
                <a:solidFill>
                  <a:schemeClr val="tx1"/>
                </a:solidFill>
                <a:effectLst/>
                <a:ea typeface="Calibri" pitchFamily="34" charset="0"/>
                <a:cs typeface="Times New Roman" pitchFamily="18" charset="0"/>
              </a:rPr>
              <a:t>(d) lăn không trượt trên đường tròn (O,</a:t>
            </a:r>
            <a:r>
              <a:rPr kumimoji="0" lang="en-US" sz="2200" b="0" i="0" u="none" strike="noStrike" cap="none" normalizeH="0" baseline="0" dirty="0" smtClean="0">
                <a:ln>
                  <a:noFill/>
                </a:ln>
                <a:solidFill>
                  <a:schemeClr val="tx1"/>
                </a:solidFill>
                <a:effectLst/>
                <a:ea typeface="Calibri" pitchFamily="34" charset="0"/>
                <a:cs typeface="Times New Roman" pitchFamily="18" charset="0"/>
              </a:rPr>
              <a:t> </a:t>
            </a:r>
            <a:r>
              <a:rPr kumimoji="0" lang="vi-VN" sz="2200" b="0" i="0" u="none" strike="noStrike" cap="none" normalizeH="0" baseline="0" dirty="0" smtClean="0">
                <a:ln>
                  <a:noFill/>
                </a:ln>
                <a:solidFill>
                  <a:schemeClr val="tx1"/>
                </a:solidFill>
                <a:effectLst/>
                <a:ea typeface="Calibri" pitchFamily="34" charset="0"/>
                <a:cs typeface="Times New Roman" pitchFamily="18" charset="0"/>
              </a:rPr>
              <a:t>r</a:t>
            </a:r>
            <a:r>
              <a:rPr kumimoji="0" lang="vi-VN" sz="2200" b="0" i="0" u="none" strike="noStrike" cap="none" normalizeH="0" baseline="-30000" dirty="0" smtClean="0">
                <a:ln>
                  <a:noFill/>
                </a:ln>
                <a:solidFill>
                  <a:schemeClr val="tx1"/>
                </a:solidFill>
                <a:effectLst/>
                <a:ea typeface="Calibri" pitchFamily="34" charset="0"/>
                <a:cs typeface="Times New Roman" pitchFamily="18" charset="0"/>
              </a:rPr>
              <a:t>b</a:t>
            </a:r>
            <a:r>
              <a:rPr kumimoji="0" lang="vi-VN" sz="2200" b="0" i="0" u="none" strike="noStrike" cap="none" normalizeH="0" baseline="0" dirty="0" smtClean="0">
                <a:ln>
                  <a:noFill/>
                </a:ln>
                <a:solidFill>
                  <a:schemeClr val="tx1"/>
                </a:solidFill>
                <a:effectLst/>
                <a:ea typeface="Calibri" pitchFamily="34" charset="0"/>
                <a:cs typeface="Times New Roman" pitchFamily="18" charset="0"/>
              </a:rPr>
              <a:t>)</a:t>
            </a:r>
            <a:endParaRPr kumimoji="0" lang="vi-VN" sz="2200" b="0" i="0" u="none" strike="noStrike" cap="none" normalizeH="0" baseline="0" dirty="0" smtClean="0">
              <a:ln>
                <a:noFill/>
              </a:ln>
              <a:solidFill>
                <a:schemeClr val="tx1"/>
              </a:solidFill>
              <a:effectLst/>
              <a:cs typeface="Arial" pitchFamily="34" charset="0"/>
            </a:endParaRPr>
          </a:p>
        </p:txBody>
      </p:sp>
      <p:sp>
        <p:nvSpPr>
          <p:cNvPr id="32773" name="Rectangle 5"/>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grpSp>
        <p:nvGrpSpPr>
          <p:cNvPr id="13" name="Group 12"/>
          <p:cNvGrpSpPr/>
          <p:nvPr/>
        </p:nvGrpSpPr>
        <p:grpSpPr>
          <a:xfrm>
            <a:off x="967710" y="3299107"/>
            <a:ext cx="3975168" cy="430887"/>
            <a:chOff x="14761" y="2473776"/>
            <a:chExt cx="3975168" cy="430887"/>
          </a:xfrm>
        </p:grpSpPr>
        <p:sp>
          <p:nvSpPr>
            <p:cNvPr id="32771" name="Rectangle 3"/>
            <p:cNvSpPr>
              <a:spLocks noChangeArrowheads="1"/>
            </p:cNvSpPr>
            <p:nvPr/>
          </p:nvSpPr>
          <p:spPr bwMode="auto">
            <a:xfrm>
              <a:off x="974360" y="2473776"/>
              <a:ext cx="3015569"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200" b="0" i="0" u="none" strike="noStrike" cap="none" normalizeH="0" baseline="0" dirty="0" smtClean="0">
                  <a:ln>
                    <a:noFill/>
                  </a:ln>
                  <a:solidFill>
                    <a:schemeClr val="tx1"/>
                  </a:solidFill>
                  <a:effectLst/>
                  <a:ea typeface="Calibri" pitchFamily="34" charset="0"/>
                  <a:cs typeface="Times New Roman" pitchFamily="18" charset="0"/>
                </a:rPr>
                <a:t>-&gt; Vẽ đường thân khai</a:t>
              </a:r>
              <a:endParaRPr kumimoji="0" lang="vi-VN" sz="2200" b="0" i="0" u="none" strike="noStrike" cap="none" normalizeH="0" baseline="0" dirty="0" smtClean="0">
                <a:ln>
                  <a:noFill/>
                </a:ln>
                <a:solidFill>
                  <a:schemeClr val="tx1"/>
                </a:solidFill>
                <a:effectLst/>
                <a:cs typeface="Arial" pitchFamily="34" charset="0"/>
              </a:endParaRPr>
            </a:p>
          </p:txBody>
        </p:sp>
        <p:pic>
          <p:nvPicPr>
            <p:cNvPr id="32772"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4761" y="2488366"/>
              <a:ext cx="1068019" cy="386258"/>
            </a:xfrm>
            <a:prstGeom prst="rect">
              <a:avLst/>
            </a:prstGeom>
            <a:noFill/>
          </p:spPr>
        </p:pic>
      </p:grpSp>
      <p:sp>
        <p:nvSpPr>
          <p:cNvPr id="2" name="Slide Number Placeholder 1"/>
          <p:cNvSpPr>
            <a:spLocks noGrp="1"/>
          </p:cNvSpPr>
          <p:nvPr>
            <p:ph type="sldNum" sz="quarter" idx="12"/>
          </p:nvPr>
        </p:nvSpPr>
        <p:spPr/>
        <p:txBody>
          <a:bodyPr/>
          <a:lstStyle/>
          <a:p>
            <a:fld id="{7DA90B12-5872-44F5-A5A5-9B6E76CECAFA}" type="slidenum">
              <a:rPr lang="en-US" smtClean="0"/>
              <a:pPr/>
              <a:t>8</a:t>
            </a:fld>
            <a:endParaRPr lang="en-US"/>
          </a:p>
        </p:txBody>
      </p:sp>
      <p:pic>
        <p:nvPicPr>
          <p:cNvPr id="2050" name="Picture 2"/>
          <p:cNvPicPr>
            <a:picLocks noChangeAspect="1" noChangeArrowheads="1"/>
          </p:cNvPicPr>
          <p:nvPr/>
        </p:nvPicPr>
        <p:blipFill>
          <a:blip r:embed="rId5"/>
          <a:srcRect l="49565" t="34932" r="22405" b="34210"/>
          <a:stretch>
            <a:fillRect/>
          </a:stretch>
        </p:blipFill>
        <p:spPr bwMode="auto">
          <a:xfrm>
            <a:off x="5645002" y="517358"/>
            <a:ext cx="3498998" cy="2165685"/>
          </a:xfrm>
          <a:prstGeom prst="rect">
            <a:avLst/>
          </a:prstGeom>
          <a:noFill/>
          <a:ln w="9525">
            <a:noFill/>
            <a:miter lim="800000"/>
            <a:headEnd/>
            <a:tailEnd/>
          </a:ln>
          <a:effectLst/>
        </p:spPr>
      </p:pic>
    </p:spTree>
    <p:extLst>
      <p:ext uri="{BB962C8B-B14F-4D97-AF65-F5344CB8AC3E}">
        <p14:creationId xmlns="" xmlns:p14="http://schemas.microsoft.com/office/powerpoint/2010/main" val="3503873567"/>
      </p:ext>
    </p:extLst>
  </p:cSld>
  <p:clrMapOvr>
    <a:masterClrMapping/>
  </p:clrMapOvr>
  <mc:AlternateContent xmlns:mc="http://schemas.openxmlformats.org/markup-compatibility/2006">
    <mc:Choice xmlns=""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276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277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2769" grpId="0"/>
      <p:bldP spid="327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6356" y="1275950"/>
            <a:ext cx="3735318" cy="430887"/>
          </a:xfrm>
          <a:prstGeom prst="rect">
            <a:avLst/>
          </a:prstGeom>
        </p:spPr>
        <p:txBody>
          <a:bodyPr wrap="none">
            <a:spAutoFit/>
          </a:bodyPr>
          <a:lstStyle/>
          <a:p>
            <a:r>
              <a:rPr lang="en-US" sz="2200" b="1" dirty="0" smtClean="0">
                <a:latin typeface="Arial" panose="020B0604020202020204" pitchFamily="34" charset="0"/>
                <a:cs typeface="Arial" panose="020B0604020202020204" pitchFamily="34" charset="0"/>
              </a:rPr>
              <a:t>4.3.2.Tính </a:t>
            </a:r>
            <a:r>
              <a:rPr lang="en-US" sz="2200" b="1" dirty="0" err="1" smtClean="0">
                <a:latin typeface="Arial" panose="020B0604020202020204" pitchFamily="34" charset="0"/>
                <a:cs typeface="Arial" panose="020B0604020202020204" pitchFamily="34" charset="0"/>
              </a:rPr>
              <a:t>chất</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và</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ưu</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điểm</a:t>
            </a:r>
            <a:endParaRPr lang="en-US" sz="2200" dirty="0"/>
          </a:p>
        </p:txBody>
      </p:sp>
      <p:pic>
        <p:nvPicPr>
          <p:cNvPr id="7" name="Picture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749858" y="1920813"/>
            <a:ext cx="3162462" cy="3323285"/>
          </a:xfrm>
          <a:prstGeom prst="rect">
            <a:avLst/>
          </a:prstGeom>
        </p:spPr>
      </p:pic>
      <p:sp>
        <p:nvSpPr>
          <p:cNvPr id="34817" name="Rectangle 1"/>
          <p:cNvSpPr>
            <a:spLocks noChangeArrowheads="1"/>
          </p:cNvSpPr>
          <p:nvPr/>
        </p:nvSpPr>
        <p:spPr bwMode="auto">
          <a:xfrm>
            <a:off x="518291" y="1832224"/>
            <a:ext cx="5381601" cy="104522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tabLst/>
            </a:pPr>
            <a:r>
              <a:rPr lang="en-US" sz="2200" dirty="0" smtClean="0">
                <a:latin typeface="Arial" pitchFamily="34" charset="0"/>
                <a:ea typeface="Calibri" pitchFamily="34" charset="0"/>
                <a:cs typeface="Arial" pitchFamily="34" charset="0"/>
              </a:rPr>
              <a:t>+ </a:t>
            </a:r>
            <a:r>
              <a:rPr kumimoji="0" lang="vi-VN"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Pháp tuyến với đường thân khai là tiếp </a:t>
            </a:r>
            <a:endParaRPr kumimoji="0" lang="en-US" sz="22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50000"/>
              </a:lnSpc>
              <a:spcBef>
                <a:spcPct val="0"/>
              </a:spcBef>
              <a:spcAft>
                <a:spcPct val="0"/>
              </a:spcAft>
              <a:buClrTx/>
              <a:buSzTx/>
              <a:tabLst/>
            </a:pPr>
            <a:r>
              <a:rPr kumimoji="0" lang="vi-VN"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tuyến</a:t>
            </a:r>
            <a:r>
              <a:rPr kumimoji="0" lang="en-US"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vi-VN"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với đường tròn cơ sở và ngược lại</a:t>
            </a:r>
            <a:endParaRPr kumimoji="0" lang="vi-VN" sz="22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19" name="Rectangle 3"/>
          <p:cNvSpPr>
            <a:spLocks noChangeArrowheads="1"/>
          </p:cNvSpPr>
          <p:nvPr/>
        </p:nvSpPr>
        <p:spPr bwMode="auto">
          <a:xfrm>
            <a:off x="0" y="13156"/>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sp>
        <p:nvSpPr>
          <p:cNvPr id="34821" name="Rectangle 5"/>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grpSp>
        <p:nvGrpSpPr>
          <p:cNvPr id="22" name="Group 21"/>
          <p:cNvGrpSpPr/>
          <p:nvPr/>
        </p:nvGrpSpPr>
        <p:grpSpPr>
          <a:xfrm>
            <a:off x="578254" y="2988079"/>
            <a:ext cx="1644627" cy="622550"/>
            <a:chOff x="884420" y="2376744"/>
            <a:chExt cx="1644627" cy="622550"/>
          </a:xfrm>
        </p:grpSpPr>
        <p:sp>
          <p:nvSpPr>
            <p:cNvPr id="12" name="Arc 11"/>
            <p:cNvSpPr/>
            <p:nvPr/>
          </p:nvSpPr>
          <p:spPr>
            <a:xfrm rot="19263172">
              <a:off x="1943002" y="2376744"/>
              <a:ext cx="586045" cy="622550"/>
            </a:xfrm>
            <a:prstGeom prst="arc">
              <a:avLst>
                <a:gd name="adj1" fmla="val 15467596"/>
                <a:gd name="adj2" fmla="val 404795"/>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sz="2200"/>
            </a:p>
          </p:txBody>
        </p:sp>
        <p:pic>
          <p:nvPicPr>
            <p:cNvPr id="34820"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84420" y="2488367"/>
              <a:ext cx="1637734" cy="359764"/>
            </a:xfrm>
            <a:prstGeom prst="rect">
              <a:avLst/>
            </a:prstGeom>
            <a:noFill/>
          </p:spPr>
        </p:pic>
      </p:grpSp>
      <p:sp>
        <p:nvSpPr>
          <p:cNvPr id="34823" name="Rectangle 7"/>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grpSp>
        <p:nvGrpSpPr>
          <p:cNvPr id="21" name="Group 20"/>
          <p:cNvGrpSpPr/>
          <p:nvPr/>
        </p:nvGrpSpPr>
        <p:grpSpPr>
          <a:xfrm>
            <a:off x="593244" y="3612124"/>
            <a:ext cx="1711663" cy="648408"/>
            <a:chOff x="884420" y="2925839"/>
            <a:chExt cx="1711663" cy="648408"/>
          </a:xfrm>
        </p:grpSpPr>
        <p:pic>
          <p:nvPicPr>
            <p:cNvPr id="34822" name="Picture 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84420" y="3013023"/>
              <a:ext cx="1711663" cy="333531"/>
            </a:xfrm>
            <a:prstGeom prst="rect">
              <a:avLst/>
            </a:prstGeom>
            <a:noFill/>
          </p:spPr>
        </p:pic>
        <p:sp>
          <p:nvSpPr>
            <p:cNvPr id="17" name="Arc 16"/>
            <p:cNvSpPr/>
            <p:nvPr/>
          </p:nvSpPr>
          <p:spPr>
            <a:xfrm rot="19263172">
              <a:off x="1122042" y="2925839"/>
              <a:ext cx="650171" cy="648408"/>
            </a:xfrm>
            <a:prstGeom prst="arc">
              <a:avLst>
                <a:gd name="adj1" fmla="val 15213549"/>
                <a:gd name="adj2" fmla="val 404795"/>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sz="2200"/>
            </a:p>
          </p:txBody>
        </p:sp>
      </p:grpSp>
      <p:sp>
        <p:nvSpPr>
          <p:cNvPr id="34824" name="Rectangle 8"/>
          <p:cNvSpPr>
            <a:spLocks noChangeArrowheads="1"/>
          </p:cNvSpPr>
          <p:nvPr/>
        </p:nvSpPr>
        <p:spPr bwMode="auto">
          <a:xfrm>
            <a:off x="503301" y="4178993"/>
            <a:ext cx="5469767" cy="104522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vi-VN"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Cặp biên dạng răng thân khai thỏa mãn </a:t>
            </a:r>
            <a:endParaRPr kumimoji="0" lang="en-US" sz="22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vi-VN"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định lý ăn khớp</a:t>
            </a:r>
            <a:endParaRPr kumimoji="0" lang="en-US" sz="22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p:txBody>
      </p:sp>
      <p:sp>
        <p:nvSpPr>
          <p:cNvPr id="34826" name="Rectangle 10"/>
          <p:cNvSpPr>
            <a:spLocks noChangeArrowheads="1"/>
          </p:cNvSpPr>
          <p:nvPr/>
        </p:nvSpPr>
        <p:spPr bwMode="auto">
          <a:xfrm>
            <a:off x="0" y="-215443"/>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200"/>
          </a:p>
        </p:txBody>
      </p:sp>
      <p:pic>
        <p:nvPicPr>
          <p:cNvPr id="34825" name="Picture 9"/>
          <p:cNvPicPr>
            <a:picLocks noChangeAspect="1" noChangeArrowheads="1"/>
          </p:cNvPicPr>
          <p:nvPr/>
        </p:nvPicPr>
        <p:blipFill rotWithShape="1">
          <a:blip r:embed="rId5">
            <a:clrChange>
              <a:clrFrom>
                <a:srgbClr val="FFFFFF"/>
              </a:clrFrom>
              <a:clrTo>
                <a:srgbClr val="FFFFFF">
                  <a:alpha val="0"/>
                </a:srgbClr>
              </a:clrTo>
            </a:clrChange>
          </a:blip>
          <a:srcRect r="14569" b="-5905"/>
          <a:stretch/>
        </p:blipFill>
        <p:spPr bwMode="auto">
          <a:xfrm>
            <a:off x="1357740" y="5378209"/>
            <a:ext cx="3523353" cy="777892"/>
          </a:xfrm>
          <a:prstGeom prst="rect">
            <a:avLst/>
          </a:prstGeom>
          <a:noFill/>
        </p:spPr>
      </p:pic>
      <p:grpSp>
        <p:nvGrpSpPr>
          <p:cNvPr id="18" name="Group 8"/>
          <p:cNvGrpSpPr>
            <a:grpSpLocks/>
          </p:cNvGrpSpPr>
          <p:nvPr/>
        </p:nvGrpSpPr>
        <p:grpSpPr bwMode="auto">
          <a:xfrm>
            <a:off x="0" y="-25400"/>
            <a:ext cx="7358063" cy="1089025"/>
            <a:chOff x="362309" y="-53282"/>
            <a:chExt cx="8412453" cy="1381659"/>
          </a:xfrm>
        </p:grpSpPr>
        <p:pic>
          <p:nvPicPr>
            <p:cNvPr id="19" name="Picture 7"/>
            <p:cNvPicPr>
              <a:picLocks noChangeAspect="1"/>
            </p:cNvPicPr>
            <p:nvPr/>
          </p:nvPicPr>
          <p:blipFill>
            <a:blip r:embed="rId6">
              <a:extLst>
                <a:ext uri="{28A0092B-C50C-407E-A947-70E740481C1C}">
                  <a14:useLocalDpi xmlns="" xmlns:a14="http://schemas.microsoft.com/office/drawing/2010/main" val="0"/>
                </a:ext>
              </a:extLst>
            </a:blip>
            <a:srcRect/>
            <a:stretch>
              <a:fillRect/>
            </a:stretch>
          </p:blipFill>
          <p:spPr bwMode="auto">
            <a:xfrm>
              <a:off x="362309" y="1"/>
              <a:ext cx="8376249" cy="125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2"/>
            <p:cNvPicPr>
              <a:picLocks noChangeAspect="1"/>
            </p:cNvPicPr>
            <p:nvPr/>
          </p:nvPicPr>
          <p:blipFill>
            <a:blip r:embed="rId7">
              <a:extLst>
                <a:ext uri="{28A0092B-C50C-407E-A947-70E740481C1C}">
                  <a14:useLocalDpi xmlns="" xmlns:a14="http://schemas.microsoft.com/office/drawing/2010/main" val="0"/>
                </a:ext>
              </a:extLst>
            </a:blip>
            <a:srcRect/>
            <a:stretch>
              <a:fillRect/>
            </a:stretch>
          </p:blipFill>
          <p:spPr bwMode="auto">
            <a:xfrm>
              <a:off x="7393101" y="-53282"/>
              <a:ext cx="1381661" cy="1381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Slide Number Placeholder 2"/>
          <p:cNvSpPr>
            <a:spLocks noGrp="1"/>
          </p:cNvSpPr>
          <p:nvPr>
            <p:ph type="sldNum" sz="quarter" idx="12"/>
          </p:nvPr>
        </p:nvSpPr>
        <p:spPr/>
        <p:txBody>
          <a:bodyPr/>
          <a:lstStyle/>
          <a:p>
            <a:fld id="{7DA90B12-5872-44F5-A5A5-9B6E76CECAFA}" type="slidenum">
              <a:rPr lang="en-US" smtClean="0"/>
              <a:pPr/>
              <a:t>9</a:t>
            </a:fld>
            <a:endParaRPr lang="en-US"/>
          </a:p>
        </p:txBody>
      </p:sp>
    </p:spTree>
    <p:extLst>
      <p:ext uri="{BB962C8B-B14F-4D97-AF65-F5344CB8AC3E}">
        <p14:creationId xmlns="" xmlns:p14="http://schemas.microsoft.com/office/powerpoint/2010/main" val="587411711"/>
      </p:ext>
    </p:extLst>
  </p:cSld>
  <p:clrMapOvr>
    <a:masterClrMapping/>
  </p:clrMapOvr>
  <mc:AlternateContent xmlns:mc="http://schemas.openxmlformats.org/markup-compatibility/2006">
    <mc:Choice xmlns=""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4817">
                                            <p:txEl>
                                              <p:pRg st="0" end="0"/>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4817">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482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48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482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2280</TotalTime>
  <Words>846</Words>
  <Application>Microsoft Office PowerPoint</Application>
  <PresentationFormat>On-screen Show (4:3)</PresentationFormat>
  <Paragraphs>167</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Origin</vt:lpstr>
      <vt:lpstr>NGUYÊN LÝ MÁY</vt:lpstr>
      <vt:lpstr>Slide 2</vt:lpstr>
      <vt:lpstr>Slide 3</vt:lpstr>
      <vt:lpstr>Slide 4</vt:lpstr>
      <vt:lpstr>*. Định nghĩa và phân lọai    Định nghĩa: cơ cấu bánh răng là cơ cấu có khớp cao dung truyền chuyển động quay giũa hai trục với một tỉ số truyền xác định nhờ sự ăn khớp trực tiếp giữa hai khâu có răng </vt:lpstr>
      <vt:lpstr>Slide 6</vt:lpstr>
      <vt:lpstr>Slide 7</vt:lpstr>
      <vt:lpstr>Slide 8</vt:lpstr>
      <vt:lpstr>Slide 9</vt:lpstr>
      <vt:lpstr>Slide 10</vt:lpstr>
      <vt:lpstr>Slide 11</vt:lpstr>
      <vt:lpstr>Slide 12</vt:lpstr>
      <vt:lpstr>Slide 13</vt:lpstr>
      <vt:lpstr>Slide 14</vt:lpstr>
      <vt:lpstr>Ví dụ:</vt:lpstr>
      <vt:lpstr>Ví dụ</vt:lpstr>
      <vt:lpstr>4.4. Các thông số động học của cặp bánh răng</vt:lpstr>
      <vt:lpstr>Slide 18</vt:lpstr>
      <vt:lpstr>Ví dụ</vt:lpstr>
      <vt:lpstr>4.6. Các loại bộ truyền bánh răng</vt:lpstr>
      <vt:lpstr>Slide 21</vt:lpstr>
      <vt:lpstr>Slide 22</vt:lpstr>
      <vt:lpstr>Ví dụ </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Thanh Vi</dc:creator>
  <cp:lastModifiedBy>User</cp:lastModifiedBy>
  <cp:revision>238</cp:revision>
  <dcterms:created xsi:type="dcterms:W3CDTF">2014-11-06T02:06:34Z</dcterms:created>
  <dcterms:modified xsi:type="dcterms:W3CDTF">2022-11-21T08:25:27Z</dcterms:modified>
</cp:coreProperties>
</file>