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4" r:id="rId2"/>
    <p:sldId id="295" r:id="rId3"/>
    <p:sldId id="296" r:id="rId4"/>
    <p:sldId id="299" r:id="rId5"/>
    <p:sldId id="271" r:id="rId6"/>
    <p:sldId id="272" r:id="rId7"/>
    <p:sldId id="273" r:id="rId8"/>
    <p:sldId id="276" r:id="rId9"/>
    <p:sldId id="297" r:id="rId10"/>
    <p:sldId id="274" r:id="rId11"/>
    <p:sldId id="275" r:id="rId12"/>
    <p:sldId id="277" r:id="rId13"/>
    <p:sldId id="278" r:id="rId14"/>
    <p:sldId id="279" r:id="rId15"/>
    <p:sldId id="280" r:id="rId16"/>
    <p:sldId id="298" r:id="rId17"/>
    <p:sldId id="284" r:id="rId18"/>
    <p:sldId id="285" r:id="rId19"/>
    <p:sldId id="287" r:id="rId20"/>
    <p:sldId id="29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1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A24B8-108F-4340-AD70-FDAF6A4D2119}" type="datetimeFigureOut">
              <a:rPr lang="id-ID" smtClean="0"/>
              <a:pPr/>
              <a:t>29/03/2023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90586-0EE0-448A-BDC0-282FEBC7501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640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293B104-BA31-4421-93BE-DF8997E97F0C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364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6414166-D42D-48FA-B318-E0681965A75A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7BC2-A9ED-4ABE-B16F-4B9DC4B189EA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E4D4-3012-422E-9BA4-68FAF03F0352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AD3A-8B9A-48E5-9DDE-C87E71E8F2D1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E5F899A-16E0-412E-9167-E26E72F22988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171-8356-43DE-9003-F1588EBA216D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A5E0-A7F7-45DB-B6D3-59ED5BC9DD19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BAF2-8E8E-44B8-98EE-3A9EBED77FD6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EBD6-7416-4144-886B-F76EB089D971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904F-AC50-4102-A4B7-EAE5CE6C1A28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E894-07A0-4D52-820C-DA9A0700A0C5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E7BE94-CDE0-4FA6-B070-49A13A68AECF}" type="datetime1">
              <a:rPr lang="en-US" smtClean="0"/>
              <a:pPr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A90B12-5872-44F5-A5A5-9B6E76CEC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5.png"/><Relationship Id="rId7" Type="http://schemas.openxmlformats.org/officeDocument/2006/relationships/image" Target="../media/image2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0.png"/><Relationship Id="rId7" Type="http://schemas.openxmlformats.org/officeDocument/2006/relationships/image" Target="../media/image2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323850" y="1797050"/>
            <a:ext cx="8455025" cy="1366838"/>
          </a:xfrm>
        </p:spPr>
        <p:txBody>
          <a:bodyPr/>
          <a:lstStyle/>
          <a:p>
            <a:pPr algn="ctr" eaLnBrk="1" hangingPunct="1"/>
            <a:r>
              <a:rPr lang="en-US" sz="7000" b="1">
                <a:latin typeface="Arial" charset="0"/>
                <a:cs typeface="Arial" charset="0"/>
              </a:rPr>
              <a:t>NGUYÊN LÝ MÁY</a:t>
            </a:r>
          </a:p>
        </p:txBody>
      </p:sp>
      <p:grpSp>
        <p:nvGrpSpPr>
          <p:cNvPr id="17413" name="Group 8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7415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FD039D-4103-4933-9A4C-07734646D1A4}" type="slidenum">
              <a:rPr lang="en-US" smtClean="0">
                <a:solidFill>
                  <a:schemeClr val="tx2"/>
                </a:solidFill>
              </a:rPr>
              <a:pPr/>
              <a:t>1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262063" y="3771900"/>
            <a:ext cx="7031037" cy="973138"/>
          </a:xfrm>
        </p:spPr>
        <p:txBody>
          <a:bodyPr>
            <a:normAutofit/>
          </a:bodyPr>
          <a:lstStyle/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vi-VN" sz="2800" dirty="0">
                <a:solidFill>
                  <a:schemeClr val="tx1"/>
                </a:solidFill>
                <a:latin typeface="Arial" charset="0"/>
                <a:cs typeface="Arial" charset="0"/>
              </a:rPr>
              <a:t>Giảng viên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  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Hoàng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Ngọc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Thiên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Vũ</a:t>
            </a:r>
            <a:endParaRPr lang="en-US" sz="28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Bộ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môn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     :   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Cơ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sở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kỹ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charset="0"/>
                <a:cs typeface="Arial" charset="0"/>
              </a:rPr>
              <a:t>thuật-khoa</a:t>
            </a: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SPCN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212450" y="5099050"/>
            <a:ext cx="53222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2800" dirty="0">
                <a:latin typeface="Arial" charset="0"/>
                <a:cs typeface="Arial" charset="0"/>
              </a:rPr>
              <a:t>Email</a:t>
            </a:r>
            <a:r>
              <a:rPr lang="en-US" sz="2800" dirty="0">
                <a:cs typeface="Arial" charset="0"/>
              </a:rPr>
              <a:t>          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cs typeface="Arial" charset="0"/>
              </a:rPr>
              <a:t>:   hntvu@ute.udn.vn</a:t>
            </a:r>
            <a:endParaRPr lang="en-US" sz="2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439455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7615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 dirty="0">
                <a:latin typeface="Arial" pitchFamily="34" charset="0"/>
                <a:cs typeface="Arial" pitchFamily="34" charset="0"/>
              </a:rPr>
              <a:t>hệ bánh răng thường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-586484"/>
            <a:ext cx="1568910" cy="163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639561" rIns="639561" bIns="63956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521743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vi-V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imes New Roman" pitchFamily="18" charset="0"/>
              </a:rPr>
            </a:br>
            <a:endParaRPr kumimoji="0" lang="vi-V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292" y="4257202"/>
            <a:ext cx="1109272" cy="743897"/>
          </a:xfrm>
          <a:prstGeom prst="rect">
            <a:avLst/>
          </a:prstGeom>
          <a:noFill/>
        </p:spPr>
      </p:pic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283" y="5381465"/>
            <a:ext cx="4781862" cy="764498"/>
          </a:xfrm>
          <a:prstGeom prst="rect">
            <a:avLst/>
          </a:prstGeom>
          <a:noFill/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8521" y="798422"/>
            <a:ext cx="1399911" cy="801974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69102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97838" y="708286"/>
            <a:ext cx="1482092" cy="801974"/>
          </a:xfrm>
          <a:prstGeom prst="rect">
            <a:avLst/>
          </a:prstGeom>
          <a:noFill/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69102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-586484"/>
            <a:ext cx="1568910" cy="163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639561" rIns="639561" bIns="63956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7182" y="1812232"/>
            <a:ext cx="1274164" cy="854476"/>
          </a:xfrm>
          <a:prstGeom prst="rect">
            <a:avLst/>
          </a:prstGeom>
          <a:noFill/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521743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vi-V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imes New Roman" pitchFamily="18" charset="0"/>
              </a:rPr>
            </a:br>
            <a:endParaRPr kumimoji="0" lang="vi-V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977" y="3050498"/>
            <a:ext cx="5659154" cy="801974"/>
          </a:xfrm>
          <a:prstGeom prst="rect">
            <a:avLst/>
          </a:prstGeom>
          <a:noFill/>
        </p:spPr>
      </p:pic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69102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60185" y="4880761"/>
            <a:ext cx="191110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Xét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???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1" name="Picture 30" descr="Captur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7642" y="409090"/>
            <a:ext cx="3693693" cy="2628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903" y="1164907"/>
            <a:ext cx="59811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5.2.2. </a:t>
            </a:r>
            <a:r>
              <a:rPr lang="vi-VN" sz="2200" b="1" dirty="0">
                <a:latin typeface="Arial" pitchFamily="34" charset="0"/>
                <a:cs typeface="Arial" pitchFamily="34" charset="0"/>
              </a:rPr>
              <a:t>Công dụng của hệ bánh răng thường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14402" y="1604348"/>
            <a:ext cx="48301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Dùng để thực hiện tỷ số truyền lớn</a:t>
            </a:r>
            <a:endParaRPr kumimoji="0" lang="vi-V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99412" y="2070461"/>
            <a:ext cx="565090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Dùng để thực hiện nhiều cấp tỷ số truyền</a:t>
            </a:r>
            <a:endParaRPr kumimoji="0" lang="vi-V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-586484"/>
            <a:ext cx="1568910" cy="163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639561" rIns="639561" bIns="63956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521743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vi-V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imes New Roman" pitchFamily="18" charset="0"/>
              </a:rPr>
            </a:br>
            <a:endParaRPr kumimoji="0" lang="vi-V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56027" y="2902868"/>
            <a:ext cx="2553135" cy="709762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34839" y="4045792"/>
            <a:ext cx="2583115" cy="698874"/>
          </a:xfrm>
          <a:prstGeom prst="rect">
            <a:avLst/>
          </a:prstGeom>
          <a:noFill/>
        </p:spPr>
      </p:pic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-586484"/>
            <a:ext cx="1568910" cy="163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639561" rIns="639561" bIns="63956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26045" y="5279256"/>
            <a:ext cx="2583117" cy="763194"/>
          </a:xfrm>
          <a:prstGeom prst="rect">
            <a:avLst/>
          </a:prstGeom>
          <a:noFill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567780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vi-V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imes New Roman" pitchFamily="18" charset="0"/>
              </a:rPr>
            </a:br>
            <a:endParaRPr kumimoji="0" lang="vi-V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7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36" y="2726306"/>
            <a:ext cx="4543180" cy="333784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457" grpId="0"/>
      <p:bldP spid="194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100" y="1232729"/>
            <a:ext cx="1709585" cy="439513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70860" y="1302096"/>
            <a:ext cx="3685832" cy="796501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grpSp>
        <p:nvGrpSpPr>
          <p:cNvPr id="16" name="Group 15"/>
          <p:cNvGrpSpPr/>
          <p:nvPr/>
        </p:nvGrpSpPr>
        <p:grpSpPr>
          <a:xfrm>
            <a:off x="938088" y="1738857"/>
            <a:ext cx="2823029" cy="428258"/>
            <a:chOff x="1522704" y="3019482"/>
            <a:chExt cx="2914384" cy="466768"/>
          </a:xfrm>
        </p:grpSpPr>
        <p:sp>
          <p:nvSpPr>
            <p:cNvPr id="13" name="Rectangle 12"/>
            <p:cNvSpPr/>
            <p:nvPr/>
          </p:nvSpPr>
          <p:spPr>
            <a:xfrm>
              <a:off x="1522704" y="3019482"/>
              <a:ext cx="670376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200" dirty="0"/>
                <a:t>Biết</a:t>
              </a:r>
              <a:endParaRPr lang="en-US" sz="2200" dirty="0"/>
            </a:p>
          </p:txBody>
        </p:sp>
        <p:pic>
          <p:nvPicPr>
            <p:cNvPr id="21511" name="Picture 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63514" y="3057992"/>
              <a:ext cx="2173574" cy="428258"/>
            </a:xfrm>
            <a:prstGeom prst="rect">
              <a:avLst/>
            </a:prstGeom>
            <a:noFill/>
          </p:spPr>
        </p:pic>
      </p:grp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grpSp>
        <p:nvGrpSpPr>
          <p:cNvPr id="20" name="Group 19"/>
          <p:cNvGrpSpPr/>
          <p:nvPr/>
        </p:nvGrpSpPr>
        <p:grpSpPr>
          <a:xfrm>
            <a:off x="929387" y="2338865"/>
            <a:ext cx="7201010" cy="430887"/>
            <a:chOff x="1079292" y="3418156"/>
            <a:chExt cx="7201010" cy="430887"/>
          </a:xfrm>
        </p:grpSpPr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1079292" y="3418156"/>
              <a:ext cx="720101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Calibri" pitchFamily="34" charset="0"/>
                  <a:cs typeface="Times New Roman" pitchFamily="18" charset="0"/>
                </a:rPr>
                <a:t>Cho biết </a:t>
              </a:r>
              <a:r>
                <a:rPr kumimoji="0" 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Calibri" pitchFamily="34" charset="0"/>
                  <a:cs typeface="Times New Roman" pitchFamily="18" charset="0"/>
                </a:rPr>
                <a:t>                 </a:t>
              </a:r>
              <a:r>
                <a:rPr kumimoji="0" lang="vi-VN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cs typeface="Times New Roman" pitchFamily="18" charset="0"/>
                </a:rPr>
                <a:t>(các bánh răng ăn khớp tiêu chuẩn)</a:t>
              </a:r>
              <a:endPara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pic>
          <p:nvPicPr>
            <p:cNvPr id="21514" name="Picture 10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15983" y="3418156"/>
              <a:ext cx="1199214" cy="387961"/>
            </a:xfrm>
            <a:prstGeom prst="rect">
              <a:avLst/>
            </a:prstGeom>
            <a:noFill/>
          </p:spPr>
        </p:pic>
      </p:grp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grpSp>
        <p:nvGrpSpPr>
          <p:cNvPr id="24" name="Group 23"/>
          <p:cNvGrpSpPr/>
          <p:nvPr/>
        </p:nvGrpSpPr>
        <p:grpSpPr>
          <a:xfrm>
            <a:off x="938656" y="2787004"/>
            <a:ext cx="1479489" cy="458516"/>
            <a:chOff x="1143790" y="3828950"/>
            <a:chExt cx="1479489" cy="458516"/>
          </a:xfrm>
        </p:grpSpPr>
        <p:sp>
          <p:nvSpPr>
            <p:cNvPr id="21" name="Rectangle 20"/>
            <p:cNvSpPr/>
            <p:nvPr/>
          </p:nvSpPr>
          <p:spPr>
            <a:xfrm>
              <a:off x="1143790" y="3828950"/>
              <a:ext cx="82907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200" dirty="0"/>
                <a:t>Tính </a:t>
              </a:r>
              <a:endParaRPr lang="en-US" sz="2200" dirty="0"/>
            </a:p>
          </p:txBody>
        </p:sp>
        <p:pic>
          <p:nvPicPr>
            <p:cNvPr id="21516" name="Picture 12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03751" y="3852092"/>
              <a:ext cx="719528" cy="435374"/>
            </a:xfrm>
            <a:prstGeom prst="rect">
              <a:avLst/>
            </a:prstGeom>
            <a:noFill/>
          </p:spPr>
        </p:pic>
      </p:grp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31" name="Rectangle 30"/>
          <p:cNvSpPr/>
          <p:nvPr/>
        </p:nvSpPr>
        <p:spPr>
          <a:xfrm>
            <a:off x="1056100" y="4997248"/>
            <a:ext cx="9701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200" b="1" dirty="0"/>
              <a:t>Ví dụ:</a:t>
            </a:r>
            <a:endParaRPr lang="en-US" sz="2200" dirty="0"/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0" y="606882"/>
            <a:ext cx="24878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vi-V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4301" y="3393299"/>
            <a:ext cx="6495736" cy="749508"/>
          </a:xfrm>
          <a:prstGeom prst="rect">
            <a:avLst/>
          </a:prstGeom>
          <a:noFill/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9310" y="4142806"/>
            <a:ext cx="2641393" cy="704538"/>
          </a:xfrm>
          <a:prstGeom prst="rect">
            <a:avLst/>
          </a:prstGeom>
          <a:noFill/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595" y="5027227"/>
            <a:ext cx="3989463" cy="389744"/>
          </a:xfrm>
          <a:prstGeom prst="rect">
            <a:avLst/>
          </a:prstGeom>
          <a:noFill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8599" y="5536892"/>
            <a:ext cx="4084522" cy="764498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0879" y="5761744"/>
            <a:ext cx="2182964" cy="385556"/>
          </a:xfrm>
          <a:prstGeom prst="rect">
            <a:avLst/>
          </a:prstGeom>
          <a:noFill/>
        </p:spPr>
      </p:pic>
      <p:grpSp>
        <p:nvGrpSpPr>
          <p:cNvPr id="41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42" name="Picture 3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0947" y="1126146"/>
            <a:ext cx="403187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>
                <a:latin typeface="Arial" pitchFamily="34" charset="0"/>
                <a:cs typeface="Arial" pitchFamily="34" charset="0"/>
              </a:rPr>
              <a:t>5.3.</a:t>
            </a:r>
            <a:r>
              <a:rPr lang="vi-VN" sz="27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vi-VN" sz="2700" b="1" dirty="0">
                <a:latin typeface="Arial" pitchFamily="34" charset="0"/>
                <a:cs typeface="Arial" pitchFamily="34" charset="0"/>
              </a:rPr>
              <a:t> bánh răng vi sai</a:t>
            </a:r>
            <a:endParaRPr lang="en-US" sz="2700" b="1" dirty="0"/>
          </a:p>
        </p:txBody>
      </p:sp>
      <p:sp>
        <p:nvSpPr>
          <p:cNvPr id="5" name="Rectangle 4"/>
          <p:cNvSpPr/>
          <p:nvPr/>
        </p:nvSpPr>
        <p:spPr>
          <a:xfrm>
            <a:off x="588199" y="1649566"/>
            <a:ext cx="24320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5.3.1. </a:t>
            </a:r>
            <a:r>
              <a:rPr lang="vi-VN" sz="2200" b="1" dirty="0">
                <a:latin typeface="Arial" pitchFamily="34" charset="0"/>
                <a:cs typeface="Arial" pitchFamily="34" charset="0"/>
              </a:rPr>
              <a:t>Định nghĩa</a:t>
            </a:r>
            <a:endParaRPr lang="en-US" sz="2200" b="1" dirty="0"/>
          </a:p>
        </p:txBody>
      </p:sp>
      <p:sp>
        <p:nvSpPr>
          <p:cNvPr id="6" name="Rectangle 5"/>
          <p:cNvSpPr/>
          <p:nvPr/>
        </p:nvSpPr>
        <p:spPr>
          <a:xfrm>
            <a:off x="872392" y="2170828"/>
            <a:ext cx="214834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Arial" pitchFamily="34" charset="0"/>
                <a:cs typeface="Arial" pitchFamily="34" charset="0"/>
              </a:rPr>
              <a:t>-  H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ệ bánh răng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1935" y="2568243"/>
            <a:ext cx="7885250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-  M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ỗi cặp bánh răng ăn khớp có ít nhất một bánh răng có trục lắp di động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697" y="3173987"/>
            <a:ext cx="5185722" cy="31418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29054" y="4609232"/>
            <a:ext cx="18806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Bậc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do???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1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04538" y="5424431"/>
            <a:ext cx="7854846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Các trục của các bánh răng trung tâm và khâu cần phải đồng 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-&gt;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Điều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kiện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đồng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trục</a:t>
            </a:r>
            <a:endParaRPr lang="en-US" sz="2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5" name="Picture 4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930" y="1474618"/>
            <a:ext cx="2833141" cy="38674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7886" y="2027505"/>
            <a:ext cx="13773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hâu cần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5221382" y="4474470"/>
            <a:ext cx="27606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ánh răng trung tâm</a:t>
            </a:r>
            <a:endParaRPr lang="en-US" sz="2200" dirty="0"/>
          </a:p>
        </p:txBody>
      </p:sp>
      <p:sp>
        <p:nvSpPr>
          <p:cNvPr id="8" name="Rectangle 7"/>
          <p:cNvSpPr/>
          <p:nvPr/>
        </p:nvSpPr>
        <p:spPr>
          <a:xfrm>
            <a:off x="4811005" y="1414450"/>
            <a:ext cx="38282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ánh răng vệ tinh (hành tinh)</a:t>
            </a:r>
            <a:endParaRPr lang="en-US" sz="2200" dirty="0"/>
          </a:p>
        </p:txBody>
      </p:sp>
      <p:sp>
        <p:nvSpPr>
          <p:cNvPr id="14" name="Right Arrow 13"/>
          <p:cNvSpPr/>
          <p:nvPr/>
        </p:nvSpPr>
        <p:spPr>
          <a:xfrm rot="1328343">
            <a:off x="2286878" y="2285260"/>
            <a:ext cx="651072" cy="194468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6" name="Left Arrow 15"/>
          <p:cNvSpPr/>
          <p:nvPr/>
        </p:nvSpPr>
        <p:spPr>
          <a:xfrm rot="18881112">
            <a:off x="4309672" y="1930267"/>
            <a:ext cx="644577" cy="194475"/>
          </a:xfrm>
          <a:prstGeom prst="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7" name="Left Arrow 16"/>
          <p:cNvSpPr/>
          <p:nvPr/>
        </p:nvSpPr>
        <p:spPr>
          <a:xfrm rot="2052944">
            <a:off x="4758047" y="4372786"/>
            <a:ext cx="520183" cy="203368"/>
          </a:xfrm>
          <a:prstGeom prst="leftArrow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1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6" grpId="0"/>
      <p:bldP spid="7" grpId="0"/>
      <p:bldP spid="8" grpId="0"/>
      <p:bldP spid="14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64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2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Bậc tự do của hệ bánh răng vi sai:</a:t>
            </a:r>
            <a:endParaRPr lang="en-US" sz="2200" dirty="0"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sz="2200" dirty="0">
                <a:ea typeface="Times New Roman" pitchFamily="18" charset="0"/>
                <a:cs typeface="Times New Roman" pitchFamily="18" charset="0"/>
              </a:rPr>
              <a:t>W = 3.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vi-VN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– (2.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 + 3) = 2</a:t>
            </a:r>
            <a:r>
              <a:rPr lang="en-US" sz="2200" dirty="0"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2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Nếu cố định khâu cần</a:t>
            </a:r>
            <a:endParaRPr lang="en-US" sz="2200" dirty="0"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ệ bánh răng vi sai </a:t>
            </a:r>
            <a:r>
              <a:rPr lang="en-US" sz="2200" dirty="0">
                <a:ea typeface="Times New Roman" pitchFamily="18" charset="0"/>
                <a:cs typeface="Times New Roman" pitchFamily="18" charset="0"/>
              </a:rPr>
              <a:t>-&gt;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Hệ</a:t>
            </a:r>
            <a:r>
              <a:rPr lang="en-US" sz="22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bánh răng thường</a:t>
            </a:r>
            <a:endParaRPr lang="en-US" sz="2200" dirty="0"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2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Nếu cố định một trong các bánh răng trung tâm</a:t>
            </a:r>
            <a:endParaRPr lang="en-US" sz="2200" dirty="0"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ệ bánh răng vi sai </a:t>
            </a:r>
            <a:r>
              <a:rPr lang="en-US" sz="2200" dirty="0">
                <a:ea typeface="Times New Roman" pitchFamily="18" charset="0"/>
                <a:cs typeface="Times New Roman" pitchFamily="18" charset="0"/>
              </a:rPr>
              <a:t>-&gt; 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hệ bánh răng hành tinh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405" y="3402586"/>
            <a:ext cx="5185722" cy="31418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1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61451" y="1320643"/>
            <a:ext cx="79271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Ngoài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ra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còn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trường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hợp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đặc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biệt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là</a:t>
            </a:r>
            <a:r>
              <a:rPr lang="en-US" sz="2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h</a:t>
            </a:r>
            <a:r>
              <a:rPr lang="vi-VN" sz="2200" dirty="0">
                <a:ea typeface="Times New Roman" pitchFamily="18" charset="0"/>
                <a:cs typeface="Times New Roman" pitchFamily="18" charset="0"/>
              </a:rPr>
              <a:t>ệ bánh răng vi sai</a:t>
            </a:r>
            <a:r>
              <a:rPr lang="en-US" sz="22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ea typeface="Times New Roman" pitchFamily="18" charset="0"/>
                <a:cs typeface="Times New Roman" pitchFamily="18" charset="0"/>
              </a:rPr>
              <a:t>kín</a:t>
            </a:r>
            <a:endParaRPr lang="en-US" sz="2200" dirty="0"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800" y="1914897"/>
            <a:ext cx="3230559" cy="429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8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23950" y="1220665"/>
            <a:ext cx="38314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5.3.2. </a:t>
            </a:r>
            <a:r>
              <a:rPr lang="vi-VN" sz="2200" b="1" dirty="0">
                <a:latin typeface="Arial" pitchFamily="34" charset="0"/>
                <a:cs typeface="Arial" pitchFamily="34" charset="0"/>
              </a:rPr>
              <a:t>Quan hệ vận tốc góc </a:t>
            </a:r>
            <a:endParaRPr lang="en-US" sz="22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28012" y="2038660"/>
            <a:ext cx="3567659" cy="83945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019331" y="3180785"/>
            <a:ext cx="70453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5.3.3. </a:t>
            </a:r>
            <a:r>
              <a:rPr lang="vi-VN" sz="2200" b="1" dirty="0">
                <a:latin typeface="Arial" pitchFamily="34" charset="0"/>
                <a:cs typeface="Arial" pitchFamily="34" charset="0"/>
              </a:rPr>
              <a:t>Tỷ số truyền của hệ bánh răng hành tinh</a:t>
            </a:r>
            <a:endParaRPr lang="en-US" sz="2200" b="1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grpSp>
        <p:nvGrpSpPr>
          <p:cNvPr id="15" name="Group 14"/>
          <p:cNvGrpSpPr/>
          <p:nvPr/>
        </p:nvGrpSpPr>
        <p:grpSpPr>
          <a:xfrm>
            <a:off x="1030195" y="3882455"/>
            <a:ext cx="7184417" cy="839449"/>
            <a:chOff x="1075165" y="3537679"/>
            <a:chExt cx="7184417" cy="839449"/>
          </a:xfrm>
        </p:grpSpPr>
        <p:sp>
          <p:nvSpPr>
            <p:cNvPr id="8" name="Rectangle 7"/>
            <p:cNvSpPr/>
            <p:nvPr/>
          </p:nvSpPr>
          <p:spPr>
            <a:xfrm>
              <a:off x="1075165" y="3694039"/>
              <a:ext cx="702436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200" dirty="0"/>
                <a:t>Nếu</a:t>
              </a:r>
              <a:endParaRPr lang="en-US" sz="2200" dirty="0"/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83831" y="3537679"/>
              <a:ext cx="6475751" cy="839449"/>
            </a:xfrm>
            <a:prstGeom prst="rect">
              <a:avLst/>
            </a:prstGeom>
            <a:noFill/>
          </p:spPr>
        </p:pic>
      </p:grp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grpSp>
        <p:nvGrpSpPr>
          <p:cNvPr id="14" name="Group 13"/>
          <p:cNvGrpSpPr/>
          <p:nvPr/>
        </p:nvGrpSpPr>
        <p:grpSpPr>
          <a:xfrm>
            <a:off x="1017704" y="5141629"/>
            <a:ext cx="5263177" cy="689548"/>
            <a:chOff x="1032692" y="4586990"/>
            <a:chExt cx="5263177" cy="689548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38859" y="4586990"/>
              <a:ext cx="4557010" cy="689548"/>
            </a:xfrm>
            <a:prstGeom prst="rect">
              <a:avLst/>
            </a:prstGeom>
            <a:noFill/>
          </p:spPr>
        </p:pic>
        <p:sp>
          <p:nvSpPr>
            <p:cNvPr id="13" name="Rectangle 12"/>
            <p:cNvSpPr/>
            <p:nvPr/>
          </p:nvSpPr>
          <p:spPr>
            <a:xfrm>
              <a:off x="1032692" y="4640918"/>
              <a:ext cx="702436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200" dirty="0"/>
                <a:t>Nếu</a:t>
              </a:r>
              <a:endParaRPr lang="en-US" sz="2200" dirty="0"/>
            </a:p>
          </p:txBody>
        </p:sp>
      </p:grp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7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63198" y="1150565"/>
            <a:ext cx="103105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700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Ví</a:t>
            </a:r>
            <a:r>
              <a:rPr lang="fr-FR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2700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dụ</a:t>
            </a:r>
            <a:endParaRPr lang="en-US" sz="2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98411" y="1564372"/>
            <a:ext cx="118974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Ví</a:t>
            </a:r>
            <a:r>
              <a:rPr kumimoji="0" lang="fr-FR" sz="2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22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dụ</a:t>
            </a:r>
            <a:r>
              <a:rPr kumimoji="0" lang="fr-FR" sz="2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</a:t>
            </a:r>
            <a:r>
              <a:rPr kumimoji="0" lang="fr-FR" sz="2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fr-FR" sz="22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8502" y="2329934"/>
            <a:ext cx="149432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200" dirty="0"/>
              <a:t>Cùng m, α</a:t>
            </a:r>
            <a:endParaRPr lang="en-US" sz="2200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5772" y="3522688"/>
            <a:ext cx="1556668" cy="374754"/>
          </a:xfrm>
          <a:prstGeom prst="rect">
            <a:avLst/>
          </a:prstGeom>
          <a:noFill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2938072"/>
            <a:ext cx="1528997" cy="367518"/>
          </a:xfrm>
          <a:prstGeom prst="rect">
            <a:avLst/>
          </a:prstGeom>
          <a:noFill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40841" y="4152275"/>
            <a:ext cx="1694652" cy="359764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1828800" y="448132"/>
            <a:ext cx="94128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vi-V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654507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8" descr="Captur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8411" y="2114273"/>
            <a:ext cx="4767871" cy="392002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405951" y="4580958"/>
            <a:ext cx="1655966" cy="9725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1/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Z3?</a:t>
            </a:r>
          </a:p>
          <a:p>
            <a:pPr>
              <a:lnSpc>
                <a:spcPct val="130000"/>
              </a:lnSpc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2/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nC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4" name="Picture 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1828800" y="448132"/>
            <a:ext cx="94128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vi-V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654507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87979" y="2132846"/>
            <a:ext cx="3117954" cy="674556"/>
          </a:xfrm>
          <a:prstGeom prst="rect">
            <a:avLst/>
          </a:prstGeom>
          <a:noFill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8351" y="3272097"/>
            <a:ext cx="4286244" cy="359764"/>
          </a:xfrm>
          <a:prstGeom prst="rect">
            <a:avLst/>
          </a:prstGeom>
          <a:noFill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8487" y="4234664"/>
            <a:ext cx="4882597" cy="671357"/>
          </a:xfrm>
          <a:prstGeom prst="rect">
            <a:avLst/>
          </a:prstGeom>
          <a:noFill/>
        </p:spPr>
      </p:pic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3006" y="5228062"/>
            <a:ext cx="3267856" cy="642000"/>
          </a:xfrm>
          <a:prstGeom prst="rect">
            <a:avLst/>
          </a:prstGeom>
          <a:noFill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630695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83707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125617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3619" y="1352242"/>
            <a:ext cx="29947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trục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9850" y="1380307"/>
            <a:ext cx="1274167" cy="374755"/>
          </a:xfrm>
          <a:prstGeom prst="rect">
            <a:avLst/>
          </a:prstGeom>
          <a:noFill/>
        </p:spPr>
      </p:pic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7" name="Picture 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27063" y="1801813"/>
            <a:ext cx="8042275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  <a:p>
            <a:pPr algn="ctr"/>
            <a:r>
              <a:rPr lang="en-US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 BÁNH RĂNG</a:t>
            </a:r>
          </a:p>
        </p:txBody>
      </p:sp>
      <p:grpSp>
        <p:nvGrpSpPr>
          <p:cNvPr id="27651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2765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A846786-F14B-4913-8E6E-B73D5F49A3A7}" type="slidenum">
              <a:rPr lang="en-US" smtClean="0">
                <a:solidFill>
                  <a:schemeClr val="tx2"/>
                </a:solidFill>
              </a:rPr>
              <a:pPr/>
              <a:t>2</a:t>
            </a:fld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368590"/>
      </p:ext>
    </p:extLst>
  </p:cSld>
  <p:clrMapOvr>
    <a:masterClrMapping/>
  </p:clrMapOvr>
  <p:transition spd="slow"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1256170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8848" y="1221665"/>
            <a:ext cx="111120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u="sng" dirty="0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2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u="sng" dirty="0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200" b="1" u="sng" dirty="0">
                <a:latin typeface="Arial" pitchFamily="34" charset="0"/>
                <a:cs typeface="Arial" pitchFamily="34" charset="0"/>
              </a:rPr>
              <a:t> 2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6480" y="2293497"/>
            <a:ext cx="3068151" cy="674557"/>
          </a:xfrm>
          <a:prstGeom prst="rect">
            <a:avLst/>
          </a:prstGeom>
          <a:noFill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1528" y="3222887"/>
            <a:ext cx="3252865" cy="704538"/>
          </a:xfrm>
          <a:prstGeom prst="rect">
            <a:avLst/>
          </a:prstGeom>
          <a:noFill/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6499" y="4167268"/>
            <a:ext cx="3177914" cy="719527"/>
          </a:xfrm>
          <a:prstGeom prst="rect">
            <a:avLst/>
          </a:prstGeom>
          <a:noFill/>
        </p:spPr>
      </p:pic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1530" y="5141627"/>
            <a:ext cx="2788170" cy="688989"/>
          </a:xfrm>
          <a:prstGeom prst="rect">
            <a:avLst/>
          </a:prstGeom>
          <a:noFill/>
        </p:spPr>
      </p:pic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1178382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1597482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20" descr="Capture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6732" y="1812925"/>
            <a:ext cx="4275820" cy="4367308"/>
          </a:xfrm>
          <a:prstGeom prst="rect">
            <a:avLst/>
          </a:prstGeom>
        </p:spPr>
      </p:pic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3" name="Picture 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60041" y="1416637"/>
            <a:ext cx="6914283" cy="463910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</a:t>
            </a:r>
            <a:endParaRPr lang="en-US" sz="27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§5.1.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CÁC ĐỊNH NGHĨA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§5.2.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Ệ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 BÁNH RĂNG THƯ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Ờ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NG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	5.2.1.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Định nghĩa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lvl="2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	5.2.2.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Công dụng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của hệ bánh răng thường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§5.3.</a:t>
            </a:r>
            <a:r>
              <a:rPr lang="vi-VN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Ệ</a:t>
            </a:r>
            <a:r>
              <a:rPr lang="vi-VN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BÁNH RĂNG VI SAI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	5.3.1.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Định nghĩa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lvl="2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	5.3.2.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Quan hệ vận tốc góc của các bánh răng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		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trung tâm và cần C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0" lvl="2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	5.3.3. 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Tỷ số truyền của hệ bánh răng hành tinh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5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3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8388" t="24315" r="12874" b="41610"/>
          <a:stretch>
            <a:fillRect/>
          </a:stretch>
        </p:blipFill>
        <p:spPr bwMode="auto">
          <a:xfrm>
            <a:off x="0" y="1565754"/>
            <a:ext cx="8943584" cy="24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86330" y="1567393"/>
            <a:ext cx="21403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200" dirty="0"/>
              <a:t> </a:t>
            </a:r>
            <a:r>
              <a:rPr lang="vi-VN" sz="2200" dirty="0"/>
              <a:t>Hệ bánh răng</a:t>
            </a:r>
            <a:endParaRPr lang="en-US" sz="2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77704" y="1988019"/>
            <a:ext cx="135325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 </a:t>
            </a: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Kí hiệ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u:</a:t>
            </a:r>
            <a:endParaRPr kumimoji="0" lang="vi-V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13156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2029744" y="1988017"/>
            <a:ext cx="55763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a) </a:t>
            </a: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Lược đồ động cặp bánh răng ngoại tiếp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0" name="Picture 39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30" y="2522114"/>
            <a:ext cx="5500680" cy="3820669"/>
          </a:xfrm>
          <a:prstGeom prst="rect">
            <a:avLst/>
          </a:prstGeom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87376" y="3468645"/>
            <a:ext cx="2309643" cy="674568"/>
          </a:xfrm>
          <a:prstGeom prst="rect">
            <a:avLst/>
          </a:prstGeom>
          <a:noFill/>
        </p:spPr>
      </p:pic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50268" y="4944865"/>
            <a:ext cx="2152257" cy="667384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5891155" y="2914021"/>
            <a:ext cx="293381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Bánh răng tiêu chuẩn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vi-V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79398" y="1124081"/>
            <a:ext cx="333937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5.1. C</a:t>
            </a:r>
            <a:r>
              <a:rPr lang="vi-VN" sz="2700" b="1" dirty="0">
                <a:latin typeface="Arial" pitchFamily="34" charset="0"/>
                <a:cs typeface="Arial" pitchFamily="34" charset="0"/>
              </a:rPr>
              <a:t>ác đ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ị</a:t>
            </a:r>
            <a:r>
              <a:rPr lang="vi-VN" sz="2700" b="1" dirty="0">
                <a:latin typeface="Arial" pitchFamily="34" charset="0"/>
                <a:cs typeface="Arial" pitchFamily="34" charset="0"/>
              </a:rPr>
              <a:t>nh nghĩa</a:t>
            </a:r>
            <a:endParaRPr lang="en-US" sz="2700" b="1" dirty="0"/>
          </a:p>
        </p:txBody>
      </p: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4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25" grpId="0"/>
      <p:bldP spid="1063" grpId="0"/>
      <p:bldP spid="10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9"/>
          <p:cNvSpPr>
            <a:spLocks noChangeArrowheads="1"/>
          </p:cNvSpPr>
          <p:nvPr/>
        </p:nvSpPr>
        <p:spPr bwMode="auto">
          <a:xfrm>
            <a:off x="614596" y="1229263"/>
            <a:ext cx="55763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Lược đồ động cặp bánh răng n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ộ</a:t>
            </a: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 tiếp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-215443"/>
            <a:ext cx="184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2669" y="5791946"/>
            <a:ext cx="2019996" cy="566715"/>
          </a:xfrm>
          <a:prstGeom prst="rect">
            <a:avLst/>
          </a:prstGeom>
          <a:noFill/>
        </p:spPr>
      </p:pic>
      <p:pic>
        <p:nvPicPr>
          <p:cNvPr id="8" name="Picture 7" descr="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522" y="1660150"/>
            <a:ext cx="5696801" cy="4043752"/>
          </a:xfrm>
          <a:prstGeom prst="rect">
            <a:avLst/>
          </a:prstGeom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9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004495" y="1641000"/>
            <a:ext cx="4406952" cy="5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Trục lắp chặt với bánh răng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31014" y="3394199"/>
            <a:ext cx="3960711" cy="93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Bánh răng lắp lỏng trên trục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(lồng không)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43793" y="5479283"/>
            <a:ext cx="3609143" cy="5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Bánh răng di trượt được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8" name="Picture 7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876" y="1165126"/>
            <a:ext cx="1980437" cy="1328983"/>
          </a:xfrm>
          <a:prstGeom prst="rect">
            <a:avLst/>
          </a:prstGeom>
        </p:spPr>
      </p:pic>
      <p:pic>
        <p:nvPicPr>
          <p:cNvPr id="9" name="Picture 8" descr="Capture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194" y="2895103"/>
            <a:ext cx="2488791" cy="1670791"/>
          </a:xfrm>
          <a:prstGeom prst="rect">
            <a:avLst/>
          </a:prstGeom>
        </p:spPr>
      </p:pic>
      <p:pic>
        <p:nvPicPr>
          <p:cNvPr id="10" name="Picture 9" descr="Capture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2738" y="4841158"/>
            <a:ext cx="2428831" cy="1492600"/>
          </a:xfrm>
          <a:prstGeom prst="rect">
            <a:avLst/>
          </a:prstGeom>
        </p:spPr>
      </p:pic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092" y="1115189"/>
            <a:ext cx="441338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>
                <a:latin typeface="Arial" pitchFamily="34" charset="0"/>
                <a:cs typeface="Arial" pitchFamily="34" charset="0"/>
              </a:rPr>
              <a:t>5.2. </a:t>
            </a:r>
            <a:r>
              <a:rPr lang="en-US" sz="2700" b="1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vi-VN" sz="2700" b="1" dirty="0">
                <a:latin typeface="Arial" pitchFamily="34" charset="0"/>
                <a:cs typeface="Arial" pitchFamily="34" charset="0"/>
              </a:rPr>
              <a:t> bánh răng thư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ờ</a:t>
            </a:r>
            <a:r>
              <a:rPr lang="vi-VN" sz="2700" b="1" dirty="0">
                <a:latin typeface="Arial" pitchFamily="34" charset="0"/>
                <a:cs typeface="Arial" pitchFamily="34" charset="0"/>
              </a:rPr>
              <a:t>ng</a:t>
            </a:r>
            <a:endParaRPr lang="en-US" sz="2700" b="1" dirty="0"/>
          </a:p>
        </p:txBody>
      </p:sp>
      <p:sp>
        <p:nvSpPr>
          <p:cNvPr id="3" name="Rectangle 2"/>
          <p:cNvSpPr/>
          <p:nvPr/>
        </p:nvSpPr>
        <p:spPr>
          <a:xfrm>
            <a:off x="1023764" y="1577351"/>
            <a:ext cx="24320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5.2.1. </a:t>
            </a:r>
            <a:r>
              <a:rPr lang="vi-VN" sz="2200" b="1" dirty="0">
                <a:latin typeface="Arial" pitchFamily="34" charset="0"/>
                <a:cs typeface="Arial" pitchFamily="34" charset="0"/>
              </a:rPr>
              <a:t>Định nghĩa</a:t>
            </a:r>
            <a:endParaRPr lang="en-US" sz="2200" b="1" dirty="0"/>
          </a:p>
        </p:txBody>
      </p:sp>
      <p:sp>
        <p:nvSpPr>
          <p:cNvPr id="5" name="Rectangle 4"/>
          <p:cNvSpPr/>
          <p:nvPr/>
        </p:nvSpPr>
        <p:spPr>
          <a:xfrm>
            <a:off x="1490522" y="1999612"/>
            <a:ext cx="214834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200" dirty="0"/>
              <a:t> 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H</a:t>
            </a:r>
            <a:r>
              <a:rPr lang="vi-VN" sz="2200" dirty="0"/>
              <a:t>ệ bánh răng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1489823" y="2441813"/>
            <a:ext cx="61959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Arial" pitchFamily="34" charset="0"/>
                <a:cs typeface="Arial" pitchFamily="34" charset="0"/>
              </a:rPr>
              <a:t>-  C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ác trục của bánh răng đều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lắp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cố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vi-VN" sz="2200" dirty="0">
                <a:latin typeface="Arial" pitchFamily="34" charset="0"/>
                <a:cs typeface="Arial" pitchFamily="34" charset="0"/>
              </a:rPr>
              <a:t> 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230" y="2804593"/>
            <a:ext cx="4976256" cy="35413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12326" y="4228595"/>
            <a:ext cx="18806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Bậc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do???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1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502" y="1192464"/>
            <a:ext cx="4398725" cy="313038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50878" y="4322845"/>
            <a:ext cx="398634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dirty="0" err="1">
                <a:latin typeface="Arial" pitchFamily="34" charset="0"/>
                <a:cs typeface="Arial" pitchFamily="34" charset="0"/>
              </a:rPr>
              <a:t>Bậc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do: W = 3n- (2T+ C)</a:t>
            </a:r>
          </a:p>
          <a:p>
            <a:pPr lvl="1" algn="just">
              <a:lnSpc>
                <a:spcPct val="120000"/>
              </a:lnSpc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n (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) = 5</a:t>
            </a:r>
          </a:p>
          <a:p>
            <a:pPr lvl="1" algn="just">
              <a:lnSpc>
                <a:spcPct val="120000"/>
              </a:lnSpc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 (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khớp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thấp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) = 5</a:t>
            </a:r>
          </a:p>
          <a:p>
            <a:pPr lvl="1" algn="just">
              <a:lnSpc>
                <a:spcPct val="120000"/>
              </a:lnSpc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C (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khớp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) = 4</a:t>
            </a:r>
          </a:p>
          <a:p>
            <a:pPr algn="just">
              <a:lnSpc>
                <a:spcPct val="120000"/>
              </a:lnSpc>
            </a:pPr>
            <a:r>
              <a:rPr lang="en-US" sz="2200" dirty="0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 W = 3x5-(2x5+4) = 1(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btd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) 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-25400"/>
            <a:ext cx="7358063" cy="1089025"/>
            <a:chOff x="362309" y="-53282"/>
            <a:chExt cx="8412453" cy="1381659"/>
          </a:xfrm>
        </p:grpSpPr>
        <p:pic>
          <p:nvPicPr>
            <p:cNvPr id="11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09" y="1"/>
              <a:ext cx="8376249" cy="125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3101" y="-53282"/>
              <a:ext cx="1381661" cy="1381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0B12-5872-44F5-A5A5-9B6E76CECAF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5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2266</TotalTime>
  <Words>468</Words>
  <Application>Microsoft Office PowerPoint</Application>
  <PresentationFormat>On-screen Show (4:3)</PresentationFormat>
  <Paragraphs>99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NGUYÊN LÝ MÁY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Vi</dc:creator>
  <cp:lastModifiedBy>User</cp:lastModifiedBy>
  <cp:revision>252</cp:revision>
  <dcterms:created xsi:type="dcterms:W3CDTF">2014-11-06T02:06:34Z</dcterms:created>
  <dcterms:modified xsi:type="dcterms:W3CDTF">2023-03-29T08:17:29Z</dcterms:modified>
</cp:coreProperties>
</file>