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4"/>
  </p:notesMasterIdLst>
  <p:sldIdLst>
    <p:sldId id="389" r:id="rId2"/>
    <p:sldId id="381" r:id="rId3"/>
    <p:sldId id="368" r:id="rId4"/>
    <p:sldId id="376" r:id="rId5"/>
    <p:sldId id="382" r:id="rId6"/>
    <p:sldId id="377" r:id="rId7"/>
    <p:sldId id="378" r:id="rId8"/>
    <p:sldId id="380" r:id="rId9"/>
    <p:sldId id="369" r:id="rId10"/>
    <p:sldId id="384" r:id="rId11"/>
    <p:sldId id="371" r:id="rId12"/>
    <p:sldId id="385" r:id="rId13"/>
    <p:sldId id="379" r:id="rId14"/>
    <p:sldId id="372" r:id="rId15"/>
    <p:sldId id="386" r:id="rId16"/>
    <p:sldId id="373" r:id="rId17"/>
    <p:sldId id="387" r:id="rId18"/>
    <p:sldId id="390" r:id="rId19"/>
    <p:sldId id="393" r:id="rId20"/>
    <p:sldId id="394" r:id="rId21"/>
    <p:sldId id="395" r:id="rId22"/>
    <p:sldId id="39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NzUFtT9ycIC4E8sDQOpS0w==" hashData="TDD5pyXLnX75KnqGDPPg7WReq6JQWHB+NTsyVHWYtssK9lCRG0srbVMKAvioFUmJvBW+dcnwae6zheoBB381Vg=="/>
  <p:extLst>
    <p:ext uri="{521415D9-36F7-43E2-AB2F-B90AF26B5E84}">
      <p14:sectionLst xmlns:p14="http://schemas.microsoft.com/office/powerpoint/2010/main">
        <p14:section name="Default Section" id="{EFFCFFBC-EC74-4405-9BD3-A82EF0FF4D16}">
          <p14:sldIdLst>
            <p14:sldId id="389"/>
            <p14:sldId id="381"/>
            <p14:sldId id="368"/>
            <p14:sldId id="376"/>
            <p14:sldId id="382"/>
            <p14:sldId id="377"/>
            <p14:sldId id="378"/>
            <p14:sldId id="380"/>
            <p14:sldId id="369"/>
            <p14:sldId id="384"/>
            <p14:sldId id="371"/>
            <p14:sldId id="385"/>
            <p14:sldId id="379"/>
            <p14:sldId id="372"/>
            <p14:sldId id="386"/>
            <p14:sldId id="373"/>
            <p14:sldId id="387"/>
            <p14:sldId id="390"/>
            <p14:sldId id="393"/>
            <p14:sldId id="394"/>
            <p14:sldId id="395"/>
            <p14:sldId id="39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941" autoAdjust="0"/>
  </p:normalViewPr>
  <p:slideViewPr>
    <p:cSldViewPr snapToGrid="0">
      <p:cViewPr varScale="1">
        <p:scale>
          <a:sx n="57" d="100"/>
          <a:sy n="57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33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33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1.wmf"/><Relationship Id="rId1" Type="http://schemas.openxmlformats.org/officeDocument/2006/relationships/image" Target="../media/image33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CD1B2-112C-4106-ADD1-397C51F905BE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13F54-2767-4F97-BF2F-C867D10786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044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13F54-2767-4F97-BF2F-C867D10786F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9725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13F54-2767-4F97-BF2F-C867D10786F2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016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Tô</a:t>
            </a:r>
            <a:r>
              <a:rPr lang="en-US" dirty="0"/>
              <a:t> max= </a:t>
            </a:r>
            <a:r>
              <a:rPr lang="en-US" dirty="0" err="1"/>
              <a:t>xich</a:t>
            </a:r>
            <a:r>
              <a:rPr lang="en-US" dirty="0"/>
              <a:t> ma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chiia</a:t>
            </a:r>
            <a:r>
              <a:rPr lang="en-US" dirty="0"/>
              <a:t> 2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613F54-2767-4F97-BF2F-C867D10786F2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5531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vi-VN"/>
              <a:t>CHUWOW</a:t>
            </a:r>
          </a:p>
        </p:txBody>
      </p:sp>
    </p:spTree>
    <p:extLst>
      <p:ext uri="{BB962C8B-B14F-4D97-AF65-F5344CB8AC3E}">
        <p14:creationId xmlns:p14="http://schemas.microsoft.com/office/powerpoint/2010/main" val="4082561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vi-VN"/>
              <a:t>CHUWOW</a:t>
            </a:r>
          </a:p>
        </p:txBody>
      </p:sp>
    </p:spTree>
    <p:extLst>
      <p:ext uri="{BB962C8B-B14F-4D97-AF65-F5344CB8AC3E}">
        <p14:creationId xmlns:p14="http://schemas.microsoft.com/office/powerpoint/2010/main" val="1146213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vi-VN"/>
              <a:t>CHUWOW</a:t>
            </a:r>
          </a:p>
        </p:txBody>
      </p:sp>
    </p:spTree>
    <p:extLst>
      <p:ext uri="{BB962C8B-B14F-4D97-AF65-F5344CB8AC3E}">
        <p14:creationId xmlns:p14="http://schemas.microsoft.com/office/powerpoint/2010/main" val="2073758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vi-VN"/>
              <a:t>CHUWOW</a:t>
            </a:r>
          </a:p>
        </p:txBody>
      </p:sp>
    </p:spTree>
    <p:extLst>
      <p:ext uri="{BB962C8B-B14F-4D97-AF65-F5344CB8AC3E}">
        <p14:creationId xmlns:p14="http://schemas.microsoft.com/office/powerpoint/2010/main" val="15673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vi-VN"/>
              <a:t>CHUWOW</a:t>
            </a:r>
          </a:p>
        </p:txBody>
      </p:sp>
    </p:spTree>
    <p:extLst>
      <p:ext uri="{BB962C8B-B14F-4D97-AF65-F5344CB8AC3E}">
        <p14:creationId xmlns:p14="http://schemas.microsoft.com/office/powerpoint/2010/main" val="16299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2608849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E0ED2A3D-F752-4EFE-8F7C-77F6D4904B3B}" type="datetime1">
              <a:rPr lang="en-US" smtClean="0"/>
              <a:t>3/22/2023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77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E5FB-3887-4E38-BEAE-BBD31A71E059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7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FF17-EB36-4818-B4E1-62F3B9C627F4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04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05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944624"/>
            <a:ext cx="10168128" cy="412826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D2931444-D58B-4C71-A5BA-12ED2F4B21A8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8015A98-5BD1-4069-BDB4-8B6E552E8C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04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B21-C896-4B59-B5F1-3FEE70153D4E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573672-9B62-414A-B24D-96D817BFA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18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70BBC971-792A-4C26-BF9A-B3851E708CA6}" type="datetime1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AC5FEA0-0FBB-4475-98AB-90C5F138B721}" type="datetime1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0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F845-2470-47E9-AC3B-DDB17035B88A}" type="datetime1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EB69-5215-4A54-B0F8-5979DBA15E1C}" type="datetime1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3DDF9F2A-9FBA-43FB-9E35-30DF8ED7DCEB}" type="datetime1">
              <a:rPr lang="en-US" smtClean="0"/>
              <a:t>3/22/2023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7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DBD2F559-91B3-4C03-8E25-5187CDE47B25}" type="datetime1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75A41-911C-48F6-8EBD-A83221F4290F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5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  <p:sldLayoutId id="214748371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22.PNG"/><Relationship Id="rId4" Type="http://schemas.openxmlformats.org/officeDocument/2006/relationships/image" Target="../media/image18.wmf"/><Relationship Id="rId9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2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25.wmf"/><Relationship Id="rId5" Type="http://schemas.openxmlformats.org/officeDocument/2006/relationships/image" Target="../media/image28.PNG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27.PNG"/><Relationship Id="rId9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2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40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45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4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49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48.wmf"/><Relationship Id="rId5" Type="http://schemas.openxmlformats.org/officeDocument/2006/relationships/image" Target="../media/image33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3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42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1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53.wmf"/><Relationship Id="rId5" Type="http://schemas.openxmlformats.org/officeDocument/2006/relationships/image" Target="../media/image33.wmf"/><Relationship Id="rId15" Type="http://schemas.openxmlformats.org/officeDocument/2006/relationships/image" Target="../media/image55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4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59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9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58.wmf"/><Relationship Id="rId5" Type="http://schemas.openxmlformats.org/officeDocument/2006/relationships/image" Target="../media/image33.wmf"/><Relationship Id="rId15" Type="http://schemas.openxmlformats.org/officeDocument/2006/relationships/image" Target="../media/image60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48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6378" y="0"/>
            <a:ext cx="12075621" cy="6858000"/>
          </a:xfrm>
          <a:prstGeom prst="roundRect">
            <a:avLst>
              <a:gd name="adj" fmla="val 260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                           </a:t>
            </a:r>
          </a:p>
        </p:txBody>
      </p:sp>
      <p:pic>
        <p:nvPicPr>
          <p:cNvPr id="3409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284" y="681579"/>
            <a:ext cx="4476108" cy="6014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0996" name="Picture 4" descr="C:\Users\HUYNHVINH\Desktop\b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44"/>
          <a:stretch/>
        </p:blipFill>
        <p:spPr bwMode="auto">
          <a:xfrm>
            <a:off x="5706392" y="3873731"/>
            <a:ext cx="5565666" cy="28435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0997" name="Picture 5" descr="C:\Users\HUYNHVINH\Desktop\a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21"/>
          <a:stretch/>
        </p:blipFill>
        <p:spPr bwMode="auto">
          <a:xfrm>
            <a:off x="5706392" y="625482"/>
            <a:ext cx="5565666" cy="32482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101748"/>
            <a:ext cx="12191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i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CHƯƠNG </a:t>
            </a:r>
            <a:r>
              <a:rPr lang="en-US" sz="2800" b="1" i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2800" b="1" i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XOẮN THUẦN TÚY  NHỮNG THANH THẲNG CÓ MCN TRÒN</a:t>
            </a:r>
            <a:endParaRPr lang="vi-VN" sz="2800" b="1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38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190" y="768772"/>
            <a:ext cx="10550506" cy="1179576"/>
          </a:xfrm>
        </p:spPr>
        <p:txBody>
          <a:bodyPr>
            <a:normAutofit/>
          </a:bodyPr>
          <a:lstStyle/>
          <a:p>
            <a:r>
              <a:rPr lang="en-US" sz="2800" dirty="0"/>
              <a:t>6.3. </a:t>
            </a:r>
            <a:r>
              <a:rPr lang="en-US" sz="2800" dirty="0" err="1"/>
              <a:t>Ứng</a:t>
            </a:r>
            <a:r>
              <a:rPr lang="en-US" sz="2800" dirty="0"/>
              <a:t> </a:t>
            </a:r>
            <a:r>
              <a:rPr lang="en-US" sz="2800" dirty="0" err="1"/>
              <a:t>suất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thanh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mặt</a:t>
            </a:r>
            <a:r>
              <a:rPr lang="en-US" sz="2800" dirty="0"/>
              <a:t> </a:t>
            </a:r>
            <a:r>
              <a:rPr lang="en-US" sz="2800" dirty="0" err="1"/>
              <a:t>cắt</a:t>
            </a:r>
            <a:r>
              <a:rPr lang="en-US" sz="2800" dirty="0"/>
              <a:t> </a:t>
            </a:r>
            <a:r>
              <a:rPr lang="en-US" sz="2800" dirty="0" err="1"/>
              <a:t>ngang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tròn</a:t>
            </a:r>
            <a:r>
              <a:rPr lang="en-US" sz="2800" dirty="0"/>
              <a:t> </a:t>
            </a:r>
            <a:r>
              <a:rPr lang="en-US" sz="2800" dirty="0" err="1"/>
              <a:t>chịu</a:t>
            </a:r>
            <a:r>
              <a:rPr lang="en-US" sz="2800" dirty="0"/>
              <a:t> </a:t>
            </a:r>
            <a:r>
              <a:rPr lang="en-US" sz="2800" dirty="0" err="1"/>
              <a:t>xoắn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633" y="1628901"/>
            <a:ext cx="9515492" cy="15623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400" dirty="0"/>
              <a:t>Ứng </a:t>
            </a:r>
            <a:r>
              <a:rPr lang="vi-VN" sz="2400" spc="-5" dirty="0"/>
              <a:t>suất tiếp có phương </a:t>
            </a:r>
            <a:r>
              <a:rPr lang="vi-VN" sz="2400" dirty="0"/>
              <a:t>vuông </a:t>
            </a:r>
            <a:r>
              <a:rPr lang="vi-VN" sz="2400" spc="-5" dirty="0"/>
              <a:t>góc với  bán kính, </a:t>
            </a:r>
            <a:r>
              <a:rPr lang="vi-VN" sz="2400" dirty="0"/>
              <a:t>chiều cùng chiều </a:t>
            </a:r>
            <a:r>
              <a:rPr lang="vi-VN" sz="2400" spc="-15" dirty="0"/>
              <a:t>mô </a:t>
            </a:r>
            <a:r>
              <a:rPr lang="vi-VN" sz="2400" spc="-5" dirty="0"/>
              <a:t>men xoắn nội</a:t>
            </a:r>
            <a:r>
              <a:rPr lang="vi-VN" sz="2400" spc="25" dirty="0"/>
              <a:t> </a:t>
            </a:r>
            <a:r>
              <a:rPr lang="vi-VN" sz="2400" spc="-5" dirty="0"/>
              <a:t>lực.</a:t>
            </a:r>
            <a:endParaRPr lang="vi-VN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33190" y="4443330"/>
            <a:ext cx="101681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Trong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momen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xoắn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cắt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/>
              <a:t>I</a:t>
            </a:r>
            <a:r>
              <a:rPr lang="en-US" sz="2000" dirty="0"/>
              <a:t>p</a:t>
            </a:r>
            <a:r>
              <a:rPr lang="en-US" sz="2800" dirty="0"/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momen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cắt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/>
              <p:cNvSpPr txBox="1"/>
              <p:nvPr/>
            </p:nvSpPr>
            <p:spPr>
              <a:xfrm>
                <a:off x="1692890" y="3114962"/>
                <a:ext cx="3329940" cy="1124534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AU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AU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AU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AU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AU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AU" sz="3000" dirty="0"/>
              </a:p>
            </p:txBody>
          </p:sp>
        </mc:Choice>
        <mc:Fallback xmlns=""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890" y="3114962"/>
                <a:ext cx="3329940" cy="11245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D88B7DB1-1590-476D-9B62-D176BD9A3910}"/>
              </a:ext>
            </a:extLst>
          </p:cNvPr>
          <p:cNvSpPr/>
          <p:nvPr/>
        </p:nvSpPr>
        <p:spPr>
          <a:xfrm>
            <a:off x="942704" y="2444780"/>
            <a:ext cx="6920484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: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suất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ngang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thanh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AU" sz="2500" dirty="0"/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1A6424A5-04A5-489F-8D1E-BA07BB29A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CA31C757-7A06-4E3E-B86C-99523FE7DD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326675"/>
              </p:ext>
            </p:extLst>
          </p:nvPr>
        </p:nvGraphicFramePr>
        <p:xfrm>
          <a:off x="4180820" y="2483615"/>
          <a:ext cx="371746" cy="399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r:id="rId4" imgW="114151" imgH="164885" progId="Equation.DSMT4">
                  <p:embed/>
                </p:oleObj>
              </mc:Choice>
              <mc:Fallback>
                <p:oleObj r:id="rId4" imgW="114151" imgH="164885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CA31C757-7A06-4E3E-B86C-99523FE7DD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0820" y="2483615"/>
                        <a:ext cx="371746" cy="3993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84" name="Picture 16">
            <a:extLst>
              <a:ext uri="{FF2B5EF4-FFF2-40B4-BE49-F238E27FC236}">
                <a16:creationId xmlns:a16="http://schemas.microsoft.com/office/drawing/2014/main" id="{B36DBEEC-4A23-4ABE-A813-B0A27EDC6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174" y="2301778"/>
            <a:ext cx="2587879" cy="217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213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568" y="885152"/>
            <a:ext cx="10168128" cy="843064"/>
          </a:xfrm>
        </p:spPr>
        <p:txBody>
          <a:bodyPr>
            <a:normAutofit/>
          </a:bodyPr>
          <a:lstStyle/>
          <a:p>
            <a:r>
              <a:rPr lang="en-US" sz="2800" dirty="0"/>
              <a:t>6.4 </a:t>
            </a:r>
            <a:r>
              <a:rPr lang="en-US" sz="2800" dirty="0" err="1"/>
              <a:t>Mô</a:t>
            </a:r>
            <a:r>
              <a:rPr lang="en-US" sz="2800" dirty="0"/>
              <a:t> men </a:t>
            </a:r>
            <a:r>
              <a:rPr lang="en-US" sz="2800" dirty="0" err="1"/>
              <a:t>chống</a:t>
            </a:r>
            <a:r>
              <a:rPr lang="en-US" sz="2800" dirty="0"/>
              <a:t> </a:t>
            </a:r>
            <a:r>
              <a:rPr lang="en-US" sz="2800" dirty="0" err="1"/>
              <a:t>xoắn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mặt</a:t>
            </a:r>
            <a:r>
              <a:rPr lang="en-US" sz="2800" dirty="0"/>
              <a:t> </a:t>
            </a:r>
            <a:r>
              <a:rPr lang="en-US" sz="2800" dirty="0" err="1"/>
              <a:t>cắt</a:t>
            </a:r>
            <a:r>
              <a:rPr lang="en-US" sz="2800" dirty="0"/>
              <a:t> </a:t>
            </a:r>
            <a:r>
              <a:rPr lang="en-US" sz="2800" dirty="0" err="1"/>
              <a:t>ngang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495" y="2276854"/>
            <a:ext cx="12191999" cy="36959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/>
              <a:t>                               </a:t>
            </a:r>
          </a:p>
          <a:p>
            <a:pPr marL="0" indent="0">
              <a:buNone/>
            </a:pPr>
            <a:r>
              <a:rPr lang="en-US" sz="2400"/>
              <a:t>			khi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            </a:t>
            </a:r>
          </a:p>
          <a:p>
            <a:pPr marL="0" indent="0">
              <a:buNone/>
            </a:pPr>
            <a:r>
              <a:rPr lang="en-US" sz="2400"/>
              <a:t>          Trong đó: 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154415"/>
              </p:ext>
            </p:extLst>
          </p:nvPr>
        </p:nvGraphicFramePr>
        <p:xfrm>
          <a:off x="2737241" y="4649268"/>
          <a:ext cx="1365367" cy="1001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9" name="Equation" r:id="rId3" imgW="571320" imgH="419040" progId="Equation.DSMT4">
                  <p:embed/>
                </p:oleObj>
              </mc:Choice>
              <mc:Fallback>
                <p:oleObj name="Equation" r:id="rId3" imgW="571320" imgH="419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37241" y="4649268"/>
                        <a:ext cx="1365367" cy="10012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300954"/>
              </p:ext>
            </p:extLst>
          </p:nvPr>
        </p:nvGraphicFramePr>
        <p:xfrm>
          <a:off x="1493021" y="3609635"/>
          <a:ext cx="1581048" cy="104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0" name="Equation" r:id="rId5" imgW="672840" imgH="444240" progId="Equation.DSMT4">
                  <p:embed/>
                </p:oleObj>
              </mc:Choice>
              <mc:Fallback>
                <p:oleObj name="Equation" r:id="rId5" imgW="672840" imgH="4442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93021" y="3609635"/>
                        <a:ext cx="1581048" cy="1044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BB7B44DC-18D0-4A49-A6DE-5EF35A315D06}"/>
              </a:ext>
            </a:extLst>
          </p:cNvPr>
          <p:cNvSpPr/>
          <p:nvPr/>
        </p:nvSpPr>
        <p:spPr>
          <a:xfrm>
            <a:off x="967284" y="1659281"/>
            <a:ext cx="104584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bậc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A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nằm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đường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A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653FD551-87CB-46A7-A9C9-EA8630EFA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97226C0-8987-4D8F-8E34-0CBE93BDD2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030874"/>
              </p:ext>
            </p:extLst>
          </p:nvPr>
        </p:nvGraphicFramePr>
        <p:xfrm>
          <a:off x="3931384" y="3818405"/>
          <a:ext cx="1913631" cy="580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1" r:id="rId7" imgW="710891" imgH="215806" progId="Equation.DSMT4">
                  <p:embed/>
                </p:oleObj>
              </mc:Choice>
              <mc:Fallback>
                <p:oleObj r:id="rId7" imgW="710891" imgH="215806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1384" y="3818405"/>
                        <a:ext cx="1913631" cy="5809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BA65A8-C070-4244-97DA-20E449690AED}"/>
              </a:ext>
            </a:extLst>
          </p:cNvPr>
          <p:cNvSpPr/>
          <p:nvPr/>
        </p:nvSpPr>
        <p:spPr>
          <a:xfrm>
            <a:off x="4065037" y="4820704"/>
            <a:ext cx="7805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momen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ngang</a:t>
            </a:r>
            <a:endParaRPr lang="en-AU" sz="2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28C336-D3B8-4828-AA9D-13439EB9001E}"/>
              </a:ext>
            </a:extLst>
          </p:cNvPr>
          <p:cNvSpPr/>
          <p:nvPr/>
        </p:nvSpPr>
        <p:spPr>
          <a:xfrm>
            <a:off x="1459452" y="3564335"/>
            <a:ext cx="1648186" cy="10929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7066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556" y="835051"/>
            <a:ext cx="10168128" cy="926170"/>
          </a:xfrm>
        </p:spPr>
        <p:txBody>
          <a:bodyPr>
            <a:normAutofit/>
          </a:bodyPr>
          <a:lstStyle/>
          <a:p>
            <a:r>
              <a:rPr lang="en-US" sz="2800" dirty="0"/>
              <a:t>6.4 </a:t>
            </a:r>
            <a:r>
              <a:rPr lang="en-US" sz="2800" dirty="0" err="1"/>
              <a:t>Mô</a:t>
            </a:r>
            <a:r>
              <a:rPr lang="en-US" sz="2800" dirty="0"/>
              <a:t> men </a:t>
            </a:r>
            <a:r>
              <a:rPr lang="en-US" sz="2800" dirty="0" err="1"/>
              <a:t>chống</a:t>
            </a:r>
            <a:r>
              <a:rPr lang="en-US" sz="2800" dirty="0"/>
              <a:t> </a:t>
            </a:r>
            <a:r>
              <a:rPr lang="en-US" sz="2800" dirty="0" err="1"/>
              <a:t>xoắn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mặt</a:t>
            </a:r>
            <a:r>
              <a:rPr lang="en-US" sz="2800" dirty="0"/>
              <a:t> </a:t>
            </a:r>
            <a:r>
              <a:rPr lang="en-US" sz="2800" dirty="0" err="1"/>
              <a:t>cắt</a:t>
            </a:r>
            <a:r>
              <a:rPr lang="en-US" sz="2800" dirty="0"/>
              <a:t> </a:t>
            </a:r>
            <a:r>
              <a:rPr lang="en-US" sz="2800" dirty="0" err="1"/>
              <a:t>ngang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5" y="1728216"/>
            <a:ext cx="10736192" cy="790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tròn</a:t>
            </a:r>
            <a:r>
              <a:rPr lang="en-US" dirty="0"/>
              <a:t> </a:t>
            </a:r>
            <a:r>
              <a:rPr lang="en-US" err="1"/>
              <a:t>đặc</a:t>
            </a:r>
            <a:r>
              <a:rPr lang="en-US"/>
              <a:t>: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958341"/>
              </p:ext>
            </p:extLst>
          </p:nvPr>
        </p:nvGraphicFramePr>
        <p:xfrm>
          <a:off x="390525" y="2354780"/>
          <a:ext cx="4509280" cy="953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" name="Equation" r:id="rId3" imgW="1981080" imgH="419040" progId="Equation.DSMT4">
                  <p:embed/>
                </p:oleObj>
              </mc:Choice>
              <mc:Fallback>
                <p:oleObj name="Equation" r:id="rId3" imgW="198108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0525" y="2354780"/>
                        <a:ext cx="4509280" cy="9538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244440"/>
              </p:ext>
            </p:extLst>
          </p:nvPr>
        </p:nvGraphicFramePr>
        <p:xfrm>
          <a:off x="390523" y="4247128"/>
          <a:ext cx="7993144" cy="16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" name="Equation" r:id="rId5" imgW="3657600" imgH="761760" progId="Equation.DSMT4">
                  <p:embed/>
                </p:oleObj>
              </mc:Choice>
              <mc:Fallback>
                <p:oleObj name="Equation" r:id="rId5" imgW="3657600" imgH="7617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0523" y="4247128"/>
                        <a:ext cx="7993144" cy="1665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6">
            <a:extLst>
              <a:ext uri="{FF2B5EF4-FFF2-40B4-BE49-F238E27FC236}">
                <a16:creationId xmlns:a16="http://schemas.microsoft.com/office/drawing/2014/main" id="{653FD551-87CB-46A7-A9C9-EA8630EFA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C843D35-FF82-4E8A-8C7E-C1E83F85D0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766946"/>
              </p:ext>
            </p:extLst>
          </p:nvPr>
        </p:nvGraphicFramePr>
        <p:xfrm>
          <a:off x="2141927" y="5870365"/>
          <a:ext cx="868363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" name="Equation" r:id="rId7" imgW="368280" imgH="368280" progId="Equation.DSMT4">
                  <p:embed/>
                </p:oleObj>
              </mc:Choice>
              <mc:Fallback>
                <p:oleObj name="Equation" r:id="rId7" imgW="368280" imgH="3682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3C843D35-FF82-4E8A-8C7E-C1E83F85D0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927" y="5870365"/>
                        <a:ext cx="868363" cy="868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16" descr="A close up of a bicycle&#10;&#10;Description automatically generated">
            <a:extLst>
              <a:ext uri="{FF2B5EF4-FFF2-40B4-BE49-F238E27FC236}">
                <a16:creationId xmlns:a16="http://schemas.microsoft.com/office/drawing/2014/main" id="{58EEDEC1-CCC6-4887-BB9A-145E1A77422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314" y="1527284"/>
            <a:ext cx="1973606" cy="2350729"/>
          </a:xfrm>
          <a:prstGeom prst="rect">
            <a:avLst/>
          </a:prstGeom>
        </p:spPr>
      </p:pic>
      <p:pic>
        <p:nvPicPr>
          <p:cNvPr id="19" name="Picture 18" descr="A picture containing game&#10;&#10;Description automatically generated">
            <a:extLst>
              <a:ext uri="{FF2B5EF4-FFF2-40B4-BE49-F238E27FC236}">
                <a16:creationId xmlns:a16="http://schemas.microsoft.com/office/drawing/2014/main" id="{7B2B8A73-3898-4A18-8A01-E8C0491EEDA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570" y="3320958"/>
            <a:ext cx="1949476" cy="2772307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390523" y="3731080"/>
            <a:ext cx="10893173" cy="790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/>
              <a:t>Với tiết diện tròn rỗng:  </a:t>
            </a: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12034" y="6041506"/>
            <a:ext cx="10893173" cy="790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/>
              <a:t>Trong đó: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7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79B6B164-5D6C-4BF4-B74B-B35D09B40B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80" y="1005496"/>
            <a:ext cx="8938484" cy="952479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150EE90C-B01B-4F5C-B169-3B07BAA941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731" y="2568345"/>
            <a:ext cx="3477068" cy="3316778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028046"/>
              </p:ext>
            </p:extLst>
          </p:nvPr>
        </p:nvGraphicFramePr>
        <p:xfrm>
          <a:off x="1781057" y="2425952"/>
          <a:ext cx="14255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" name="Equation" r:id="rId6" imgW="761760" imgH="482400" progId="Equation.DSMT4">
                  <p:embed/>
                </p:oleObj>
              </mc:Choice>
              <mc:Fallback>
                <p:oleObj name="Equation" r:id="rId6" imgW="761760" imgH="48240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057" y="2425952"/>
                        <a:ext cx="1425575" cy="876300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762112"/>
              </p:ext>
            </p:extLst>
          </p:nvPr>
        </p:nvGraphicFramePr>
        <p:xfrm>
          <a:off x="1604846" y="3466297"/>
          <a:ext cx="4038601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" name="Equation" r:id="rId8" imgW="2158920" imgH="266400" progId="Equation.DSMT4">
                  <p:embed/>
                </p:oleObj>
              </mc:Choice>
              <mc:Fallback>
                <p:oleObj name="Equation" r:id="rId8" imgW="2158920" imgH="2664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846" y="3466297"/>
                        <a:ext cx="4038601" cy="484187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236328"/>
              </p:ext>
            </p:extLst>
          </p:nvPr>
        </p:nvGraphicFramePr>
        <p:xfrm>
          <a:off x="596435" y="4346068"/>
          <a:ext cx="558482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" name="Equation" r:id="rId10" imgW="2984400" imgH="495000" progId="Equation.DSMT4">
                  <p:embed/>
                </p:oleObj>
              </mc:Choice>
              <mc:Fallback>
                <p:oleObj name="Equation" r:id="rId10" imgW="2984400" imgH="4950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435" y="4346068"/>
                        <a:ext cx="5584825" cy="898525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919816"/>
              </p:ext>
            </p:extLst>
          </p:nvPr>
        </p:nvGraphicFramePr>
        <p:xfrm>
          <a:off x="596435" y="5468585"/>
          <a:ext cx="6724651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" name="Equation" r:id="rId12" imgW="3593880" imgH="495000" progId="Equation.DSMT4">
                  <p:embed/>
                </p:oleObj>
              </mc:Choice>
              <mc:Fallback>
                <p:oleObj name="Equation" r:id="rId12" imgW="3593880" imgH="4950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435" y="5468585"/>
                        <a:ext cx="6724651" cy="898525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96435" y="1963995"/>
            <a:ext cx="1562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6435" y="2616160"/>
            <a:ext cx="1562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6435" y="3449572"/>
            <a:ext cx="1562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Mà:</a:t>
            </a:r>
          </a:p>
        </p:txBody>
      </p:sp>
    </p:spTree>
    <p:extLst>
      <p:ext uri="{BB962C8B-B14F-4D97-AF65-F5344CB8AC3E}">
        <p14:creationId xmlns:p14="http://schemas.microsoft.com/office/powerpoint/2010/main" val="321047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6" y="781208"/>
            <a:ext cx="10168128" cy="838459"/>
          </a:xfrm>
        </p:spPr>
        <p:txBody>
          <a:bodyPr>
            <a:normAutofit/>
          </a:bodyPr>
          <a:lstStyle/>
          <a:p>
            <a:r>
              <a:rPr lang="en-US" sz="2800" dirty="0"/>
              <a:t>6.5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thức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biến</a:t>
            </a:r>
            <a:r>
              <a:rPr lang="en-US" sz="2800" dirty="0"/>
              <a:t> </a:t>
            </a:r>
            <a:r>
              <a:rPr lang="en-US" sz="2800" dirty="0" err="1"/>
              <a:t>dạng</a:t>
            </a:r>
            <a:r>
              <a:rPr lang="en-US" sz="2800" dirty="0"/>
              <a:t> khi </a:t>
            </a:r>
            <a:r>
              <a:rPr lang="en-US" sz="2800" dirty="0" err="1"/>
              <a:t>xoắn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2587" y="1550547"/>
            <a:ext cx="10357887" cy="4758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Góc</a:t>
            </a:r>
            <a:r>
              <a:rPr lang="en-US" sz="2400" dirty="0"/>
              <a:t> </a:t>
            </a:r>
            <a:r>
              <a:rPr lang="en-US" sz="2400" dirty="0" err="1"/>
              <a:t>xoắn</a:t>
            </a:r>
            <a:r>
              <a:rPr lang="en-US" sz="2400" dirty="0"/>
              <a:t> 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giữa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cắt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chiều</a:t>
            </a:r>
            <a:r>
              <a:rPr lang="en-US" sz="2400" dirty="0"/>
              <a:t> </a:t>
            </a:r>
            <a:r>
              <a:rPr lang="en-US" sz="2400" dirty="0" err="1"/>
              <a:t>dài</a:t>
            </a:r>
            <a:r>
              <a:rPr lang="en-US" sz="2400" dirty="0"/>
              <a:t> L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thanh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Khi </a:t>
            </a:r>
            <a:r>
              <a:rPr lang="en-US" sz="2400" dirty="0" err="1"/>
              <a:t>thanh</a:t>
            </a:r>
            <a:r>
              <a:rPr lang="en-US" sz="2400" dirty="0"/>
              <a:t> </a:t>
            </a:r>
            <a:r>
              <a:rPr lang="en-US" sz="2400" dirty="0" err="1"/>
              <a:t>gồm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, </a:t>
            </a:r>
            <a:r>
              <a:rPr lang="en-US" sz="2400" dirty="0" err="1"/>
              <a:t>mỗi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M</a:t>
            </a:r>
            <a:r>
              <a:rPr lang="en-US" sz="2400" baseline="-25000" dirty="0"/>
              <a:t>Z</a:t>
            </a:r>
            <a:r>
              <a:rPr lang="en-US" sz="2400" dirty="0"/>
              <a:t>/G.I</a:t>
            </a:r>
            <a:r>
              <a:rPr lang="el-GR" sz="2400" baseline="-25000" dirty="0"/>
              <a:t>ρ</a:t>
            </a:r>
            <a:r>
              <a:rPr lang="en-US" sz="2400" dirty="0"/>
              <a:t> = const</a:t>
            </a:r>
          </a:p>
          <a:p>
            <a:pPr marL="0" indent="0">
              <a:buNone/>
            </a:pPr>
            <a:endParaRPr lang="en-US" sz="2400" baseline="-25000" dirty="0"/>
          </a:p>
          <a:p>
            <a:pPr marL="0" indent="0">
              <a:buNone/>
            </a:pPr>
            <a:endParaRPr lang="en-US" sz="2400" baseline="-25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G: </a:t>
            </a:r>
            <a:r>
              <a:rPr lang="en-US" sz="2400" dirty="0" err="1"/>
              <a:t>momen</a:t>
            </a:r>
            <a:r>
              <a:rPr lang="en-US" sz="2400" dirty="0"/>
              <a:t> </a:t>
            </a:r>
            <a:r>
              <a:rPr lang="en-US" sz="2400" dirty="0" err="1"/>
              <a:t>đàn</a:t>
            </a:r>
            <a:r>
              <a:rPr lang="en-US" sz="2400" dirty="0"/>
              <a:t> </a:t>
            </a:r>
            <a:r>
              <a:rPr lang="en-US" sz="2400" dirty="0" err="1"/>
              <a:t>hồi</a:t>
            </a:r>
            <a:r>
              <a:rPr lang="en-US" sz="2400" dirty="0"/>
              <a:t> tr</a:t>
            </a:r>
            <a:r>
              <a:rPr lang="vi-VN" sz="2400" dirty="0"/>
              <a:t>ư</a:t>
            </a:r>
            <a:r>
              <a:rPr lang="en-US" sz="2400" dirty="0" err="1"/>
              <a:t>ợt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Góc</a:t>
            </a:r>
            <a:r>
              <a:rPr lang="en-US" sz="2400" dirty="0"/>
              <a:t> </a:t>
            </a:r>
            <a:r>
              <a:rPr lang="en-US" sz="2400" dirty="0" err="1"/>
              <a:t>xoắn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ước</a:t>
            </a:r>
            <a:r>
              <a:rPr lang="en-US" sz="2400" dirty="0"/>
              <a:t> </a:t>
            </a:r>
            <a:r>
              <a:rPr lang="en-US" sz="2400" dirty="0" err="1"/>
              <a:t>dương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chiều</a:t>
            </a:r>
            <a:r>
              <a:rPr lang="en-US" sz="2400" dirty="0"/>
              <a:t> </a:t>
            </a:r>
            <a:r>
              <a:rPr lang="en-US" sz="2400" dirty="0" err="1"/>
              <a:t>dương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men </a:t>
            </a:r>
            <a:r>
              <a:rPr lang="en-US" sz="2400" dirty="0" err="1"/>
              <a:t>nội</a:t>
            </a:r>
            <a:r>
              <a:rPr lang="en-US" sz="2400" dirty="0"/>
              <a:t> </a:t>
            </a:r>
            <a:r>
              <a:rPr lang="en-US" sz="2400" dirty="0" err="1"/>
              <a:t>lực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ngược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162276"/>
              </p:ext>
            </p:extLst>
          </p:nvPr>
        </p:nvGraphicFramePr>
        <p:xfrm>
          <a:off x="4053672" y="2109687"/>
          <a:ext cx="2187858" cy="85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" name="Equation" r:id="rId3" imgW="1206360" imgH="469800" progId="Equation.DSMT4">
                  <p:embed/>
                </p:oleObj>
              </mc:Choice>
              <mc:Fallback>
                <p:oleObj name="Equation" r:id="rId3" imgW="1206360" imgH="4698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3672" y="2109687"/>
                        <a:ext cx="2187858" cy="852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55362"/>
              </p:ext>
            </p:extLst>
          </p:nvPr>
        </p:nvGraphicFramePr>
        <p:xfrm>
          <a:off x="4110870" y="3690654"/>
          <a:ext cx="1590978" cy="858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6" name="Equation" r:id="rId5" imgW="965160" imgH="520560" progId="Equation.DSMT4">
                  <p:embed/>
                </p:oleObj>
              </mc:Choice>
              <mc:Fallback>
                <p:oleObj name="Equation" r:id="rId5" imgW="965160" imgH="520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0870" y="3690654"/>
                        <a:ext cx="1590978" cy="858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2D05C1C-63DB-4F41-9623-98F31653C18A}"/>
              </a:ext>
            </a:extLst>
          </p:cNvPr>
          <p:cNvSpPr/>
          <p:nvPr/>
        </p:nvSpPr>
        <p:spPr>
          <a:xfrm>
            <a:off x="5779650" y="3780261"/>
            <a:ext cx="235994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28600">
              <a:spcAft>
                <a:spcPts val="0"/>
              </a:spcAft>
            </a:pPr>
            <a:r>
              <a:rPr lang="fr-FR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fr-FR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fr-FR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là: rad </a:t>
            </a:r>
            <a:endParaRPr lang="en-A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0634CC-0A75-44E4-BC5E-FE7118A1BA08}"/>
              </a:ext>
            </a:extLst>
          </p:cNvPr>
          <p:cNvSpPr/>
          <p:nvPr/>
        </p:nvSpPr>
        <p:spPr>
          <a:xfrm>
            <a:off x="3989118" y="3619452"/>
            <a:ext cx="1790532" cy="10161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0053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045" y="992317"/>
            <a:ext cx="10168128" cy="650217"/>
          </a:xfrm>
        </p:spPr>
        <p:txBody>
          <a:bodyPr>
            <a:normAutofit/>
          </a:bodyPr>
          <a:lstStyle/>
          <a:p>
            <a:r>
              <a:rPr lang="en-US" sz="2800" dirty="0"/>
              <a:t>6.5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thức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biến</a:t>
            </a:r>
            <a:r>
              <a:rPr lang="en-US" sz="2800" dirty="0"/>
              <a:t> </a:t>
            </a:r>
            <a:r>
              <a:rPr lang="en-US" sz="2800" dirty="0" err="1"/>
              <a:t>dạng</a:t>
            </a:r>
            <a:r>
              <a:rPr lang="en-US" sz="2800" dirty="0"/>
              <a:t> khi </a:t>
            </a:r>
            <a:r>
              <a:rPr lang="en-US" sz="2800" dirty="0" err="1"/>
              <a:t>xoắn</a:t>
            </a:r>
            <a:endParaRPr lang="en-US" sz="2800" dirty="0"/>
          </a:p>
        </p:txBody>
      </p:sp>
      <p:pic>
        <p:nvPicPr>
          <p:cNvPr id="11" name="Content Placeholder 10" descr="A picture containing table&#10;&#10;Description automatically generated">
            <a:extLst>
              <a:ext uri="{FF2B5EF4-FFF2-40B4-BE49-F238E27FC236}">
                <a16:creationId xmlns:a16="http://schemas.microsoft.com/office/drawing/2014/main" id="{835811FC-3398-4596-B70A-93E4A5128E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45" y="2088357"/>
            <a:ext cx="10929909" cy="2676713"/>
          </a:xfr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05B6814-143B-4AE5-BD02-9514FD794329}"/>
              </a:ext>
            </a:extLst>
          </p:cNvPr>
          <p:cNvSpPr/>
          <p:nvPr/>
        </p:nvSpPr>
        <p:spPr>
          <a:xfrm>
            <a:off x="2457450" y="2538603"/>
            <a:ext cx="3177540" cy="11304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6321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304" y="788672"/>
            <a:ext cx="10168128" cy="939466"/>
          </a:xfrm>
        </p:spPr>
        <p:txBody>
          <a:bodyPr>
            <a:normAutofit/>
          </a:bodyPr>
          <a:lstStyle/>
          <a:p>
            <a:r>
              <a:rPr lang="en-US" sz="2800" dirty="0"/>
              <a:t>6.6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kiện</a:t>
            </a:r>
            <a:r>
              <a:rPr lang="en-US" sz="2800" dirty="0"/>
              <a:t> </a:t>
            </a:r>
            <a:r>
              <a:rPr lang="en-US" sz="2800" dirty="0" err="1"/>
              <a:t>bền</a:t>
            </a:r>
            <a:r>
              <a:rPr lang="en-US" sz="2800" dirty="0"/>
              <a:t> –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kiện</a:t>
            </a:r>
            <a:r>
              <a:rPr lang="en-US" sz="2800" dirty="0"/>
              <a:t> </a:t>
            </a:r>
            <a:r>
              <a:rPr lang="en-US" sz="2800" dirty="0" err="1"/>
              <a:t>cứng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304" y="1464362"/>
            <a:ext cx="10168128" cy="4128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xoắn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</a:t>
            </a:r>
            <a:r>
              <a:rPr lang="en-US" dirty="0" err="1"/>
              <a:t>hoại</a:t>
            </a:r>
            <a:r>
              <a:rPr lang="en-US" dirty="0"/>
              <a:t> do </a:t>
            </a:r>
            <a:r>
              <a:rPr lang="en-US" dirty="0" err="1"/>
              <a:t>bền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bền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τ</a:t>
            </a:r>
            <a:r>
              <a:rPr lang="el-GR" baseline="-25000" dirty="0"/>
              <a:t>0</a:t>
            </a:r>
            <a:r>
              <a:rPr lang="en-US" dirty="0"/>
              <a:t> :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suất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nguy</a:t>
            </a:r>
            <a:r>
              <a:rPr lang="en-US" dirty="0"/>
              <a:t> </a:t>
            </a:r>
            <a:r>
              <a:rPr lang="en-US" dirty="0" err="1"/>
              <a:t>hiểm</a:t>
            </a:r>
            <a:r>
              <a:rPr lang="en-US" dirty="0"/>
              <a:t> (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n –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 (n&gt;1)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6ABE8AE-51EE-4598-977F-831CAE8383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040604"/>
              </p:ext>
            </p:extLst>
          </p:nvPr>
        </p:nvGraphicFramePr>
        <p:xfrm>
          <a:off x="3543299" y="2297091"/>
          <a:ext cx="3255065" cy="111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4" r:id="rId4" imgW="1447172" imgH="495085" progId="Equation.DSMT4">
                  <p:embed/>
                </p:oleObj>
              </mc:Choice>
              <mc:Fallback>
                <p:oleObj r:id="rId4" imgW="1447172" imgH="495085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299" y="2297091"/>
                        <a:ext cx="3255065" cy="1113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0338A95-1D33-4D36-AF89-92B7DF5B5B8A}"/>
              </a:ext>
            </a:extLst>
          </p:cNvPr>
          <p:cNvSpPr/>
          <p:nvPr/>
        </p:nvSpPr>
        <p:spPr>
          <a:xfrm>
            <a:off x="3364912" y="2230944"/>
            <a:ext cx="3809198" cy="12458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F5C7F2-8F84-41C7-B7FE-7146DC10FA71}"/>
              </a:ext>
            </a:extLst>
          </p:cNvPr>
          <p:cNvSpPr txBox="1"/>
          <p:nvPr/>
        </p:nvSpPr>
        <p:spPr>
          <a:xfrm>
            <a:off x="695854" y="4919008"/>
            <a:ext cx="1134577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	</a:t>
            </a:r>
            <a:endParaRPr lang="en-A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228600" algn="just"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bền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A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kích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thước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A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30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(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A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142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4CB79C7-E332-48E4-AC52-1DEB23A4A097}"/>
              </a:ext>
            </a:extLst>
          </p:cNvPr>
          <p:cNvSpPr txBox="1">
            <a:spLocks/>
          </p:cNvSpPr>
          <p:nvPr/>
        </p:nvSpPr>
        <p:spPr>
          <a:xfrm>
            <a:off x="726101" y="855065"/>
            <a:ext cx="10168128" cy="8815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/>
              <a:t>6.6 Điều kiện bền – điều kiện cứng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7212BF-BCF2-4CBB-BCBC-F7B1110D1D8A}"/>
              </a:ext>
            </a:extLst>
          </p:cNvPr>
          <p:cNvSpPr txBox="1"/>
          <p:nvPr/>
        </p:nvSpPr>
        <p:spPr>
          <a:xfrm>
            <a:off x="1425893" y="2033016"/>
            <a:ext cx="60979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en-US" sz="32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2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32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cứng</a:t>
            </a:r>
            <a:r>
              <a:rPr lang="en-US" sz="32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F420DC2-6161-4006-998A-B3226715498F}"/>
                  </a:ext>
                </a:extLst>
              </p:cNvPr>
              <p:cNvSpPr txBox="1"/>
              <p:nvPr/>
            </p:nvSpPr>
            <p:spPr>
              <a:xfrm>
                <a:off x="1267968" y="2741080"/>
                <a:ext cx="6653022" cy="11988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AU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32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AU" sz="3200" b="1" i="1">
                                  <a:latin typeface="Cambria Math" panose="02040503050406030204" pitchFamily="18" charset="0"/>
                                </a:rPr>
                                <m:t>𝒎𝒂𝒙</m:t>
                              </m:r>
                            </m:sub>
                          </m:sSub>
                          <m:r>
                            <a:rPr lang="en-AU" sz="3200" b="0" i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AU" sz="3200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AU" sz="32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AU" sz="32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AU" sz="32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AU" sz="3200" b="1" i="1">
                                              <a:latin typeface="Cambria Math" panose="02040503050406030204" pitchFamily="18" charset="0"/>
                                            </a:rPr>
                                            <m:t>𝑴</m:t>
                                          </m:r>
                                        </m:e>
                                        <m:sub>
                                          <m:r>
                                            <a:rPr lang="en-AU" sz="3200" b="1" i="1">
                                              <a:latin typeface="Cambria Math" panose="02040503050406030204" pitchFamily="18" charset="0"/>
                                            </a:rPr>
                                            <m:t>𝒛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AU" sz="3200" b="1" i="1">
                                      <a:latin typeface="Cambria Math" panose="02040503050406030204" pitchFamily="18" charset="0"/>
                                    </a:rPr>
                                    <m:t>𝒎𝒂𝒙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AU" sz="3200" b="1" i="1">
                                  <a:latin typeface="Cambria Math" panose="02040503050406030204" pitchFamily="18" charset="0"/>
                                </a:rPr>
                                <m:t>𝑮</m:t>
                              </m:r>
                              <m:sSub>
                                <m:sSubPr>
                                  <m:ctrlPr>
                                    <a:rPr lang="en-AU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3200" b="1" i="1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AU" sz="3200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sub>
                              </m:sSub>
                            </m:den>
                          </m:f>
                          <m:r>
                            <a:rPr lang="en-AU" sz="3200" b="0" i="0">
                              <a:latin typeface="Cambria Math" panose="02040503050406030204" pitchFamily="18" charset="0"/>
                            </a:rPr>
                            <m:t>≤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AU" sz="32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32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d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3200" b="0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3200" b="1" i="1">
                              <a:latin typeface="Cambria Math" panose="02040503050406030204" pitchFamily="18" charset="0"/>
                            </a:rPr>
                            <m:t>𝒓𝒂</m:t>
                          </m:r>
                          <m:f>
                            <m:fPr>
                              <m:type m:val="lin"/>
                              <m:ctrlPr>
                                <a:rPr lang="en-AU" sz="3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32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num>
                            <m:den>
                              <m:r>
                                <a:rPr lang="en-AU" sz="3200" b="1" i="1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AU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F420DC2-6161-4006-998A-B32267154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968" y="2741080"/>
                <a:ext cx="6653022" cy="11988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FA13EA2-1B5E-4AAC-9AC7-CF5DF5ACDD05}"/>
              </a:ext>
            </a:extLst>
          </p:cNvPr>
          <p:cNvSpPr txBox="1"/>
          <p:nvPr/>
        </p:nvSpPr>
        <p:spPr>
          <a:xfrm>
            <a:off x="1267968" y="4094857"/>
            <a:ext cx="873537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kích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thước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32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6A5931-55A7-4CD7-8458-C641C26ECE06}"/>
              </a:ext>
            </a:extLst>
          </p:cNvPr>
          <p:cNvSpPr/>
          <p:nvPr/>
        </p:nvSpPr>
        <p:spPr>
          <a:xfrm>
            <a:off x="7352347" y="2617791"/>
            <a:ext cx="342900" cy="16224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188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1524001" y="36566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0" name="Rectangle 9"/>
          <p:cNvSpPr/>
          <p:nvPr/>
        </p:nvSpPr>
        <p:spPr>
          <a:xfrm>
            <a:off x="792346" y="765080"/>
            <a:ext cx="1021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>
                <a:solidFill>
                  <a:srgbClr val="FF0000"/>
                </a:solidFill>
                <a:latin typeface="+mj-lt"/>
              </a:rPr>
              <a:t>Điều </a:t>
            </a:r>
            <a:r>
              <a:rPr lang="vi-VN" sz="2400" b="1" dirty="0">
                <a:solidFill>
                  <a:srgbClr val="FF0000"/>
                </a:solidFill>
                <a:latin typeface="+mj-lt"/>
              </a:rPr>
              <a:t>kiện bền </a:t>
            </a:r>
            <a:r>
              <a:rPr lang="vi-VN" sz="2400" b="1">
                <a:solidFill>
                  <a:srgbClr val="FF0000"/>
                </a:solidFill>
                <a:latin typeface="+mj-lt"/>
              </a:rPr>
              <a:t>của thanh </a:t>
            </a:r>
            <a:r>
              <a:rPr lang="vi-VN" sz="2400" b="1" dirty="0">
                <a:solidFill>
                  <a:srgbClr val="FF0000"/>
                </a:solidFill>
                <a:latin typeface="+mj-lt"/>
              </a:rPr>
              <a:t>chịu xoắn làm từ một loại vật liệu</a:t>
            </a:r>
            <a:endParaRPr lang="vi-VN" sz="2400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7939908" y="1460066"/>
            <a:ext cx="2188541" cy="1282552"/>
            <a:chOff x="1259528" y="2603020"/>
            <a:chExt cx="4974406" cy="2583748"/>
          </a:xfrm>
        </p:grpSpPr>
        <p:grpSp>
          <p:nvGrpSpPr>
            <p:cNvPr id="46" name="Group 45"/>
            <p:cNvGrpSpPr/>
            <p:nvPr/>
          </p:nvGrpSpPr>
          <p:grpSpPr>
            <a:xfrm>
              <a:off x="1259528" y="2603020"/>
              <a:ext cx="2736408" cy="2583748"/>
              <a:chOff x="1259528" y="2603020"/>
              <a:chExt cx="2736408" cy="2583748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475656" y="2797820"/>
                <a:ext cx="2304256" cy="216024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vi-V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" name="Down Arrow 54"/>
              <p:cNvSpPr/>
              <p:nvPr/>
            </p:nvSpPr>
            <p:spPr>
              <a:xfrm>
                <a:off x="3851920" y="3327276"/>
                <a:ext cx="144016" cy="115212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56" name="Down Arrow 55"/>
              <p:cNvSpPr/>
              <p:nvPr/>
            </p:nvSpPr>
            <p:spPr>
              <a:xfrm rot="5400000" flipV="1">
                <a:off x="2534608" y="4538672"/>
                <a:ext cx="144000" cy="1152192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57" name="Down Arrow 56"/>
              <p:cNvSpPr/>
              <p:nvPr/>
            </p:nvSpPr>
            <p:spPr>
              <a:xfrm flipV="1">
                <a:off x="1259528" y="3314576"/>
                <a:ext cx="144016" cy="117752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3" name="Down Arrow 62"/>
              <p:cNvSpPr/>
              <p:nvPr/>
            </p:nvSpPr>
            <p:spPr>
              <a:xfrm rot="5400000">
                <a:off x="2557848" y="2088384"/>
                <a:ext cx="144000" cy="1173272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aphicFrame>
          <p:nvGraphicFramePr>
            <p:cNvPr id="49" name="Object 48"/>
            <p:cNvGraphicFramePr>
              <a:graphicFrameLocks noChangeAspect="1"/>
            </p:cNvGraphicFramePr>
            <p:nvPr>
              <p:extLst/>
            </p:nvPr>
          </p:nvGraphicFramePr>
          <p:xfrm>
            <a:off x="4332369" y="4248502"/>
            <a:ext cx="1901565" cy="937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0" name="Equation" r:id="rId4" imgW="850680" imgH="419040" progId="Equation.DSMT4">
                    <p:embed/>
                  </p:oleObj>
                </mc:Choice>
                <mc:Fallback>
                  <p:oleObj name="Equation" r:id="rId4" imgW="850680" imgH="419040" progId="Equation.DSMT4">
                    <p:embed/>
                    <p:pic>
                      <p:nvPicPr>
                        <p:cNvPr id="49" name="Object 48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332369" y="4248502"/>
                          <a:ext cx="1901565" cy="9370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24001" y="36566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11" name="Group 10"/>
          <p:cNvGrpSpPr/>
          <p:nvPr/>
        </p:nvGrpSpPr>
        <p:grpSpPr>
          <a:xfrm>
            <a:off x="1788050" y="1266293"/>
            <a:ext cx="6191174" cy="601662"/>
            <a:chOff x="-95990" y="2816771"/>
            <a:chExt cx="6191174" cy="601662"/>
          </a:xfrm>
        </p:grpSpPr>
        <p:sp>
          <p:nvSpPr>
            <p:cNvPr id="69" name="Rectangle 68"/>
            <p:cNvSpPr/>
            <p:nvPr/>
          </p:nvSpPr>
          <p:spPr>
            <a:xfrm>
              <a:off x="-95990" y="2852936"/>
              <a:ext cx="619117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a.</a:t>
              </a:r>
              <a:r>
                <a:rPr lang="en-US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Khi </a:t>
              </a:r>
              <a:r>
                <a:rPr lang="vi-VN" sz="24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 toán cho	</a:t>
              </a:r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vi-VN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6159903"/>
                </p:ext>
              </p:extLst>
            </p:nvPr>
          </p:nvGraphicFramePr>
          <p:xfrm>
            <a:off x="2761712" y="2816771"/>
            <a:ext cx="592137" cy="601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1" name="Equation" r:id="rId6" imgW="279360" imgH="291960" progId="Equation.DSMT4">
                    <p:embed/>
                  </p:oleObj>
                </mc:Choice>
                <mc:Fallback>
                  <p:oleObj name="Equation" r:id="rId6" imgW="279360" imgH="291960" progId="Equation.DSMT4">
                    <p:embed/>
                    <p:pic>
                      <p:nvPicPr>
                        <p:cNvPr id="5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1712" y="2816771"/>
                          <a:ext cx="592137" cy="6016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24001" y="36566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71" name="Group 70"/>
          <p:cNvGrpSpPr/>
          <p:nvPr/>
        </p:nvGrpSpPr>
        <p:grpSpPr>
          <a:xfrm>
            <a:off x="1738175" y="2454587"/>
            <a:ext cx="6191174" cy="601663"/>
            <a:chOff x="-62740" y="2815481"/>
            <a:chExt cx="6191174" cy="601663"/>
          </a:xfrm>
        </p:grpSpPr>
        <p:sp>
          <p:nvSpPr>
            <p:cNvPr id="72" name="Rectangle 71"/>
            <p:cNvSpPr/>
            <p:nvPr/>
          </p:nvSpPr>
          <p:spPr>
            <a:xfrm>
              <a:off x="-62740" y="2852936"/>
              <a:ext cx="619117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b.</a:t>
              </a:r>
              <a:r>
                <a:rPr lang="en-US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Khi </a:t>
              </a:r>
              <a:r>
                <a:rPr lang="vi-VN" sz="24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 </a:t>
              </a:r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toán cho</a:t>
              </a:r>
              <a:r>
                <a:rPr lang="vi-VN" sz="24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en-US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vi-VN" sz="24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vật liệu dẻo) </a:t>
              </a:r>
              <a:endParaRPr lang="vi-VN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73" name="Object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5023368"/>
                </p:ext>
              </p:extLst>
            </p:nvPr>
          </p:nvGraphicFramePr>
          <p:xfrm>
            <a:off x="2733149" y="2815481"/>
            <a:ext cx="646112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2" name="Equation" r:id="rId8" imgW="304560" imgH="291960" progId="Equation.DSMT4">
                    <p:embed/>
                  </p:oleObj>
                </mc:Choice>
                <mc:Fallback>
                  <p:oleObj name="Equation" r:id="rId8" imgW="304560" imgH="291960" progId="Equation.DSMT4">
                    <p:embed/>
                    <p:pic>
                      <p:nvPicPr>
                        <p:cNvPr id="73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3149" y="2815481"/>
                          <a:ext cx="646112" cy="6016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" name="Rectangle 81"/>
          <p:cNvSpPr/>
          <p:nvPr/>
        </p:nvSpPr>
        <p:spPr>
          <a:xfrm>
            <a:off x="1559496" y="2958643"/>
            <a:ext cx="9106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	ĐKB:</a:t>
            </a:r>
            <a:endParaRPr lang="vi-VN" sz="2400" dirty="0">
              <a:latin typeface="+mj-lt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1921050" y="5189639"/>
            <a:ext cx="8135390" cy="528164"/>
            <a:chOff x="37010" y="2852936"/>
            <a:chExt cx="8135390" cy="528164"/>
          </a:xfrm>
        </p:grpSpPr>
        <p:sp>
          <p:nvSpPr>
            <p:cNvPr id="90" name="Rectangle 89"/>
            <p:cNvSpPr/>
            <p:nvPr/>
          </p:nvSpPr>
          <p:spPr>
            <a:xfrm>
              <a:off x="37010" y="2852936"/>
              <a:ext cx="813539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c.</a:t>
              </a:r>
              <a:r>
                <a:rPr lang="en-US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Khi </a:t>
              </a:r>
              <a:r>
                <a:rPr lang="vi-VN" sz="24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 toán </a:t>
              </a:r>
              <a:r>
                <a:rPr lang="vi-VN" sz="24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                       (</a:t>
              </a:r>
              <a:r>
                <a:rPr lang="vi-VN" sz="24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vật liệu dòn) </a:t>
              </a:r>
              <a:endParaRPr lang="vi-VN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91" name="Object 9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9868949"/>
                </p:ext>
              </p:extLst>
            </p:nvPr>
          </p:nvGraphicFramePr>
          <p:xfrm>
            <a:off x="3054536" y="2872879"/>
            <a:ext cx="1512167" cy="508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3" name="Equation" r:id="rId10" imgW="1358640" imgH="469800" progId="Equation.DSMT4">
                    <p:embed/>
                  </p:oleObj>
                </mc:Choice>
                <mc:Fallback>
                  <p:oleObj name="Equation" r:id="rId10" imgW="1358640" imgH="469800" progId="Equation.DSMT4">
                    <p:embed/>
                    <p:pic>
                      <p:nvPicPr>
                        <p:cNvPr id="91" name="Object 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4536" y="2872879"/>
                          <a:ext cx="1512167" cy="50822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" name="Rectangle 91"/>
          <p:cNvSpPr/>
          <p:nvPr/>
        </p:nvSpPr>
        <p:spPr>
          <a:xfrm>
            <a:off x="1559496" y="5690011"/>
            <a:ext cx="9106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	ĐKB:</a:t>
            </a:r>
            <a:endParaRPr lang="vi-VN" sz="2400" dirty="0">
              <a:latin typeface="+mj-lt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61010" y="1875893"/>
            <a:ext cx="9106990" cy="620712"/>
            <a:chOff x="37010" y="3426371"/>
            <a:chExt cx="9106990" cy="620712"/>
          </a:xfrm>
        </p:grpSpPr>
        <p:sp>
          <p:nvSpPr>
            <p:cNvPr id="70" name="Rectangle 69"/>
            <p:cNvSpPr/>
            <p:nvPr/>
          </p:nvSpPr>
          <p:spPr>
            <a:xfrm>
              <a:off x="37010" y="3471391"/>
              <a:ext cx="910699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b="1" dirty="0">
                  <a:latin typeface="+mj-lt"/>
                </a:rPr>
                <a:t>	ĐKB: </a:t>
              </a:r>
              <a:endParaRPr lang="vi-VN" sz="2400" dirty="0">
                <a:latin typeface="+mj-lt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/>
            </p:nvPr>
          </p:nvGraphicFramePr>
          <p:xfrm>
            <a:off x="1854200" y="3426371"/>
            <a:ext cx="1882775" cy="620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4" name="Equation" r:id="rId12" imgW="888840" imgH="291960" progId="Equation.DSMT4">
                    <p:embed/>
                  </p:oleObj>
                </mc:Choice>
                <mc:Fallback>
                  <p:oleObj name="Equation" r:id="rId12" imgW="888840" imgH="291960" progId="Equation.DSMT4">
                    <p:embed/>
                    <p:pic>
                      <p:nvPicPr>
                        <p:cNvPr id="14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4200" y="3426371"/>
                          <a:ext cx="1882775" cy="6207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3" name="Group 82"/>
          <p:cNvGrpSpPr/>
          <p:nvPr/>
        </p:nvGrpSpPr>
        <p:grpSpPr>
          <a:xfrm>
            <a:off x="3143672" y="3030650"/>
            <a:ext cx="5472608" cy="1008062"/>
            <a:chOff x="2187899" y="4263479"/>
            <a:chExt cx="5472608" cy="1008062"/>
          </a:xfrm>
        </p:grpSpPr>
        <p:sp>
          <p:nvSpPr>
            <p:cNvPr id="84" name="Rectangle 83"/>
            <p:cNvSpPr/>
            <p:nvPr/>
          </p:nvSpPr>
          <p:spPr>
            <a:xfrm>
              <a:off x="2187899" y="4263479"/>
              <a:ext cx="547260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b="1" dirty="0">
                  <a:latin typeface="+mj-lt"/>
                </a:rPr>
                <a:t>		</a:t>
              </a:r>
            </a:p>
            <a:p>
              <a:r>
                <a:rPr lang="vi-VN" sz="2400" b="1" dirty="0">
                  <a:latin typeface="+mj-lt"/>
                </a:rPr>
                <a:t>Theo TB III: </a:t>
              </a:r>
            </a:p>
          </p:txBody>
        </p:sp>
        <p:graphicFrame>
          <p:nvGraphicFramePr>
            <p:cNvPr id="85" name="Object 84"/>
            <p:cNvGraphicFramePr>
              <a:graphicFrameLocks noChangeAspect="1"/>
            </p:cNvGraphicFramePr>
            <p:nvPr>
              <p:extLst/>
            </p:nvPr>
          </p:nvGraphicFramePr>
          <p:xfrm>
            <a:off x="4032822" y="4321037"/>
            <a:ext cx="1899493" cy="950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5" name="Equation" r:id="rId14" imgW="939600" imgH="469800" progId="Equation.DSMT4">
                    <p:embed/>
                  </p:oleObj>
                </mc:Choice>
                <mc:Fallback>
                  <p:oleObj name="Equation" r:id="rId14" imgW="939600" imgH="469800" progId="Equation.DSMT4">
                    <p:embed/>
                    <p:pic>
                      <p:nvPicPr>
                        <p:cNvPr id="85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822" y="4321037"/>
                          <a:ext cx="1899493" cy="95050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6" name="Group 85"/>
          <p:cNvGrpSpPr/>
          <p:nvPr/>
        </p:nvGrpSpPr>
        <p:grpSpPr>
          <a:xfrm>
            <a:off x="3143672" y="4110770"/>
            <a:ext cx="5472608" cy="1086694"/>
            <a:chOff x="2187899" y="4263479"/>
            <a:chExt cx="5472608" cy="1086694"/>
          </a:xfrm>
        </p:grpSpPr>
        <p:sp>
          <p:nvSpPr>
            <p:cNvPr id="87" name="Rectangle 86"/>
            <p:cNvSpPr/>
            <p:nvPr/>
          </p:nvSpPr>
          <p:spPr>
            <a:xfrm>
              <a:off x="2187899" y="4263479"/>
              <a:ext cx="547260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b="1" dirty="0">
                  <a:latin typeface="+mj-lt"/>
                </a:rPr>
                <a:t>		</a:t>
              </a:r>
            </a:p>
            <a:p>
              <a:r>
                <a:rPr lang="vi-VN" sz="2400" b="1" dirty="0">
                  <a:latin typeface="+mj-lt"/>
                </a:rPr>
                <a:t>Theo TB IV: </a:t>
              </a:r>
            </a:p>
          </p:txBody>
        </p:sp>
        <p:graphicFrame>
          <p:nvGraphicFramePr>
            <p:cNvPr id="88" name="Object 87"/>
            <p:cNvGraphicFramePr>
              <a:graphicFrameLocks noChangeAspect="1"/>
            </p:cNvGraphicFramePr>
            <p:nvPr>
              <p:extLst/>
            </p:nvPr>
          </p:nvGraphicFramePr>
          <p:xfrm>
            <a:off x="4032152" y="4337612"/>
            <a:ext cx="1828155" cy="10125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6" name="Equation" r:id="rId16" imgW="939600" imgH="520560" progId="Equation.DSMT4">
                    <p:embed/>
                  </p:oleObj>
                </mc:Choice>
                <mc:Fallback>
                  <p:oleObj name="Equation" r:id="rId16" imgW="939600" imgH="520560" progId="Equation.DSMT4">
                    <p:embed/>
                    <p:pic>
                      <p:nvPicPr>
                        <p:cNvPr id="88" name="Object 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152" y="4337612"/>
                          <a:ext cx="1828155" cy="101256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" name="Group 92"/>
          <p:cNvGrpSpPr/>
          <p:nvPr/>
        </p:nvGrpSpPr>
        <p:grpSpPr>
          <a:xfrm>
            <a:off x="3143672" y="5721537"/>
            <a:ext cx="5472608" cy="998935"/>
            <a:chOff x="2187899" y="4263479"/>
            <a:chExt cx="5472608" cy="998935"/>
          </a:xfrm>
        </p:grpSpPr>
        <p:sp>
          <p:nvSpPr>
            <p:cNvPr id="94" name="Rectangle 93"/>
            <p:cNvSpPr/>
            <p:nvPr/>
          </p:nvSpPr>
          <p:spPr>
            <a:xfrm>
              <a:off x="2187899" y="4263479"/>
              <a:ext cx="547260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b="1" dirty="0">
                  <a:latin typeface="+mj-lt"/>
                </a:rPr>
                <a:t>		</a:t>
              </a:r>
            </a:p>
            <a:p>
              <a:r>
                <a:rPr lang="vi-VN" sz="2400" b="1" dirty="0">
                  <a:latin typeface="+mj-lt"/>
                </a:rPr>
                <a:t>Theo TB V: </a:t>
              </a:r>
            </a:p>
          </p:txBody>
        </p:sp>
        <p:graphicFrame>
          <p:nvGraphicFramePr>
            <p:cNvPr id="95" name="Object 94"/>
            <p:cNvGraphicFramePr>
              <a:graphicFrameLocks noChangeAspect="1"/>
            </p:cNvGraphicFramePr>
            <p:nvPr>
              <p:extLst/>
            </p:nvPr>
          </p:nvGraphicFramePr>
          <p:xfrm>
            <a:off x="3938490" y="4277127"/>
            <a:ext cx="1993825" cy="985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7" name="Equation" r:id="rId18" imgW="1028520" imgH="507960" progId="Equation.DSMT4">
                    <p:embed/>
                  </p:oleObj>
                </mc:Choice>
                <mc:Fallback>
                  <p:oleObj name="Equation" r:id="rId18" imgW="1028520" imgH="507960" progId="Equation.DSMT4">
                    <p:embed/>
                    <p:pic>
                      <p:nvPicPr>
                        <p:cNvPr id="95" name="Object 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8490" y="4277127"/>
                          <a:ext cx="1993825" cy="9852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443684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527144" y="817797"/>
            <a:ext cx="8639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tập:</a:t>
            </a:r>
            <a:endParaRPr lang="vi-VN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1524001" y="36566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24001" y="36566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24001" y="36566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980902" y="1260065"/>
            <a:ext cx="96870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40000"/>
            <a:r>
              <a:rPr lang="vi-VN" sz="2400" dirty="0">
                <a:latin typeface="+mj-lt"/>
              </a:rPr>
              <a:t>	Cho một trục bậc có mặt cắt ngang tròn đặc chịu xoắn như hình sau, với R = 2r.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812032" y="4326792"/>
            <a:ext cx="8748464" cy="461665"/>
            <a:chOff x="-72008" y="4551511"/>
            <a:chExt cx="8748464" cy="461665"/>
          </a:xfrm>
        </p:grpSpPr>
        <p:sp>
          <p:nvSpPr>
            <p:cNvPr id="10" name="Rectangle 9"/>
            <p:cNvSpPr/>
            <p:nvPr/>
          </p:nvSpPr>
          <p:spPr>
            <a:xfrm>
              <a:off x="-72008" y="4551511"/>
              <a:ext cx="874846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540000"/>
              <a:r>
                <a:rPr lang="vi-VN" sz="2400" dirty="0">
                  <a:latin typeface="+mj-lt"/>
                </a:rPr>
                <a:t>1. Trục bền không, biết: </a:t>
              </a: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3504787"/>
                </p:ext>
              </p:extLst>
            </p:nvPr>
          </p:nvGraphicFramePr>
          <p:xfrm>
            <a:off x="3309215" y="4600872"/>
            <a:ext cx="4919663" cy="404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4" name="Equation" r:id="rId4" imgW="5283000" imgH="431640" progId="Equation.DSMT4">
                    <p:embed/>
                  </p:oleObj>
                </mc:Choice>
                <mc:Fallback>
                  <p:oleObj name="Equation" r:id="rId4" imgW="5283000" imgH="431640" progId="Equation.DSMT4">
                    <p:embed/>
                    <p:pic>
                      <p:nvPicPr>
                        <p:cNvPr id="11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09215" y="4600872"/>
                          <a:ext cx="4919663" cy="4048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1849042" y="4801230"/>
            <a:ext cx="8639446" cy="898334"/>
            <a:chOff x="37010" y="4551511"/>
            <a:chExt cx="8639446" cy="898334"/>
          </a:xfrm>
        </p:grpSpPr>
        <p:sp>
          <p:nvSpPr>
            <p:cNvPr id="15" name="Rectangle 14"/>
            <p:cNvSpPr/>
            <p:nvPr/>
          </p:nvSpPr>
          <p:spPr>
            <a:xfrm>
              <a:off x="37010" y="4551511"/>
              <a:ext cx="86394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540000"/>
              <a:r>
                <a:rPr lang="vi-VN" sz="2400" dirty="0">
                  <a:latin typeface="+mj-lt"/>
                </a:rPr>
                <a:t>2. Từ điều kiện bền của trục, tính              biết:   </a:t>
              </a:r>
            </a:p>
          </p:txBody>
        </p: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1257020"/>
                </p:ext>
              </p:extLst>
            </p:nvPr>
          </p:nvGraphicFramePr>
          <p:xfrm>
            <a:off x="4687974" y="4606286"/>
            <a:ext cx="95885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5" name="Equation" r:id="rId6" imgW="1028520" imgH="419040" progId="Equation.DSMT4">
                    <p:embed/>
                  </p:oleObj>
                </mc:Choice>
                <mc:Fallback>
                  <p:oleObj name="Equation" r:id="rId6" imgW="1028520" imgH="419040" progId="Equation.DSMT4">
                    <p:embed/>
                    <p:pic>
                      <p:nvPicPr>
                        <p:cNvPr id="16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7974" y="4606286"/>
                          <a:ext cx="95885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/>
            </p:nvPr>
          </p:nvGraphicFramePr>
          <p:xfrm>
            <a:off x="684710" y="5043445"/>
            <a:ext cx="3978276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6" name="Equation" r:id="rId8" imgW="4267080" imgH="431640" progId="Equation.DSMT4">
                    <p:embed/>
                  </p:oleObj>
                </mc:Choice>
                <mc:Fallback>
                  <p:oleObj name="Equation" r:id="rId8" imgW="4267080" imgH="431640" progId="Equation.DSMT4">
                    <p:embed/>
                    <p:pic>
                      <p:nvPicPr>
                        <p:cNvPr id="17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4710" y="5043445"/>
                          <a:ext cx="3978276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1849042" y="5782027"/>
            <a:ext cx="8639446" cy="910660"/>
            <a:chOff x="37010" y="4551511"/>
            <a:chExt cx="8639446" cy="910660"/>
          </a:xfrm>
        </p:grpSpPr>
        <p:sp>
          <p:nvSpPr>
            <p:cNvPr id="19" name="Rectangle 18"/>
            <p:cNvSpPr/>
            <p:nvPr/>
          </p:nvSpPr>
          <p:spPr>
            <a:xfrm>
              <a:off x="37010" y="4551511"/>
              <a:ext cx="86394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540000"/>
              <a:r>
                <a:rPr lang="vi-VN" sz="2400" dirty="0">
                  <a:latin typeface="+mj-lt"/>
                </a:rPr>
                <a:t>3. Từ điều kiện bền của trục, tính                     biết:   </a:t>
              </a: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2216132"/>
                </p:ext>
              </p:extLst>
            </p:nvPr>
          </p:nvGraphicFramePr>
          <p:xfrm>
            <a:off x="4772750" y="4605671"/>
            <a:ext cx="1444625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7" name="Equation" r:id="rId10" imgW="1549080" imgH="419040" progId="Equation.DSMT4">
                    <p:embed/>
                  </p:oleObj>
                </mc:Choice>
                <mc:Fallback>
                  <p:oleObj name="Equation" r:id="rId10" imgW="1549080" imgH="419040" progId="Equation.DSMT4">
                    <p:embed/>
                    <p:pic>
                      <p:nvPicPr>
                        <p:cNvPr id="2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72750" y="4605671"/>
                          <a:ext cx="1444625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>
              <p:extLst/>
            </p:nvPr>
          </p:nvGraphicFramePr>
          <p:xfrm>
            <a:off x="700062" y="5031959"/>
            <a:ext cx="5672138" cy="430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8" name="Equation" r:id="rId12" imgW="6083280" imgH="457200" progId="Equation.DSMT4">
                    <p:embed/>
                  </p:oleObj>
                </mc:Choice>
                <mc:Fallback>
                  <p:oleObj name="Equation" r:id="rId12" imgW="6083280" imgH="457200" progId="Equation.DSMT4">
                    <p:embed/>
                    <p:pic>
                      <p:nvPicPr>
                        <p:cNvPr id="21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0062" y="5031959"/>
                          <a:ext cx="5672138" cy="430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22"/>
          <p:cNvGrpSpPr/>
          <p:nvPr/>
        </p:nvGrpSpPr>
        <p:grpSpPr>
          <a:xfrm>
            <a:off x="2715717" y="1693853"/>
            <a:ext cx="6837885" cy="2560930"/>
            <a:chOff x="1191716" y="512935"/>
            <a:chExt cx="6837885" cy="2560930"/>
          </a:xfrm>
        </p:grpSpPr>
        <p:grpSp>
          <p:nvGrpSpPr>
            <p:cNvPr id="24" name="Group 23"/>
            <p:cNvGrpSpPr/>
            <p:nvPr/>
          </p:nvGrpSpPr>
          <p:grpSpPr>
            <a:xfrm>
              <a:off x="1191716" y="512935"/>
              <a:ext cx="6837885" cy="2560930"/>
              <a:chOff x="1191716" y="512935"/>
              <a:chExt cx="6837885" cy="256093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191716" y="996378"/>
                <a:ext cx="232841" cy="1495737"/>
              </a:xfrm>
              <a:prstGeom prst="rect">
                <a:avLst/>
              </a:prstGeom>
              <a:pattFill prst="ltUp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" name="Group 28"/>
              <p:cNvGrpSpPr/>
              <p:nvPr/>
            </p:nvGrpSpPr>
            <p:grpSpPr>
              <a:xfrm>
                <a:off x="1435589" y="1129131"/>
                <a:ext cx="5831986" cy="1181122"/>
                <a:chOff x="1508388" y="1129131"/>
                <a:chExt cx="5711965" cy="1181122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1508388" y="1129131"/>
                  <a:ext cx="2830831" cy="1181122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4337786" y="1347846"/>
                  <a:ext cx="2882567" cy="743692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>
                <a:off x="1385688" y="512935"/>
                <a:ext cx="6643913" cy="2560930"/>
                <a:chOff x="1414782" y="1156102"/>
                <a:chExt cx="6643913" cy="2560930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1414782" y="2305495"/>
                  <a:ext cx="5918590" cy="99100"/>
                  <a:chOff x="1793187" y="1657375"/>
                  <a:chExt cx="5918590" cy="99100"/>
                </a:xfrm>
              </p:grpSpPr>
              <p:cxnSp>
                <p:nvCxnSpPr>
                  <p:cNvPr id="78" name="Straight Connector 77"/>
                  <p:cNvCxnSpPr/>
                  <p:nvPr/>
                </p:nvCxnSpPr>
                <p:spPr>
                  <a:xfrm>
                    <a:off x="1809832" y="1715967"/>
                    <a:ext cx="5858512" cy="0"/>
                  </a:xfrm>
                  <a:prstGeom prst="line">
                    <a:avLst/>
                  </a:prstGeom>
                  <a:ln w="31750">
                    <a:prstDash val="dash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9" name="Oval 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3261725" y="1657375"/>
                    <a:ext cx="86400" cy="86400"/>
                  </a:xfrm>
                  <a:prstGeom prst="ellipse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dk1"/>
                  </a:lnRef>
                  <a:fillRef idx="3">
                    <a:schemeClr val="dk1"/>
                  </a:fillRef>
                  <a:effectRef idx="2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80" name="Oval 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711586" y="1670075"/>
                    <a:ext cx="86400" cy="86400"/>
                  </a:xfrm>
                  <a:prstGeom prst="ellipse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dk1"/>
                  </a:lnRef>
                  <a:fillRef idx="3">
                    <a:schemeClr val="dk1"/>
                  </a:fillRef>
                  <a:effectRef idx="2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81" name="Oval 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625377" y="1657375"/>
                    <a:ext cx="86400" cy="86400"/>
                  </a:xfrm>
                  <a:prstGeom prst="ellipse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dk1"/>
                  </a:lnRef>
                  <a:fillRef idx="3">
                    <a:schemeClr val="dk1"/>
                  </a:fillRef>
                  <a:effectRef idx="2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82" name="Oval 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1793187" y="1657375"/>
                    <a:ext cx="86400" cy="86400"/>
                  </a:xfrm>
                  <a:prstGeom prst="ellipse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dk1"/>
                  </a:lnRef>
                  <a:fillRef idx="3">
                    <a:schemeClr val="dk1"/>
                  </a:fillRef>
                  <a:effectRef idx="2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83" name="Oval 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03836" y="1657375"/>
                    <a:ext cx="86400" cy="86400"/>
                  </a:xfrm>
                  <a:prstGeom prst="ellipse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dk1"/>
                  </a:lnRef>
                  <a:fillRef idx="3">
                    <a:schemeClr val="dk1"/>
                  </a:fillRef>
                  <a:effectRef idx="2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33" name="Group 32"/>
                <p:cNvGrpSpPr/>
                <p:nvPr/>
              </p:nvGrpSpPr>
              <p:grpSpPr>
                <a:xfrm>
                  <a:off x="1453651" y="2839120"/>
                  <a:ext cx="5830791" cy="877912"/>
                  <a:chOff x="1453651" y="2551088"/>
                  <a:chExt cx="5830791" cy="877912"/>
                </a:xfrm>
              </p:grpSpPr>
              <p:cxnSp>
                <p:nvCxnSpPr>
                  <p:cNvPr id="65" name="Straight Connector 64"/>
                  <p:cNvCxnSpPr/>
                  <p:nvPr/>
                </p:nvCxnSpPr>
                <p:spPr>
                  <a:xfrm>
                    <a:off x="1453651" y="2551088"/>
                    <a:ext cx="0" cy="87791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5866675" y="2652688"/>
                    <a:ext cx="0" cy="77631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>
                    <a:off x="7284442" y="2665388"/>
                    <a:ext cx="0" cy="76361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Arrow Connector 67"/>
                  <p:cNvCxnSpPr/>
                  <p:nvPr/>
                </p:nvCxnSpPr>
                <p:spPr>
                  <a:xfrm>
                    <a:off x="1457291" y="3213000"/>
                    <a:ext cx="1455726" cy="0"/>
                  </a:xfrm>
                  <a:prstGeom prst="straightConnector1">
                    <a:avLst/>
                  </a:prstGeom>
                  <a:ln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Arrow Connector 68"/>
                  <p:cNvCxnSpPr/>
                  <p:nvPr/>
                </p:nvCxnSpPr>
                <p:spPr>
                  <a:xfrm>
                    <a:off x="4349931" y="3213000"/>
                    <a:ext cx="1528355" cy="0"/>
                  </a:xfrm>
                  <a:prstGeom prst="straightConnector1">
                    <a:avLst/>
                  </a:prstGeom>
                  <a:ln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Arrow Connector 69"/>
                  <p:cNvCxnSpPr/>
                  <p:nvPr/>
                </p:nvCxnSpPr>
                <p:spPr>
                  <a:xfrm>
                    <a:off x="5878286" y="3213000"/>
                    <a:ext cx="1402128" cy="0"/>
                  </a:xfrm>
                  <a:prstGeom prst="straightConnector1">
                    <a:avLst/>
                  </a:prstGeom>
                  <a:ln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1" name="Text Box 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64189" y="2780928"/>
                    <a:ext cx="540059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 i="1" dirty="0">
                        <a:solidFill>
                          <a:srgbClr val="FF0000"/>
                        </a:solidFill>
                        <a:latin typeface="Times New Roman" pitchFamily="18" charset="0"/>
                      </a:rPr>
                      <a:t>l</a:t>
                    </a:r>
                    <a:endParaRPr lang="en-US" sz="2400" b="1" i="1" baseline="-25000" dirty="0">
                      <a:solidFill>
                        <a:srgbClr val="FF0000"/>
                      </a:solidFill>
                      <a:latin typeface="Times New Roman" pitchFamily="18" charset="0"/>
                      <a:sym typeface="Symbol" pitchFamily="18" charset="2"/>
                    </a:endParaRPr>
                  </a:p>
                </p:txBody>
              </p:sp>
              <p:cxnSp>
                <p:nvCxnSpPr>
                  <p:cNvPr id="72" name="Straight Connector 71"/>
                  <p:cNvCxnSpPr/>
                  <p:nvPr/>
                </p:nvCxnSpPr>
                <p:spPr>
                  <a:xfrm>
                    <a:off x="4351383" y="2652688"/>
                    <a:ext cx="0" cy="77631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Arrow Connector 72"/>
                  <p:cNvCxnSpPr/>
                  <p:nvPr/>
                </p:nvCxnSpPr>
                <p:spPr>
                  <a:xfrm>
                    <a:off x="2881142" y="3213000"/>
                    <a:ext cx="1455726" cy="0"/>
                  </a:xfrm>
                  <a:prstGeom prst="straightConnector1">
                    <a:avLst/>
                  </a:prstGeom>
                  <a:ln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>
                    <a:off x="2909544" y="2614588"/>
                    <a:ext cx="0" cy="81441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" name="Text Box 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4163" y="2780928"/>
                    <a:ext cx="540059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 i="1" dirty="0">
                        <a:solidFill>
                          <a:srgbClr val="FF0000"/>
                        </a:solidFill>
                        <a:latin typeface="Times New Roman" pitchFamily="18" charset="0"/>
                      </a:rPr>
                      <a:t>l</a:t>
                    </a:r>
                    <a:endParaRPr lang="en-US" sz="2400" b="1" i="1" baseline="-25000" dirty="0">
                      <a:solidFill>
                        <a:srgbClr val="FF0000"/>
                      </a:solidFill>
                      <a:latin typeface="Times New Roman" pitchFamily="18" charset="0"/>
                      <a:sym typeface="Symbol" pitchFamily="18" charset="2"/>
                    </a:endParaRPr>
                  </a:p>
                </p:txBody>
              </p:sp>
              <p:sp>
                <p:nvSpPr>
                  <p:cNvPr id="76" name="Text Box 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28060" y="2780928"/>
                    <a:ext cx="540059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 i="1" dirty="0">
                        <a:solidFill>
                          <a:srgbClr val="FF0000"/>
                        </a:solidFill>
                        <a:latin typeface="Times New Roman" pitchFamily="18" charset="0"/>
                      </a:rPr>
                      <a:t>l</a:t>
                    </a:r>
                    <a:endParaRPr lang="en-US" sz="2400" b="1" i="1" baseline="-25000" dirty="0">
                      <a:solidFill>
                        <a:srgbClr val="FF0000"/>
                      </a:solidFill>
                      <a:latin typeface="Times New Roman" pitchFamily="18" charset="0"/>
                      <a:sym typeface="Symbol" pitchFamily="18" charset="2"/>
                    </a:endParaRPr>
                  </a:p>
                </p:txBody>
              </p:sp>
              <p:sp>
                <p:nvSpPr>
                  <p:cNvPr id="77" name="Text Box 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08711" y="2780928"/>
                    <a:ext cx="540059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 i="1" dirty="0">
                        <a:solidFill>
                          <a:srgbClr val="FF0000"/>
                        </a:solidFill>
                        <a:latin typeface="Times New Roman" pitchFamily="18" charset="0"/>
                      </a:rPr>
                      <a:t>l</a:t>
                    </a:r>
                    <a:endParaRPr lang="en-US" sz="2400" b="1" i="1" baseline="-25000" dirty="0">
                      <a:solidFill>
                        <a:srgbClr val="FF0000"/>
                      </a:solidFill>
                      <a:latin typeface="Times New Roman" pitchFamily="18" charset="0"/>
                      <a:sym typeface="Symbol" pitchFamily="18" charset="2"/>
                    </a:endParaRPr>
                  </a:p>
                </p:txBody>
              </p:sp>
            </p:grpSp>
            <p:sp>
              <p:nvSpPr>
                <p:cNvPr id="34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6308306" y="1257513"/>
                  <a:ext cx="795149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400" b="1" i="1">
                      <a:solidFill>
                        <a:srgbClr val="FF0000"/>
                      </a:solidFill>
                      <a:latin typeface="Times New Roman" pitchFamily="18" charset="0"/>
                    </a:rPr>
                    <a:t>4M</a:t>
                  </a:r>
                  <a:endParaRPr lang="en-US" sz="2400" b="1" i="1" baseline="-25000" dirty="0">
                    <a:solidFill>
                      <a:srgbClr val="FF0000"/>
                    </a:solidFill>
                    <a:latin typeface="Times New Roman" pitchFamily="18" charset="0"/>
                    <a:sym typeface="Symbol" pitchFamily="18" charset="2"/>
                  </a:endParaRPr>
                </a:p>
              </p:txBody>
            </p:sp>
            <p:sp>
              <p:nvSpPr>
                <p:cNvPr id="35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2152822" y="1196752"/>
                  <a:ext cx="719467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400" b="1" i="1">
                      <a:solidFill>
                        <a:srgbClr val="FF0000"/>
                      </a:solidFill>
                      <a:latin typeface="Times New Roman" pitchFamily="18" charset="0"/>
                    </a:rPr>
                    <a:t>4M</a:t>
                  </a:r>
                  <a:endParaRPr lang="en-US" sz="2400" b="1" i="1" baseline="-25000" dirty="0">
                    <a:solidFill>
                      <a:srgbClr val="FF0000"/>
                    </a:solidFill>
                    <a:latin typeface="Times New Roman" pitchFamily="18" charset="0"/>
                    <a:sym typeface="Symbol" pitchFamily="18" charset="2"/>
                  </a:endParaRPr>
                </a:p>
              </p:txBody>
            </p:sp>
            <p:sp>
              <p:nvSpPr>
                <p:cNvPr id="3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431427" y="2002067"/>
                  <a:ext cx="540059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i="1" dirty="0">
                      <a:latin typeface="Times New Roman" pitchFamily="18" charset="0"/>
                    </a:rPr>
                    <a:t>A</a:t>
                  </a:r>
                  <a:endParaRPr lang="en-US" b="1" i="1" baseline="-25000" dirty="0">
                    <a:latin typeface="Times New Roman" pitchFamily="18" charset="0"/>
                    <a:sym typeface="Symbol" pitchFamily="18" charset="2"/>
                  </a:endParaRPr>
                </a:p>
              </p:txBody>
            </p:sp>
            <p:sp>
              <p:nvSpPr>
                <p:cNvPr id="37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2843808" y="1974520"/>
                  <a:ext cx="540059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i="1" dirty="0">
                      <a:latin typeface="Times New Roman" pitchFamily="18" charset="0"/>
                    </a:rPr>
                    <a:t>B</a:t>
                  </a:r>
                  <a:endParaRPr lang="en-US" b="1" i="1" baseline="-25000" dirty="0">
                    <a:latin typeface="Times New Roman" pitchFamily="18" charset="0"/>
                    <a:sym typeface="Symbol" pitchFamily="18" charset="2"/>
                  </a:endParaRPr>
                </a:p>
              </p:txBody>
            </p:sp>
            <p:sp>
              <p:nvSpPr>
                <p:cNvPr id="38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4058005" y="2022563"/>
                  <a:ext cx="32719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i="1" dirty="0">
                      <a:latin typeface="Times New Roman" pitchFamily="18" charset="0"/>
                    </a:rPr>
                    <a:t>C</a:t>
                  </a:r>
                  <a:endParaRPr lang="en-US" b="1" i="1" baseline="-25000" dirty="0">
                    <a:latin typeface="Times New Roman" pitchFamily="18" charset="0"/>
                    <a:sym typeface="Symbol" pitchFamily="18" charset="2"/>
                  </a:endParaRPr>
                </a:p>
              </p:txBody>
            </p:sp>
            <p:sp>
              <p:nvSpPr>
                <p:cNvPr id="39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7203893" y="2179421"/>
                  <a:ext cx="540059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i="1">
                      <a:latin typeface="Times New Roman" pitchFamily="18" charset="0"/>
                    </a:rPr>
                    <a:t>E</a:t>
                  </a:r>
                  <a:endParaRPr lang="en-US" b="1" i="1" baseline="-25000" dirty="0">
                    <a:latin typeface="Times New Roman" pitchFamily="18" charset="0"/>
                    <a:sym typeface="Symbol" pitchFamily="18" charset="2"/>
                  </a:endParaRPr>
                </a:p>
              </p:txBody>
            </p:sp>
            <p:grpSp>
              <p:nvGrpSpPr>
                <p:cNvPr id="40" name="Group 39"/>
                <p:cNvGrpSpPr/>
                <p:nvPr/>
              </p:nvGrpSpPr>
              <p:grpSpPr>
                <a:xfrm>
                  <a:off x="6308305" y="1156102"/>
                  <a:ext cx="1276820" cy="1904434"/>
                  <a:chOff x="2404650" y="1156102"/>
                  <a:chExt cx="1276820" cy="1904434"/>
                </a:xfrm>
              </p:grpSpPr>
              <p:grpSp>
                <p:nvGrpSpPr>
                  <p:cNvPr id="60" name="Group 59"/>
                  <p:cNvGrpSpPr/>
                  <p:nvPr/>
                </p:nvGrpSpPr>
                <p:grpSpPr>
                  <a:xfrm>
                    <a:off x="2575522" y="1301215"/>
                    <a:ext cx="820885" cy="1759321"/>
                    <a:chOff x="3751116" y="3751538"/>
                    <a:chExt cx="820885" cy="1759321"/>
                  </a:xfrm>
                </p:grpSpPr>
                <p:cxnSp>
                  <p:nvCxnSpPr>
                    <p:cNvPr id="63" name="Straight Connector 62"/>
                    <p:cNvCxnSpPr/>
                    <p:nvPr/>
                  </p:nvCxnSpPr>
                  <p:spPr>
                    <a:xfrm>
                      <a:off x="4572000" y="3751538"/>
                      <a:ext cx="0" cy="104561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/>
                    <p:cNvCxnSpPr/>
                    <p:nvPr/>
                  </p:nvCxnSpPr>
                  <p:spPr>
                    <a:xfrm flipH="1">
                      <a:off x="3751116" y="4797152"/>
                      <a:ext cx="820885" cy="713707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3459066" y="1156102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2404650" y="2662009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x</a:t>
                    </a:r>
                  </a:p>
                </p:txBody>
              </p:sp>
            </p:grpSp>
            <p:sp>
              <p:nvSpPr>
                <p:cNvPr id="41" name="Arc 40"/>
                <p:cNvSpPr/>
                <p:nvPr/>
              </p:nvSpPr>
              <p:spPr>
                <a:xfrm flipH="1">
                  <a:off x="6544491" y="1626845"/>
                  <a:ext cx="1514204" cy="1629254"/>
                </a:xfrm>
                <a:prstGeom prst="arc">
                  <a:avLst>
                    <a:gd name="adj1" fmla="val 16200000"/>
                    <a:gd name="adj2" fmla="val 2096987"/>
                  </a:avLst>
                </a:prstGeom>
                <a:ln w="34925">
                  <a:solidFill>
                    <a:srgbClr val="FF0000"/>
                  </a:solidFill>
                  <a:headEnd type="stealth" w="lg" len="lg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42" name="Group 41"/>
                <p:cNvGrpSpPr/>
                <p:nvPr/>
              </p:nvGrpSpPr>
              <p:grpSpPr>
                <a:xfrm>
                  <a:off x="4879186" y="1228110"/>
                  <a:ext cx="1276917" cy="1836623"/>
                  <a:chOff x="2967902" y="1228110"/>
                  <a:chExt cx="1276917" cy="1836623"/>
                </a:xfrm>
              </p:grpSpPr>
              <p:grpSp>
                <p:nvGrpSpPr>
                  <p:cNvPr id="55" name="Group 54"/>
                  <p:cNvGrpSpPr/>
                  <p:nvPr/>
                </p:nvGrpSpPr>
                <p:grpSpPr>
                  <a:xfrm>
                    <a:off x="3133946" y="1322436"/>
                    <a:ext cx="825713" cy="1742297"/>
                    <a:chOff x="4309540" y="3772759"/>
                    <a:chExt cx="825713" cy="1742297"/>
                  </a:xfrm>
                </p:grpSpPr>
                <p:cxnSp>
                  <p:nvCxnSpPr>
                    <p:cNvPr id="58" name="Straight Connector 57"/>
                    <p:cNvCxnSpPr/>
                    <p:nvPr/>
                  </p:nvCxnSpPr>
                  <p:spPr>
                    <a:xfrm>
                      <a:off x="5135252" y="3772759"/>
                      <a:ext cx="0" cy="102439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" name="Straight Connector 58"/>
                    <p:cNvCxnSpPr/>
                    <p:nvPr/>
                  </p:nvCxnSpPr>
                  <p:spPr>
                    <a:xfrm flipH="1">
                      <a:off x="4309540" y="4797152"/>
                      <a:ext cx="825713" cy="71790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4022415" y="1228110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2967902" y="2662009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x</a:t>
                    </a:r>
                  </a:p>
                </p:txBody>
              </p:sp>
            </p:grpSp>
            <p:grpSp>
              <p:nvGrpSpPr>
                <p:cNvPr id="43" name="Group 42"/>
                <p:cNvGrpSpPr/>
                <p:nvPr/>
              </p:nvGrpSpPr>
              <p:grpSpPr>
                <a:xfrm>
                  <a:off x="1720774" y="1228110"/>
                  <a:ext cx="1460639" cy="1979961"/>
                  <a:chOff x="1715580" y="1228110"/>
                  <a:chExt cx="1460639" cy="1979961"/>
                </a:xfrm>
              </p:grpSpPr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1981211" y="1340768"/>
                    <a:ext cx="923916" cy="1781814"/>
                    <a:chOff x="3156805" y="3791091"/>
                    <a:chExt cx="923916" cy="1781814"/>
                  </a:xfrm>
                </p:grpSpPr>
                <p:cxnSp>
                  <p:nvCxnSpPr>
                    <p:cNvPr id="53" name="Straight Connector 52"/>
                    <p:cNvCxnSpPr/>
                    <p:nvPr/>
                  </p:nvCxnSpPr>
                  <p:spPr>
                    <a:xfrm>
                      <a:off x="4080720" y="3791091"/>
                      <a:ext cx="0" cy="100606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Straight Connector 53"/>
                    <p:cNvCxnSpPr/>
                    <p:nvPr/>
                  </p:nvCxnSpPr>
                  <p:spPr>
                    <a:xfrm flipH="1">
                      <a:off x="3156805" y="4797152"/>
                      <a:ext cx="923916" cy="77575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2953815" y="1228110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1715580" y="2838739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x</a:t>
                    </a:r>
                  </a:p>
                </p:txBody>
              </p:sp>
            </p:grpSp>
            <p:sp>
              <p:nvSpPr>
                <p:cNvPr id="44" name="Arc 43"/>
                <p:cNvSpPr/>
                <p:nvPr/>
              </p:nvSpPr>
              <p:spPr>
                <a:xfrm flipH="1">
                  <a:off x="2136801" y="1609003"/>
                  <a:ext cx="1547368" cy="1664938"/>
                </a:xfrm>
                <a:prstGeom prst="arc">
                  <a:avLst>
                    <a:gd name="adj1" fmla="val 16200000"/>
                    <a:gd name="adj2" fmla="val 2014983"/>
                  </a:avLst>
                </a:prstGeom>
                <a:ln w="34925">
                  <a:solidFill>
                    <a:srgbClr val="FF0000"/>
                  </a:solidFill>
                  <a:headEnd type="stealth" w="lg" len="lg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45" name="Arc 44"/>
                <p:cNvSpPr/>
                <p:nvPr/>
              </p:nvSpPr>
              <p:spPr>
                <a:xfrm flipH="1">
                  <a:off x="5122702" y="1626845"/>
                  <a:ext cx="1514204" cy="1629254"/>
                </a:xfrm>
                <a:prstGeom prst="arc">
                  <a:avLst>
                    <a:gd name="adj1" fmla="val 16200000"/>
                    <a:gd name="adj2" fmla="val 2096987"/>
                  </a:avLst>
                </a:prstGeom>
                <a:ln w="34925">
                  <a:solidFill>
                    <a:srgbClr val="FF0000"/>
                  </a:solidFill>
                  <a:headEnd type="oval" w="med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4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4804163" y="1257513"/>
                  <a:ext cx="795149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400" b="1" i="1">
                      <a:solidFill>
                        <a:srgbClr val="FF0000"/>
                      </a:solidFill>
                      <a:latin typeface="Times New Roman" pitchFamily="18" charset="0"/>
                    </a:rPr>
                    <a:t>3M</a:t>
                  </a:r>
                  <a:endParaRPr lang="en-US" sz="2400" b="1" i="1" baseline="-25000" dirty="0">
                    <a:solidFill>
                      <a:srgbClr val="FF0000"/>
                    </a:solidFill>
                    <a:latin typeface="Times New Roman" pitchFamily="18" charset="0"/>
                    <a:sym typeface="Symbol" pitchFamily="18" charset="2"/>
                  </a:endParaRPr>
                </a:p>
              </p:txBody>
            </p:sp>
            <p:sp>
              <p:nvSpPr>
                <p:cNvPr id="47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5791322" y="2055943"/>
                  <a:ext cx="540059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i="1" dirty="0">
                      <a:latin typeface="Times New Roman" pitchFamily="18" charset="0"/>
                    </a:rPr>
                    <a:t>D</a:t>
                  </a:r>
                  <a:endParaRPr lang="en-US" b="1" i="1" baseline="-25000" dirty="0">
                    <a:latin typeface="Times New Roman" pitchFamily="18" charset="0"/>
                    <a:sym typeface="Symbol" pitchFamily="18" charset="2"/>
                  </a:endParaRPr>
                </a:p>
              </p:txBody>
            </p:sp>
            <p:sp>
              <p:nvSpPr>
                <p:cNvPr id="48" name="Text Box 66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3055762" y="2149801"/>
                  <a:ext cx="795149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400" b="1" i="1">
                      <a:latin typeface="Times New Roman" pitchFamily="18" charset="0"/>
                    </a:rPr>
                    <a:t>2R</a:t>
                  </a:r>
                  <a:endParaRPr lang="en-US" sz="2400" b="1" i="1" baseline="-25000" dirty="0">
                    <a:latin typeface="Times New Roman" pitchFamily="18" charset="0"/>
                    <a:sym typeface="Symbol" pitchFamily="18" charset="2"/>
                  </a:endParaRPr>
                </a:p>
              </p:txBody>
            </p:sp>
            <p:sp>
              <p:nvSpPr>
                <p:cNvPr id="49" name="Text Box 66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426037" y="2149801"/>
                  <a:ext cx="795149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400" b="1" i="1">
                      <a:latin typeface="Times New Roman" pitchFamily="18" charset="0"/>
                    </a:rPr>
                    <a:t>2r</a:t>
                  </a:r>
                  <a:endParaRPr lang="en-US" sz="2400" b="1" i="1" baseline="-25000" dirty="0">
                    <a:latin typeface="Times New Roman" pitchFamily="18" charset="0"/>
                    <a:sym typeface="Symbol" pitchFamily="18" charset="2"/>
                  </a:endParaRPr>
                </a:p>
              </p:txBody>
            </p:sp>
          </p:grpSp>
          <p:cxnSp>
            <p:nvCxnSpPr>
              <p:cNvPr id="31" name="Straight Connector 30"/>
              <p:cNvCxnSpPr/>
              <p:nvPr/>
            </p:nvCxnSpPr>
            <p:spPr>
              <a:xfrm>
                <a:off x="1435589" y="996378"/>
                <a:ext cx="0" cy="1495737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3655075" y="1129131"/>
              <a:ext cx="0" cy="11684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961294" y="1358900"/>
              <a:ext cx="0" cy="7366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732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568" y="846666"/>
            <a:ext cx="10168128" cy="881549"/>
          </a:xfrm>
        </p:spPr>
        <p:txBody>
          <a:bodyPr>
            <a:normAutofit/>
          </a:bodyPr>
          <a:lstStyle/>
          <a:p>
            <a:r>
              <a:rPr lang="en-US" sz="2800" dirty="0"/>
              <a:t>6.1. </a:t>
            </a:r>
            <a:r>
              <a:rPr lang="en-US" sz="2800" dirty="0" err="1"/>
              <a:t>Khái</a:t>
            </a:r>
            <a:r>
              <a:rPr lang="en-US" sz="2800" dirty="0"/>
              <a:t> </a:t>
            </a:r>
            <a:r>
              <a:rPr lang="en-US" sz="2800" dirty="0" err="1"/>
              <a:t>niệm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800" y="1728215"/>
            <a:ext cx="10939199" cy="4968512"/>
          </a:xfrm>
        </p:spPr>
        <p:txBody>
          <a:bodyPr/>
          <a:lstStyle/>
          <a:p>
            <a:r>
              <a:rPr lang="fr-FR" i="1" dirty="0" err="1"/>
              <a:t>Định</a:t>
            </a:r>
            <a:r>
              <a:rPr lang="fr-FR" i="1" dirty="0"/>
              <a:t> </a:t>
            </a:r>
            <a:r>
              <a:rPr lang="fr-FR" i="1" dirty="0" err="1"/>
              <a:t>nghĩa</a:t>
            </a:r>
            <a:r>
              <a:rPr lang="fr-FR" i="1" dirty="0"/>
              <a:t>:</a:t>
            </a:r>
            <a:r>
              <a:rPr lang="fr-FR" dirty="0"/>
              <a:t> Thanh </a:t>
            </a:r>
            <a:r>
              <a:rPr lang="fr-FR" dirty="0" err="1"/>
              <a:t>chịu</a:t>
            </a:r>
            <a:r>
              <a:rPr lang="fr-FR" dirty="0"/>
              <a:t> </a:t>
            </a:r>
            <a:r>
              <a:rPr lang="fr-FR" dirty="0" err="1"/>
              <a:t>xoắn</a:t>
            </a:r>
            <a:r>
              <a:rPr lang="fr-FR" dirty="0"/>
              <a:t> </a:t>
            </a:r>
            <a:r>
              <a:rPr lang="fr-FR" dirty="0" err="1"/>
              <a:t>thuần</a:t>
            </a:r>
            <a:r>
              <a:rPr lang="fr-FR" dirty="0"/>
              <a:t> </a:t>
            </a:r>
            <a:r>
              <a:rPr lang="fr-FR" dirty="0" err="1"/>
              <a:t>tuý</a:t>
            </a:r>
            <a:r>
              <a:rPr lang="fr-FR" dirty="0"/>
              <a:t> là </a:t>
            </a:r>
            <a:r>
              <a:rPr lang="fr-FR" dirty="0" err="1"/>
              <a:t>thanh</a:t>
            </a:r>
            <a:r>
              <a:rPr lang="fr-FR" dirty="0"/>
              <a:t> </a:t>
            </a:r>
            <a:r>
              <a:rPr lang="fr-FR" dirty="0" err="1"/>
              <a:t>mà</a:t>
            </a:r>
            <a:r>
              <a:rPr lang="fr-FR" dirty="0"/>
              <a:t> </a:t>
            </a:r>
            <a:r>
              <a:rPr lang="fr-FR" dirty="0" err="1"/>
              <a:t>trên</a:t>
            </a:r>
            <a:r>
              <a:rPr lang="fr-FR" dirty="0"/>
              <a:t> </a:t>
            </a:r>
            <a:r>
              <a:rPr lang="fr-FR" dirty="0" err="1"/>
              <a:t>mọi</a:t>
            </a:r>
            <a:r>
              <a:rPr lang="fr-FR" dirty="0"/>
              <a:t> </a:t>
            </a:r>
            <a:r>
              <a:rPr lang="fr-FR" dirty="0" err="1"/>
              <a:t>mặt</a:t>
            </a:r>
            <a:r>
              <a:rPr lang="fr-FR" dirty="0"/>
              <a:t> </a:t>
            </a:r>
            <a:r>
              <a:rPr lang="fr-FR" dirty="0" err="1"/>
              <a:t>cắt</a:t>
            </a:r>
            <a:r>
              <a:rPr lang="fr-FR" dirty="0"/>
              <a:t> </a:t>
            </a:r>
            <a:r>
              <a:rPr lang="fr-FR" dirty="0" err="1"/>
              <a:t>ngang</a:t>
            </a:r>
            <a:r>
              <a:rPr lang="fr-FR" dirty="0"/>
              <a:t> </a:t>
            </a:r>
            <a:r>
              <a:rPr lang="fr-FR" dirty="0" err="1"/>
              <a:t>chỉ</a:t>
            </a:r>
            <a:r>
              <a:rPr lang="fr-FR" dirty="0"/>
              <a:t> </a:t>
            </a:r>
            <a:r>
              <a:rPr lang="fr-FR" dirty="0" err="1"/>
              <a:t>tồn</a:t>
            </a:r>
            <a:r>
              <a:rPr lang="fr-FR" dirty="0"/>
              <a:t> </a:t>
            </a:r>
            <a:r>
              <a:rPr lang="fr-FR" dirty="0" err="1"/>
              <a:t>tại</a:t>
            </a:r>
            <a:r>
              <a:rPr lang="fr-FR" dirty="0"/>
              <a:t> </a:t>
            </a:r>
            <a:r>
              <a:rPr lang="fr-FR" dirty="0" err="1"/>
              <a:t>momen</a:t>
            </a:r>
            <a:r>
              <a:rPr lang="fr-FR" dirty="0"/>
              <a:t> </a:t>
            </a:r>
            <a:r>
              <a:rPr lang="fr-FR" dirty="0" err="1"/>
              <a:t>xoắn</a:t>
            </a:r>
            <a:r>
              <a:rPr lang="fr-FR" dirty="0"/>
              <a:t> </a:t>
            </a:r>
            <a:r>
              <a:rPr lang="fr-FR" dirty="0" err="1"/>
              <a:t>M</a:t>
            </a:r>
            <a:r>
              <a:rPr lang="fr-FR" baseline="-25000" dirty="0" err="1"/>
              <a:t>z</a:t>
            </a:r>
            <a:endParaRPr lang="en-AU" dirty="0"/>
          </a:p>
          <a:p>
            <a:pPr marL="0" indent="0">
              <a:buNone/>
            </a:pPr>
            <a:r>
              <a:rPr lang="fr-FR" altLang="en-US" dirty="0" err="1">
                <a:ea typeface="SimSun" panose="02010600030101010101" pitchFamily="2" charset="-122"/>
              </a:rPr>
              <a:t>Ví</a:t>
            </a:r>
            <a:r>
              <a:rPr lang="fr-FR" altLang="en-US" dirty="0">
                <a:ea typeface="SimSun" panose="02010600030101010101" pitchFamily="2" charset="-122"/>
              </a:rPr>
              <a:t> </a:t>
            </a:r>
            <a:r>
              <a:rPr lang="fr-FR" altLang="en-US" dirty="0" err="1">
                <a:ea typeface="SimSun" panose="02010600030101010101" pitchFamily="2" charset="-122"/>
              </a:rPr>
              <a:t>dụ</a:t>
            </a:r>
            <a:r>
              <a:rPr lang="fr-FR" altLang="en-US" dirty="0">
                <a:ea typeface="SimSun" panose="02010600030101010101" pitchFamily="2" charset="-122"/>
              </a:rPr>
              <a:t> : </a:t>
            </a:r>
            <a:r>
              <a:rPr lang="fr-FR" altLang="en-US" dirty="0" err="1">
                <a:ea typeface="SimSun" panose="02010600030101010101" pitchFamily="2" charset="-122"/>
              </a:rPr>
              <a:t>trục</a:t>
            </a:r>
            <a:r>
              <a:rPr lang="fr-FR" altLang="en-US" dirty="0">
                <a:ea typeface="SimSun" panose="02010600030101010101" pitchFamily="2" charset="-122"/>
              </a:rPr>
              <a:t> </a:t>
            </a:r>
            <a:r>
              <a:rPr lang="fr-FR" altLang="en-US" dirty="0" err="1">
                <a:ea typeface="SimSun" panose="02010600030101010101" pitchFamily="2" charset="-122"/>
              </a:rPr>
              <a:t>động</a:t>
            </a:r>
            <a:r>
              <a:rPr lang="fr-FR" altLang="en-US" dirty="0">
                <a:ea typeface="SimSun" panose="02010600030101010101" pitchFamily="2" charset="-122"/>
              </a:rPr>
              <a:t> </a:t>
            </a:r>
            <a:r>
              <a:rPr lang="fr-FR" altLang="en-US" dirty="0" err="1">
                <a:ea typeface="SimSun" panose="02010600030101010101" pitchFamily="2" charset="-122"/>
              </a:rPr>
              <a:t>cơ</a:t>
            </a:r>
            <a:r>
              <a:rPr lang="fr-FR" altLang="en-US" dirty="0">
                <a:ea typeface="SimSun" panose="02010600030101010101" pitchFamily="2" charset="-122"/>
              </a:rPr>
              <a:t>, </a:t>
            </a:r>
            <a:r>
              <a:rPr lang="fr-FR" altLang="en-US" dirty="0" err="1">
                <a:ea typeface="SimSun" panose="02010600030101010101" pitchFamily="2" charset="-122"/>
              </a:rPr>
              <a:t>máy</a:t>
            </a:r>
            <a:r>
              <a:rPr lang="fr-FR" altLang="en-US" dirty="0">
                <a:ea typeface="SimSun" panose="02010600030101010101" pitchFamily="2" charset="-122"/>
              </a:rPr>
              <a:t> </a:t>
            </a:r>
            <a:r>
              <a:rPr lang="fr-FR" altLang="en-US" dirty="0" err="1">
                <a:ea typeface="SimSun" panose="02010600030101010101" pitchFamily="2" charset="-122"/>
              </a:rPr>
              <a:t>cắt</a:t>
            </a:r>
            <a:r>
              <a:rPr lang="fr-FR" altLang="en-US" dirty="0">
                <a:ea typeface="SimSun" panose="02010600030101010101" pitchFamily="2" charset="-122"/>
              </a:rPr>
              <a:t>, </a:t>
            </a:r>
            <a:r>
              <a:rPr lang="fr-FR" altLang="en-US" dirty="0" err="1">
                <a:ea typeface="SimSun" panose="02010600030101010101" pitchFamily="2" charset="-122"/>
              </a:rPr>
              <a:t>lò</a:t>
            </a:r>
            <a:r>
              <a:rPr lang="fr-FR" altLang="en-US" dirty="0">
                <a:ea typeface="SimSun" panose="02010600030101010101" pitchFamily="2" charset="-122"/>
              </a:rPr>
              <a:t> </a:t>
            </a:r>
            <a:r>
              <a:rPr lang="fr-FR" altLang="en-US" dirty="0" err="1">
                <a:ea typeface="SimSun" panose="02010600030101010101" pitchFamily="2" charset="-122"/>
              </a:rPr>
              <a:t>xo</a:t>
            </a:r>
            <a:r>
              <a:rPr lang="fr-FR" altLang="en-US" dirty="0">
                <a:ea typeface="SimSun" panose="02010600030101010101" pitchFamily="2" charset="-122"/>
              </a:rPr>
              <a:t>….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96ADDF0-8B30-410E-B00E-98449EE75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7" name="Picture 6" descr="A hand holding an object in his hand&#10;&#10;Description automatically generated">
            <a:extLst>
              <a:ext uri="{FF2B5EF4-FFF2-40B4-BE49-F238E27FC236}">
                <a16:creationId xmlns:a16="http://schemas.microsoft.com/office/drawing/2014/main" id="{679E6912-8522-47B6-9FFD-6E2F34B02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00" y="3902379"/>
            <a:ext cx="3162300" cy="2444750"/>
          </a:xfrm>
          <a:prstGeom prst="rect">
            <a:avLst/>
          </a:prstGeom>
        </p:spPr>
      </p:pic>
      <p:pic>
        <p:nvPicPr>
          <p:cNvPr id="9" name="Picture 8" descr="A close up of a device&#10;&#10;Description automatically generated">
            <a:extLst>
              <a:ext uri="{FF2B5EF4-FFF2-40B4-BE49-F238E27FC236}">
                <a16:creationId xmlns:a16="http://schemas.microsoft.com/office/drawing/2014/main" id="{D2F56E45-BF4B-4CF3-93F8-B5CA604ABB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383" y="3708069"/>
            <a:ext cx="2858995" cy="2453971"/>
          </a:xfrm>
          <a:prstGeom prst="rect">
            <a:avLst/>
          </a:prstGeom>
        </p:spPr>
      </p:pic>
      <p:pic>
        <p:nvPicPr>
          <p:cNvPr id="8" name="Picture 7" descr="A picture containing sport, photo, baseball, old&#10;&#10;Description automatically generated">
            <a:extLst>
              <a:ext uri="{FF2B5EF4-FFF2-40B4-BE49-F238E27FC236}">
                <a16:creationId xmlns:a16="http://schemas.microsoft.com/office/drawing/2014/main" id="{9C5A0F91-11F3-4B97-BA4D-BFEF0149FA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661" y="3676880"/>
            <a:ext cx="3913038" cy="248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045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561010" y="849202"/>
            <a:ext cx="8639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Bài giải:</a:t>
            </a:r>
            <a:endParaRPr lang="vi-VN" sz="2400" dirty="0">
              <a:latin typeface="+mj-lt"/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1524001" y="41646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24001" y="41646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24001" y="41646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9" name="Rectangle 8"/>
          <p:cNvSpPr/>
          <p:nvPr/>
        </p:nvSpPr>
        <p:spPr>
          <a:xfrm>
            <a:off x="1525588" y="1281250"/>
            <a:ext cx="334819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* Biểu đồ nội lực</a:t>
            </a:r>
            <a:endParaRPr lang="vi-VN" sz="2400" dirty="0">
              <a:latin typeface="+mj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1396" y="5308043"/>
            <a:ext cx="5659257" cy="465589"/>
            <a:chOff x="467544" y="4935513"/>
            <a:chExt cx="5400600" cy="465589"/>
          </a:xfrm>
        </p:grpSpPr>
        <p:sp>
          <p:nvSpPr>
            <p:cNvPr id="10" name="Rectangle 9"/>
            <p:cNvSpPr/>
            <p:nvPr/>
          </p:nvSpPr>
          <p:spPr>
            <a:xfrm>
              <a:off x="467544" y="4935513"/>
              <a:ext cx="5400600" cy="4616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vi-VN" sz="2400" b="1" dirty="0">
                  <a:latin typeface="+mj-lt"/>
                </a:rPr>
                <a:t>* Tìm ứng suất nguy hiểm nhất</a:t>
              </a:r>
              <a:endParaRPr lang="vi-VN" sz="2400" dirty="0">
                <a:latin typeface="+mj-lt"/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5376843"/>
                </p:ext>
              </p:extLst>
            </p:nvPr>
          </p:nvGraphicFramePr>
          <p:xfrm>
            <a:off x="4906496" y="4987457"/>
            <a:ext cx="936104" cy="4136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22" name="Equation" r:id="rId4" imgW="850680" imgH="419040" progId="Equation.DSMT4">
                    <p:embed/>
                  </p:oleObj>
                </mc:Choice>
                <mc:Fallback>
                  <p:oleObj name="Equation" r:id="rId4" imgW="850680" imgH="419040" progId="Equation.DSMT4">
                    <p:embed/>
                    <p:pic>
                      <p:nvPicPr>
                        <p:cNvPr id="11" name="Object 10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906496" y="4987457"/>
                          <a:ext cx="936104" cy="4136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020567"/>
              </p:ext>
            </p:extLst>
          </p:nvPr>
        </p:nvGraphicFramePr>
        <p:xfrm>
          <a:off x="2351585" y="6152965"/>
          <a:ext cx="1528763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3" name="Equation" r:id="rId6" imgW="952200" imgH="431640" progId="Equation.DSMT4">
                  <p:embed/>
                </p:oleObj>
              </mc:Choice>
              <mc:Fallback>
                <p:oleObj name="Equation" r:id="rId6" imgW="952200" imgH="4316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585" y="6152965"/>
                        <a:ext cx="1528763" cy="703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408426"/>
              </p:ext>
            </p:extLst>
          </p:nvPr>
        </p:nvGraphicFramePr>
        <p:xfrm>
          <a:off x="4727848" y="6135402"/>
          <a:ext cx="222152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4" name="Equation" r:id="rId8" imgW="1384200" imgH="444240" progId="Equation.DSMT4">
                  <p:embed/>
                </p:oleObj>
              </mc:Choice>
              <mc:Fallback>
                <p:oleObj name="Equation" r:id="rId8" imgW="1384200" imgH="4442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848" y="6135402"/>
                        <a:ext cx="2221524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92275" y="5745746"/>
            <a:ext cx="41156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88925"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3257550" algn="ctr"/>
                <a:tab pos="6515100" algn="r"/>
              </a:tabLst>
            </a:pP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mômen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kháng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xoắn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692276" y="15308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3257550" algn="ctr"/>
                <a:tab pos="6515100" algn="r"/>
              </a:tabLst>
            </a:pPr>
            <a:endParaRPr lang="vi-VN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7320136" y="921733"/>
            <a:ext cx="0" cy="5851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40872" y="935550"/>
            <a:ext cx="30155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88925"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3257550" algn="ctr"/>
                <a:tab pos="6515100" algn="r"/>
              </a:tabLst>
            </a:pP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suất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937364"/>
              </p:ext>
            </p:extLst>
          </p:nvPr>
        </p:nvGraphicFramePr>
        <p:xfrm>
          <a:off x="7685089" y="1374242"/>
          <a:ext cx="2670175" cy="192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5" name="Equation" r:id="rId10" imgW="1663560" imgH="1180800" progId="Equation.DSMT4">
                  <p:embed/>
                </p:oleObj>
              </mc:Choice>
              <mc:Fallback>
                <p:oleObj name="Equation" r:id="rId10" imgW="1663560" imgH="11808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5089" y="1374242"/>
                        <a:ext cx="2670175" cy="192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966179"/>
              </p:ext>
            </p:extLst>
          </p:nvPr>
        </p:nvGraphicFramePr>
        <p:xfrm>
          <a:off x="7685089" y="3385605"/>
          <a:ext cx="2670175" cy="192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6" name="Equation" r:id="rId12" imgW="1663560" imgH="1180800" progId="Equation.DSMT4">
                  <p:embed/>
                </p:oleObj>
              </mc:Choice>
              <mc:Fallback>
                <p:oleObj name="Equation" r:id="rId12" imgW="1663560" imgH="11808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5089" y="3385605"/>
                        <a:ext cx="2670175" cy="192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460926"/>
              </p:ext>
            </p:extLst>
          </p:nvPr>
        </p:nvGraphicFramePr>
        <p:xfrm>
          <a:off x="7752185" y="5625567"/>
          <a:ext cx="189547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7" name="Equation" r:id="rId14" imgW="1180800" imgH="431640" progId="Equation.DSMT4">
                  <p:embed/>
                </p:oleObj>
              </mc:Choice>
              <mc:Fallback>
                <p:oleObj name="Equation" r:id="rId14" imgW="1180800" imgH="43164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2185" y="5625567"/>
                        <a:ext cx="1895475" cy="703262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7" name="Group 106"/>
          <p:cNvGrpSpPr/>
          <p:nvPr/>
        </p:nvGrpSpPr>
        <p:grpSpPr>
          <a:xfrm>
            <a:off x="1469314" y="1920501"/>
            <a:ext cx="5490782" cy="3194092"/>
            <a:chOff x="768077" y="512935"/>
            <a:chExt cx="7261524" cy="4224165"/>
          </a:xfrm>
        </p:grpSpPr>
        <p:grpSp>
          <p:nvGrpSpPr>
            <p:cNvPr id="108" name="Group 107"/>
            <p:cNvGrpSpPr/>
            <p:nvPr/>
          </p:nvGrpSpPr>
          <p:grpSpPr>
            <a:xfrm>
              <a:off x="768077" y="512935"/>
              <a:ext cx="7261524" cy="4224165"/>
              <a:chOff x="768077" y="512935"/>
              <a:chExt cx="7261524" cy="4224165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768077" y="512935"/>
                <a:ext cx="7261524" cy="4224165"/>
                <a:chOff x="768077" y="512935"/>
                <a:chExt cx="7261524" cy="4224165"/>
              </a:xfrm>
            </p:grpSpPr>
            <p:grpSp>
              <p:nvGrpSpPr>
                <p:cNvPr id="120" name="Group 119"/>
                <p:cNvGrpSpPr/>
                <p:nvPr/>
              </p:nvGrpSpPr>
              <p:grpSpPr>
                <a:xfrm>
                  <a:off x="768077" y="512935"/>
                  <a:ext cx="7261524" cy="4224165"/>
                  <a:chOff x="768077" y="512935"/>
                  <a:chExt cx="7261524" cy="4224165"/>
                </a:xfrm>
              </p:grpSpPr>
              <p:sp>
                <p:nvSpPr>
                  <p:cNvPr id="123" name="Rectangle 122"/>
                  <p:cNvSpPr/>
                  <p:nvPr/>
                </p:nvSpPr>
                <p:spPr>
                  <a:xfrm>
                    <a:off x="1191716" y="996378"/>
                    <a:ext cx="232841" cy="1495737"/>
                  </a:xfrm>
                  <a:prstGeom prst="rect">
                    <a:avLst/>
                  </a:prstGeom>
                  <a:pattFill prst="ltUpDiag">
                    <a:fgClr>
                      <a:schemeClr val="accent1"/>
                    </a:fgClr>
                    <a:bgClr>
                      <a:schemeClr val="bg1"/>
                    </a:bgClr>
                  </a:patt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24" name="Group 123"/>
                  <p:cNvGrpSpPr/>
                  <p:nvPr/>
                </p:nvGrpSpPr>
                <p:grpSpPr>
                  <a:xfrm>
                    <a:off x="1435589" y="1129131"/>
                    <a:ext cx="5831986" cy="1181122"/>
                    <a:chOff x="1508388" y="1129131"/>
                    <a:chExt cx="5711965" cy="1181122"/>
                  </a:xfrm>
                </p:grpSpPr>
                <p:sp>
                  <p:nvSpPr>
                    <p:cNvPr id="187" name="Rectangle 186"/>
                    <p:cNvSpPr/>
                    <p:nvPr/>
                  </p:nvSpPr>
                  <p:spPr>
                    <a:xfrm>
                      <a:off x="1508388" y="1129131"/>
                      <a:ext cx="2830831" cy="1181122"/>
                    </a:xfrm>
                    <a:prstGeom prst="rect">
                      <a:avLst/>
                    </a:prstGeom>
                    <a:effectLst/>
                  </p:spPr>
                  <p:style>
                    <a:lnRef idx="1">
                      <a:schemeClr val="accent4"/>
                    </a:lnRef>
                    <a:fillRef idx="2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8" name="Rectangle 187"/>
                    <p:cNvSpPr/>
                    <p:nvPr/>
                  </p:nvSpPr>
                  <p:spPr>
                    <a:xfrm>
                      <a:off x="4337786" y="1347846"/>
                      <a:ext cx="2882567" cy="743692"/>
                    </a:xfrm>
                    <a:prstGeom prst="rect">
                      <a:avLst/>
                    </a:prstGeom>
                    <a:effectLst/>
                  </p:spPr>
                  <p:style>
                    <a:lnRef idx="1">
                      <a:schemeClr val="accent4"/>
                    </a:lnRef>
                    <a:fillRef idx="2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25" name="Group 124"/>
                  <p:cNvGrpSpPr/>
                  <p:nvPr/>
                </p:nvGrpSpPr>
                <p:grpSpPr>
                  <a:xfrm>
                    <a:off x="768077" y="512935"/>
                    <a:ext cx="7261524" cy="4224165"/>
                    <a:chOff x="797171" y="1156102"/>
                    <a:chExt cx="7261524" cy="4224165"/>
                  </a:xfrm>
                </p:grpSpPr>
                <p:grpSp>
                  <p:nvGrpSpPr>
                    <p:cNvPr id="127" name="Group 126"/>
                    <p:cNvGrpSpPr/>
                    <p:nvPr/>
                  </p:nvGrpSpPr>
                  <p:grpSpPr>
                    <a:xfrm>
                      <a:off x="1414782" y="2305495"/>
                      <a:ext cx="5918590" cy="3062816"/>
                      <a:chOff x="1793187" y="1657375"/>
                      <a:chExt cx="5918590" cy="3062816"/>
                    </a:xfrm>
                  </p:grpSpPr>
                  <p:cxnSp>
                    <p:nvCxnSpPr>
                      <p:cNvPr id="180" name="Straight Connector 179"/>
                      <p:cNvCxnSpPr/>
                      <p:nvPr/>
                    </p:nvCxnSpPr>
                    <p:spPr>
                      <a:xfrm>
                        <a:off x="1809832" y="1715967"/>
                        <a:ext cx="5858512" cy="0"/>
                      </a:xfrm>
                      <a:prstGeom prst="line">
                        <a:avLst/>
                      </a:prstGeom>
                      <a:ln w="31750">
                        <a:prstDash val="dashDot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81" name="Oval 52"/>
                      <p:cNvSpPr>
                        <a:spLocks noChangeArrowheads="1"/>
                      </p:cNvSpPr>
                      <p:nvPr/>
                    </p:nvSpPr>
                    <p:spPr bwMode="auto">
                      <a:xfrm flipV="1">
                        <a:off x="3261725" y="1657375"/>
                        <a:ext cx="86400" cy="86400"/>
                      </a:xfrm>
                      <a:prstGeom prst="ellipse">
                        <a:avLst/>
                      </a:prstGeom>
                      <a:ln>
                        <a:headEnd/>
                        <a:tailEnd/>
                      </a:ln>
                    </p:spPr>
                    <p:style>
                      <a:lnRef idx="1">
                        <a:schemeClr val="dk1"/>
                      </a:lnRef>
                      <a:fillRef idx="3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wrap="none" anchor="ctr"/>
                      <a:lstStyle/>
                      <a:p>
                        <a:endParaRPr lang="vi-VN"/>
                      </a:p>
                    </p:txBody>
                  </p:sp>
                  <p:sp>
                    <p:nvSpPr>
                      <p:cNvPr id="182" name="Oval 52"/>
                      <p:cNvSpPr>
                        <a:spLocks noChangeArrowheads="1"/>
                      </p:cNvSpPr>
                      <p:nvPr/>
                    </p:nvSpPr>
                    <p:spPr bwMode="auto">
                      <a:xfrm flipV="1">
                        <a:off x="4711586" y="1670075"/>
                        <a:ext cx="86400" cy="86400"/>
                      </a:xfrm>
                      <a:prstGeom prst="ellipse">
                        <a:avLst/>
                      </a:prstGeom>
                      <a:ln>
                        <a:headEnd/>
                        <a:tailEnd/>
                      </a:ln>
                    </p:spPr>
                    <p:style>
                      <a:lnRef idx="1">
                        <a:schemeClr val="dk1"/>
                      </a:lnRef>
                      <a:fillRef idx="3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wrap="none" anchor="ctr"/>
                      <a:lstStyle/>
                      <a:p>
                        <a:endParaRPr lang="vi-VN"/>
                      </a:p>
                    </p:txBody>
                  </p:sp>
                  <p:sp>
                    <p:nvSpPr>
                      <p:cNvPr id="183" name="Oval 52"/>
                      <p:cNvSpPr>
                        <a:spLocks noChangeArrowheads="1"/>
                      </p:cNvSpPr>
                      <p:nvPr/>
                    </p:nvSpPr>
                    <p:spPr bwMode="auto">
                      <a:xfrm flipV="1">
                        <a:off x="7625377" y="1657375"/>
                        <a:ext cx="86400" cy="86400"/>
                      </a:xfrm>
                      <a:prstGeom prst="ellipse">
                        <a:avLst/>
                      </a:prstGeom>
                      <a:ln>
                        <a:headEnd/>
                        <a:tailEnd/>
                      </a:ln>
                    </p:spPr>
                    <p:style>
                      <a:lnRef idx="1">
                        <a:schemeClr val="dk1"/>
                      </a:lnRef>
                      <a:fillRef idx="3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wrap="none" anchor="ctr"/>
                      <a:lstStyle/>
                      <a:p>
                        <a:endParaRPr lang="vi-VN"/>
                      </a:p>
                    </p:txBody>
                  </p:sp>
                  <p:sp>
                    <p:nvSpPr>
                      <p:cNvPr id="184" name="Oval 52"/>
                      <p:cNvSpPr>
                        <a:spLocks noChangeArrowheads="1"/>
                      </p:cNvSpPr>
                      <p:nvPr/>
                    </p:nvSpPr>
                    <p:spPr bwMode="auto">
                      <a:xfrm flipV="1">
                        <a:off x="1793187" y="1657375"/>
                        <a:ext cx="86400" cy="86400"/>
                      </a:xfrm>
                      <a:prstGeom prst="ellipse">
                        <a:avLst/>
                      </a:prstGeom>
                      <a:ln>
                        <a:headEnd/>
                        <a:tailEnd/>
                      </a:ln>
                    </p:spPr>
                    <p:style>
                      <a:lnRef idx="1">
                        <a:schemeClr val="dk1"/>
                      </a:lnRef>
                      <a:fillRef idx="3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wrap="none" anchor="ctr"/>
                      <a:lstStyle/>
                      <a:p>
                        <a:endParaRPr lang="vi-VN"/>
                      </a:p>
                    </p:txBody>
                  </p:sp>
                  <p:sp>
                    <p:nvSpPr>
                      <p:cNvPr id="185" name="Oval 52"/>
                      <p:cNvSpPr>
                        <a:spLocks noChangeArrowheads="1"/>
                      </p:cNvSpPr>
                      <p:nvPr/>
                    </p:nvSpPr>
                    <p:spPr bwMode="auto">
                      <a:xfrm flipV="1">
                        <a:off x="6203836" y="1657375"/>
                        <a:ext cx="86400" cy="86400"/>
                      </a:xfrm>
                      <a:prstGeom prst="ellipse">
                        <a:avLst/>
                      </a:prstGeom>
                      <a:ln>
                        <a:headEnd/>
                        <a:tailEnd/>
                      </a:ln>
                    </p:spPr>
                    <p:style>
                      <a:lnRef idx="1">
                        <a:schemeClr val="dk1"/>
                      </a:lnRef>
                      <a:fillRef idx="3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wrap="none" anchor="ctr"/>
                      <a:lstStyle/>
                      <a:p>
                        <a:endParaRPr lang="vi-VN"/>
                      </a:p>
                    </p:txBody>
                  </p:sp>
                  <p:cxnSp>
                    <p:nvCxnSpPr>
                      <p:cNvPr id="186" name="Straight Connector 185"/>
                      <p:cNvCxnSpPr/>
                      <p:nvPr/>
                    </p:nvCxnSpPr>
                    <p:spPr>
                      <a:xfrm>
                        <a:off x="1832545" y="4720191"/>
                        <a:ext cx="5835799" cy="0"/>
                      </a:xfrm>
                      <a:prstGeom prst="line">
                        <a:avLst/>
                      </a:prstGeom>
                      <a:ln w="44450"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28" name="Group 127"/>
                    <p:cNvGrpSpPr/>
                    <p:nvPr/>
                  </p:nvGrpSpPr>
                  <p:grpSpPr>
                    <a:xfrm>
                      <a:off x="1453651" y="2902620"/>
                      <a:ext cx="5830791" cy="2477647"/>
                      <a:chOff x="1453651" y="2614588"/>
                      <a:chExt cx="5830791" cy="2477647"/>
                    </a:xfrm>
                  </p:grpSpPr>
                  <p:cxnSp>
                    <p:nvCxnSpPr>
                      <p:cNvPr id="163" name="Straight Connector 162"/>
                      <p:cNvCxnSpPr/>
                      <p:nvPr/>
                    </p:nvCxnSpPr>
                    <p:spPr>
                      <a:xfrm>
                        <a:off x="1453651" y="2614588"/>
                        <a:ext cx="0" cy="86474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4" name="Straight Connector 163"/>
                      <p:cNvCxnSpPr/>
                      <p:nvPr/>
                    </p:nvCxnSpPr>
                    <p:spPr>
                      <a:xfrm>
                        <a:off x="5866675" y="2652688"/>
                        <a:ext cx="0" cy="776312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5" name="Straight Connector 164"/>
                      <p:cNvCxnSpPr/>
                      <p:nvPr/>
                    </p:nvCxnSpPr>
                    <p:spPr>
                      <a:xfrm>
                        <a:off x="7284442" y="2665388"/>
                        <a:ext cx="0" cy="763612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6" name="Straight Arrow Connector 165"/>
                      <p:cNvCxnSpPr/>
                      <p:nvPr/>
                    </p:nvCxnSpPr>
                    <p:spPr>
                      <a:xfrm>
                        <a:off x="1457291" y="3213000"/>
                        <a:ext cx="1455726" cy="0"/>
                      </a:xfrm>
                      <a:prstGeom prst="straightConnector1">
                        <a:avLst/>
                      </a:prstGeom>
                      <a:ln>
                        <a:headEnd type="arrow"/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7" name="Straight Arrow Connector 166"/>
                      <p:cNvCxnSpPr/>
                      <p:nvPr/>
                    </p:nvCxnSpPr>
                    <p:spPr>
                      <a:xfrm>
                        <a:off x="4349931" y="3213000"/>
                        <a:ext cx="1528355" cy="0"/>
                      </a:xfrm>
                      <a:prstGeom prst="straightConnector1">
                        <a:avLst/>
                      </a:prstGeom>
                      <a:ln>
                        <a:headEnd type="arrow"/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8" name="Straight Arrow Connector 167"/>
                      <p:cNvCxnSpPr/>
                      <p:nvPr/>
                    </p:nvCxnSpPr>
                    <p:spPr>
                      <a:xfrm>
                        <a:off x="5878286" y="3213000"/>
                        <a:ext cx="1402128" cy="0"/>
                      </a:xfrm>
                      <a:prstGeom prst="straightConnector1">
                        <a:avLst/>
                      </a:prstGeom>
                      <a:ln>
                        <a:headEnd type="arrow"/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69" name="Text Box 6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264188" y="2780929"/>
                        <a:ext cx="540059" cy="6105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sz="2400" b="1" i="1" dirty="0">
                            <a:solidFill>
                              <a:srgbClr val="FF0000"/>
                            </a:solidFill>
                            <a:latin typeface="Times New Roman" pitchFamily="18" charset="0"/>
                          </a:rPr>
                          <a:t>l</a:t>
                        </a:r>
                        <a:endParaRPr lang="en-US" sz="2400" b="1" i="1" baseline="-25000" dirty="0">
                          <a:solidFill>
                            <a:srgbClr val="FF0000"/>
                          </a:solidFill>
                          <a:latin typeface="Times New Roman" pitchFamily="18" charset="0"/>
                          <a:sym typeface="Symbol" pitchFamily="18" charset="2"/>
                        </a:endParaRPr>
                      </a:p>
                    </p:txBody>
                  </p:sp>
                  <p:cxnSp>
                    <p:nvCxnSpPr>
                      <p:cNvPr id="170" name="Straight Connector 169"/>
                      <p:cNvCxnSpPr/>
                      <p:nvPr/>
                    </p:nvCxnSpPr>
                    <p:spPr>
                      <a:xfrm>
                        <a:off x="4351383" y="2652688"/>
                        <a:ext cx="0" cy="776312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1" name="Straight Arrow Connector 170"/>
                      <p:cNvCxnSpPr/>
                      <p:nvPr/>
                    </p:nvCxnSpPr>
                    <p:spPr>
                      <a:xfrm>
                        <a:off x="2881142" y="3213000"/>
                        <a:ext cx="1455726" cy="0"/>
                      </a:xfrm>
                      <a:prstGeom prst="straightConnector1">
                        <a:avLst/>
                      </a:prstGeom>
                      <a:ln>
                        <a:headEnd type="arrow"/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2" name="Straight Connector 171"/>
                      <p:cNvCxnSpPr/>
                      <p:nvPr/>
                    </p:nvCxnSpPr>
                    <p:spPr>
                      <a:xfrm>
                        <a:off x="2909544" y="2614588"/>
                        <a:ext cx="0" cy="814412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73" name="Text Box 6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804163" y="2780929"/>
                        <a:ext cx="540059" cy="6105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sz="2400" b="1" i="1" dirty="0">
                            <a:solidFill>
                              <a:srgbClr val="FF0000"/>
                            </a:solidFill>
                            <a:latin typeface="Times New Roman" pitchFamily="18" charset="0"/>
                          </a:rPr>
                          <a:t>l</a:t>
                        </a:r>
                        <a:endParaRPr lang="en-US" sz="2400" b="1" i="1" baseline="-25000" dirty="0">
                          <a:solidFill>
                            <a:srgbClr val="FF0000"/>
                          </a:solidFill>
                          <a:latin typeface="Times New Roman" pitchFamily="18" charset="0"/>
                          <a:sym typeface="Symbol" pitchFamily="18" charset="2"/>
                        </a:endParaRPr>
                      </a:p>
                    </p:txBody>
                  </p:sp>
                  <p:sp>
                    <p:nvSpPr>
                      <p:cNvPr id="174" name="Text Box 6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328060" y="2780929"/>
                        <a:ext cx="540059" cy="6105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sz="2400" b="1" i="1" dirty="0">
                            <a:solidFill>
                              <a:srgbClr val="FF0000"/>
                            </a:solidFill>
                            <a:latin typeface="Times New Roman" pitchFamily="18" charset="0"/>
                          </a:rPr>
                          <a:t>l</a:t>
                        </a:r>
                        <a:endParaRPr lang="en-US" sz="2400" b="1" i="1" baseline="-25000" dirty="0">
                          <a:solidFill>
                            <a:srgbClr val="FF0000"/>
                          </a:solidFill>
                          <a:latin typeface="Times New Roman" pitchFamily="18" charset="0"/>
                          <a:sym typeface="Symbol" pitchFamily="18" charset="2"/>
                        </a:endParaRPr>
                      </a:p>
                    </p:txBody>
                  </p:sp>
                  <p:sp>
                    <p:nvSpPr>
                      <p:cNvPr id="175" name="Text Box 6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008711" y="2780929"/>
                        <a:ext cx="540059" cy="6105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sz="2400" b="1" i="1" dirty="0">
                            <a:solidFill>
                              <a:srgbClr val="FF0000"/>
                            </a:solidFill>
                            <a:latin typeface="Times New Roman" pitchFamily="18" charset="0"/>
                          </a:rPr>
                          <a:t>l</a:t>
                        </a:r>
                        <a:endParaRPr lang="en-US" sz="2400" b="1" i="1" baseline="-25000" dirty="0">
                          <a:solidFill>
                            <a:srgbClr val="FF0000"/>
                          </a:solidFill>
                          <a:latin typeface="Times New Roman" pitchFamily="18" charset="0"/>
                          <a:sym typeface="Symbol" pitchFamily="18" charset="2"/>
                        </a:endParaRPr>
                      </a:p>
                    </p:txBody>
                  </p:sp>
                  <p:cxnSp>
                    <p:nvCxnSpPr>
                      <p:cNvPr id="176" name="Straight Connector 175"/>
                      <p:cNvCxnSpPr/>
                      <p:nvPr/>
                    </p:nvCxnSpPr>
                    <p:spPr>
                      <a:xfrm>
                        <a:off x="1453651" y="3860335"/>
                        <a:ext cx="0" cy="123190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7" name="Straight Connector 176"/>
                      <p:cNvCxnSpPr/>
                      <p:nvPr/>
                    </p:nvCxnSpPr>
                    <p:spPr>
                      <a:xfrm>
                        <a:off x="2914151" y="3860335"/>
                        <a:ext cx="0" cy="123190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8" name="Straight Connector 177"/>
                      <p:cNvCxnSpPr/>
                      <p:nvPr/>
                    </p:nvCxnSpPr>
                    <p:spPr>
                      <a:xfrm>
                        <a:off x="5885951" y="4177835"/>
                        <a:ext cx="0" cy="91440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9" name="Straight Connector 178"/>
                      <p:cNvCxnSpPr/>
                      <p:nvPr/>
                    </p:nvCxnSpPr>
                    <p:spPr>
                      <a:xfrm>
                        <a:off x="7282951" y="4177835"/>
                        <a:ext cx="0" cy="91440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29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308306" y="1257513"/>
                      <a:ext cx="795149" cy="5291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b="1" i="1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4M</a:t>
                      </a:r>
                      <a:endParaRPr lang="en-US" sz="2000" b="1" i="1" baseline="-25000" dirty="0">
                        <a:solidFill>
                          <a:srgbClr val="FF0000"/>
                        </a:solidFill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30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74927" y="1171003"/>
                      <a:ext cx="719467" cy="5291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b="1" i="1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4M</a:t>
                      </a:r>
                      <a:endParaRPr lang="en-US" sz="2000" b="1" i="1" baseline="-25000" dirty="0">
                        <a:solidFill>
                          <a:srgbClr val="FF0000"/>
                        </a:solidFill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31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97171" y="2159187"/>
                      <a:ext cx="540059" cy="44773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1600" b="1" i="1" dirty="0">
                          <a:latin typeface="Times New Roman" pitchFamily="18" charset="0"/>
                        </a:rPr>
                        <a:t>A</a:t>
                      </a:r>
                      <a:endParaRPr lang="en-US" sz="1600" b="1" i="1" baseline="-25000" dirty="0"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32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843808" y="1974520"/>
                      <a:ext cx="540059" cy="44773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1600" b="1" i="1" dirty="0">
                          <a:latin typeface="Times New Roman" pitchFamily="18" charset="0"/>
                        </a:rPr>
                        <a:t>B</a:t>
                      </a:r>
                      <a:endParaRPr lang="en-US" sz="1600" b="1" i="1" baseline="-25000" dirty="0"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33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058005" y="1950693"/>
                      <a:ext cx="327190" cy="44773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1600" b="1" i="1" dirty="0">
                          <a:latin typeface="Times New Roman" pitchFamily="18" charset="0"/>
                        </a:rPr>
                        <a:t>C</a:t>
                      </a:r>
                      <a:endParaRPr lang="en-US" sz="1600" b="1" i="1" baseline="-25000" dirty="0"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34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03893" y="2045923"/>
                      <a:ext cx="540059" cy="44773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1600" b="1" i="1">
                          <a:latin typeface="Times New Roman" pitchFamily="18" charset="0"/>
                        </a:rPr>
                        <a:t>E</a:t>
                      </a:r>
                      <a:endParaRPr lang="en-US" sz="1600" b="1" i="1" baseline="-25000" dirty="0"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grpSp>
                  <p:nvGrpSpPr>
                    <p:cNvPr id="135" name="Group 134"/>
                    <p:cNvGrpSpPr/>
                    <p:nvPr/>
                  </p:nvGrpSpPr>
                  <p:grpSpPr>
                    <a:xfrm>
                      <a:off x="6308305" y="1156102"/>
                      <a:ext cx="1276820" cy="1994346"/>
                      <a:chOff x="2404650" y="1156102"/>
                      <a:chExt cx="1276820" cy="1994346"/>
                    </a:xfrm>
                  </p:grpSpPr>
                  <p:grpSp>
                    <p:nvGrpSpPr>
                      <p:cNvPr id="158" name="Group 157"/>
                      <p:cNvGrpSpPr/>
                      <p:nvPr/>
                    </p:nvGrpSpPr>
                    <p:grpSpPr>
                      <a:xfrm>
                        <a:off x="2575522" y="1301215"/>
                        <a:ext cx="820885" cy="1759321"/>
                        <a:chOff x="3751116" y="3751538"/>
                        <a:chExt cx="820885" cy="1759321"/>
                      </a:xfrm>
                    </p:grpSpPr>
                    <p:cxnSp>
                      <p:nvCxnSpPr>
                        <p:cNvPr id="161" name="Straight Connector 160"/>
                        <p:cNvCxnSpPr/>
                        <p:nvPr/>
                      </p:nvCxnSpPr>
                      <p:spPr>
                        <a:xfrm>
                          <a:off x="4572000" y="3751538"/>
                          <a:ext cx="0" cy="1045614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62" name="Straight Connector 161"/>
                        <p:cNvCxnSpPr/>
                        <p:nvPr/>
                      </p:nvCxnSpPr>
                      <p:spPr>
                        <a:xfrm flipH="1">
                          <a:off x="3751116" y="4797152"/>
                          <a:ext cx="820885" cy="713707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59" name="TextBox 158"/>
                      <p:cNvSpPr txBox="1"/>
                      <p:nvPr/>
                    </p:nvSpPr>
                    <p:spPr>
                      <a:xfrm>
                        <a:off x="3459066" y="1156102"/>
                        <a:ext cx="222404" cy="48843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vi-VN" i="1" dirty="0">
                            <a:latin typeface="+mj-lt"/>
                          </a:rPr>
                          <a:t>y</a:t>
                        </a:r>
                      </a:p>
                    </p:txBody>
                  </p:sp>
                  <p:sp>
                    <p:nvSpPr>
                      <p:cNvPr id="160" name="TextBox 159"/>
                      <p:cNvSpPr txBox="1"/>
                      <p:nvPr/>
                    </p:nvSpPr>
                    <p:spPr>
                      <a:xfrm>
                        <a:off x="2404650" y="2662009"/>
                        <a:ext cx="222404" cy="48843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vi-VN" i="1" dirty="0">
                            <a:latin typeface="+mj-lt"/>
                          </a:rPr>
                          <a:t>x</a:t>
                        </a:r>
                      </a:p>
                    </p:txBody>
                  </p:sp>
                </p:grpSp>
                <p:sp>
                  <p:nvSpPr>
                    <p:cNvPr id="136" name="Arc 135"/>
                    <p:cNvSpPr/>
                    <p:nvPr/>
                  </p:nvSpPr>
                  <p:spPr>
                    <a:xfrm flipH="1">
                      <a:off x="6544491" y="1626845"/>
                      <a:ext cx="1514204" cy="1629254"/>
                    </a:xfrm>
                    <a:prstGeom prst="arc">
                      <a:avLst>
                        <a:gd name="adj1" fmla="val 16200000"/>
                        <a:gd name="adj2" fmla="val 2096987"/>
                      </a:avLst>
                    </a:prstGeom>
                    <a:ln w="34925">
                      <a:solidFill>
                        <a:srgbClr val="FF0000"/>
                      </a:solidFill>
                      <a:headEnd type="stealth" w="lg" len="lg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vi-VN"/>
                    </a:p>
                  </p:txBody>
                </p:sp>
                <p:grpSp>
                  <p:nvGrpSpPr>
                    <p:cNvPr id="137" name="Group 136"/>
                    <p:cNvGrpSpPr/>
                    <p:nvPr/>
                  </p:nvGrpSpPr>
                  <p:grpSpPr>
                    <a:xfrm>
                      <a:off x="4879186" y="1228110"/>
                      <a:ext cx="1276917" cy="1922338"/>
                      <a:chOff x="2967902" y="1228110"/>
                      <a:chExt cx="1276917" cy="1922338"/>
                    </a:xfrm>
                  </p:grpSpPr>
                  <p:grpSp>
                    <p:nvGrpSpPr>
                      <p:cNvPr id="153" name="Group 152"/>
                      <p:cNvGrpSpPr/>
                      <p:nvPr/>
                    </p:nvGrpSpPr>
                    <p:grpSpPr>
                      <a:xfrm>
                        <a:off x="3133946" y="1322436"/>
                        <a:ext cx="825713" cy="1742297"/>
                        <a:chOff x="4309540" y="3772759"/>
                        <a:chExt cx="825713" cy="1742297"/>
                      </a:xfrm>
                    </p:grpSpPr>
                    <p:cxnSp>
                      <p:nvCxnSpPr>
                        <p:cNvPr id="156" name="Straight Connector 155"/>
                        <p:cNvCxnSpPr/>
                        <p:nvPr/>
                      </p:nvCxnSpPr>
                      <p:spPr>
                        <a:xfrm>
                          <a:off x="5135252" y="3772759"/>
                          <a:ext cx="0" cy="1024393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57" name="Straight Connector 156"/>
                        <p:cNvCxnSpPr/>
                        <p:nvPr/>
                      </p:nvCxnSpPr>
                      <p:spPr>
                        <a:xfrm flipH="1">
                          <a:off x="4309540" y="4797152"/>
                          <a:ext cx="825713" cy="717904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54" name="TextBox 153"/>
                      <p:cNvSpPr txBox="1"/>
                      <p:nvPr/>
                    </p:nvSpPr>
                    <p:spPr>
                      <a:xfrm>
                        <a:off x="4022415" y="1228110"/>
                        <a:ext cx="222404" cy="48843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vi-VN" i="1" dirty="0">
                            <a:latin typeface="+mj-lt"/>
                          </a:rPr>
                          <a:t>y</a:t>
                        </a:r>
                      </a:p>
                    </p:txBody>
                  </p:sp>
                  <p:sp>
                    <p:nvSpPr>
                      <p:cNvPr id="155" name="TextBox 154"/>
                      <p:cNvSpPr txBox="1"/>
                      <p:nvPr/>
                    </p:nvSpPr>
                    <p:spPr>
                      <a:xfrm>
                        <a:off x="2967902" y="2662009"/>
                        <a:ext cx="222404" cy="48843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vi-VN" i="1" dirty="0">
                            <a:latin typeface="+mj-lt"/>
                          </a:rPr>
                          <a:t>x</a:t>
                        </a:r>
                      </a:p>
                    </p:txBody>
                  </p:sp>
                </p:grpSp>
                <p:grpSp>
                  <p:nvGrpSpPr>
                    <p:cNvPr id="138" name="Group 137"/>
                    <p:cNvGrpSpPr/>
                    <p:nvPr/>
                  </p:nvGrpSpPr>
                  <p:grpSpPr>
                    <a:xfrm>
                      <a:off x="1720774" y="1228110"/>
                      <a:ext cx="1460639" cy="2099067"/>
                      <a:chOff x="1715580" y="1228110"/>
                      <a:chExt cx="1460639" cy="2099067"/>
                    </a:xfrm>
                  </p:grpSpPr>
                  <p:grpSp>
                    <p:nvGrpSpPr>
                      <p:cNvPr id="148" name="Group 147"/>
                      <p:cNvGrpSpPr/>
                      <p:nvPr/>
                    </p:nvGrpSpPr>
                    <p:grpSpPr>
                      <a:xfrm>
                        <a:off x="1981211" y="1340768"/>
                        <a:ext cx="923916" cy="1781814"/>
                        <a:chOff x="3156805" y="3791091"/>
                        <a:chExt cx="923916" cy="1781814"/>
                      </a:xfrm>
                    </p:grpSpPr>
                    <p:cxnSp>
                      <p:nvCxnSpPr>
                        <p:cNvPr id="151" name="Straight Connector 150"/>
                        <p:cNvCxnSpPr/>
                        <p:nvPr/>
                      </p:nvCxnSpPr>
                      <p:spPr>
                        <a:xfrm>
                          <a:off x="4080720" y="3791091"/>
                          <a:ext cx="0" cy="1006061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52" name="Straight Connector 151"/>
                        <p:cNvCxnSpPr/>
                        <p:nvPr/>
                      </p:nvCxnSpPr>
                      <p:spPr>
                        <a:xfrm flipH="1">
                          <a:off x="3156805" y="4797152"/>
                          <a:ext cx="923916" cy="775753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49" name="TextBox 148"/>
                      <p:cNvSpPr txBox="1"/>
                      <p:nvPr/>
                    </p:nvSpPr>
                    <p:spPr>
                      <a:xfrm>
                        <a:off x="2953815" y="1228110"/>
                        <a:ext cx="222404" cy="48843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vi-VN" i="1" dirty="0">
                            <a:latin typeface="+mj-lt"/>
                          </a:rPr>
                          <a:t>y</a:t>
                        </a:r>
                      </a:p>
                    </p:txBody>
                  </p:sp>
                  <p:sp>
                    <p:nvSpPr>
                      <p:cNvPr id="150" name="TextBox 149"/>
                      <p:cNvSpPr txBox="1"/>
                      <p:nvPr/>
                    </p:nvSpPr>
                    <p:spPr>
                      <a:xfrm>
                        <a:off x="1715580" y="2838738"/>
                        <a:ext cx="222404" cy="48843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vi-VN" i="1" dirty="0">
                            <a:latin typeface="+mj-lt"/>
                          </a:rPr>
                          <a:t>x</a:t>
                        </a:r>
                      </a:p>
                    </p:txBody>
                  </p:sp>
                </p:grpSp>
                <p:sp>
                  <p:nvSpPr>
                    <p:cNvPr id="139" name="Arc 138"/>
                    <p:cNvSpPr/>
                    <p:nvPr/>
                  </p:nvSpPr>
                  <p:spPr>
                    <a:xfrm flipH="1">
                      <a:off x="2136801" y="1609003"/>
                      <a:ext cx="1547368" cy="1664938"/>
                    </a:xfrm>
                    <a:prstGeom prst="arc">
                      <a:avLst>
                        <a:gd name="adj1" fmla="val 16200000"/>
                        <a:gd name="adj2" fmla="val 2014983"/>
                      </a:avLst>
                    </a:prstGeom>
                    <a:ln w="34925">
                      <a:solidFill>
                        <a:srgbClr val="FF0000"/>
                      </a:solidFill>
                      <a:headEnd type="stealth" w="lg" len="lg"/>
                      <a:tailEnd type="oval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vi-VN"/>
                    </a:p>
                  </p:txBody>
                </p:sp>
                <p:sp>
                  <p:nvSpPr>
                    <p:cNvPr id="140" name="Arc 139"/>
                    <p:cNvSpPr/>
                    <p:nvPr/>
                  </p:nvSpPr>
                  <p:spPr>
                    <a:xfrm flipH="1">
                      <a:off x="5122702" y="1626845"/>
                      <a:ext cx="1514204" cy="1629254"/>
                    </a:xfrm>
                    <a:prstGeom prst="arc">
                      <a:avLst>
                        <a:gd name="adj1" fmla="val 16200000"/>
                        <a:gd name="adj2" fmla="val 2096987"/>
                      </a:avLst>
                    </a:prstGeom>
                    <a:ln w="34925">
                      <a:solidFill>
                        <a:srgbClr val="FF0000"/>
                      </a:solidFill>
                      <a:headEnd type="oval" w="med" len="med"/>
                      <a:tailEnd type="stealth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vi-VN"/>
                    </a:p>
                  </p:txBody>
                </p:sp>
                <p:sp>
                  <p:nvSpPr>
                    <p:cNvPr id="141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4163" y="1257513"/>
                      <a:ext cx="795149" cy="5291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b="1" i="1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3M</a:t>
                      </a:r>
                      <a:endParaRPr lang="en-US" sz="2000" b="1" i="1" baseline="-25000" dirty="0">
                        <a:solidFill>
                          <a:srgbClr val="FF0000"/>
                        </a:solidFill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42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791322" y="2055944"/>
                      <a:ext cx="540059" cy="44773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1600" b="1" i="1" dirty="0">
                          <a:latin typeface="Times New Roman" pitchFamily="18" charset="0"/>
                        </a:rPr>
                        <a:t>D</a:t>
                      </a:r>
                      <a:endParaRPr lang="en-US" sz="1600" b="1" i="1" baseline="-25000" dirty="0"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43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 rot="16200000">
                      <a:off x="3055761" y="2116063"/>
                      <a:ext cx="795149" cy="5291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b="1" i="1">
                          <a:latin typeface="Times New Roman" pitchFamily="18" charset="0"/>
                        </a:rPr>
                        <a:t>2R</a:t>
                      </a:r>
                      <a:endParaRPr lang="en-US" sz="2000" b="1" i="1" baseline="-25000" dirty="0"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44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 rot="16200000">
                      <a:off x="4426037" y="2116063"/>
                      <a:ext cx="795149" cy="5291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b="1" i="1">
                          <a:latin typeface="Times New Roman" pitchFamily="18" charset="0"/>
                        </a:rPr>
                        <a:t>2r</a:t>
                      </a:r>
                      <a:endParaRPr lang="en-US" sz="2000" b="1" i="1" baseline="-25000" dirty="0"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45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42383" y="3664835"/>
                      <a:ext cx="719467" cy="5291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b="1" i="1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5M</a:t>
                      </a:r>
                      <a:endParaRPr lang="en-US" sz="2000" b="1" i="1" baseline="-25000" dirty="0">
                        <a:solidFill>
                          <a:srgbClr val="FF0000"/>
                        </a:solidFill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46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989517" y="4426675"/>
                      <a:ext cx="719467" cy="5291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b="1" i="1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M</a:t>
                      </a:r>
                      <a:endParaRPr lang="en-US" sz="2000" b="1" i="1" baseline="-25000" dirty="0">
                        <a:solidFill>
                          <a:srgbClr val="FF0000"/>
                        </a:solidFill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  <p:sp>
                  <p:nvSpPr>
                    <p:cNvPr id="147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64189" y="3942959"/>
                      <a:ext cx="713169" cy="5291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b="1" i="1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4M</a:t>
                      </a:r>
                      <a:endParaRPr lang="en-US" sz="2000" b="1" i="1" baseline="-25000" dirty="0">
                        <a:solidFill>
                          <a:srgbClr val="FF0000"/>
                        </a:solidFill>
                        <a:latin typeface="Times New Roman" pitchFamily="18" charset="0"/>
                        <a:sym typeface="Symbol" pitchFamily="18" charset="2"/>
                      </a:endParaRPr>
                    </a:p>
                  </p:txBody>
                </p:sp>
              </p:grpSp>
              <p:cxnSp>
                <p:nvCxnSpPr>
                  <p:cNvPr id="126" name="Straight Connector 125"/>
                  <p:cNvCxnSpPr/>
                  <p:nvPr/>
                </p:nvCxnSpPr>
                <p:spPr>
                  <a:xfrm>
                    <a:off x="1435589" y="996378"/>
                    <a:ext cx="0" cy="1495737"/>
                  </a:xfrm>
                  <a:prstGeom prst="line">
                    <a:avLst/>
                  </a:prstGeom>
                  <a:ln w="508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1" name="Straight Arrow Connector 120"/>
                <p:cNvCxnSpPr/>
                <p:nvPr/>
              </p:nvCxnSpPr>
              <p:spPr>
                <a:xfrm>
                  <a:off x="3655075" y="1129131"/>
                  <a:ext cx="0" cy="1168422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Arrow Connector 121"/>
                <p:cNvCxnSpPr/>
                <p:nvPr/>
              </p:nvCxnSpPr>
              <p:spPr>
                <a:xfrm>
                  <a:off x="4961294" y="1358900"/>
                  <a:ext cx="0" cy="736600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3" name="Straight Connector 112"/>
              <p:cNvCxnSpPr/>
              <p:nvPr/>
            </p:nvCxnSpPr>
            <p:spPr>
              <a:xfrm>
                <a:off x="1424557" y="3124200"/>
                <a:ext cx="0" cy="131291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2885057" y="3124200"/>
                <a:ext cx="0" cy="131291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5844157" y="3124200"/>
                <a:ext cx="0" cy="131291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7253857" y="3124200"/>
                <a:ext cx="0" cy="131291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1424557" y="3501008"/>
                <a:ext cx="1472869" cy="0"/>
              </a:xfrm>
              <a:prstGeom prst="line">
                <a:avLst/>
              </a:prstGeom>
              <a:ln w="444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2897426" y="4293096"/>
                <a:ext cx="2940155" cy="0"/>
              </a:xfrm>
              <a:prstGeom prst="line">
                <a:avLst/>
              </a:prstGeom>
              <a:ln w="444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5850710" y="3823444"/>
                <a:ext cx="1400610" cy="0"/>
              </a:xfrm>
              <a:prstGeom prst="line">
                <a:avLst/>
              </a:prstGeom>
              <a:ln w="444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Flowchart: Connector 108"/>
            <p:cNvSpPr/>
            <p:nvPr/>
          </p:nvSpPr>
          <p:spPr>
            <a:xfrm>
              <a:off x="2093724" y="3963144"/>
              <a:ext cx="311844" cy="270030"/>
            </a:xfrm>
            <a:prstGeom prst="flowChartConnec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+</a:t>
              </a:r>
              <a:endParaRPr lang="vi-VN" sz="2400" dirty="0"/>
            </a:p>
          </p:txBody>
        </p:sp>
        <p:sp>
          <p:nvSpPr>
            <p:cNvPr id="110" name="Flowchart: Connector 109"/>
            <p:cNvSpPr/>
            <p:nvPr/>
          </p:nvSpPr>
          <p:spPr>
            <a:xfrm>
              <a:off x="4166367" y="4365355"/>
              <a:ext cx="311844" cy="270030"/>
            </a:xfrm>
            <a:prstGeom prst="flowChartConnec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+</a:t>
              </a:r>
              <a:endParaRPr lang="vi-VN" sz="2400" dirty="0"/>
            </a:p>
          </p:txBody>
        </p:sp>
        <p:sp>
          <p:nvSpPr>
            <p:cNvPr id="111" name="Flowchart: Connector 110"/>
            <p:cNvSpPr/>
            <p:nvPr/>
          </p:nvSpPr>
          <p:spPr>
            <a:xfrm>
              <a:off x="6395093" y="4149080"/>
              <a:ext cx="311844" cy="270030"/>
            </a:xfrm>
            <a:prstGeom prst="flowChartConnec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+</a:t>
              </a:r>
              <a:endParaRPr lang="vi-VN" sz="2400" dirty="0"/>
            </a:p>
          </p:txBody>
        </p:sp>
      </p:grpSp>
      <p:sp>
        <p:nvSpPr>
          <p:cNvPr id="189" name="Oval 188"/>
          <p:cNvSpPr/>
          <p:nvPr/>
        </p:nvSpPr>
        <p:spPr>
          <a:xfrm>
            <a:off x="6517923" y="4423173"/>
            <a:ext cx="743593" cy="75874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i="1" baseline="-25000" dirty="0" err="1">
                <a:latin typeface="Times New Roman" pitchFamily="18" charset="0"/>
                <a:cs typeface="Times New Roman" pitchFamily="18" charset="0"/>
              </a:rPr>
              <a:t>z</a:t>
            </a:r>
            <a:endParaRPr lang="vi-VN" sz="28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33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 animBg="1"/>
      <p:bldP spid="6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1524001" y="4334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24001" y="4334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2" name="Group 1"/>
          <p:cNvGrpSpPr/>
          <p:nvPr/>
        </p:nvGrpSpPr>
        <p:grpSpPr>
          <a:xfrm>
            <a:off x="1521396" y="1082435"/>
            <a:ext cx="5677426" cy="461665"/>
            <a:chOff x="467544" y="4935513"/>
            <a:chExt cx="5400600" cy="461665"/>
          </a:xfrm>
        </p:grpSpPr>
        <p:sp>
          <p:nvSpPr>
            <p:cNvPr id="10" name="Rectangle 9"/>
            <p:cNvSpPr/>
            <p:nvPr/>
          </p:nvSpPr>
          <p:spPr>
            <a:xfrm>
              <a:off x="467544" y="4935513"/>
              <a:ext cx="5400600" cy="4616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vi-VN" sz="2400" b="1" dirty="0">
                  <a:latin typeface="+mj-lt"/>
                </a:rPr>
                <a:t>* Tìm ứng suất nguy hiểm nhất</a:t>
              </a:r>
              <a:endParaRPr lang="vi-VN" sz="2400" dirty="0">
                <a:latin typeface="+mj-lt"/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8593821"/>
                </p:ext>
              </p:extLst>
            </p:nvPr>
          </p:nvGraphicFramePr>
          <p:xfrm>
            <a:off x="4889975" y="4970832"/>
            <a:ext cx="936104" cy="4136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66" name="Equation" r:id="rId4" imgW="850680" imgH="419040" progId="Equation.DSMT4">
                    <p:embed/>
                  </p:oleObj>
                </mc:Choice>
                <mc:Fallback>
                  <p:oleObj name="Equation" r:id="rId4" imgW="850680" imgH="419040" progId="Equation.DSMT4">
                    <p:embed/>
                    <p:pic>
                      <p:nvPicPr>
                        <p:cNvPr id="11" name="Object 10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889975" y="4970832"/>
                          <a:ext cx="936104" cy="4136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229236"/>
              </p:ext>
            </p:extLst>
          </p:nvPr>
        </p:nvGraphicFramePr>
        <p:xfrm>
          <a:off x="7636011" y="971669"/>
          <a:ext cx="156845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7" name="Equation" r:id="rId6" imgW="977760" imgH="431640" progId="Equation.DSMT4">
                  <p:embed/>
                </p:oleObj>
              </mc:Choice>
              <mc:Fallback>
                <p:oleObj name="Equation" r:id="rId6" imgW="977760" imgH="43164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6011" y="971669"/>
                        <a:ext cx="1568450" cy="703263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1521396" y="1658499"/>
            <a:ext cx="464911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1. Kiểm tra điều kiện bền </a:t>
            </a:r>
            <a:endParaRPr lang="vi-VN" sz="2400" dirty="0">
              <a:latin typeface="+mj-lt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017321"/>
              </p:ext>
            </p:extLst>
          </p:nvPr>
        </p:nvGraphicFramePr>
        <p:xfrm>
          <a:off x="3981350" y="3026651"/>
          <a:ext cx="470693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8" name="Equation" r:id="rId8" imgW="2933640" imgH="431640" progId="Equation.DSMT4">
                  <p:embed/>
                </p:oleObj>
              </mc:Choice>
              <mc:Fallback>
                <p:oleObj name="Equation" r:id="rId8" imgW="2933640" imgH="43164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350" y="3026651"/>
                        <a:ext cx="4706938" cy="703263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3865266" y="3746731"/>
            <a:ext cx="6126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Không thỏa mãn, vậy trục không bền.</a:t>
            </a:r>
            <a:endParaRPr lang="vi-VN" sz="2400" dirty="0">
              <a:latin typeface="+mj-lt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521396" y="4250787"/>
            <a:ext cx="3640014" cy="461665"/>
            <a:chOff x="-2604" y="3877866"/>
            <a:chExt cx="3640014" cy="461665"/>
          </a:xfrm>
        </p:grpSpPr>
        <p:sp>
          <p:nvSpPr>
            <p:cNvPr id="32" name="Rectangle 31"/>
            <p:cNvSpPr/>
            <p:nvPr/>
          </p:nvSpPr>
          <p:spPr>
            <a:xfrm>
              <a:off x="-2604" y="3877866"/>
              <a:ext cx="3640014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vi-VN" sz="2400" b="1" dirty="0">
                  <a:latin typeface="+mj-lt"/>
                </a:rPr>
                <a:t>2. Tính bán kính </a:t>
              </a:r>
              <a:endParaRPr lang="vi-VN" sz="2400" dirty="0">
                <a:latin typeface="+mj-lt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/>
            </p:nvPr>
          </p:nvGraphicFramePr>
          <p:xfrm>
            <a:off x="2360960" y="3915966"/>
            <a:ext cx="406400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69" name="Equation" r:id="rId10" imgW="253800" imgH="253800" progId="Equation.DSMT4">
                    <p:embed/>
                  </p:oleObj>
                </mc:Choice>
                <mc:Fallback>
                  <p:oleObj name="Equation" r:id="rId10" imgW="253800" imgH="253800" progId="Equation.DSMT4">
                    <p:embed/>
                    <p:pic>
                      <p:nvPicPr>
                        <p:cNvPr id="15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0960" y="3915966"/>
                          <a:ext cx="406400" cy="414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697951"/>
              </p:ext>
            </p:extLst>
          </p:nvPr>
        </p:nvGraphicFramePr>
        <p:xfrm>
          <a:off x="3169766" y="5830424"/>
          <a:ext cx="4870450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0" name="Equation" r:id="rId12" imgW="3035160" imgH="533160" progId="Equation.DSMT4">
                  <p:embed/>
                </p:oleObj>
              </mc:Choice>
              <mc:Fallback>
                <p:oleObj name="Equation" r:id="rId12" imgW="3035160" imgH="53316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9766" y="5830424"/>
                        <a:ext cx="4870450" cy="868363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1521396" y="2285264"/>
            <a:ext cx="2421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Điều kiện bền:</a:t>
            </a:r>
            <a:endParaRPr lang="vi-VN" sz="2400" dirty="0">
              <a:latin typeface="+mj-lt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395438"/>
              </p:ext>
            </p:extLst>
          </p:nvPr>
        </p:nvGraphicFramePr>
        <p:xfrm>
          <a:off x="3975347" y="2183936"/>
          <a:ext cx="1201738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1" name="Equation" r:id="rId14" imgW="749160" imgH="431640" progId="Equation.DSMT4">
                  <p:embed/>
                </p:oleObj>
              </mc:Choice>
              <mc:Fallback>
                <p:oleObj name="Equation" r:id="rId14" imgW="749160" imgH="43164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347" y="2183936"/>
                        <a:ext cx="1201738" cy="703262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35"/>
          <p:cNvSpPr/>
          <p:nvPr/>
        </p:nvSpPr>
        <p:spPr>
          <a:xfrm>
            <a:off x="1521396" y="3098659"/>
            <a:ext cx="2421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Kiểm tra bền:</a:t>
            </a:r>
            <a:endParaRPr lang="vi-VN" sz="2400" dirty="0"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514476" y="5017004"/>
            <a:ext cx="24197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Điều kiện bền:</a:t>
            </a:r>
            <a:endParaRPr lang="vi-VN" sz="2400" dirty="0">
              <a:latin typeface="+mj-lt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585044"/>
              </p:ext>
            </p:extLst>
          </p:nvPr>
        </p:nvGraphicFramePr>
        <p:xfrm>
          <a:off x="3914775" y="4895387"/>
          <a:ext cx="130333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" name="Equation" r:id="rId16" imgW="812520" imgH="457200" progId="Equation.DSMT4">
                  <p:embed/>
                </p:oleObj>
              </mc:Choice>
              <mc:Fallback>
                <p:oleObj name="Equation" r:id="rId16" imgW="812520" imgH="457200" progId="Equation.DSMT4">
                  <p:embed/>
                  <p:pic>
                    <p:nvPicPr>
                      <p:cNvPr id="3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775" y="4895387"/>
                        <a:ext cx="1303338" cy="744537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521396" y="5961962"/>
            <a:ext cx="1820008" cy="474731"/>
            <a:chOff x="323528" y="5805264"/>
            <a:chExt cx="1493875" cy="474731"/>
          </a:xfrm>
        </p:grpSpPr>
        <p:sp>
          <p:nvSpPr>
            <p:cNvPr id="39" name="Rectangle 38"/>
            <p:cNvSpPr/>
            <p:nvPr/>
          </p:nvSpPr>
          <p:spPr>
            <a:xfrm>
              <a:off x="323528" y="5805264"/>
              <a:ext cx="149387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b="1" dirty="0">
                  <a:latin typeface="+mj-lt"/>
                </a:rPr>
                <a:t>Tính      :</a:t>
              </a:r>
              <a:endParaRPr lang="vi-VN" sz="2400" dirty="0">
                <a:latin typeface="+mj-lt"/>
              </a:endParaRPr>
            </a:p>
          </p:txBody>
        </p:sp>
        <p:graphicFrame>
          <p:nvGraphicFramePr>
            <p:cNvPr id="40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1951993"/>
                </p:ext>
              </p:extLst>
            </p:nvPr>
          </p:nvGraphicFramePr>
          <p:xfrm>
            <a:off x="987380" y="5865657"/>
            <a:ext cx="406400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73" name="Equation" r:id="rId18" imgW="253800" imgH="253800" progId="Equation.DSMT4">
                    <p:embed/>
                  </p:oleObj>
                </mc:Choice>
                <mc:Fallback>
                  <p:oleObj name="Equation" r:id="rId18" imgW="253800" imgH="253800" progId="Equation.DSMT4">
                    <p:embed/>
                    <p:pic>
                      <p:nvPicPr>
                        <p:cNvPr id="4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7380" y="5865657"/>
                          <a:ext cx="406400" cy="414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0267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/>
      <p:bldP spid="34" grpId="0"/>
      <p:bldP spid="36" grpId="0"/>
      <p:bldP spid="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1524001" y="12859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24001" y="12859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24001" y="12859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2" name="Group 1"/>
          <p:cNvGrpSpPr/>
          <p:nvPr/>
        </p:nvGrpSpPr>
        <p:grpSpPr>
          <a:xfrm>
            <a:off x="1521396" y="1137402"/>
            <a:ext cx="5810429" cy="465589"/>
            <a:chOff x="467544" y="4935513"/>
            <a:chExt cx="5400600" cy="465589"/>
          </a:xfrm>
        </p:grpSpPr>
        <p:sp>
          <p:nvSpPr>
            <p:cNvPr id="10" name="Rectangle 9"/>
            <p:cNvSpPr/>
            <p:nvPr/>
          </p:nvSpPr>
          <p:spPr>
            <a:xfrm>
              <a:off x="467544" y="4935513"/>
              <a:ext cx="5400600" cy="4616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vi-VN" sz="2400" b="1" dirty="0">
                  <a:latin typeface="+mj-lt"/>
                </a:rPr>
                <a:t>* Tìm ứng suất nguy hiểm nhất</a:t>
              </a:r>
              <a:endParaRPr lang="vi-VN" sz="2400" dirty="0">
                <a:latin typeface="+mj-lt"/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30841272"/>
                </p:ext>
              </p:extLst>
            </p:nvPr>
          </p:nvGraphicFramePr>
          <p:xfrm>
            <a:off x="4839636" y="4987457"/>
            <a:ext cx="936104" cy="4136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77" name="Equation" r:id="rId4" imgW="850680" imgH="419040" progId="Equation.DSMT4">
                    <p:embed/>
                  </p:oleObj>
                </mc:Choice>
                <mc:Fallback>
                  <p:oleObj name="Equation" r:id="rId4" imgW="850680" imgH="419040" progId="Equation.DSMT4">
                    <p:embed/>
                    <p:pic>
                      <p:nvPicPr>
                        <p:cNvPr id="11" name="Object 10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839636" y="4987457"/>
                          <a:ext cx="936104" cy="4136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692276" y="12430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3257550" algn="ctr"/>
                <a:tab pos="6515100" algn="r"/>
              </a:tabLst>
            </a:pPr>
            <a:endParaRPr lang="vi-VN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356798"/>
              </p:ext>
            </p:extLst>
          </p:nvPr>
        </p:nvGraphicFramePr>
        <p:xfrm>
          <a:off x="8367533" y="993386"/>
          <a:ext cx="156845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8" name="Equation" r:id="rId6" imgW="977760" imgH="431640" progId="Equation.DSMT4">
                  <p:embed/>
                </p:oleObj>
              </mc:Choice>
              <mc:Fallback>
                <p:oleObj name="Equation" r:id="rId6" imgW="977760" imgH="43164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7533" y="993386"/>
                        <a:ext cx="1568450" cy="703263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1521396" y="1713466"/>
            <a:ext cx="3926532" cy="461665"/>
            <a:chOff x="-2604" y="3877866"/>
            <a:chExt cx="3640014" cy="461665"/>
          </a:xfrm>
        </p:grpSpPr>
        <p:sp>
          <p:nvSpPr>
            <p:cNvPr id="32" name="Rectangle 31"/>
            <p:cNvSpPr/>
            <p:nvPr/>
          </p:nvSpPr>
          <p:spPr>
            <a:xfrm>
              <a:off x="-2604" y="3877866"/>
              <a:ext cx="3640014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vi-VN" sz="2400" b="1" dirty="0">
                  <a:latin typeface="Times New Roman" pitchFamily="18" charset="0"/>
                  <a:cs typeface="Times New Roman" pitchFamily="18" charset="0"/>
                </a:rPr>
                <a:t>3. Tính </a:t>
              </a: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tải trọng</a:t>
              </a:r>
              <a:r>
                <a:rPr lang="vi-VN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vi-VN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/>
            </p:nvPr>
          </p:nvGraphicFramePr>
          <p:xfrm>
            <a:off x="2309813" y="3915941"/>
            <a:ext cx="508000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79" name="Equation" r:id="rId8" imgW="317160" imgH="253800" progId="Equation.DSMT4">
                    <p:embed/>
                  </p:oleObj>
                </mc:Choice>
                <mc:Fallback>
                  <p:oleObj name="Equation" r:id="rId8" imgW="317160" imgH="253800" progId="Equation.DSMT4">
                    <p:embed/>
                    <p:pic>
                      <p:nvPicPr>
                        <p:cNvPr id="15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9813" y="3915941"/>
                          <a:ext cx="508000" cy="414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912092"/>
              </p:ext>
            </p:extLst>
          </p:nvPr>
        </p:nvGraphicFramePr>
        <p:xfrm>
          <a:off x="3287689" y="3334279"/>
          <a:ext cx="558323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0" name="Equation" r:id="rId10" imgW="3479760" imgH="482400" progId="Equation.DSMT4">
                  <p:embed/>
                </p:oleObj>
              </mc:Choice>
              <mc:Fallback>
                <p:oleObj name="Equation" r:id="rId10" imgW="3479760" imgH="48240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689" y="3334279"/>
                        <a:ext cx="5583237" cy="784225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1521396" y="2479683"/>
            <a:ext cx="2412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Điều kiện bền:</a:t>
            </a:r>
            <a:endParaRPr lang="vi-VN" sz="2400" dirty="0">
              <a:latin typeface="+mj-lt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9042"/>
              </p:ext>
            </p:extLst>
          </p:nvPr>
        </p:nvGraphicFramePr>
        <p:xfrm>
          <a:off x="3981078" y="2357965"/>
          <a:ext cx="146685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1" name="Equation" r:id="rId12" imgW="914400" imgH="457200" progId="Equation.DSMT4">
                  <p:embed/>
                </p:oleObj>
              </mc:Choice>
              <mc:Fallback>
                <p:oleObj name="Equation" r:id="rId12" imgW="914400" imgH="457200" progId="Equation.DSMT4">
                  <p:embed/>
                  <p:pic>
                    <p:nvPicPr>
                      <p:cNvPr id="3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078" y="2357965"/>
                        <a:ext cx="1466850" cy="744538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521396" y="3424641"/>
            <a:ext cx="1820008" cy="490662"/>
            <a:chOff x="323528" y="5805264"/>
            <a:chExt cx="1493875" cy="490662"/>
          </a:xfrm>
        </p:grpSpPr>
        <p:sp>
          <p:nvSpPr>
            <p:cNvPr id="39" name="Rectangle 38"/>
            <p:cNvSpPr/>
            <p:nvPr/>
          </p:nvSpPr>
          <p:spPr>
            <a:xfrm>
              <a:off x="323528" y="5805264"/>
              <a:ext cx="149387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b="1" dirty="0">
                  <a:latin typeface="+mj-lt"/>
                </a:rPr>
                <a:t>Tính      :</a:t>
              </a:r>
              <a:endParaRPr lang="vi-VN" sz="2400" dirty="0">
                <a:latin typeface="+mj-lt"/>
              </a:endParaRPr>
            </a:p>
          </p:txBody>
        </p:sp>
        <p:graphicFrame>
          <p:nvGraphicFramePr>
            <p:cNvPr id="40" name="Object 39"/>
            <p:cNvGraphicFramePr>
              <a:graphicFrameLocks noChangeAspect="1"/>
            </p:cNvGraphicFramePr>
            <p:nvPr>
              <p:extLst/>
            </p:nvPr>
          </p:nvGraphicFramePr>
          <p:xfrm>
            <a:off x="1019175" y="5881588"/>
            <a:ext cx="508000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82" name="Equation" r:id="rId14" imgW="317160" imgH="253800" progId="Equation.DSMT4">
                    <p:embed/>
                  </p:oleObj>
                </mc:Choice>
                <mc:Fallback>
                  <p:oleObj name="Equation" r:id="rId14" imgW="317160" imgH="253800" progId="Equation.DSMT4">
                    <p:embed/>
                    <p:pic>
                      <p:nvPicPr>
                        <p:cNvPr id="4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9175" y="5881588"/>
                          <a:ext cx="508000" cy="414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" name="Rectangle 40"/>
          <p:cNvSpPr/>
          <p:nvPr/>
        </p:nvSpPr>
        <p:spPr>
          <a:xfrm>
            <a:off x="5663952" y="2479683"/>
            <a:ext cx="2086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+mj-lt"/>
              </a:rPr>
              <a:t>, với </a:t>
            </a:r>
            <a:endParaRPr lang="vi-VN" sz="2400" dirty="0">
              <a:latin typeface="+mj-lt"/>
            </a:endParaRPr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898201"/>
              </p:ext>
            </p:extLst>
          </p:nvPr>
        </p:nvGraphicFramePr>
        <p:xfrm>
          <a:off x="6456040" y="2316690"/>
          <a:ext cx="1017588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3" name="Equation" r:id="rId16" imgW="634680" imgH="507960" progId="Equation.DSMT4">
                  <p:embed/>
                </p:oleObj>
              </mc:Choice>
              <mc:Fallback>
                <p:oleObj name="Equation" r:id="rId16" imgW="634680" imgH="507960" progId="Equation.DSMT4">
                  <p:embed/>
                  <p:pic>
                    <p:nvPicPr>
                      <p:cNvPr id="42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040" y="2316690"/>
                        <a:ext cx="1017588" cy="827088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000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568" y="815477"/>
            <a:ext cx="10168128" cy="699379"/>
          </a:xfrm>
        </p:spPr>
        <p:txBody>
          <a:bodyPr>
            <a:normAutofit/>
          </a:bodyPr>
          <a:lstStyle/>
          <a:p>
            <a:r>
              <a:rPr lang="en-US" sz="2800" dirty="0"/>
              <a:t>6.1. </a:t>
            </a:r>
            <a:r>
              <a:rPr lang="en-US" sz="2800" dirty="0" err="1"/>
              <a:t>Khái</a:t>
            </a:r>
            <a:r>
              <a:rPr lang="en-US" sz="2800" dirty="0"/>
              <a:t> </a:t>
            </a:r>
            <a:r>
              <a:rPr lang="en-US" sz="2800" dirty="0" err="1"/>
              <a:t>niệm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800" y="1300878"/>
            <a:ext cx="10939199" cy="1711101"/>
          </a:xfrm>
        </p:spPr>
        <p:txBody>
          <a:bodyPr/>
          <a:lstStyle/>
          <a:p>
            <a:r>
              <a:rPr lang="fr-FR" sz="2400" i="1" dirty="0" err="1"/>
              <a:t>Định</a:t>
            </a:r>
            <a:r>
              <a:rPr lang="fr-FR" sz="2400" i="1" dirty="0"/>
              <a:t> </a:t>
            </a:r>
            <a:r>
              <a:rPr lang="fr-FR" sz="2400" i="1" dirty="0" err="1"/>
              <a:t>nghĩa</a:t>
            </a:r>
            <a:r>
              <a:rPr lang="fr-FR" sz="2400" i="1" dirty="0"/>
              <a:t>:</a:t>
            </a:r>
            <a:r>
              <a:rPr lang="fr-FR" sz="2400" dirty="0"/>
              <a:t> Thanh </a:t>
            </a:r>
            <a:r>
              <a:rPr lang="fr-FR" sz="2400" dirty="0" err="1"/>
              <a:t>chịu</a:t>
            </a:r>
            <a:r>
              <a:rPr lang="fr-FR" sz="2400" dirty="0"/>
              <a:t> </a:t>
            </a:r>
            <a:r>
              <a:rPr lang="fr-FR" sz="2400" dirty="0" err="1"/>
              <a:t>xoắn</a:t>
            </a:r>
            <a:r>
              <a:rPr lang="fr-FR" sz="2400" dirty="0"/>
              <a:t> </a:t>
            </a:r>
            <a:r>
              <a:rPr lang="fr-FR" sz="2400" dirty="0" err="1"/>
              <a:t>thuần</a:t>
            </a:r>
            <a:r>
              <a:rPr lang="fr-FR" sz="2400" dirty="0"/>
              <a:t> </a:t>
            </a:r>
            <a:r>
              <a:rPr lang="fr-FR" sz="2400" dirty="0" err="1"/>
              <a:t>tuý</a:t>
            </a:r>
            <a:r>
              <a:rPr lang="fr-FR" sz="2400" dirty="0"/>
              <a:t> là </a:t>
            </a:r>
            <a:r>
              <a:rPr lang="fr-FR" sz="2400" dirty="0" err="1"/>
              <a:t>thanh</a:t>
            </a:r>
            <a:r>
              <a:rPr lang="fr-FR" sz="2400" dirty="0"/>
              <a:t> </a:t>
            </a:r>
            <a:r>
              <a:rPr lang="fr-FR" sz="2400" dirty="0" err="1"/>
              <a:t>mà</a:t>
            </a:r>
            <a:r>
              <a:rPr lang="fr-FR" sz="2400" dirty="0"/>
              <a:t> </a:t>
            </a:r>
            <a:r>
              <a:rPr lang="fr-FR" sz="2400" dirty="0" err="1"/>
              <a:t>trên</a:t>
            </a:r>
            <a:r>
              <a:rPr lang="fr-FR" sz="2400" dirty="0"/>
              <a:t> </a:t>
            </a:r>
            <a:r>
              <a:rPr lang="fr-FR" sz="2400" dirty="0" err="1"/>
              <a:t>mọi</a:t>
            </a:r>
            <a:r>
              <a:rPr lang="fr-FR" sz="2400" dirty="0"/>
              <a:t> </a:t>
            </a:r>
            <a:r>
              <a:rPr lang="fr-FR" sz="2400" dirty="0" err="1"/>
              <a:t>mặt</a:t>
            </a:r>
            <a:r>
              <a:rPr lang="fr-FR" sz="2400" dirty="0"/>
              <a:t> </a:t>
            </a:r>
            <a:r>
              <a:rPr lang="fr-FR" sz="2400" dirty="0" err="1"/>
              <a:t>cắt</a:t>
            </a:r>
            <a:r>
              <a:rPr lang="fr-FR" sz="2400" dirty="0"/>
              <a:t> </a:t>
            </a:r>
            <a:r>
              <a:rPr lang="fr-FR" sz="2400" dirty="0" err="1"/>
              <a:t>ngang</a:t>
            </a:r>
            <a:r>
              <a:rPr lang="fr-FR" sz="2400" dirty="0"/>
              <a:t> </a:t>
            </a:r>
            <a:r>
              <a:rPr lang="fr-FR" sz="2400" dirty="0" err="1"/>
              <a:t>chỉ</a:t>
            </a:r>
            <a:r>
              <a:rPr lang="fr-FR" sz="2400" dirty="0"/>
              <a:t> </a:t>
            </a:r>
            <a:r>
              <a:rPr lang="fr-FR" sz="2400" dirty="0" err="1"/>
              <a:t>tồn</a:t>
            </a:r>
            <a:r>
              <a:rPr lang="fr-FR" sz="2400" dirty="0"/>
              <a:t> </a:t>
            </a:r>
            <a:r>
              <a:rPr lang="fr-FR" sz="2400" dirty="0" err="1"/>
              <a:t>tại</a:t>
            </a:r>
            <a:r>
              <a:rPr lang="fr-FR" sz="2400" dirty="0"/>
              <a:t> </a:t>
            </a:r>
            <a:r>
              <a:rPr lang="fr-FR" sz="2400" dirty="0" err="1"/>
              <a:t>momen</a:t>
            </a:r>
            <a:r>
              <a:rPr lang="fr-FR" sz="2400" dirty="0"/>
              <a:t> </a:t>
            </a:r>
            <a:r>
              <a:rPr lang="fr-FR" sz="2400" dirty="0" err="1"/>
              <a:t>xoắn</a:t>
            </a:r>
            <a:r>
              <a:rPr lang="fr-FR" sz="2400" dirty="0"/>
              <a:t> </a:t>
            </a:r>
            <a:r>
              <a:rPr lang="fr-FR" sz="2400" dirty="0" err="1"/>
              <a:t>M</a:t>
            </a:r>
            <a:r>
              <a:rPr lang="fr-FR" sz="2400" baseline="-25000" dirty="0" err="1"/>
              <a:t>z</a:t>
            </a:r>
            <a:endParaRPr lang="en-AU" sz="2400" dirty="0"/>
          </a:p>
          <a:p>
            <a:r>
              <a:rPr lang="fr-FR" altLang="en-US" sz="2400" i="1" dirty="0" err="1"/>
              <a:t>Ví</a:t>
            </a:r>
            <a:r>
              <a:rPr lang="fr-FR" altLang="en-US" sz="2400" i="1" dirty="0"/>
              <a:t> </a:t>
            </a:r>
            <a:r>
              <a:rPr lang="fr-FR" altLang="en-US" sz="2400" i="1" dirty="0" err="1"/>
              <a:t>dụ</a:t>
            </a:r>
            <a:r>
              <a:rPr lang="fr-FR" altLang="en-US" sz="2400" i="1" dirty="0"/>
              <a:t> : </a:t>
            </a:r>
            <a:r>
              <a:rPr lang="fr-FR" altLang="en-US" sz="2400" i="1" dirty="0" err="1"/>
              <a:t>trục</a:t>
            </a:r>
            <a:r>
              <a:rPr lang="fr-FR" altLang="en-US" sz="2400" i="1" dirty="0"/>
              <a:t> </a:t>
            </a:r>
            <a:r>
              <a:rPr lang="fr-FR" altLang="en-US" sz="2400" i="1" dirty="0" err="1"/>
              <a:t>động</a:t>
            </a:r>
            <a:r>
              <a:rPr lang="fr-FR" altLang="en-US" sz="2400" i="1" dirty="0"/>
              <a:t> </a:t>
            </a:r>
            <a:r>
              <a:rPr lang="fr-FR" altLang="en-US" sz="2400" i="1" dirty="0" err="1"/>
              <a:t>cơ</a:t>
            </a:r>
            <a:r>
              <a:rPr lang="fr-FR" altLang="en-US" sz="2400" i="1" dirty="0"/>
              <a:t>, </a:t>
            </a:r>
            <a:r>
              <a:rPr lang="fr-FR" altLang="en-US" sz="2400" i="1" dirty="0" err="1"/>
              <a:t>máy</a:t>
            </a:r>
            <a:r>
              <a:rPr lang="fr-FR" altLang="en-US" sz="2400" i="1" dirty="0"/>
              <a:t> </a:t>
            </a:r>
            <a:r>
              <a:rPr lang="fr-FR" altLang="en-US" sz="2400" i="1" dirty="0" err="1"/>
              <a:t>cắt</a:t>
            </a:r>
            <a:r>
              <a:rPr lang="fr-FR" altLang="en-US" sz="2400" i="1" dirty="0"/>
              <a:t>, </a:t>
            </a:r>
            <a:r>
              <a:rPr lang="fr-FR" altLang="en-US" sz="2400" i="1" dirty="0" err="1"/>
              <a:t>lò</a:t>
            </a:r>
            <a:r>
              <a:rPr lang="fr-FR" altLang="en-US" sz="2400" i="1" dirty="0"/>
              <a:t> </a:t>
            </a:r>
            <a:r>
              <a:rPr lang="fr-FR" altLang="en-US" sz="2400" i="1" dirty="0" err="1"/>
              <a:t>xo</a:t>
            </a:r>
            <a:r>
              <a:rPr lang="fr-FR" altLang="en-US" sz="2400" i="1" dirty="0"/>
              <a:t>….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96ADDF0-8B30-410E-B00E-98449EE75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39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76" name="TextBox 75"/>
          <p:cNvSpPr txBox="1"/>
          <p:nvPr/>
        </p:nvSpPr>
        <p:spPr>
          <a:xfrm>
            <a:off x="116378" y="6129475"/>
            <a:ext cx="1188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40000"/>
            <a:r>
              <a:rPr lang="vi-VN" sz="2400" b="1" i="1">
                <a:solidFill>
                  <a:srgbClr val="C00000"/>
                </a:solidFill>
                <a:latin typeface="+mj-lt"/>
              </a:rPr>
              <a:t>Mômen </a:t>
            </a:r>
            <a:r>
              <a:rPr lang="vi-VN" sz="2400" b="1" i="1" dirty="0">
                <a:solidFill>
                  <a:srgbClr val="C00000"/>
                </a:solidFill>
                <a:latin typeface="+mj-lt"/>
              </a:rPr>
              <a:t>xoắn ngoại lực nằm trong những mặt phẳng vuông góc với trục thanh.</a:t>
            </a:r>
            <a:endParaRPr lang="vi-VN" sz="2400" i="1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2146711" y="2868817"/>
            <a:ext cx="9469556" cy="1329026"/>
            <a:chOff x="467542" y="2167790"/>
            <a:chExt cx="8208913" cy="1329026"/>
          </a:xfrm>
        </p:grpSpPr>
        <p:grpSp>
          <p:nvGrpSpPr>
            <p:cNvPr id="78" name="Group 77"/>
            <p:cNvGrpSpPr/>
            <p:nvPr/>
          </p:nvGrpSpPr>
          <p:grpSpPr>
            <a:xfrm>
              <a:off x="467542" y="2537122"/>
              <a:ext cx="8208913" cy="959694"/>
              <a:chOff x="467542" y="2537122"/>
              <a:chExt cx="8208913" cy="959694"/>
            </a:xfrm>
          </p:grpSpPr>
          <p:sp>
            <p:nvSpPr>
              <p:cNvPr id="83" name="TextBox 82"/>
              <p:cNvSpPr txBox="1"/>
              <p:nvPr/>
            </p:nvSpPr>
            <p:spPr>
              <a:xfrm>
                <a:off x="6084168" y="2776736"/>
                <a:ext cx="25922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400" dirty="0">
                    <a:latin typeface="+mj-lt"/>
                  </a:rPr>
                  <a:t>( Hệ thực chịu lực)</a:t>
                </a:r>
              </a:p>
            </p:txBody>
          </p:sp>
          <p:grpSp>
            <p:nvGrpSpPr>
              <p:cNvPr id="84" name="Group 83"/>
              <p:cNvGrpSpPr/>
              <p:nvPr/>
            </p:nvGrpSpPr>
            <p:grpSpPr>
              <a:xfrm>
                <a:off x="467542" y="2537122"/>
                <a:ext cx="5084152" cy="959694"/>
                <a:chOff x="467542" y="2901354"/>
                <a:chExt cx="5084152" cy="959694"/>
              </a:xfrm>
            </p:grpSpPr>
            <p:sp>
              <p:nvSpPr>
                <p:cNvPr id="85" name="Can 84"/>
                <p:cNvSpPr/>
                <p:nvPr/>
              </p:nvSpPr>
              <p:spPr>
                <a:xfrm rot="5400000">
                  <a:off x="2589642" y="858415"/>
                  <a:ext cx="839954" cy="5084150"/>
                </a:xfrm>
                <a:prstGeom prst="can">
                  <a:avLst>
                    <a:gd name="adj" fmla="val 47844"/>
                  </a:avLst>
                </a:pr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7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Arc 85"/>
                <p:cNvSpPr/>
                <p:nvPr/>
              </p:nvSpPr>
              <p:spPr>
                <a:xfrm flipH="1">
                  <a:off x="1043608" y="2901354"/>
                  <a:ext cx="449879" cy="959694"/>
                </a:xfrm>
                <a:prstGeom prst="arc">
                  <a:avLst>
                    <a:gd name="adj1" fmla="val 15009521"/>
                    <a:gd name="adj2" fmla="val 5974775"/>
                  </a:avLst>
                </a:prstGeom>
                <a:ln w="25400">
                  <a:solidFill>
                    <a:srgbClr val="FF0000"/>
                  </a:solidFill>
                  <a:headEnd type="stealth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87" name="Arc 86"/>
                <p:cNvSpPr/>
                <p:nvPr/>
              </p:nvSpPr>
              <p:spPr>
                <a:xfrm flipH="1">
                  <a:off x="467542" y="2980512"/>
                  <a:ext cx="449879" cy="839955"/>
                </a:xfrm>
                <a:prstGeom prst="arc">
                  <a:avLst>
                    <a:gd name="adj1" fmla="val 5434964"/>
                    <a:gd name="adj2" fmla="val 16011165"/>
                  </a:avLst>
                </a:prstGeom>
                <a:ln w="25400">
                  <a:solidFill>
                    <a:srgbClr val="BA7E06"/>
                  </a:solidFill>
                  <a:prstDash val="sysDash"/>
                  <a:headEnd type="none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cxnSp>
              <p:nvCxnSpPr>
                <p:cNvPr id="88" name="Straight Connector 87"/>
                <p:cNvCxnSpPr/>
                <p:nvPr/>
              </p:nvCxnSpPr>
              <p:spPr>
                <a:xfrm>
                  <a:off x="692481" y="3400490"/>
                  <a:ext cx="4671607" cy="0"/>
                </a:xfrm>
                <a:prstGeom prst="line">
                  <a:avLst/>
                </a:prstGeom>
                <a:ln w="28575">
                  <a:solidFill>
                    <a:srgbClr val="7030A0"/>
                  </a:solidFill>
                  <a:prstDash val="dashDot"/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9" name="Arc 88"/>
                <p:cNvSpPr/>
                <p:nvPr/>
              </p:nvSpPr>
              <p:spPr>
                <a:xfrm flipH="1">
                  <a:off x="1763688" y="2901354"/>
                  <a:ext cx="449879" cy="959694"/>
                </a:xfrm>
                <a:prstGeom prst="arc">
                  <a:avLst>
                    <a:gd name="adj1" fmla="val 15009521"/>
                    <a:gd name="adj2" fmla="val 5974775"/>
                  </a:avLst>
                </a:prstGeom>
                <a:ln w="25400">
                  <a:solidFill>
                    <a:srgbClr val="FF0000"/>
                  </a:solidFill>
                  <a:headEnd type="none" w="lg" len="lg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90" name="Arc 89"/>
                <p:cNvSpPr/>
                <p:nvPr/>
              </p:nvSpPr>
              <p:spPr>
                <a:xfrm flipH="1">
                  <a:off x="3491880" y="2901354"/>
                  <a:ext cx="449879" cy="959694"/>
                </a:xfrm>
                <a:prstGeom prst="arc">
                  <a:avLst>
                    <a:gd name="adj1" fmla="val 15009521"/>
                    <a:gd name="adj2" fmla="val 5974775"/>
                  </a:avLst>
                </a:prstGeom>
                <a:ln w="19050">
                  <a:solidFill>
                    <a:srgbClr val="3333FF"/>
                  </a:solidFill>
                  <a:headEnd type="stealth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91" name="Arc 90"/>
                <p:cNvSpPr/>
                <p:nvPr/>
              </p:nvSpPr>
              <p:spPr>
                <a:xfrm flipH="1">
                  <a:off x="3690073" y="2901354"/>
                  <a:ext cx="449879" cy="959694"/>
                </a:xfrm>
                <a:prstGeom prst="arc">
                  <a:avLst>
                    <a:gd name="adj1" fmla="val 15009521"/>
                    <a:gd name="adj2" fmla="val 5974775"/>
                  </a:avLst>
                </a:prstGeom>
                <a:ln w="19050">
                  <a:solidFill>
                    <a:srgbClr val="3333FF"/>
                  </a:solidFill>
                  <a:headEnd type="stealth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92" name="Arc 91"/>
                <p:cNvSpPr/>
                <p:nvPr/>
              </p:nvSpPr>
              <p:spPr>
                <a:xfrm flipH="1">
                  <a:off x="3881714" y="2901354"/>
                  <a:ext cx="449879" cy="959694"/>
                </a:xfrm>
                <a:prstGeom prst="arc">
                  <a:avLst>
                    <a:gd name="adj1" fmla="val 15009521"/>
                    <a:gd name="adj2" fmla="val 5974775"/>
                  </a:avLst>
                </a:prstGeom>
                <a:ln w="19050">
                  <a:solidFill>
                    <a:srgbClr val="3333FF"/>
                  </a:solidFill>
                  <a:headEnd type="stealth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93" name="Arc 92"/>
                <p:cNvSpPr/>
                <p:nvPr/>
              </p:nvSpPr>
              <p:spPr>
                <a:xfrm flipH="1">
                  <a:off x="4076250" y="2901354"/>
                  <a:ext cx="449879" cy="959694"/>
                </a:xfrm>
                <a:prstGeom prst="arc">
                  <a:avLst>
                    <a:gd name="adj1" fmla="val 15009521"/>
                    <a:gd name="adj2" fmla="val 5974775"/>
                  </a:avLst>
                </a:prstGeom>
                <a:ln w="19050">
                  <a:solidFill>
                    <a:srgbClr val="3333FF"/>
                  </a:solidFill>
                  <a:headEnd type="stealth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94" name="Arc 93"/>
                <p:cNvSpPr/>
                <p:nvPr/>
              </p:nvSpPr>
              <p:spPr>
                <a:xfrm flipH="1">
                  <a:off x="4256612" y="2901354"/>
                  <a:ext cx="449879" cy="959694"/>
                </a:xfrm>
                <a:prstGeom prst="arc">
                  <a:avLst>
                    <a:gd name="adj1" fmla="val 15009521"/>
                    <a:gd name="adj2" fmla="val 5974775"/>
                  </a:avLst>
                </a:prstGeom>
                <a:ln w="19050">
                  <a:solidFill>
                    <a:srgbClr val="3333FF"/>
                  </a:solidFill>
                  <a:headEnd type="stealth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95" name="Arc 94"/>
                <p:cNvSpPr/>
                <p:nvPr/>
              </p:nvSpPr>
              <p:spPr>
                <a:xfrm flipH="1">
                  <a:off x="4428937" y="2901354"/>
                  <a:ext cx="449879" cy="959694"/>
                </a:xfrm>
                <a:prstGeom prst="arc">
                  <a:avLst>
                    <a:gd name="adj1" fmla="val 15009521"/>
                    <a:gd name="adj2" fmla="val 5974775"/>
                  </a:avLst>
                </a:prstGeom>
                <a:ln w="19050">
                  <a:solidFill>
                    <a:srgbClr val="3333FF"/>
                  </a:solidFill>
                  <a:headEnd type="stealth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96" name="Arc 95"/>
                <p:cNvSpPr/>
                <p:nvPr/>
              </p:nvSpPr>
              <p:spPr>
                <a:xfrm flipH="1">
                  <a:off x="2578405" y="2901354"/>
                  <a:ext cx="449879" cy="959694"/>
                </a:xfrm>
                <a:prstGeom prst="arc">
                  <a:avLst>
                    <a:gd name="adj1" fmla="val 15009521"/>
                    <a:gd name="adj2" fmla="val 5974775"/>
                  </a:avLst>
                </a:prstGeom>
                <a:ln w="25400">
                  <a:solidFill>
                    <a:srgbClr val="FF0000"/>
                  </a:solidFill>
                  <a:headEnd type="stealth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</p:grpSp>
        <p:sp>
          <p:nvSpPr>
            <p:cNvPr id="79" name="Text Box 66"/>
            <p:cNvSpPr txBox="1">
              <a:spLocks noChangeArrowheads="1"/>
            </p:cNvSpPr>
            <p:nvPr/>
          </p:nvSpPr>
          <p:spPr bwMode="auto">
            <a:xfrm>
              <a:off x="998517" y="2167790"/>
              <a:ext cx="54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i="1">
                  <a:latin typeface="Times New Roman" pitchFamily="18" charset="0"/>
                </a:rPr>
                <a:t>M</a:t>
              </a:r>
              <a:r>
                <a:rPr lang="vi-VN" b="1" i="1" baseline="-25000">
                  <a:latin typeface="Times New Roman" pitchFamily="18" charset="0"/>
                </a:rPr>
                <a:t>1</a:t>
              </a:r>
              <a:endParaRPr lang="en-US" sz="1800" b="1" i="1" baseline="-25000" dirty="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80" name="Text Box 66"/>
            <p:cNvSpPr txBox="1">
              <a:spLocks noChangeArrowheads="1"/>
            </p:cNvSpPr>
            <p:nvPr/>
          </p:nvSpPr>
          <p:spPr bwMode="auto">
            <a:xfrm>
              <a:off x="1768458" y="2167790"/>
              <a:ext cx="54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i="1">
                  <a:latin typeface="Times New Roman" pitchFamily="18" charset="0"/>
                </a:rPr>
                <a:t>M</a:t>
              </a:r>
              <a:r>
                <a:rPr lang="vi-VN" b="1" i="1" baseline="-25000">
                  <a:latin typeface="Times New Roman" pitchFamily="18" charset="0"/>
                </a:rPr>
                <a:t>2</a:t>
              </a:r>
              <a:endParaRPr lang="en-US" sz="1800" b="1" i="1" baseline="-25000" dirty="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81" name="Text Box 66"/>
            <p:cNvSpPr txBox="1">
              <a:spLocks noChangeArrowheads="1"/>
            </p:cNvSpPr>
            <p:nvPr/>
          </p:nvSpPr>
          <p:spPr bwMode="auto">
            <a:xfrm>
              <a:off x="2541212" y="2167790"/>
              <a:ext cx="54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i="1">
                  <a:latin typeface="Times New Roman" pitchFamily="18" charset="0"/>
                </a:rPr>
                <a:t>M</a:t>
              </a:r>
              <a:r>
                <a:rPr lang="vi-VN" b="1" i="1" baseline="-25000">
                  <a:latin typeface="Times New Roman" pitchFamily="18" charset="0"/>
                </a:rPr>
                <a:t>3</a:t>
              </a:r>
              <a:endParaRPr lang="en-US" sz="1800" b="1" i="1" baseline="-25000" dirty="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82" name="Text Box 66"/>
            <p:cNvSpPr txBox="1">
              <a:spLocks noChangeArrowheads="1"/>
            </p:cNvSpPr>
            <p:nvPr/>
          </p:nvSpPr>
          <p:spPr bwMode="auto">
            <a:xfrm>
              <a:off x="4043141" y="2167790"/>
              <a:ext cx="54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vi-VN" b="1" i="1">
                  <a:latin typeface="Times New Roman" pitchFamily="18" charset="0"/>
                </a:rPr>
                <a:t>m</a:t>
              </a:r>
              <a:endParaRPr lang="en-US" sz="1800" b="1" i="1" baseline="-25000" dirty="0">
                <a:latin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930689" y="4383670"/>
            <a:ext cx="8424935" cy="1618565"/>
            <a:chOff x="251520" y="3682643"/>
            <a:chExt cx="8424935" cy="1618565"/>
          </a:xfrm>
        </p:grpSpPr>
        <p:grpSp>
          <p:nvGrpSpPr>
            <p:cNvPr id="98" name="Group 97"/>
            <p:cNvGrpSpPr/>
            <p:nvPr/>
          </p:nvGrpSpPr>
          <p:grpSpPr>
            <a:xfrm>
              <a:off x="251520" y="3682643"/>
              <a:ext cx="8424935" cy="1618565"/>
              <a:chOff x="251520" y="3682643"/>
              <a:chExt cx="8424935" cy="1618565"/>
            </a:xfrm>
          </p:grpSpPr>
          <p:sp>
            <p:nvSpPr>
              <p:cNvPr id="103" name="TextBox 102"/>
              <p:cNvSpPr txBox="1"/>
              <p:nvPr/>
            </p:nvSpPr>
            <p:spPr>
              <a:xfrm>
                <a:off x="6084168" y="4360912"/>
                <a:ext cx="25922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400" dirty="0">
                    <a:latin typeface="+mj-lt"/>
                  </a:rPr>
                  <a:t>( Sơ đồ tính)</a:t>
                </a:r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251520" y="3682643"/>
                <a:ext cx="5112568" cy="1618565"/>
                <a:chOff x="251520" y="4046875"/>
                <a:chExt cx="5112568" cy="1618565"/>
              </a:xfrm>
            </p:grpSpPr>
            <p:grpSp>
              <p:nvGrpSpPr>
                <p:cNvPr id="105" name="Group 104"/>
                <p:cNvGrpSpPr/>
                <p:nvPr/>
              </p:nvGrpSpPr>
              <p:grpSpPr>
                <a:xfrm>
                  <a:off x="692481" y="4533279"/>
                  <a:ext cx="4671607" cy="861060"/>
                  <a:chOff x="692481" y="2958504"/>
                  <a:chExt cx="4671607" cy="861060"/>
                </a:xfrm>
              </p:grpSpPr>
              <p:sp>
                <p:nvSpPr>
                  <p:cNvPr id="133" name="Arc 132"/>
                  <p:cNvSpPr/>
                  <p:nvPr/>
                </p:nvSpPr>
                <p:spPr>
                  <a:xfrm flipH="1">
                    <a:off x="930120" y="2980954"/>
                    <a:ext cx="640080" cy="822960"/>
                  </a:xfrm>
                  <a:prstGeom prst="arc">
                    <a:avLst>
                      <a:gd name="adj1" fmla="val 16216906"/>
                      <a:gd name="adj2" fmla="val 2598594"/>
                    </a:avLst>
                  </a:prstGeom>
                  <a:ln w="25400">
                    <a:solidFill>
                      <a:srgbClr val="FF0000"/>
                    </a:solidFill>
                    <a:headEnd type="stealth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cxnSp>
                <p:nvCxnSpPr>
                  <p:cNvPr id="134" name="Straight Connector 133"/>
                  <p:cNvCxnSpPr/>
                  <p:nvPr/>
                </p:nvCxnSpPr>
                <p:spPr>
                  <a:xfrm>
                    <a:off x="692481" y="3400490"/>
                    <a:ext cx="4671607" cy="0"/>
                  </a:xfrm>
                  <a:prstGeom prst="line">
                    <a:avLst/>
                  </a:prstGeom>
                  <a:ln w="47625">
                    <a:solidFill>
                      <a:srgbClr val="7030A0"/>
                    </a:solidFill>
                    <a:prstDash val="solid"/>
                    <a:headEnd type="oval"/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5" name="Arc 134"/>
                  <p:cNvSpPr/>
                  <p:nvPr/>
                </p:nvSpPr>
                <p:spPr>
                  <a:xfrm flipH="1">
                    <a:off x="1668437" y="2958504"/>
                    <a:ext cx="640080" cy="822960"/>
                  </a:xfrm>
                  <a:prstGeom prst="arc">
                    <a:avLst>
                      <a:gd name="adj1" fmla="val 16216100"/>
                      <a:gd name="adj2" fmla="val 2858627"/>
                    </a:avLst>
                  </a:prstGeom>
                  <a:ln w="25400">
                    <a:solidFill>
                      <a:srgbClr val="FF0000"/>
                    </a:solidFill>
                    <a:headEnd type="none" w="lg" len="lg"/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36" name="Arc 135"/>
                  <p:cNvSpPr/>
                  <p:nvPr/>
                </p:nvSpPr>
                <p:spPr>
                  <a:xfrm flipH="1">
                    <a:off x="3391868" y="2996604"/>
                    <a:ext cx="640080" cy="822960"/>
                  </a:xfrm>
                  <a:prstGeom prst="arc">
                    <a:avLst>
                      <a:gd name="adj1" fmla="val 16476101"/>
                      <a:gd name="adj2" fmla="val 2260564"/>
                    </a:avLst>
                  </a:prstGeom>
                  <a:ln w="19050">
                    <a:solidFill>
                      <a:srgbClr val="3333FF"/>
                    </a:solidFill>
                    <a:headEnd type="stealth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37" name="Arc 136"/>
                  <p:cNvSpPr/>
                  <p:nvPr/>
                </p:nvSpPr>
                <p:spPr>
                  <a:xfrm flipH="1">
                    <a:off x="3588622" y="2994673"/>
                    <a:ext cx="640080" cy="822960"/>
                  </a:xfrm>
                  <a:prstGeom prst="arc">
                    <a:avLst>
                      <a:gd name="adj1" fmla="val 16362144"/>
                      <a:gd name="adj2" fmla="val 2221458"/>
                    </a:avLst>
                  </a:prstGeom>
                  <a:ln w="19050">
                    <a:solidFill>
                      <a:srgbClr val="3333FF"/>
                    </a:solidFill>
                    <a:headEnd type="stealth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38" name="Arc 137"/>
                  <p:cNvSpPr/>
                  <p:nvPr/>
                </p:nvSpPr>
                <p:spPr>
                  <a:xfrm flipH="1">
                    <a:off x="3781702" y="2996604"/>
                    <a:ext cx="640080" cy="822960"/>
                  </a:xfrm>
                  <a:prstGeom prst="arc">
                    <a:avLst>
                      <a:gd name="adj1" fmla="val 16371683"/>
                      <a:gd name="adj2" fmla="val 2202717"/>
                    </a:avLst>
                  </a:prstGeom>
                  <a:ln w="19050">
                    <a:solidFill>
                      <a:srgbClr val="3333FF"/>
                    </a:solidFill>
                    <a:headEnd type="stealth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39" name="Arc 138"/>
                  <p:cNvSpPr/>
                  <p:nvPr/>
                </p:nvSpPr>
                <p:spPr>
                  <a:xfrm flipH="1">
                    <a:off x="3976238" y="2996604"/>
                    <a:ext cx="640080" cy="822960"/>
                  </a:xfrm>
                  <a:prstGeom prst="arc">
                    <a:avLst>
                      <a:gd name="adj1" fmla="val 16418944"/>
                      <a:gd name="adj2" fmla="val 2181724"/>
                    </a:avLst>
                  </a:prstGeom>
                  <a:ln w="19050">
                    <a:solidFill>
                      <a:srgbClr val="3333FF"/>
                    </a:solidFill>
                    <a:headEnd type="stealth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40" name="Arc 139"/>
                  <p:cNvSpPr/>
                  <p:nvPr/>
                </p:nvSpPr>
                <p:spPr>
                  <a:xfrm flipH="1">
                    <a:off x="4161363" y="2996604"/>
                    <a:ext cx="640080" cy="822960"/>
                  </a:xfrm>
                  <a:prstGeom prst="arc">
                    <a:avLst>
                      <a:gd name="adj1" fmla="val 16418944"/>
                      <a:gd name="adj2" fmla="val 2168600"/>
                    </a:avLst>
                  </a:prstGeom>
                  <a:ln w="19050">
                    <a:solidFill>
                      <a:srgbClr val="3333FF"/>
                    </a:solidFill>
                    <a:headEnd type="stealth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41" name="Arc 140"/>
                  <p:cNvSpPr/>
                  <p:nvPr/>
                </p:nvSpPr>
                <p:spPr>
                  <a:xfrm flipH="1">
                    <a:off x="4349564" y="2996604"/>
                    <a:ext cx="640080" cy="822960"/>
                  </a:xfrm>
                  <a:prstGeom prst="arc">
                    <a:avLst>
                      <a:gd name="adj1" fmla="val 16480779"/>
                      <a:gd name="adj2" fmla="val 2126751"/>
                    </a:avLst>
                  </a:prstGeom>
                  <a:ln w="19050">
                    <a:solidFill>
                      <a:srgbClr val="3333FF"/>
                    </a:solidFill>
                    <a:headEnd type="stealth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42" name="Arc 141"/>
                  <p:cNvSpPr/>
                  <p:nvPr/>
                </p:nvSpPr>
                <p:spPr>
                  <a:xfrm flipH="1">
                    <a:off x="2464104" y="2977554"/>
                    <a:ext cx="640080" cy="822960"/>
                  </a:xfrm>
                  <a:prstGeom prst="arc">
                    <a:avLst>
                      <a:gd name="adj1" fmla="val 16182394"/>
                      <a:gd name="adj2" fmla="val 2605799"/>
                    </a:avLst>
                  </a:prstGeom>
                  <a:ln w="25400">
                    <a:solidFill>
                      <a:srgbClr val="FF0000"/>
                    </a:solidFill>
                    <a:headEnd type="stealth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  <p:grpSp>
              <p:nvGrpSpPr>
                <p:cNvPr id="106" name="Group 105"/>
                <p:cNvGrpSpPr/>
                <p:nvPr/>
              </p:nvGrpSpPr>
              <p:grpSpPr>
                <a:xfrm>
                  <a:off x="251520" y="4046875"/>
                  <a:ext cx="1165618" cy="1618565"/>
                  <a:chOff x="251520" y="4046875"/>
                  <a:chExt cx="1165618" cy="1618565"/>
                </a:xfrm>
              </p:grpSpPr>
              <p:cxnSp>
                <p:nvCxnSpPr>
                  <p:cNvPr id="129" name="Straight Connector 128"/>
                  <p:cNvCxnSpPr/>
                  <p:nvPr/>
                </p:nvCxnSpPr>
                <p:spPr>
                  <a:xfrm flipH="1">
                    <a:off x="595381" y="4980928"/>
                    <a:ext cx="639830" cy="55629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Straight Connector 129"/>
                  <p:cNvCxnSpPr/>
                  <p:nvPr/>
                </p:nvCxnSpPr>
                <p:spPr>
                  <a:xfrm>
                    <a:off x="1243276" y="4248041"/>
                    <a:ext cx="0" cy="732887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1" name="TextBox 130"/>
                  <p:cNvSpPr txBox="1"/>
                  <p:nvPr/>
                </p:nvSpPr>
                <p:spPr>
                  <a:xfrm>
                    <a:off x="1194734" y="4046875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132" name="TextBox 131"/>
                  <p:cNvSpPr txBox="1"/>
                  <p:nvPr/>
                </p:nvSpPr>
                <p:spPr>
                  <a:xfrm>
                    <a:off x="251520" y="5296108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x</a:t>
                    </a:r>
                  </a:p>
                </p:txBody>
              </p:sp>
            </p:grpSp>
            <p:grpSp>
              <p:nvGrpSpPr>
                <p:cNvPr id="107" name="Group 106"/>
                <p:cNvGrpSpPr/>
                <p:nvPr/>
              </p:nvGrpSpPr>
              <p:grpSpPr>
                <a:xfrm>
                  <a:off x="993621" y="4046875"/>
                  <a:ext cx="1165618" cy="1618565"/>
                  <a:chOff x="251520" y="4046875"/>
                  <a:chExt cx="1165618" cy="1618565"/>
                </a:xfrm>
              </p:grpSpPr>
              <p:cxnSp>
                <p:nvCxnSpPr>
                  <p:cNvPr id="125" name="Straight Connector 124"/>
                  <p:cNvCxnSpPr/>
                  <p:nvPr/>
                </p:nvCxnSpPr>
                <p:spPr>
                  <a:xfrm flipH="1">
                    <a:off x="595381" y="4980928"/>
                    <a:ext cx="639830" cy="55629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>
                    <a:off x="1243276" y="4248041"/>
                    <a:ext cx="0" cy="732887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7" name="TextBox 126"/>
                  <p:cNvSpPr txBox="1"/>
                  <p:nvPr/>
                </p:nvSpPr>
                <p:spPr>
                  <a:xfrm>
                    <a:off x="1194734" y="4046875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128" name="TextBox 127"/>
                  <p:cNvSpPr txBox="1"/>
                  <p:nvPr/>
                </p:nvSpPr>
                <p:spPr>
                  <a:xfrm>
                    <a:off x="251520" y="5296108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x</a:t>
                    </a:r>
                  </a:p>
                </p:txBody>
              </p:sp>
            </p:grpSp>
            <p:grpSp>
              <p:nvGrpSpPr>
                <p:cNvPr id="108" name="Group 107"/>
                <p:cNvGrpSpPr/>
                <p:nvPr/>
              </p:nvGrpSpPr>
              <p:grpSpPr>
                <a:xfrm>
                  <a:off x="1801788" y="4046875"/>
                  <a:ext cx="1165618" cy="1618565"/>
                  <a:chOff x="251520" y="4046875"/>
                  <a:chExt cx="1165618" cy="1618565"/>
                </a:xfrm>
              </p:grpSpPr>
              <p:cxnSp>
                <p:nvCxnSpPr>
                  <p:cNvPr id="121" name="Straight Connector 120"/>
                  <p:cNvCxnSpPr/>
                  <p:nvPr/>
                </p:nvCxnSpPr>
                <p:spPr>
                  <a:xfrm flipH="1">
                    <a:off x="595381" y="4980928"/>
                    <a:ext cx="639830" cy="55629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>
                    <a:off x="1243276" y="4248041"/>
                    <a:ext cx="0" cy="732887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3" name="TextBox 122"/>
                  <p:cNvSpPr txBox="1"/>
                  <p:nvPr/>
                </p:nvSpPr>
                <p:spPr>
                  <a:xfrm>
                    <a:off x="1194734" y="4046875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124" name="TextBox 123"/>
                  <p:cNvSpPr txBox="1"/>
                  <p:nvPr/>
                </p:nvSpPr>
                <p:spPr>
                  <a:xfrm>
                    <a:off x="251520" y="5296108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x</a:t>
                    </a:r>
                  </a:p>
                </p:txBody>
              </p:sp>
            </p:grpSp>
            <p:grpSp>
              <p:nvGrpSpPr>
                <p:cNvPr id="109" name="Group 108"/>
                <p:cNvGrpSpPr/>
                <p:nvPr/>
              </p:nvGrpSpPr>
              <p:grpSpPr>
                <a:xfrm>
                  <a:off x="2700040" y="4046875"/>
                  <a:ext cx="1165618" cy="1618565"/>
                  <a:chOff x="251520" y="4046875"/>
                  <a:chExt cx="1165618" cy="1618565"/>
                </a:xfrm>
              </p:grpSpPr>
              <p:cxnSp>
                <p:nvCxnSpPr>
                  <p:cNvPr id="117" name="Straight Connector 116"/>
                  <p:cNvCxnSpPr/>
                  <p:nvPr/>
                </p:nvCxnSpPr>
                <p:spPr>
                  <a:xfrm flipH="1">
                    <a:off x="595381" y="4980928"/>
                    <a:ext cx="639830" cy="55629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>
                    <a:off x="1222580" y="4310521"/>
                    <a:ext cx="0" cy="6566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1194734" y="4046875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120" name="TextBox 119"/>
                  <p:cNvSpPr txBox="1"/>
                  <p:nvPr/>
                </p:nvSpPr>
                <p:spPr>
                  <a:xfrm>
                    <a:off x="251520" y="5296108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x</a:t>
                    </a:r>
                  </a:p>
                </p:txBody>
              </p:sp>
            </p:grpSp>
            <p:grpSp>
              <p:nvGrpSpPr>
                <p:cNvPr id="110" name="Group 109"/>
                <p:cNvGrpSpPr/>
                <p:nvPr/>
              </p:nvGrpSpPr>
              <p:grpSpPr>
                <a:xfrm>
                  <a:off x="3656685" y="4046875"/>
                  <a:ext cx="1165618" cy="1618565"/>
                  <a:chOff x="251520" y="4046875"/>
                  <a:chExt cx="1165618" cy="1618565"/>
                </a:xfrm>
              </p:grpSpPr>
              <p:cxnSp>
                <p:nvCxnSpPr>
                  <p:cNvPr id="113" name="Straight Connector 112"/>
                  <p:cNvCxnSpPr/>
                  <p:nvPr/>
                </p:nvCxnSpPr>
                <p:spPr>
                  <a:xfrm flipH="1">
                    <a:off x="595381" y="4980928"/>
                    <a:ext cx="639830" cy="55629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1243276" y="4248041"/>
                    <a:ext cx="0" cy="732887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5" name="TextBox 114"/>
                  <p:cNvSpPr txBox="1"/>
                  <p:nvPr/>
                </p:nvSpPr>
                <p:spPr>
                  <a:xfrm>
                    <a:off x="1194734" y="4046875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116" name="TextBox 115"/>
                  <p:cNvSpPr txBox="1"/>
                  <p:nvPr/>
                </p:nvSpPr>
                <p:spPr>
                  <a:xfrm>
                    <a:off x="251520" y="5296108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x</a:t>
                    </a:r>
                  </a:p>
                </p:txBody>
              </p:sp>
            </p:grpSp>
            <p:cxnSp>
              <p:nvCxnSpPr>
                <p:cNvPr id="111" name="Straight Connector 110"/>
                <p:cNvCxnSpPr>
                  <a:stCxn id="136" idx="0"/>
                </p:cNvCxnSpPr>
                <p:nvPr/>
              </p:nvCxnSpPr>
              <p:spPr>
                <a:xfrm>
                  <a:off x="3678965" y="4573565"/>
                  <a:ext cx="854935" cy="4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3452625" y="5186809"/>
                  <a:ext cx="935225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9" name="Text Box 66"/>
            <p:cNvSpPr txBox="1">
              <a:spLocks noChangeArrowheads="1"/>
            </p:cNvSpPr>
            <p:nvPr/>
          </p:nvSpPr>
          <p:spPr bwMode="auto">
            <a:xfrm>
              <a:off x="569255" y="3996480"/>
              <a:ext cx="54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i="1">
                  <a:latin typeface="Times New Roman" pitchFamily="18" charset="0"/>
                </a:rPr>
                <a:t>M</a:t>
              </a:r>
              <a:r>
                <a:rPr lang="vi-VN" b="1" i="1" baseline="-25000">
                  <a:latin typeface="Times New Roman" pitchFamily="18" charset="0"/>
                </a:rPr>
                <a:t>1</a:t>
              </a:r>
              <a:endParaRPr lang="en-US" sz="1800" b="1" i="1" baseline="-25000" dirty="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00" name="Text Box 66"/>
            <p:cNvSpPr txBox="1">
              <a:spLocks noChangeArrowheads="1"/>
            </p:cNvSpPr>
            <p:nvPr/>
          </p:nvSpPr>
          <p:spPr bwMode="auto">
            <a:xfrm>
              <a:off x="1292451" y="4022481"/>
              <a:ext cx="54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i="1">
                  <a:latin typeface="Times New Roman" pitchFamily="18" charset="0"/>
                </a:rPr>
                <a:t>M</a:t>
              </a:r>
              <a:r>
                <a:rPr lang="vi-VN" b="1" i="1" baseline="-25000">
                  <a:latin typeface="Times New Roman" pitchFamily="18" charset="0"/>
                </a:rPr>
                <a:t>2</a:t>
              </a:r>
              <a:endParaRPr lang="en-US" sz="1800" b="1" i="1" baseline="-25000" dirty="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01" name="Text Box 66"/>
            <p:cNvSpPr txBox="1">
              <a:spLocks noChangeArrowheads="1"/>
            </p:cNvSpPr>
            <p:nvPr/>
          </p:nvSpPr>
          <p:spPr bwMode="auto">
            <a:xfrm>
              <a:off x="2071799" y="4089967"/>
              <a:ext cx="54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i="1">
                  <a:latin typeface="Times New Roman" pitchFamily="18" charset="0"/>
                </a:rPr>
                <a:t>M</a:t>
              </a:r>
              <a:r>
                <a:rPr lang="vi-VN" b="1" i="1" baseline="-25000">
                  <a:latin typeface="Times New Roman" pitchFamily="18" charset="0"/>
                </a:rPr>
                <a:t>3</a:t>
              </a:r>
              <a:endParaRPr lang="en-US" sz="1800" b="1" i="1" baseline="-25000" dirty="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02" name="Text Box 66"/>
            <p:cNvSpPr txBox="1">
              <a:spLocks noChangeArrowheads="1"/>
            </p:cNvSpPr>
            <p:nvPr/>
          </p:nvSpPr>
          <p:spPr bwMode="auto">
            <a:xfrm>
              <a:off x="3794944" y="3867911"/>
              <a:ext cx="54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vi-VN" b="1" i="1">
                  <a:latin typeface="Times New Roman" pitchFamily="18" charset="0"/>
                </a:rPr>
                <a:t>m</a:t>
              </a:r>
              <a:endParaRPr lang="en-US" sz="1800" b="1" i="1" baseline="-25000" dirty="0">
                <a:latin typeface="Times New Roman" pitchFamily="18" charset="0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288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568" y="920972"/>
            <a:ext cx="10168128" cy="478734"/>
          </a:xfrm>
        </p:spPr>
        <p:txBody>
          <a:bodyPr>
            <a:normAutofit/>
          </a:bodyPr>
          <a:lstStyle/>
          <a:p>
            <a:r>
              <a:rPr lang="en-US" sz="2800" dirty="0"/>
              <a:t>6.1. </a:t>
            </a:r>
            <a:r>
              <a:rPr lang="en-US" sz="2800" dirty="0" err="1"/>
              <a:t>Khái</a:t>
            </a:r>
            <a:r>
              <a:rPr lang="en-US" sz="2800" dirty="0"/>
              <a:t> </a:t>
            </a:r>
            <a:r>
              <a:rPr lang="en-US" sz="2800" dirty="0" err="1"/>
              <a:t>niệm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425" y="1310154"/>
            <a:ext cx="10939199" cy="655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spc="-5" dirty="0" err="1"/>
              <a:t>Quy</a:t>
            </a:r>
            <a:r>
              <a:rPr lang="en-US" sz="2400" b="1" spc="-5" dirty="0"/>
              <a:t> </a:t>
            </a:r>
            <a:r>
              <a:rPr lang="en-US" sz="2400" b="1" spc="-5" dirty="0" err="1"/>
              <a:t>ước</a:t>
            </a:r>
            <a:r>
              <a:rPr lang="en-US" sz="2400" b="1" spc="-5" dirty="0"/>
              <a:t> </a:t>
            </a:r>
            <a:r>
              <a:rPr lang="en-US" sz="2400" b="1" spc="-5" dirty="0" err="1"/>
              <a:t>dấu</a:t>
            </a:r>
            <a:r>
              <a:rPr lang="en-US" sz="2400" b="1" spc="-5"/>
              <a:t>: </a:t>
            </a:r>
            <a:endParaRPr lang="en-US" sz="2400" b="1" spc="-5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C04BE40-4F43-494B-A713-A89C78D53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49E2B-0AB2-43B6-BEA1-DEAD077B4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34651" y="1943489"/>
            <a:ext cx="9090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40000"/>
            <a:r>
              <a:rPr lang="vi-VN" sz="2400" dirty="0">
                <a:latin typeface="+mj-lt"/>
              </a:rPr>
              <a:t>Đặt mắt nhìn vào mặt cắt ngang theo phương dọc trục thanh: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907947"/>
            <a:ext cx="12191999" cy="1938992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defTabSz="540000"/>
            <a:r>
              <a:rPr lang="en-US" sz="2400">
                <a:latin typeface="Times New Roman" pitchFamily="18" charset="0"/>
                <a:cs typeface="Times New Roman" pitchFamily="18" charset="0"/>
              </a:rPr>
              <a:t>Chiều M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xoay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thuận chiều xoay của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KĐH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là chiều dương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vi-VN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toán ta giả thiết trước nội </a:t>
            </a:r>
            <a:r>
              <a:rPr lang="vi-VN" sz="2400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 </a:t>
            </a:r>
            <a:r>
              <a:rPr lang="en-US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 </a:t>
            </a:r>
            <a:r>
              <a:rPr lang="vi-VN" sz="2400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dương.</a:t>
            </a:r>
            <a:endParaRPr lang="en-US" sz="2400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360000" algn="l"/>
              </a:tabLst>
            </a:pPr>
            <a:endParaRPr lang="en-US" sz="2400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0000" algn="l"/>
              </a:tabLst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Nếu kết quả M</a:t>
            </a:r>
            <a:r>
              <a:rPr lang="vi-VN" sz="24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 0: chiều thực M</a:t>
            </a:r>
            <a:r>
              <a:rPr lang="en-US" sz="24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xoay thuận chiều xoay của KĐH.</a:t>
            </a:r>
          </a:p>
          <a:p>
            <a:pPr>
              <a:tabLst>
                <a:tab pos="360000" algn="l"/>
              </a:tabLst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Nếu kết quả M</a:t>
            </a:r>
            <a:r>
              <a:rPr lang="vi-VN" sz="24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&lt;0: chiều thực M</a:t>
            </a:r>
            <a:r>
              <a:rPr lang="en-US" sz="240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xoay ngược chiều xoay của KĐH.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816595" y="2491912"/>
            <a:ext cx="4471202" cy="2305108"/>
            <a:chOff x="4283968" y="1771964"/>
            <a:chExt cx="4471202" cy="2305108"/>
          </a:xfrm>
        </p:grpSpPr>
        <p:grpSp>
          <p:nvGrpSpPr>
            <p:cNvPr id="12" name="Group 11"/>
            <p:cNvGrpSpPr/>
            <p:nvPr/>
          </p:nvGrpSpPr>
          <p:grpSpPr>
            <a:xfrm>
              <a:off x="4283968" y="1771964"/>
              <a:ext cx="4471202" cy="2305108"/>
              <a:chOff x="4283968" y="1733216"/>
              <a:chExt cx="4471202" cy="2305108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4283968" y="1733216"/>
                <a:ext cx="2634940" cy="2305108"/>
                <a:chOff x="666574" y="203753"/>
                <a:chExt cx="3275184" cy="2865207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666574" y="203753"/>
                  <a:ext cx="3275184" cy="2865207"/>
                  <a:chOff x="1260774" y="589330"/>
                  <a:chExt cx="2275426" cy="1990596"/>
                </a:xfrm>
              </p:grpSpPr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1721715" y="1124744"/>
                    <a:ext cx="1814485" cy="1079434"/>
                    <a:chOff x="467542" y="2980512"/>
                    <a:chExt cx="1411931" cy="839955"/>
                  </a:xfrm>
                </p:grpSpPr>
                <p:sp>
                  <p:nvSpPr>
                    <p:cNvPr id="36" name="Can 35"/>
                    <p:cNvSpPr/>
                    <p:nvPr/>
                  </p:nvSpPr>
                  <p:spPr>
                    <a:xfrm rot="5400000">
                      <a:off x="753532" y="2694525"/>
                      <a:ext cx="839954" cy="1411929"/>
                    </a:xfrm>
                    <a:prstGeom prst="can">
                      <a:avLst>
                        <a:gd name="adj" fmla="val 47844"/>
                      </a:avLst>
                    </a:prstGeom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7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7" name="Arc 36"/>
                    <p:cNvSpPr/>
                    <p:nvPr/>
                  </p:nvSpPr>
                  <p:spPr>
                    <a:xfrm flipH="1">
                      <a:off x="467542" y="2980512"/>
                      <a:ext cx="449879" cy="839955"/>
                    </a:xfrm>
                    <a:prstGeom prst="arc">
                      <a:avLst>
                        <a:gd name="adj1" fmla="val 5434964"/>
                        <a:gd name="adj2" fmla="val 16011165"/>
                      </a:avLst>
                    </a:prstGeom>
                    <a:ln w="25400">
                      <a:solidFill>
                        <a:srgbClr val="BA7E06"/>
                      </a:solidFill>
                      <a:prstDash val="sysDash"/>
                      <a:headEnd type="none" w="lg" len="lg"/>
                      <a:tailEnd type="non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vi-VN"/>
                    </a:p>
                  </p:txBody>
                </p:sp>
                <p:cxnSp>
                  <p:nvCxnSpPr>
                    <p:cNvPr id="38" name="Straight Connector 37"/>
                    <p:cNvCxnSpPr/>
                    <p:nvPr/>
                  </p:nvCxnSpPr>
                  <p:spPr>
                    <a:xfrm>
                      <a:off x="692481" y="3400490"/>
                      <a:ext cx="985311" cy="0"/>
                    </a:xfrm>
                    <a:prstGeom prst="line">
                      <a:avLst/>
                    </a:prstGeom>
                    <a:ln w="28575">
                      <a:solidFill>
                        <a:srgbClr val="7030A0"/>
                      </a:solidFill>
                      <a:prstDash val="dashDot"/>
                      <a:headEnd type="oval"/>
                      <a:tail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6" name="Straight Connector 25"/>
                  <p:cNvCxnSpPr/>
                  <p:nvPr/>
                </p:nvCxnSpPr>
                <p:spPr>
                  <a:xfrm flipH="1">
                    <a:off x="1358901" y="1896620"/>
                    <a:ext cx="386555" cy="33608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>
                    <a:off x="2013239" y="773996"/>
                    <a:ext cx="0" cy="35074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2033319" y="589330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1260774" y="2147878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x</a:t>
                    </a:r>
                  </a:p>
                </p:txBody>
              </p:sp>
              <p:cxnSp>
                <p:nvCxnSpPr>
                  <p:cNvPr id="30" name="Straight Connector 29"/>
                  <p:cNvCxnSpPr/>
                  <p:nvPr/>
                </p:nvCxnSpPr>
                <p:spPr>
                  <a:xfrm flipH="1">
                    <a:off x="2489998" y="1667503"/>
                    <a:ext cx="783711" cy="68138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>
                    <a:off x="3281774" y="770687"/>
                    <a:ext cx="0" cy="8968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3313796" y="589330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2532700" y="2210594"/>
                    <a:ext cx="2224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vi-VN" i="1" dirty="0">
                        <a:latin typeface="+mj-lt"/>
                      </a:rPr>
                      <a:t>x</a:t>
                    </a:r>
                  </a:p>
                </p:txBody>
              </p:sp>
              <p:cxnSp>
                <p:nvCxnSpPr>
                  <p:cNvPr id="34" name="Straight Connector 33"/>
                  <p:cNvCxnSpPr/>
                  <p:nvPr/>
                </p:nvCxnSpPr>
                <p:spPr>
                  <a:xfrm flipH="1">
                    <a:off x="1745457" y="1664839"/>
                    <a:ext cx="264318" cy="229807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>
                    <a:off x="2013239" y="1112480"/>
                    <a:ext cx="0" cy="55198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3" name="Arc 22"/>
                <p:cNvSpPr/>
                <p:nvPr/>
              </p:nvSpPr>
              <p:spPr>
                <a:xfrm flipH="1">
                  <a:off x="3316547" y="1196753"/>
                  <a:ext cx="512510" cy="1091372"/>
                </a:xfrm>
                <a:prstGeom prst="arc">
                  <a:avLst>
                    <a:gd name="adj1" fmla="val 13857853"/>
                    <a:gd name="adj2" fmla="val 6270230"/>
                  </a:avLst>
                </a:prstGeom>
                <a:ln w="38100">
                  <a:solidFill>
                    <a:srgbClr val="FF0000"/>
                  </a:solidFill>
                  <a:headEnd type="stealth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4" name="Arc 23"/>
                <p:cNvSpPr/>
                <p:nvPr/>
              </p:nvSpPr>
              <p:spPr>
                <a:xfrm flipH="1">
                  <a:off x="1066973" y="735359"/>
                  <a:ext cx="1203356" cy="2014162"/>
                </a:xfrm>
                <a:prstGeom prst="arc">
                  <a:avLst>
                    <a:gd name="adj1" fmla="val 15901730"/>
                    <a:gd name="adj2" fmla="val 2581008"/>
                  </a:avLst>
                </a:prstGeom>
                <a:ln w="38100">
                  <a:solidFill>
                    <a:srgbClr val="7030A0"/>
                  </a:solidFill>
                  <a:headEnd type="none" w="lg" len="lg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15" name="Up Arrow 14"/>
              <p:cNvSpPr/>
              <p:nvPr/>
            </p:nvSpPr>
            <p:spPr>
              <a:xfrm rot="16200000">
                <a:off x="7135815" y="2835200"/>
                <a:ext cx="363436" cy="293077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8136672" y="2627339"/>
                <a:ext cx="618498" cy="708800"/>
                <a:chOff x="5364088" y="1170202"/>
                <a:chExt cx="965678" cy="1106670"/>
              </a:xfrm>
            </p:grpSpPr>
            <p:sp>
              <p:nvSpPr>
                <p:cNvPr id="17" name="Freeform 16"/>
                <p:cNvSpPr/>
                <p:nvPr/>
              </p:nvSpPr>
              <p:spPr>
                <a:xfrm>
                  <a:off x="5512526" y="1170202"/>
                  <a:ext cx="457200" cy="548640"/>
                </a:xfrm>
                <a:custGeom>
                  <a:avLst/>
                  <a:gdLst>
                    <a:gd name="connsiteX0" fmla="*/ 0 w 457200"/>
                    <a:gd name="connsiteY0" fmla="*/ 0 h 548640"/>
                    <a:gd name="connsiteX1" fmla="*/ 209005 w 457200"/>
                    <a:gd name="connsiteY1" fmla="*/ 326571 h 548640"/>
                    <a:gd name="connsiteX2" fmla="*/ 457200 w 457200"/>
                    <a:gd name="connsiteY2" fmla="*/ 548640 h 5486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57200" h="548640">
                      <a:moveTo>
                        <a:pt x="0" y="0"/>
                      </a:moveTo>
                      <a:cubicBezTo>
                        <a:pt x="66402" y="117565"/>
                        <a:pt x="132805" y="235131"/>
                        <a:pt x="209005" y="326571"/>
                      </a:cubicBezTo>
                      <a:cubicBezTo>
                        <a:pt x="285205" y="418011"/>
                        <a:pt x="209006" y="365760"/>
                        <a:pt x="457200" y="548640"/>
                      </a:cubicBezTo>
                    </a:path>
                  </a:pathLst>
                </a:custGeom>
                <a:ln w="222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 17"/>
                <p:cNvSpPr/>
                <p:nvPr/>
              </p:nvSpPr>
              <p:spPr>
                <a:xfrm flipV="1">
                  <a:off x="5512526" y="1725046"/>
                  <a:ext cx="457200" cy="551826"/>
                </a:xfrm>
                <a:custGeom>
                  <a:avLst/>
                  <a:gdLst>
                    <a:gd name="connsiteX0" fmla="*/ 0 w 457200"/>
                    <a:gd name="connsiteY0" fmla="*/ 0 h 548640"/>
                    <a:gd name="connsiteX1" fmla="*/ 209005 w 457200"/>
                    <a:gd name="connsiteY1" fmla="*/ 326571 h 548640"/>
                    <a:gd name="connsiteX2" fmla="*/ 457200 w 457200"/>
                    <a:gd name="connsiteY2" fmla="*/ 548640 h 5486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57200" h="548640">
                      <a:moveTo>
                        <a:pt x="0" y="0"/>
                      </a:moveTo>
                      <a:cubicBezTo>
                        <a:pt x="66402" y="117565"/>
                        <a:pt x="132805" y="235131"/>
                        <a:pt x="209005" y="326571"/>
                      </a:cubicBezTo>
                      <a:cubicBezTo>
                        <a:pt x="285205" y="418011"/>
                        <a:pt x="209006" y="365760"/>
                        <a:pt x="457200" y="548640"/>
                      </a:cubicBezTo>
                    </a:path>
                  </a:pathLst>
                </a:custGeom>
                <a:ln w="222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Arc 18"/>
                <p:cNvSpPr/>
                <p:nvPr/>
              </p:nvSpPr>
              <p:spPr>
                <a:xfrm>
                  <a:off x="5609686" y="1312571"/>
                  <a:ext cx="720080" cy="824949"/>
                </a:xfrm>
                <a:prstGeom prst="arc">
                  <a:avLst>
                    <a:gd name="adj1" fmla="val 8242156"/>
                    <a:gd name="adj2" fmla="val 13544960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 flipH="1" flipV="1">
                  <a:off x="5364088" y="1550608"/>
                  <a:ext cx="245598" cy="7369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H="1">
                  <a:off x="5364088" y="1806640"/>
                  <a:ext cx="245598" cy="55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4213532"/>
                </p:ext>
              </p:extLst>
            </p:nvPr>
          </p:nvGraphicFramePr>
          <p:xfrm>
            <a:off x="6918908" y="2199650"/>
            <a:ext cx="517525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8" name="Equation" r:id="rId3" imgW="419040" imgH="380880" progId="Equation.DSMT4">
                    <p:embed/>
                  </p:oleObj>
                </mc:Choice>
                <mc:Fallback>
                  <p:oleObj name="Equation" r:id="rId3" imgW="419040" imgH="380880" progId="Equation.DSMT4">
                    <p:embed/>
                    <p:pic>
                      <p:nvPicPr>
                        <p:cNvPr id="87" name="Object 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18908" y="2199650"/>
                          <a:ext cx="517525" cy="385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" name="TextBox 38"/>
          <p:cNvSpPr txBox="1"/>
          <p:nvPr/>
        </p:nvSpPr>
        <p:spPr>
          <a:xfrm>
            <a:off x="7057198" y="3540719"/>
            <a:ext cx="3366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>
                <a:latin typeface="Times New Roman" pitchFamily="18" charset="0"/>
                <a:cs typeface="Times New Roman" pitchFamily="18" charset="0"/>
              </a:rPr>
              <a:t>Nhìn trực diện vào mcn</a:t>
            </a:r>
          </a:p>
        </p:txBody>
      </p:sp>
    </p:spTree>
    <p:extLst>
      <p:ext uri="{BB962C8B-B14F-4D97-AF65-F5344CB8AC3E}">
        <p14:creationId xmlns:p14="http://schemas.microsoft.com/office/powerpoint/2010/main" val="309546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26C65-4AE4-4CD5-89D5-7A0CE5CD3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785114"/>
            <a:ext cx="10168128" cy="943102"/>
          </a:xfrm>
        </p:spPr>
        <p:txBody>
          <a:bodyPr>
            <a:normAutofit/>
          </a:bodyPr>
          <a:lstStyle/>
          <a:p>
            <a:r>
              <a:rPr lang="en-US" sz="2800" dirty="0" err="1"/>
              <a:t>Biểu</a:t>
            </a:r>
            <a:r>
              <a:rPr lang="en-US" sz="2800" dirty="0"/>
              <a:t> </a:t>
            </a:r>
            <a:r>
              <a:rPr lang="en-US" sz="2800" dirty="0" err="1"/>
              <a:t>đồ</a:t>
            </a:r>
            <a:r>
              <a:rPr lang="en-US" sz="2800" dirty="0"/>
              <a:t> </a:t>
            </a:r>
            <a:r>
              <a:rPr lang="en-US" sz="2800" dirty="0" err="1"/>
              <a:t>momen</a:t>
            </a:r>
            <a:r>
              <a:rPr lang="en-US" sz="2800" dirty="0"/>
              <a:t> </a:t>
            </a:r>
            <a:r>
              <a:rPr lang="en-US" sz="2800" dirty="0" err="1"/>
              <a:t>xoắn</a:t>
            </a:r>
            <a:r>
              <a:rPr lang="en-US" sz="2800" dirty="0"/>
              <a:t> </a:t>
            </a:r>
            <a:r>
              <a:rPr lang="en-US" sz="2800" dirty="0" err="1"/>
              <a:t>nội</a:t>
            </a:r>
            <a:r>
              <a:rPr lang="en-US" sz="2800" dirty="0"/>
              <a:t> </a:t>
            </a:r>
            <a:r>
              <a:rPr lang="en-US" sz="2800" dirty="0" err="1"/>
              <a:t>lực</a:t>
            </a:r>
            <a:r>
              <a:rPr lang="en-US" sz="2800" dirty="0"/>
              <a:t> </a:t>
            </a:r>
            <a:r>
              <a:rPr lang="en-US" sz="2800" dirty="0" err="1"/>
              <a:t>Mz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CF30C-1EF6-43E9-AEC0-85F9F3DD6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Ph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nhanh</a:t>
            </a:r>
            <a:r>
              <a:rPr lang="en-US" dirty="0"/>
              <a:t>:</a:t>
            </a:r>
          </a:p>
          <a:p>
            <a:pPr algn="just">
              <a:buFontTx/>
              <a:buChar char="-"/>
            </a:pP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ngoại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trung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b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;</a:t>
            </a:r>
          </a:p>
          <a:p>
            <a:pPr algn="just">
              <a:buFontTx/>
              <a:buChar char="-"/>
            </a:pP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b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ngoại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;</a:t>
            </a:r>
          </a:p>
          <a:p>
            <a:pPr algn="just">
              <a:buFontTx/>
              <a:buChar char="-"/>
            </a:pP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trái</a:t>
            </a:r>
            <a:r>
              <a:rPr lang="en-US" dirty="0"/>
              <a:t> sang </a:t>
            </a:r>
            <a:r>
              <a:rPr lang="en-US" dirty="0" err="1"/>
              <a:t>phải</a:t>
            </a:r>
            <a:r>
              <a:rPr lang="en-US" dirty="0"/>
              <a:t>, b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h</a:t>
            </a:r>
            <a:r>
              <a:rPr lang="vi-VN" dirty="0"/>
              <a:t>ư</a:t>
            </a:r>
            <a:r>
              <a:rPr lang="en-US" dirty="0" err="1"/>
              <a:t>ớng</a:t>
            </a:r>
            <a:r>
              <a:rPr lang="en-US" dirty="0"/>
              <a:t> về d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khi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ngoại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/>
              <a:t> trung quay thuận chiều </a:t>
            </a:r>
            <a:r>
              <a:rPr lang="en-US" dirty="0" err="1"/>
              <a:t>kim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hồ</a:t>
            </a:r>
            <a:r>
              <a:rPr lang="en-US" dirty="0"/>
              <a:t>, </a:t>
            </a:r>
            <a:r>
              <a:rPr lang="en-US" dirty="0" err="1"/>
              <a:t>và</a:t>
            </a:r>
            <a:r>
              <a:rPr lang="en-US" dirty="0"/>
              <a:t> ng</a:t>
            </a:r>
            <a:r>
              <a:rPr lang="vi-VN" dirty="0"/>
              <a:t>ư</a:t>
            </a:r>
            <a:r>
              <a:rPr lang="en-US" dirty="0" err="1"/>
              <a:t>ợc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945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9">
            <a:extLst>
              <a:ext uri="{FF2B5EF4-FFF2-40B4-BE49-F238E27FC236}">
                <a16:creationId xmlns:a16="http://schemas.microsoft.com/office/drawing/2014/main" id="{F3C02993-7B1F-4426-8A89-26D604437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129" y="1013121"/>
            <a:ext cx="95109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800" b="0" i="1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Ví</a:t>
            </a:r>
            <a:r>
              <a:rPr kumimoji="0" lang="fr-FR" altLang="en-US" sz="28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1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dụ</a:t>
            </a:r>
            <a:r>
              <a:rPr kumimoji="0" lang="fr-FR" altLang="en-US" sz="28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: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Vẽ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biểu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đồ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nội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lực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cho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thanh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chịu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lực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như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hình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vẽ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  <a:endParaRPr kumimoji="0" lang="en-AU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3" name="Rectangle 200">
            <a:extLst>
              <a:ext uri="{FF2B5EF4-FFF2-40B4-BE49-F238E27FC236}">
                <a16:creationId xmlns:a16="http://schemas.microsoft.com/office/drawing/2014/main" id="{710A010A-C287-4524-9F17-6B6353C8A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0AF0A230-6A6B-4879-AFA8-A768B865A864}"/>
              </a:ext>
            </a:extLst>
          </p:cNvPr>
          <p:cNvSpPr/>
          <p:nvPr/>
        </p:nvSpPr>
        <p:spPr>
          <a:xfrm>
            <a:off x="157178" y="6063734"/>
            <a:ext cx="7090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 fontAlgn="base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252095" algn="l"/>
              </a:tabLst>
            </a:pPr>
            <a:r>
              <a:rPr lang="fr-FR" sz="2400" i="1" u="sng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Bước</a:t>
            </a:r>
            <a:r>
              <a:rPr lang="fr-FR" sz="2400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 1</a:t>
            </a:r>
            <a:r>
              <a:rPr lang="fr-FR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: </a:t>
            </a:r>
            <a:r>
              <a:rPr lang="fr-FR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Xác</a:t>
            </a:r>
            <a:r>
              <a:rPr lang="fr-FR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định</a:t>
            </a:r>
            <a:r>
              <a:rPr lang="fr-FR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phản</a:t>
            </a:r>
            <a:r>
              <a:rPr lang="fr-FR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lực</a:t>
            </a:r>
            <a:r>
              <a:rPr lang="fr-FR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liên</a:t>
            </a:r>
            <a:r>
              <a:rPr lang="fr-FR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kết</a:t>
            </a:r>
            <a:r>
              <a:rPr lang="fr-FR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phân</a:t>
            </a:r>
            <a:r>
              <a:rPr lang="fr-FR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đoạn</a:t>
            </a:r>
            <a:r>
              <a:rPr lang="fr-FR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thanh</a:t>
            </a:r>
            <a:endParaRPr lang="en-A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" name="Picture 204" descr="A picture containing clock&#10;&#10;Description automatically generated">
            <a:extLst>
              <a:ext uri="{FF2B5EF4-FFF2-40B4-BE49-F238E27FC236}">
                <a16:creationId xmlns:a16="http://schemas.microsoft.com/office/drawing/2014/main" id="{1DBA4E20-7A05-434F-9D07-966C63CBC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134" y="1994050"/>
            <a:ext cx="7492787" cy="359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01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073FE46-EB21-40E0-881C-8C2AD0C76F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" y="999846"/>
            <a:ext cx="9010565" cy="5736233"/>
          </a:xfrm>
        </p:spPr>
      </p:pic>
    </p:spTree>
    <p:extLst>
      <p:ext uri="{BB962C8B-B14F-4D97-AF65-F5344CB8AC3E}">
        <p14:creationId xmlns:p14="http://schemas.microsoft.com/office/powerpoint/2010/main" val="351146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">
            <a:extLst>
              <a:ext uri="{FF2B5EF4-FFF2-40B4-BE49-F238E27FC236}">
                <a16:creationId xmlns:a16="http://schemas.microsoft.com/office/drawing/2014/main" id="{A574F14C-F57C-4423-B4B7-4E730EDD09F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85010" y="1117600"/>
            <a:ext cx="7334249" cy="5238749"/>
            <a:chOff x="7463" y="3192"/>
            <a:chExt cx="3643" cy="2602"/>
          </a:xfrm>
        </p:grpSpPr>
        <p:sp>
          <p:nvSpPr>
            <p:cNvPr id="6" name="AutoShape 198">
              <a:extLst>
                <a:ext uri="{FF2B5EF4-FFF2-40B4-BE49-F238E27FC236}">
                  <a16:creationId xmlns:a16="http://schemas.microsoft.com/office/drawing/2014/main" id="{380BE304-9CBE-49D0-ADD9-CB89C6B5E5E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463" y="3192"/>
              <a:ext cx="3643" cy="26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" name="Line 197">
              <a:extLst>
                <a:ext uri="{FF2B5EF4-FFF2-40B4-BE49-F238E27FC236}">
                  <a16:creationId xmlns:a16="http://schemas.microsoft.com/office/drawing/2014/main" id="{466D1724-7BA3-4EDC-AF2A-E336AE0227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3950"/>
              <a:ext cx="2654" cy="1"/>
            </a:xfrm>
            <a:prstGeom prst="line">
              <a:avLst/>
            </a:prstGeom>
            <a:noFill/>
            <a:ln w="209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" name="Line 196">
              <a:extLst>
                <a:ext uri="{FF2B5EF4-FFF2-40B4-BE49-F238E27FC236}">
                  <a16:creationId xmlns:a16="http://schemas.microsoft.com/office/drawing/2014/main" id="{34B2743B-A07D-475C-89DC-E900BFB502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250" y="3470"/>
              <a:ext cx="1" cy="452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195">
              <a:extLst>
                <a:ext uri="{FF2B5EF4-FFF2-40B4-BE49-F238E27FC236}">
                  <a16:creationId xmlns:a16="http://schemas.microsoft.com/office/drawing/2014/main" id="{A05A83EE-583B-4781-A6D4-5EF495EB5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2" y="3498"/>
              <a:ext cx="324" cy="725"/>
            </a:xfrm>
            <a:custGeom>
              <a:avLst/>
              <a:gdLst>
                <a:gd name="T0" fmla="*/ 314 w 324"/>
                <a:gd name="T1" fmla="*/ 1 h 725"/>
                <a:gd name="T2" fmla="*/ 294 w 324"/>
                <a:gd name="T3" fmla="*/ 2 h 725"/>
                <a:gd name="T4" fmla="*/ 274 w 324"/>
                <a:gd name="T5" fmla="*/ 6 h 725"/>
                <a:gd name="T6" fmla="*/ 255 w 324"/>
                <a:gd name="T7" fmla="*/ 11 h 725"/>
                <a:gd name="T8" fmla="*/ 235 w 324"/>
                <a:gd name="T9" fmla="*/ 18 h 725"/>
                <a:gd name="T10" fmla="*/ 216 w 324"/>
                <a:gd name="T11" fmla="*/ 26 h 725"/>
                <a:gd name="T12" fmla="*/ 198 w 324"/>
                <a:gd name="T13" fmla="*/ 36 h 725"/>
                <a:gd name="T14" fmla="*/ 180 w 324"/>
                <a:gd name="T15" fmla="*/ 48 h 725"/>
                <a:gd name="T16" fmla="*/ 162 w 324"/>
                <a:gd name="T17" fmla="*/ 61 h 725"/>
                <a:gd name="T18" fmla="*/ 145 w 324"/>
                <a:gd name="T19" fmla="*/ 75 h 725"/>
                <a:gd name="T20" fmla="*/ 129 w 324"/>
                <a:gd name="T21" fmla="*/ 91 h 725"/>
                <a:gd name="T22" fmla="*/ 113 w 324"/>
                <a:gd name="T23" fmla="*/ 109 h 725"/>
                <a:gd name="T24" fmla="*/ 98 w 324"/>
                <a:gd name="T25" fmla="*/ 128 h 725"/>
                <a:gd name="T26" fmla="*/ 85 w 324"/>
                <a:gd name="T27" fmla="*/ 148 h 725"/>
                <a:gd name="T28" fmla="*/ 72 w 324"/>
                <a:gd name="T29" fmla="*/ 169 h 725"/>
                <a:gd name="T30" fmla="*/ 60 w 324"/>
                <a:gd name="T31" fmla="*/ 191 h 725"/>
                <a:gd name="T32" fmla="*/ 49 w 324"/>
                <a:gd name="T33" fmla="*/ 214 h 725"/>
                <a:gd name="T34" fmla="*/ 39 w 324"/>
                <a:gd name="T35" fmla="*/ 239 h 725"/>
                <a:gd name="T36" fmla="*/ 30 w 324"/>
                <a:gd name="T37" fmla="*/ 263 h 725"/>
                <a:gd name="T38" fmla="*/ 22 w 324"/>
                <a:gd name="T39" fmla="*/ 289 h 725"/>
                <a:gd name="T40" fmla="*/ 15 w 324"/>
                <a:gd name="T41" fmla="*/ 315 h 725"/>
                <a:gd name="T42" fmla="*/ 10 w 324"/>
                <a:gd name="T43" fmla="*/ 342 h 725"/>
                <a:gd name="T44" fmla="*/ 6 w 324"/>
                <a:gd name="T45" fmla="*/ 369 h 725"/>
                <a:gd name="T46" fmla="*/ 2 w 324"/>
                <a:gd name="T47" fmla="*/ 397 h 725"/>
                <a:gd name="T48" fmla="*/ 1 w 324"/>
                <a:gd name="T49" fmla="*/ 424 h 725"/>
                <a:gd name="T50" fmla="*/ 0 w 324"/>
                <a:gd name="T51" fmla="*/ 453 h 725"/>
                <a:gd name="T52" fmla="*/ 1 w 324"/>
                <a:gd name="T53" fmla="*/ 480 h 725"/>
                <a:gd name="T54" fmla="*/ 2 w 324"/>
                <a:gd name="T55" fmla="*/ 508 h 725"/>
                <a:gd name="T56" fmla="*/ 6 w 324"/>
                <a:gd name="T57" fmla="*/ 536 h 725"/>
                <a:gd name="T58" fmla="*/ 10 w 324"/>
                <a:gd name="T59" fmla="*/ 563 h 725"/>
                <a:gd name="T60" fmla="*/ 16 w 324"/>
                <a:gd name="T61" fmla="*/ 589 h 725"/>
                <a:gd name="T62" fmla="*/ 22 w 324"/>
                <a:gd name="T63" fmla="*/ 616 h 725"/>
                <a:gd name="T64" fmla="*/ 30 w 324"/>
                <a:gd name="T65" fmla="*/ 641 h 725"/>
                <a:gd name="T66" fmla="*/ 39 w 324"/>
                <a:gd name="T67" fmla="*/ 666 h 725"/>
                <a:gd name="T68" fmla="*/ 49 w 324"/>
                <a:gd name="T69" fmla="*/ 690 h 725"/>
                <a:gd name="T70" fmla="*/ 60 w 324"/>
                <a:gd name="T71" fmla="*/ 713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4" h="725">
                  <a:moveTo>
                    <a:pt x="324" y="0"/>
                  </a:moveTo>
                  <a:lnTo>
                    <a:pt x="314" y="1"/>
                  </a:lnTo>
                  <a:lnTo>
                    <a:pt x="304" y="1"/>
                  </a:lnTo>
                  <a:lnTo>
                    <a:pt x="294" y="2"/>
                  </a:lnTo>
                  <a:lnTo>
                    <a:pt x="284" y="4"/>
                  </a:lnTo>
                  <a:lnTo>
                    <a:pt x="274" y="6"/>
                  </a:lnTo>
                  <a:lnTo>
                    <a:pt x="265" y="8"/>
                  </a:lnTo>
                  <a:lnTo>
                    <a:pt x="255" y="11"/>
                  </a:lnTo>
                  <a:lnTo>
                    <a:pt x="245" y="14"/>
                  </a:lnTo>
                  <a:lnTo>
                    <a:pt x="235" y="18"/>
                  </a:lnTo>
                  <a:lnTo>
                    <a:pt x="226" y="22"/>
                  </a:lnTo>
                  <a:lnTo>
                    <a:pt x="216" y="26"/>
                  </a:lnTo>
                  <a:lnTo>
                    <a:pt x="207" y="31"/>
                  </a:lnTo>
                  <a:lnTo>
                    <a:pt x="198" y="36"/>
                  </a:lnTo>
                  <a:lnTo>
                    <a:pt x="189" y="42"/>
                  </a:lnTo>
                  <a:lnTo>
                    <a:pt x="180" y="48"/>
                  </a:lnTo>
                  <a:lnTo>
                    <a:pt x="171" y="54"/>
                  </a:lnTo>
                  <a:lnTo>
                    <a:pt x="162" y="61"/>
                  </a:lnTo>
                  <a:lnTo>
                    <a:pt x="154" y="68"/>
                  </a:lnTo>
                  <a:lnTo>
                    <a:pt x="145" y="75"/>
                  </a:lnTo>
                  <a:lnTo>
                    <a:pt x="137" y="83"/>
                  </a:lnTo>
                  <a:lnTo>
                    <a:pt x="129" y="91"/>
                  </a:lnTo>
                  <a:lnTo>
                    <a:pt x="121" y="100"/>
                  </a:lnTo>
                  <a:lnTo>
                    <a:pt x="113" y="109"/>
                  </a:lnTo>
                  <a:lnTo>
                    <a:pt x="106" y="118"/>
                  </a:lnTo>
                  <a:lnTo>
                    <a:pt x="98" y="128"/>
                  </a:lnTo>
                  <a:lnTo>
                    <a:pt x="91" y="138"/>
                  </a:lnTo>
                  <a:lnTo>
                    <a:pt x="85" y="148"/>
                  </a:lnTo>
                  <a:lnTo>
                    <a:pt x="78" y="158"/>
                  </a:lnTo>
                  <a:lnTo>
                    <a:pt x="72" y="169"/>
                  </a:lnTo>
                  <a:lnTo>
                    <a:pt x="65" y="180"/>
                  </a:lnTo>
                  <a:lnTo>
                    <a:pt x="60" y="191"/>
                  </a:lnTo>
                  <a:lnTo>
                    <a:pt x="54" y="203"/>
                  </a:lnTo>
                  <a:lnTo>
                    <a:pt x="49" y="214"/>
                  </a:lnTo>
                  <a:lnTo>
                    <a:pt x="43" y="226"/>
                  </a:lnTo>
                  <a:lnTo>
                    <a:pt x="39" y="239"/>
                  </a:lnTo>
                  <a:lnTo>
                    <a:pt x="34" y="251"/>
                  </a:lnTo>
                  <a:lnTo>
                    <a:pt x="30" y="263"/>
                  </a:lnTo>
                  <a:lnTo>
                    <a:pt x="26" y="276"/>
                  </a:lnTo>
                  <a:lnTo>
                    <a:pt x="22" y="289"/>
                  </a:lnTo>
                  <a:lnTo>
                    <a:pt x="18" y="302"/>
                  </a:lnTo>
                  <a:lnTo>
                    <a:pt x="15" y="315"/>
                  </a:lnTo>
                  <a:lnTo>
                    <a:pt x="12" y="328"/>
                  </a:lnTo>
                  <a:lnTo>
                    <a:pt x="10" y="342"/>
                  </a:lnTo>
                  <a:lnTo>
                    <a:pt x="7" y="356"/>
                  </a:lnTo>
                  <a:lnTo>
                    <a:pt x="6" y="369"/>
                  </a:lnTo>
                  <a:lnTo>
                    <a:pt x="4" y="383"/>
                  </a:lnTo>
                  <a:lnTo>
                    <a:pt x="2" y="397"/>
                  </a:lnTo>
                  <a:lnTo>
                    <a:pt x="1" y="411"/>
                  </a:lnTo>
                  <a:lnTo>
                    <a:pt x="1" y="424"/>
                  </a:lnTo>
                  <a:lnTo>
                    <a:pt x="0" y="439"/>
                  </a:lnTo>
                  <a:lnTo>
                    <a:pt x="0" y="453"/>
                  </a:lnTo>
                  <a:lnTo>
                    <a:pt x="0" y="466"/>
                  </a:lnTo>
                  <a:lnTo>
                    <a:pt x="1" y="480"/>
                  </a:lnTo>
                  <a:lnTo>
                    <a:pt x="1" y="494"/>
                  </a:lnTo>
                  <a:lnTo>
                    <a:pt x="2" y="508"/>
                  </a:lnTo>
                  <a:lnTo>
                    <a:pt x="4" y="522"/>
                  </a:lnTo>
                  <a:lnTo>
                    <a:pt x="6" y="536"/>
                  </a:lnTo>
                  <a:lnTo>
                    <a:pt x="8" y="549"/>
                  </a:lnTo>
                  <a:lnTo>
                    <a:pt x="10" y="563"/>
                  </a:lnTo>
                  <a:lnTo>
                    <a:pt x="12" y="576"/>
                  </a:lnTo>
                  <a:lnTo>
                    <a:pt x="16" y="589"/>
                  </a:lnTo>
                  <a:lnTo>
                    <a:pt x="18" y="603"/>
                  </a:lnTo>
                  <a:lnTo>
                    <a:pt x="22" y="616"/>
                  </a:lnTo>
                  <a:lnTo>
                    <a:pt x="26" y="629"/>
                  </a:lnTo>
                  <a:lnTo>
                    <a:pt x="30" y="641"/>
                  </a:lnTo>
                  <a:lnTo>
                    <a:pt x="34" y="654"/>
                  </a:lnTo>
                  <a:lnTo>
                    <a:pt x="39" y="666"/>
                  </a:lnTo>
                  <a:lnTo>
                    <a:pt x="44" y="678"/>
                  </a:lnTo>
                  <a:lnTo>
                    <a:pt x="49" y="690"/>
                  </a:lnTo>
                  <a:lnTo>
                    <a:pt x="54" y="702"/>
                  </a:lnTo>
                  <a:lnTo>
                    <a:pt x="60" y="713"/>
                  </a:lnTo>
                  <a:lnTo>
                    <a:pt x="66" y="72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" name="Line 194">
              <a:extLst>
                <a:ext uri="{FF2B5EF4-FFF2-40B4-BE49-F238E27FC236}">
                  <a16:creationId xmlns:a16="http://schemas.microsoft.com/office/drawing/2014/main" id="{0F1F0ABF-3601-40DF-BE35-638254CBD2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998" y="3950"/>
              <a:ext cx="258" cy="273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193">
              <a:extLst>
                <a:ext uri="{FF2B5EF4-FFF2-40B4-BE49-F238E27FC236}">
                  <a16:creationId xmlns:a16="http://schemas.microsoft.com/office/drawing/2014/main" id="{E5D37ED3-083B-4041-BCBA-E9A4CA0FB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1" y="4056"/>
              <a:ext cx="107" cy="167"/>
            </a:xfrm>
            <a:custGeom>
              <a:avLst/>
              <a:gdLst>
                <a:gd name="T0" fmla="*/ 0 w 107"/>
                <a:gd name="T1" fmla="*/ 0 h 167"/>
                <a:gd name="T2" fmla="*/ 5 w 107"/>
                <a:gd name="T3" fmla="*/ 13 h 167"/>
                <a:gd name="T4" fmla="*/ 11 w 107"/>
                <a:gd name="T5" fmla="*/ 25 h 167"/>
                <a:gd name="T6" fmla="*/ 17 w 107"/>
                <a:gd name="T7" fmla="*/ 37 h 167"/>
                <a:gd name="T8" fmla="*/ 23 w 107"/>
                <a:gd name="T9" fmla="*/ 49 h 167"/>
                <a:gd name="T10" fmla="*/ 30 w 107"/>
                <a:gd name="T11" fmla="*/ 61 h 167"/>
                <a:gd name="T12" fmla="*/ 37 w 107"/>
                <a:gd name="T13" fmla="*/ 73 h 167"/>
                <a:gd name="T14" fmla="*/ 43 w 107"/>
                <a:gd name="T15" fmla="*/ 85 h 167"/>
                <a:gd name="T16" fmla="*/ 50 w 107"/>
                <a:gd name="T17" fmla="*/ 96 h 167"/>
                <a:gd name="T18" fmla="*/ 58 w 107"/>
                <a:gd name="T19" fmla="*/ 107 h 167"/>
                <a:gd name="T20" fmla="*/ 66 w 107"/>
                <a:gd name="T21" fmla="*/ 117 h 167"/>
                <a:gd name="T22" fmla="*/ 74 w 107"/>
                <a:gd name="T23" fmla="*/ 128 h 167"/>
                <a:gd name="T24" fmla="*/ 81 w 107"/>
                <a:gd name="T25" fmla="*/ 138 h 167"/>
                <a:gd name="T26" fmla="*/ 90 w 107"/>
                <a:gd name="T27" fmla="*/ 148 h 167"/>
                <a:gd name="T28" fmla="*/ 98 w 107"/>
                <a:gd name="T29" fmla="*/ 157 h 167"/>
                <a:gd name="T30" fmla="*/ 107 w 107"/>
                <a:gd name="T31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7" h="167">
                  <a:moveTo>
                    <a:pt x="0" y="0"/>
                  </a:moveTo>
                  <a:lnTo>
                    <a:pt x="5" y="13"/>
                  </a:lnTo>
                  <a:lnTo>
                    <a:pt x="11" y="25"/>
                  </a:lnTo>
                  <a:lnTo>
                    <a:pt x="17" y="37"/>
                  </a:lnTo>
                  <a:lnTo>
                    <a:pt x="23" y="49"/>
                  </a:lnTo>
                  <a:lnTo>
                    <a:pt x="30" y="61"/>
                  </a:lnTo>
                  <a:lnTo>
                    <a:pt x="37" y="73"/>
                  </a:lnTo>
                  <a:lnTo>
                    <a:pt x="43" y="85"/>
                  </a:lnTo>
                  <a:lnTo>
                    <a:pt x="50" y="96"/>
                  </a:lnTo>
                  <a:lnTo>
                    <a:pt x="58" y="107"/>
                  </a:lnTo>
                  <a:lnTo>
                    <a:pt x="66" y="117"/>
                  </a:lnTo>
                  <a:lnTo>
                    <a:pt x="74" y="128"/>
                  </a:lnTo>
                  <a:lnTo>
                    <a:pt x="81" y="138"/>
                  </a:lnTo>
                  <a:lnTo>
                    <a:pt x="90" y="148"/>
                  </a:lnTo>
                  <a:lnTo>
                    <a:pt x="98" y="157"/>
                  </a:lnTo>
                  <a:lnTo>
                    <a:pt x="107" y="167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" name="Freeform 192">
              <a:extLst>
                <a:ext uri="{FF2B5EF4-FFF2-40B4-BE49-F238E27FC236}">
                  <a16:creationId xmlns:a16="http://schemas.microsoft.com/office/drawing/2014/main" id="{AE46BF93-5F9C-4D80-81BF-08A98E58D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4" y="4025"/>
              <a:ext cx="14" cy="198"/>
            </a:xfrm>
            <a:custGeom>
              <a:avLst/>
              <a:gdLst>
                <a:gd name="T0" fmla="*/ 4 w 14"/>
                <a:gd name="T1" fmla="*/ 0 h 198"/>
                <a:gd name="T2" fmla="*/ 3 w 14"/>
                <a:gd name="T3" fmla="*/ 13 h 198"/>
                <a:gd name="T4" fmla="*/ 2 w 14"/>
                <a:gd name="T5" fmla="*/ 27 h 198"/>
                <a:gd name="T6" fmla="*/ 1 w 14"/>
                <a:gd name="T7" fmla="*/ 41 h 198"/>
                <a:gd name="T8" fmla="*/ 0 w 14"/>
                <a:gd name="T9" fmla="*/ 54 h 198"/>
                <a:gd name="T10" fmla="*/ 0 w 14"/>
                <a:gd name="T11" fmla="*/ 68 h 198"/>
                <a:gd name="T12" fmla="*/ 0 w 14"/>
                <a:gd name="T13" fmla="*/ 81 h 198"/>
                <a:gd name="T14" fmla="*/ 0 w 14"/>
                <a:gd name="T15" fmla="*/ 95 h 198"/>
                <a:gd name="T16" fmla="*/ 1 w 14"/>
                <a:gd name="T17" fmla="*/ 108 h 198"/>
                <a:gd name="T18" fmla="*/ 2 w 14"/>
                <a:gd name="T19" fmla="*/ 121 h 198"/>
                <a:gd name="T20" fmla="*/ 3 w 14"/>
                <a:gd name="T21" fmla="*/ 134 h 198"/>
                <a:gd name="T22" fmla="*/ 4 w 14"/>
                <a:gd name="T23" fmla="*/ 147 h 198"/>
                <a:gd name="T24" fmla="*/ 6 w 14"/>
                <a:gd name="T25" fmla="*/ 160 h 198"/>
                <a:gd name="T26" fmla="*/ 8 w 14"/>
                <a:gd name="T27" fmla="*/ 173 h 198"/>
                <a:gd name="T28" fmla="*/ 11 w 14"/>
                <a:gd name="T29" fmla="*/ 185 h 198"/>
                <a:gd name="T30" fmla="*/ 14 w 14"/>
                <a:gd name="T3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" h="198">
                  <a:moveTo>
                    <a:pt x="4" y="0"/>
                  </a:moveTo>
                  <a:lnTo>
                    <a:pt x="3" y="13"/>
                  </a:lnTo>
                  <a:lnTo>
                    <a:pt x="2" y="27"/>
                  </a:lnTo>
                  <a:lnTo>
                    <a:pt x="1" y="41"/>
                  </a:lnTo>
                  <a:lnTo>
                    <a:pt x="0" y="54"/>
                  </a:lnTo>
                  <a:lnTo>
                    <a:pt x="0" y="68"/>
                  </a:lnTo>
                  <a:lnTo>
                    <a:pt x="0" y="81"/>
                  </a:lnTo>
                  <a:lnTo>
                    <a:pt x="0" y="95"/>
                  </a:lnTo>
                  <a:lnTo>
                    <a:pt x="1" y="108"/>
                  </a:lnTo>
                  <a:lnTo>
                    <a:pt x="2" y="121"/>
                  </a:lnTo>
                  <a:lnTo>
                    <a:pt x="3" y="134"/>
                  </a:lnTo>
                  <a:lnTo>
                    <a:pt x="4" y="147"/>
                  </a:lnTo>
                  <a:lnTo>
                    <a:pt x="6" y="160"/>
                  </a:lnTo>
                  <a:lnTo>
                    <a:pt x="8" y="173"/>
                  </a:lnTo>
                  <a:lnTo>
                    <a:pt x="11" y="185"/>
                  </a:lnTo>
                  <a:lnTo>
                    <a:pt x="14" y="198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" name="Freeform 191">
              <a:extLst>
                <a:ext uri="{FF2B5EF4-FFF2-40B4-BE49-F238E27FC236}">
                  <a16:creationId xmlns:a16="http://schemas.microsoft.com/office/drawing/2014/main" id="{AA1E2878-D890-418D-B08C-A8D4FEE49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2" y="3493"/>
              <a:ext cx="40" cy="107"/>
            </a:xfrm>
            <a:custGeom>
              <a:avLst/>
              <a:gdLst>
                <a:gd name="T0" fmla="*/ 26 w 40"/>
                <a:gd name="T1" fmla="*/ 0 h 107"/>
                <a:gd name="T2" fmla="*/ 0 w 40"/>
                <a:gd name="T3" fmla="*/ 0 h 107"/>
                <a:gd name="T4" fmla="*/ 2 w 40"/>
                <a:gd name="T5" fmla="*/ 0 h 107"/>
                <a:gd name="T6" fmla="*/ 12 w 40"/>
                <a:gd name="T7" fmla="*/ 7 h 107"/>
                <a:gd name="T8" fmla="*/ 13 w 40"/>
                <a:gd name="T9" fmla="*/ 11 h 107"/>
                <a:gd name="T10" fmla="*/ 15 w 40"/>
                <a:gd name="T11" fmla="*/ 28 h 107"/>
                <a:gd name="T12" fmla="*/ 15 w 40"/>
                <a:gd name="T13" fmla="*/ 107 h 107"/>
                <a:gd name="T14" fmla="*/ 29 w 40"/>
                <a:gd name="T15" fmla="*/ 107 h 107"/>
                <a:gd name="T16" fmla="*/ 29 w 40"/>
                <a:gd name="T17" fmla="*/ 36 h 107"/>
                <a:gd name="T18" fmla="*/ 31 w 40"/>
                <a:gd name="T19" fmla="*/ 21 h 107"/>
                <a:gd name="T20" fmla="*/ 35 w 40"/>
                <a:gd name="T21" fmla="*/ 9 h 107"/>
                <a:gd name="T22" fmla="*/ 40 w 40"/>
                <a:gd name="T23" fmla="*/ 4 h 107"/>
                <a:gd name="T24" fmla="*/ 27 w 40"/>
                <a:gd name="T25" fmla="*/ 4 h 107"/>
                <a:gd name="T26" fmla="*/ 26 w 40"/>
                <a:gd name="T2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" h="107">
                  <a:moveTo>
                    <a:pt x="26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12" y="7"/>
                  </a:lnTo>
                  <a:lnTo>
                    <a:pt x="13" y="11"/>
                  </a:lnTo>
                  <a:lnTo>
                    <a:pt x="15" y="28"/>
                  </a:lnTo>
                  <a:lnTo>
                    <a:pt x="15" y="107"/>
                  </a:lnTo>
                  <a:lnTo>
                    <a:pt x="29" y="107"/>
                  </a:lnTo>
                  <a:lnTo>
                    <a:pt x="29" y="36"/>
                  </a:lnTo>
                  <a:lnTo>
                    <a:pt x="31" y="21"/>
                  </a:lnTo>
                  <a:lnTo>
                    <a:pt x="35" y="9"/>
                  </a:lnTo>
                  <a:lnTo>
                    <a:pt x="40" y="4"/>
                  </a:lnTo>
                  <a:lnTo>
                    <a:pt x="27" y="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" name="Freeform 190">
              <a:extLst>
                <a:ext uri="{FF2B5EF4-FFF2-40B4-BE49-F238E27FC236}">
                  <a16:creationId xmlns:a16="http://schemas.microsoft.com/office/drawing/2014/main" id="{993F678F-DB81-483F-A0D0-E1C7211BE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8212" y="3485"/>
              <a:ext cx="30" cy="115"/>
            </a:xfrm>
            <a:custGeom>
              <a:avLst/>
              <a:gdLst>
                <a:gd name="T0" fmla="*/ 23 w 30"/>
                <a:gd name="T1" fmla="*/ 0 h 115"/>
                <a:gd name="T2" fmla="*/ 0 w 30"/>
                <a:gd name="T3" fmla="*/ 8 h 115"/>
                <a:gd name="T4" fmla="*/ 9 w 30"/>
                <a:gd name="T5" fmla="*/ 11 h 115"/>
                <a:gd name="T6" fmla="*/ 14 w 30"/>
                <a:gd name="T7" fmla="*/ 20 h 115"/>
                <a:gd name="T8" fmla="*/ 15 w 30"/>
                <a:gd name="T9" fmla="*/ 21 h 115"/>
                <a:gd name="T10" fmla="*/ 16 w 30"/>
                <a:gd name="T11" fmla="*/ 38 h 115"/>
                <a:gd name="T12" fmla="*/ 16 w 30"/>
                <a:gd name="T13" fmla="*/ 115 h 115"/>
                <a:gd name="T14" fmla="*/ 30 w 30"/>
                <a:gd name="T15" fmla="*/ 115 h 115"/>
                <a:gd name="T16" fmla="*/ 30 w 30"/>
                <a:gd name="T17" fmla="*/ 31 h 115"/>
                <a:gd name="T18" fmla="*/ 30 w 30"/>
                <a:gd name="T19" fmla="*/ 30 h 115"/>
                <a:gd name="T20" fmla="*/ 28 w 30"/>
                <a:gd name="T21" fmla="*/ 12 h 115"/>
                <a:gd name="T22" fmla="*/ 23 w 30"/>
                <a:gd name="T2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115">
                  <a:moveTo>
                    <a:pt x="23" y="0"/>
                  </a:moveTo>
                  <a:lnTo>
                    <a:pt x="0" y="8"/>
                  </a:lnTo>
                  <a:lnTo>
                    <a:pt x="9" y="11"/>
                  </a:lnTo>
                  <a:lnTo>
                    <a:pt x="14" y="20"/>
                  </a:lnTo>
                  <a:lnTo>
                    <a:pt x="15" y="21"/>
                  </a:lnTo>
                  <a:lnTo>
                    <a:pt x="16" y="38"/>
                  </a:lnTo>
                  <a:lnTo>
                    <a:pt x="16" y="115"/>
                  </a:lnTo>
                  <a:lnTo>
                    <a:pt x="30" y="115"/>
                  </a:lnTo>
                  <a:lnTo>
                    <a:pt x="30" y="31"/>
                  </a:lnTo>
                  <a:lnTo>
                    <a:pt x="30" y="30"/>
                  </a:lnTo>
                  <a:lnTo>
                    <a:pt x="28" y="1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" name="Freeform 189">
              <a:extLst>
                <a:ext uri="{FF2B5EF4-FFF2-40B4-BE49-F238E27FC236}">
                  <a16:creationId xmlns:a16="http://schemas.microsoft.com/office/drawing/2014/main" id="{3AAAD0A9-3D01-4084-A9CD-52088B78A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6" y="3478"/>
              <a:ext cx="25" cy="122"/>
            </a:xfrm>
            <a:custGeom>
              <a:avLst/>
              <a:gdLst>
                <a:gd name="T0" fmla="*/ 13 w 25"/>
                <a:gd name="T1" fmla="*/ 0 h 122"/>
                <a:gd name="T2" fmla="*/ 0 w 25"/>
                <a:gd name="T3" fmla="*/ 0 h 122"/>
                <a:gd name="T4" fmla="*/ 0 w 25"/>
                <a:gd name="T5" fmla="*/ 122 h 122"/>
                <a:gd name="T6" fmla="*/ 15 w 25"/>
                <a:gd name="T7" fmla="*/ 122 h 122"/>
                <a:gd name="T8" fmla="*/ 15 w 25"/>
                <a:gd name="T9" fmla="*/ 59 h 122"/>
                <a:gd name="T10" fmla="*/ 15 w 25"/>
                <a:gd name="T11" fmla="*/ 48 h 122"/>
                <a:gd name="T12" fmla="*/ 17 w 25"/>
                <a:gd name="T13" fmla="*/ 33 h 122"/>
                <a:gd name="T14" fmla="*/ 17 w 25"/>
                <a:gd name="T15" fmla="*/ 32 h 122"/>
                <a:gd name="T16" fmla="*/ 25 w 25"/>
                <a:gd name="T17" fmla="*/ 20 h 122"/>
                <a:gd name="T18" fmla="*/ 25 w 25"/>
                <a:gd name="T19" fmla="*/ 19 h 122"/>
                <a:gd name="T20" fmla="*/ 13 w 25"/>
                <a:gd name="T21" fmla="*/ 17 h 122"/>
                <a:gd name="T22" fmla="*/ 13 w 25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122">
                  <a:moveTo>
                    <a:pt x="13" y="0"/>
                  </a:moveTo>
                  <a:lnTo>
                    <a:pt x="0" y="0"/>
                  </a:lnTo>
                  <a:lnTo>
                    <a:pt x="0" y="122"/>
                  </a:lnTo>
                  <a:lnTo>
                    <a:pt x="15" y="122"/>
                  </a:lnTo>
                  <a:lnTo>
                    <a:pt x="15" y="59"/>
                  </a:lnTo>
                  <a:lnTo>
                    <a:pt x="15" y="48"/>
                  </a:lnTo>
                  <a:lnTo>
                    <a:pt x="17" y="33"/>
                  </a:lnTo>
                  <a:lnTo>
                    <a:pt x="17" y="32"/>
                  </a:lnTo>
                  <a:lnTo>
                    <a:pt x="25" y="20"/>
                  </a:lnTo>
                  <a:lnTo>
                    <a:pt x="25" y="19"/>
                  </a:lnTo>
                  <a:lnTo>
                    <a:pt x="13" y="1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" name="Freeform 188">
              <a:extLst>
                <a:ext uri="{FF2B5EF4-FFF2-40B4-BE49-F238E27FC236}">
                  <a16:creationId xmlns:a16="http://schemas.microsoft.com/office/drawing/2014/main" id="{A836C49E-ED9C-4669-A14C-3A3727766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9" y="3475"/>
              <a:ext cx="49" cy="22"/>
            </a:xfrm>
            <a:custGeom>
              <a:avLst/>
              <a:gdLst>
                <a:gd name="T0" fmla="*/ 26 w 49"/>
                <a:gd name="T1" fmla="*/ 0 h 22"/>
                <a:gd name="T2" fmla="*/ 21 w 49"/>
                <a:gd name="T3" fmla="*/ 1 h 22"/>
                <a:gd name="T4" fmla="*/ 11 w 49"/>
                <a:gd name="T5" fmla="*/ 6 h 22"/>
                <a:gd name="T6" fmla="*/ 8 w 49"/>
                <a:gd name="T7" fmla="*/ 8 h 22"/>
                <a:gd name="T8" fmla="*/ 0 w 49"/>
                <a:gd name="T9" fmla="*/ 20 h 22"/>
                <a:gd name="T10" fmla="*/ 12 w 49"/>
                <a:gd name="T11" fmla="*/ 22 h 22"/>
                <a:gd name="T12" fmla="*/ 23 w 49"/>
                <a:gd name="T13" fmla="*/ 18 h 22"/>
                <a:gd name="T14" fmla="*/ 49 w 49"/>
                <a:gd name="T15" fmla="*/ 18 h 22"/>
                <a:gd name="T16" fmla="*/ 42 w 49"/>
                <a:gd name="T17" fmla="*/ 6 h 22"/>
                <a:gd name="T18" fmla="*/ 38 w 49"/>
                <a:gd name="T19" fmla="*/ 3 h 22"/>
                <a:gd name="T20" fmla="*/ 26 w 49"/>
                <a:gd name="T2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22">
                  <a:moveTo>
                    <a:pt x="26" y="0"/>
                  </a:moveTo>
                  <a:lnTo>
                    <a:pt x="21" y="1"/>
                  </a:lnTo>
                  <a:lnTo>
                    <a:pt x="11" y="6"/>
                  </a:lnTo>
                  <a:lnTo>
                    <a:pt x="8" y="8"/>
                  </a:lnTo>
                  <a:lnTo>
                    <a:pt x="0" y="20"/>
                  </a:lnTo>
                  <a:lnTo>
                    <a:pt x="12" y="22"/>
                  </a:lnTo>
                  <a:lnTo>
                    <a:pt x="23" y="18"/>
                  </a:lnTo>
                  <a:lnTo>
                    <a:pt x="49" y="18"/>
                  </a:lnTo>
                  <a:lnTo>
                    <a:pt x="42" y="6"/>
                  </a:lnTo>
                  <a:lnTo>
                    <a:pt x="38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" name="Freeform 187">
              <a:extLst>
                <a:ext uri="{FF2B5EF4-FFF2-40B4-BE49-F238E27FC236}">
                  <a16:creationId xmlns:a16="http://schemas.microsoft.com/office/drawing/2014/main" id="{670E3C1A-DFDF-428D-AD29-EC4170F8A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9" y="3475"/>
              <a:ext cx="46" cy="22"/>
            </a:xfrm>
            <a:custGeom>
              <a:avLst/>
              <a:gdLst>
                <a:gd name="T0" fmla="*/ 27 w 46"/>
                <a:gd name="T1" fmla="*/ 0 h 22"/>
                <a:gd name="T2" fmla="*/ 17 w 46"/>
                <a:gd name="T3" fmla="*/ 2 h 22"/>
                <a:gd name="T4" fmla="*/ 8 w 46"/>
                <a:gd name="T5" fmla="*/ 9 h 22"/>
                <a:gd name="T6" fmla="*/ 0 w 46"/>
                <a:gd name="T7" fmla="*/ 22 h 22"/>
                <a:gd name="T8" fmla="*/ 13 w 46"/>
                <a:gd name="T9" fmla="*/ 22 h 22"/>
                <a:gd name="T10" fmla="*/ 23 w 46"/>
                <a:gd name="T11" fmla="*/ 18 h 22"/>
                <a:gd name="T12" fmla="*/ 46 w 46"/>
                <a:gd name="T13" fmla="*/ 10 h 22"/>
                <a:gd name="T14" fmla="*/ 38 w 46"/>
                <a:gd name="T15" fmla="*/ 3 h 22"/>
                <a:gd name="T16" fmla="*/ 27 w 46"/>
                <a:gd name="T1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22">
                  <a:moveTo>
                    <a:pt x="27" y="0"/>
                  </a:moveTo>
                  <a:lnTo>
                    <a:pt x="17" y="2"/>
                  </a:lnTo>
                  <a:lnTo>
                    <a:pt x="8" y="9"/>
                  </a:lnTo>
                  <a:lnTo>
                    <a:pt x="0" y="22"/>
                  </a:lnTo>
                  <a:lnTo>
                    <a:pt x="13" y="22"/>
                  </a:lnTo>
                  <a:lnTo>
                    <a:pt x="23" y="18"/>
                  </a:lnTo>
                  <a:lnTo>
                    <a:pt x="46" y="10"/>
                  </a:lnTo>
                  <a:lnTo>
                    <a:pt x="38" y="3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" name="Freeform 186">
              <a:extLst>
                <a:ext uri="{FF2B5EF4-FFF2-40B4-BE49-F238E27FC236}">
                  <a16:creationId xmlns:a16="http://schemas.microsoft.com/office/drawing/2014/main" id="{5AE521AB-2C32-4B3E-992E-8452CB082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9" y="3328"/>
              <a:ext cx="29" cy="28"/>
            </a:xfrm>
            <a:custGeom>
              <a:avLst/>
              <a:gdLst>
                <a:gd name="T0" fmla="*/ 10 w 29"/>
                <a:gd name="T1" fmla="*/ 0 h 28"/>
                <a:gd name="T2" fmla="*/ 0 w 29"/>
                <a:gd name="T3" fmla="*/ 8 h 28"/>
                <a:gd name="T4" fmla="*/ 0 w 29"/>
                <a:gd name="T5" fmla="*/ 28 h 28"/>
                <a:gd name="T6" fmla="*/ 4 w 29"/>
                <a:gd name="T7" fmla="*/ 25 h 28"/>
                <a:gd name="T8" fmla="*/ 15 w 29"/>
                <a:gd name="T9" fmla="*/ 18 h 28"/>
                <a:gd name="T10" fmla="*/ 20 w 29"/>
                <a:gd name="T11" fmla="*/ 13 h 28"/>
                <a:gd name="T12" fmla="*/ 29 w 29"/>
                <a:gd name="T13" fmla="*/ 3 h 28"/>
                <a:gd name="T14" fmla="*/ 10 w 29"/>
                <a:gd name="T1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28">
                  <a:moveTo>
                    <a:pt x="10" y="0"/>
                  </a:moveTo>
                  <a:lnTo>
                    <a:pt x="0" y="8"/>
                  </a:lnTo>
                  <a:lnTo>
                    <a:pt x="0" y="28"/>
                  </a:lnTo>
                  <a:lnTo>
                    <a:pt x="4" y="25"/>
                  </a:lnTo>
                  <a:lnTo>
                    <a:pt x="15" y="18"/>
                  </a:lnTo>
                  <a:lnTo>
                    <a:pt x="20" y="13"/>
                  </a:lnTo>
                  <a:lnTo>
                    <a:pt x="29" y="3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" name="Freeform 185">
              <a:extLst>
                <a:ext uri="{FF2B5EF4-FFF2-40B4-BE49-F238E27FC236}">
                  <a16:creationId xmlns:a16="http://schemas.microsoft.com/office/drawing/2014/main" id="{0E95792C-1E67-4345-81AC-F5EB0959C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9" y="3294"/>
              <a:ext cx="34" cy="170"/>
            </a:xfrm>
            <a:custGeom>
              <a:avLst/>
              <a:gdLst>
                <a:gd name="T0" fmla="*/ 34 w 34"/>
                <a:gd name="T1" fmla="*/ 0 h 170"/>
                <a:gd name="T2" fmla="*/ 24 w 34"/>
                <a:gd name="T3" fmla="*/ 0 h 170"/>
                <a:gd name="T4" fmla="*/ 20 w 34"/>
                <a:gd name="T5" fmla="*/ 10 h 170"/>
                <a:gd name="T6" fmla="*/ 11 w 34"/>
                <a:gd name="T7" fmla="*/ 22 h 170"/>
                <a:gd name="T8" fmla="*/ 9 w 34"/>
                <a:gd name="T9" fmla="*/ 25 h 170"/>
                <a:gd name="T10" fmla="*/ 0 w 34"/>
                <a:gd name="T11" fmla="*/ 34 h 170"/>
                <a:gd name="T12" fmla="*/ 19 w 34"/>
                <a:gd name="T13" fmla="*/ 37 h 170"/>
                <a:gd name="T14" fmla="*/ 19 w 34"/>
                <a:gd name="T15" fmla="*/ 170 h 170"/>
                <a:gd name="T16" fmla="*/ 34 w 34"/>
                <a:gd name="T17" fmla="*/ 170 h 170"/>
                <a:gd name="T18" fmla="*/ 34 w 34"/>
                <a:gd name="T19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170">
                  <a:moveTo>
                    <a:pt x="34" y="0"/>
                  </a:moveTo>
                  <a:lnTo>
                    <a:pt x="24" y="0"/>
                  </a:lnTo>
                  <a:lnTo>
                    <a:pt x="20" y="10"/>
                  </a:lnTo>
                  <a:lnTo>
                    <a:pt x="11" y="22"/>
                  </a:lnTo>
                  <a:lnTo>
                    <a:pt x="9" y="25"/>
                  </a:lnTo>
                  <a:lnTo>
                    <a:pt x="0" y="34"/>
                  </a:lnTo>
                  <a:lnTo>
                    <a:pt x="19" y="37"/>
                  </a:lnTo>
                  <a:lnTo>
                    <a:pt x="19" y="170"/>
                  </a:lnTo>
                  <a:lnTo>
                    <a:pt x="34" y="17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" name="Line 184">
              <a:extLst>
                <a:ext uri="{FF2B5EF4-FFF2-40B4-BE49-F238E27FC236}">
                  <a16:creationId xmlns:a16="http://schemas.microsoft.com/office/drawing/2014/main" id="{A86F989C-3B47-455C-885C-1859D6B3AF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3" y="3210"/>
              <a:ext cx="1" cy="321"/>
            </a:xfrm>
            <a:prstGeom prst="line">
              <a:avLst/>
            </a:prstGeom>
            <a:noFill/>
            <a:ln w="139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" name="Freeform 183">
              <a:extLst>
                <a:ext uri="{FF2B5EF4-FFF2-40B4-BE49-F238E27FC236}">
                  <a16:creationId xmlns:a16="http://schemas.microsoft.com/office/drawing/2014/main" id="{CD2A562E-95E6-4D56-91E1-128127869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9" y="4656"/>
              <a:ext cx="29" cy="28"/>
            </a:xfrm>
            <a:custGeom>
              <a:avLst/>
              <a:gdLst>
                <a:gd name="T0" fmla="*/ 10 w 29"/>
                <a:gd name="T1" fmla="*/ 0 h 28"/>
                <a:gd name="T2" fmla="*/ 0 w 29"/>
                <a:gd name="T3" fmla="*/ 8 h 28"/>
                <a:gd name="T4" fmla="*/ 0 w 29"/>
                <a:gd name="T5" fmla="*/ 28 h 28"/>
                <a:gd name="T6" fmla="*/ 4 w 29"/>
                <a:gd name="T7" fmla="*/ 25 h 28"/>
                <a:gd name="T8" fmla="*/ 15 w 29"/>
                <a:gd name="T9" fmla="*/ 17 h 28"/>
                <a:gd name="T10" fmla="*/ 20 w 29"/>
                <a:gd name="T11" fmla="*/ 13 h 28"/>
                <a:gd name="T12" fmla="*/ 29 w 29"/>
                <a:gd name="T13" fmla="*/ 3 h 28"/>
                <a:gd name="T14" fmla="*/ 10 w 29"/>
                <a:gd name="T1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28">
                  <a:moveTo>
                    <a:pt x="10" y="0"/>
                  </a:moveTo>
                  <a:lnTo>
                    <a:pt x="0" y="8"/>
                  </a:lnTo>
                  <a:lnTo>
                    <a:pt x="0" y="28"/>
                  </a:lnTo>
                  <a:lnTo>
                    <a:pt x="4" y="25"/>
                  </a:lnTo>
                  <a:lnTo>
                    <a:pt x="15" y="17"/>
                  </a:lnTo>
                  <a:lnTo>
                    <a:pt x="20" y="13"/>
                  </a:lnTo>
                  <a:lnTo>
                    <a:pt x="29" y="3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" name="Freeform 182">
              <a:extLst>
                <a:ext uri="{FF2B5EF4-FFF2-40B4-BE49-F238E27FC236}">
                  <a16:creationId xmlns:a16="http://schemas.microsoft.com/office/drawing/2014/main" id="{B7240586-7016-4F7B-B6C9-F8CF8E4F2229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9" y="4622"/>
              <a:ext cx="34" cy="169"/>
            </a:xfrm>
            <a:custGeom>
              <a:avLst/>
              <a:gdLst>
                <a:gd name="T0" fmla="*/ 34 w 34"/>
                <a:gd name="T1" fmla="*/ 0 h 169"/>
                <a:gd name="T2" fmla="*/ 24 w 34"/>
                <a:gd name="T3" fmla="*/ 0 h 169"/>
                <a:gd name="T4" fmla="*/ 20 w 34"/>
                <a:gd name="T5" fmla="*/ 9 h 169"/>
                <a:gd name="T6" fmla="*/ 11 w 34"/>
                <a:gd name="T7" fmla="*/ 22 h 169"/>
                <a:gd name="T8" fmla="*/ 9 w 34"/>
                <a:gd name="T9" fmla="*/ 24 h 169"/>
                <a:gd name="T10" fmla="*/ 0 w 34"/>
                <a:gd name="T11" fmla="*/ 34 h 169"/>
                <a:gd name="T12" fmla="*/ 19 w 34"/>
                <a:gd name="T13" fmla="*/ 37 h 169"/>
                <a:gd name="T14" fmla="*/ 19 w 34"/>
                <a:gd name="T15" fmla="*/ 169 h 169"/>
                <a:gd name="T16" fmla="*/ 34 w 34"/>
                <a:gd name="T17" fmla="*/ 169 h 169"/>
                <a:gd name="T18" fmla="*/ 34 w 34"/>
                <a:gd name="T1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169">
                  <a:moveTo>
                    <a:pt x="34" y="0"/>
                  </a:moveTo>
                  <a:lnTo>
                    <a:pt x="24" y="0"/>
                  </a:lnTo>
                  <a:lnTo>
                    <a:pt x="20" y="9"/>
                  </a:lnTo>
                  <a:lnTo>
                    <a:pt x="11" y="22"/>
                  </a:lnTo>
                  <a:lnTo>
                    <a:pt x="9" y="24"/>
                  </a:lnTo>
                  <a:lnTo>
                    <a:pt x="0" y="34"/>
                  </a:lnTo>
                  <a:lnTo>
                    <a:pt x="19" y="37"/>
                  </a:lnTo>
                  <a:lnTo>
                    <a:pt x="19" y="169"/>
                  </a:lnTo>
                  <a:lnTo>
                    <a:pt x="34" y="169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" name="Line 181">
              <a:extLst>
                <a:ext uri="{FF2B5EF4-FFF2-40B4-BE49-F238E27FC236}">
                  <a16:creationId xmlns:a16="http://schemas.microsoft.com/office/drawing/2014/main" id="{7CF28209-6D61-4AA3-88BE-7387639A17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3" y="4551"/>
              <a:ext cx="1" cy="321"/>
            </a:xfrm>
            <a:prstGeom prst="line">
              <a:avLst/>
            </a:prstGeom>
            <a:noFill/>
            <a:ln w="139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" name="Freeform 180">
              <a:extLst>
                <a:ext uri="{FF2B5EF4-FFF2-40B4-BE49-F238E27FC236}">
                  <a16:creationId xmlns:a16="http://schemas.microsoft.com/office/drawing/2014/main" id="{C3AE5E7A-326F-40D6-AA5E-9B024E654481}"/>
                </a:ext>
              </a:extLst>
            </p:cNvPr>
            <p:cNvSpPr>
              <a:spLocks/>
            </p:cNvSpPr>
            <p:nvPr/>
          </p:nvSpPr>
          <p:spPr bwMode="auto">
            <a:xfrm>
              <a:off x="9893" y="3307"/>
              <a:ext cx="78" cy="157"/>
            </a:xfrm>
            <a:custGeom>
              <a:avLst/>
              <a:gdLst>
                <a:gd name="T0" fmla="*/ 68 w 78"/>
                <a:gd name="T1" fmla="*/ 0 h 157"/>
                <a:gd name="T2" fmla="*/ 41 w 78"/>
                <a:gd name="T3" fmla="*/ 4 h 157"/>
                <a:gd name="T4" fmla="*/ 47 w 78"/>
                <a:gd name="T5" fmla="*/ 5 h 157"/>
                <a:gd name="T6" fmla="*/ 57 w 78"/>
                <a:gd name="T7" fmla="*/ 12 h 157"/>
                <a:gd name="T8" fmla="*/ 60 w 78"/>
                <a:gd name="T9" fmla="*/ 18 h 157"/>
                <a:gd name="T10" fmla="*/ 63 w 78"/>
                <a:gd name="T11" fmla="*/ 33 h 157"/>
                <a:gd name="T12" fmla="*/ 62 w 78"/>
                <a:gd name="T13" fmla="*/ 43 h 157"/>
                <a:gd name="T14" fmla="*/ 56 w 78"/>
                <a:gd name="T15" fmla="*/ 58 h 157"/>
                <a:gd name="T16" fmla="*/ 56 w 78"/>
                <a:gd name="T17" fmla="*/ 59 h 157"/>
                <a:gd name="T18" fmla="*/ 50 w 78"/>
                <a:gd name="T19" fmla="*/ 69 h 157"/>
                <a:gd name="T20" fmla="*/ 41 w 78"/>
                <a:gd name="T21" fmla="*/ 80 h 157"/>
                <a:gd name="T22" fmla="*/ 30 w 78"/>
                <a:gd name="T23" fmla="*/ 94 h 157"/>
                <a:gd name="T24" fmla="*/ 27 w 78"/>
                <a:gd name="T25" fmla="*/ 97 h 157"/>
                <a:gd name="T26" fmla="*/ 18 w 78"/>
                <a:gd name="T27" fmla="*/ 109 h 157"/>
                <a:gd name="T28" fmla="*/ 11 w 78"/>
                <a:gd name="T29" fmla="*/ 120 h 157"/>
                <a:gd name="T30" fmla="*/ 7 w 78"/>
                <a:gd name="T31" fmla="*/ 128 h 157"/>
                <a:gd name="T32" fmla="*/ 2 w 78"/>
                <a:gd name="T33" fmla="*/ 142 h 157"/>
                <a:gd name="T34" fmla="*/ 0 w 78"/>
                <a:gd name="T35" fmla="*/ 157 h 157"/>
                <a:gd name="T36" fmla="*/ 78 w 78"/>
                <a:gd name="T37" fmla="*/ 157 h 157"/>
                <a:gd name="T38" fmla="*/ 78 w 78"/>
                <a:gd name="T39" fmla="*/ 137 h 157"/>
                <a:gd name="T40" fmla="*/ 20 w 78"/>
                <a:gd name="T41" fmla="*/ 137 h 157"/>
                <a:gd name="T42" fmla="*/ 26 w 78"/>
                <a:gd name="T43" fmla="*/ 125 h 157"/>
                <a:gd name="T44" fmla="*/ 32 w 78"/>
                <a:gd name="T45" fmla="*/ 117 h 157"/>
                <a:gd name="T46" fmla="*/ 43 w 78"/>
                <a:gd name="T47" fmla="*/ 104 h 157"/>
                <a:gd name="T48" fmla="*/ 50 w 78"/>
                <a:gd name="T49" fmla="*/ 95 h 157"/>
                <a:gd name="T50" fmla="*/ 59 w 78"/>
                <a:gd name="T51" fmla="*/ 84 h 157"/>
                <a:gd name="T52" fmla="*/ 65 w 78"/>
                <a:gd name="T53" fmla="*/ 74 h 157"/>
                <a:gd name="T54" fmla="*/ 70 w 78"/>
                <a:gd name="T55" fmla="*/ 67 h 157"/>
                <a:gd name="T56" fmla="*/ 75 w 78"/>
                <a:gd name="T57" fmla="*/ 54 h 157"/>
                <a:gd name="T58" fmla="*/ 76 w 78"/>
                <a:gd name="T59" fmla="*/ 50 h 157"/>
                <a:gd name="T60" fmla="*/ 78 w 78"/>
                <a:gd name="T61" fmla="*/ 34 h 157"/>
                <a:gd name="T62" fmla="*/ 78 w 78"/>
                <a:gd name="T63" fmla="*/ 28 h 157"/>
                <a:gd name="T64" fmla="*/ 75 w 78"/>
                <a:gd name="T65" fmla="*/ 13 h 157"/>
                <a:gd name="T66" fmla="*/ 68 w 78"/>
                <a:gd name="T6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" h="157">
                  <a:moveTo>
                    <a:pt x="68" y="0"/>
                  </a:moveTo>
                  <a:lnTo>
                    <a:pt x="41" y="4"/>
                  </a:lnTo>
                  <a:lnTo>
                    <a:pt x="47" y="5"/>
                  </a:lnTo>
                  <a:lnTo>
                    <a:pt x="57" y="12"/>
                  </a:lnTo>
                  <a:lnTo>
                    <a:pt x="60" y="18"/>
                  </a:lnTo>
                  <a:lnTo>
                    <a:pt x="63" y="33"/>
                  </a:lnTo>
                  <a:lnTo>
                    <a:pt x="62" y="43"/>
                  </a:lnTo>
                  <a:lnTo>
                    <a:pt x="56" y="58"/>
                  </a:lnTo>
                  <a:lnTo>
                    <a:pt x="56" y="59"/>
                  </a:lnTo>
                  <a:lnTo>
                    <a:pt x="50" y="69"/>
                  </a:lnTo>
                  <a:lnTo>
                    <a:pt x="41" y="80"/>
                  </a:lnTo>
                  <a:lnTo>
                    <a:pt x="30" y="94"/>
                  </a:lnTo>
                  <a:lnTo>
                    <a:pt x="27" y="97"/>
                  </a:lnTo>
                  <a:lnTo>
                    <a:pt x="18" y="109"/>
                  </a:lnTo>
                  <a:lnTo>
                    <a:pt x="11" y="120"/>
                  </a:lnTo>
                  <a:lnTo>
                    <a:pt x="7" y="128"/>
                  </a:lnTo>
                  <a:lnTo>
                    <a:pt x="2" y="142"/>
                  </a:lnTo>
                  <a:lnTo>
                    <a:pt x="0" y="157"/>
                  </a:lnTo>
                  <a:lnTo>
                    <a:pt x="78" y="157"/>
                  </a:lnTo>
                  <a:lnTo>
                    <a:pt x="78" y="137"/>
                  </a:lnTo>
                  <a:lnTo>
                    <a:pt x="20" y="137"/>
                  </a:lnTo>
                  <a:lnTo>
                    <a:pt x="26" y="125"/>
                  </a:lnTo>
                  <a:lnTo>
                    <a:pt x="32" y="117"/>
                  </a:lnTo>
                  <a:lnTo>
                    <a:pt x="43" y="104"/>
                  </a:lnTo>
                  <a:lnTo>
                    <a:pt x="50" y="95"/>
                  </a:lnTo>
                  <a:lnTo>
                    <a:pt x="59" y="84"/>
                  </a:lnTo>
                  <a:lnTo>
                    <a:pt x="65" y="74"/>
                  </a:lnTo>
                  <a:lnTo>
                    <a:pt x="70" y="67"/>
                  </a:lnTo>
                  <a:lnTo>
                    <a:pt x="75" y="54"/>
                  </a:lnTo>
                  <a:lnTo>
                    <a:pt x="76" y="50"/>
                  </a:lnTo>
                  <a:lnTo>
                    <a:pt x="78" y="34"/>
                  </a:lnTo>
                  <a:lnTo>
                    <a:pt x="78" y="28"/>
                  </a:lnTo>
                  <a:lnTo>
                    <a:pt x="75" y="13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" name="Freeform 179">
              <a:extLst>
                <a:ext uri="{FF2B5EF4-FFF2-40B4-BE49-F238E27FC236}">
                  <a16:creationId xmlns:a16="http://schemas.microsoft.com/office/drawing/2014/main" id="{2F411BD0-79BF-4F4A-AFA4-F3EA8D140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96" y="3294"/>
              <a:ext cx="65" cy="51"/>
            </a:xfrm>
            <a:custGeom>
              <a:avLst/>
              <a:gdLst>
                <a:gd name="T0" fmla="*/ 38 w 65"/>
                <a:gd name="T1" fmla="*/ 0 h 51"/>
                <a:gd name="T2" fmla="*/ 31 w 65"/>
                <a:gd name="T3" fmla="*/ 0 h 51"/>
                <a:gd name="T4" fmla="*/ 20 w 65"/>
                <a:gd name="T5" fmla="*/ 4 h 51"/>
                <a:gd name="T6" fmla="*/ 11 w 65"/>
                <a:gd name="T7" fmla="*/ 12 h 51"/>
                <a:gd name="T8" fmla="*/ 8 w 65"/>
                <a:gd name="T9" fmla="*/ 18 h 51"/>
                <a:gd name="T10" fmla="*/ 2 w 65"/>
                <a:gd name="T11" fmla="*/ 32 h 51"/>
                <a:gd name="T12" fmla="*/ 0 w 65"/>
                <a:gd name="T13" fmla="*/ 49 h 51"/>
                <a:gd name="T14" fmla="*/ 15 w 65"/>
                <a:gd name="T15" fmla="*/ 51 h 51"/>
                <a:gd name="T16" fmla="*/ 16 w 65"/>
                <a:gd name="T17" fmla="*/ 39 h 51"/>
                <a:gd name="T18" fmla="*/ 21 w 65"/>
                <a:gd name="T19" fmla="*/ 26 h 51"/>
                <a:gd name="T20" fmla="*/ 26 w 65"/>
                <a:gd name="T21" fmla="*/ 20 h 51"/>
                <a:gd name="T22" fmla="*/ 38 w 65"/>
                <a:gd name="T23" fmla="*/ 17 h 51"/>
                <a:gd name="T24" fmla="*/ 65 w 65"/>
                <a:gd name="T25" fmla="*/ 13 h 51"/>
                <a:gd name="T26" fmla="*/ 60 w 65"/>
                <a:gd name="T27" fmla="*/ 8 h 51"/>
                <a:gd name="T28" fmla="*/ 50 w 65"/>
                <a:gd name="T29" fmla="*/ 2 h 51"/>
                <a:gd name="T30" fmla="*/ 38 w 65"/>
                <a:gd name="T3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" h="51">
                  <a:moveTo>
                    <a:pt x="38" y="0"/>
                  </a:moveTo>
                  <a:lnTo>
                    <a:pt x="31" y="0"/>
                  </a:lnTo>
                  <a:lnTo>
                    <a:pt x="20" y="4"/>
                  </a:lnTo>
                  <a:lnTo>
                    <a:pt x="11" y="12"/>
                  </a:lnTo>
                  <a:lnTo>
                    <a:pt x="8" y="18"/>
                  </a:lnTo>
                  <a:lnTo>
                    <a:pt x="2" y="32"/>
                  </a:lnTo>
                  <a:lnTo>
                    <a:pt x="0" y="49"/>
                  </a:lnTo>
                  <a:lnTo>
                    <a:pt x="15" y="51"/>
                  </a:lnTo>
                  <a:lnTo>
                    <a:pt x="16" y="39"/>
                  </a:lnTo>
                  <a:lnTo>
                    <a:pt x="21" y="26"/>
                  </a:lnTo>
                  <a:lnTo>
                    <a:pt x="26" y="20"/>
                  </a:lnTo>
                  <a:lnTo>
                    <a:pt x="38" y="17"/>
                  </a:lnTo>
                  <a:lnTo>
                    <a:pt x="65" y="13"/>
                  </a:lnTo>
                  <a:lnTo>
                    <a:pt x="60" y="8"/>
                  </a:lnTo>
                  <a:lnTo>
                    <a:pt x="50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" name="Line 178">
              <a:extLst>
                <a:ext uri="{FF2B5EF4-FFF2-40B4-BE49-F238E27FC236}">
                  <a16:creationId xmlns:a16="http://schemas.microsoft.com/office/drawing/2014/main" id="{F6E393B5-8096-4AA6-8B89-9AA9F254DE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20" y="3210"/>
              <a:ext cx="1" cy="321"/>
            </a:xfrm>
            <a:prstGeom prst="line">
              <a:avLst/>
            </a:prstGeom>
            <a:noFill/>
            <a:ln w="139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7" name="Freeform 177">
              <a:extLst>
                <a:ext uri="{FF2B5EF4-FFF2-40B4-BE49-F238E27FC236}">
                  <a16:creationId xmlns:a16="http://schemas.microsoft.com/office/drawing/2014/main" id="{CA774EF1-4A67-4B65-98DA-0EA0C2147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93" y="4635"/>
              <a:ext cx="78" cy="156"/>
            </a:xfrm>
            <a:custGeom>
              <a:avLst/>
              <a:gdLst>
                <a:gd name="T0" fmla="*/ 68 w 78"/>
                <a:gd name="T1" fmla="*/ 0 h 156"/>
                <a:gd name="T2" fmla="*/ 41 w 78"/>
                <a:gd name="T3" fmla="*/ 4 h 156"/>
                <a:gd name="T4" fmla="*/ 47 w 78"/>
                <a:gd name="T5" fmla="*/ 5 h 156"/>
                <a:gd name="T6" fmla="*/ 57 w 78"/>
                <a:gd name="T7" fmla="*/ 12 h 156"/>
                <a:gd name="T8" fmla="*/ 60 w 78"/>
                <a:gd name="T9" fmla="*/ 18 h 156"/>
                <a:gd name="T10" fmla="*/ 63 w 78"/>
                <a:gd name="T11" fmla="*/ 33 h 156"/>
                <a:gd name="T12" fmla="*/ 62 w 78"/>
                <a:gd name="T13" fmla="*/ 43 h 156"/>
                <a:gd name="T14" fmla="*/ 56 w 78"/>
                <a:gd name="T15" fmla="*/ 58 h 156"/>
                <a:gd name="T16" fmla="*/ 56 w 78"/>
                <a:gd name="T17" fmla="*/ 59 h 156"/>
                <a:gd name="T18" fmla="*/ 50 w 78"/>
                <a:gd name="T19" fmla="*/ 69 h 156"/>
                <a:gd name="T20" fmla="*/ 41 w 78"/>
                <a:gd name="T21" fmla="*/ 80 h 156"/>
                <a:gd name="T22" fmla="*/ 30 w 78"/>
                <a:gd name="T23" fmla="*/ 94 h 156"/>
                <a:gd name="T24" fmla="*/ 27 w 78"/>
                <a:gd name="T25" fmla="*/ 97 h 156"/>
                <a:gd name="T26" fmla="*/ 18 w 78"/>
                <a:gd name="T27" fmla="*/ 109 h 156"/>
                <a:gd name="T28" fmla="*/ 11 w 78"/>
                <a:gd name="T29" fmla="*/ 119 h 156"/>
                <a:gd name="T30" fmla="*/ 7 w 78"/>
                <a:gd name="T31" fmla="*/ 128 h 156"/>
                <a:gd name="T32" fmla="*/ 2 w 78"/>
                <a:gd name="T33" fmla="*/ 142 h 156"/>
                <a:gd name="T34" fmla="*/ 0 w 78"/>
                <a:gd name="T35" fmla="*/ 156 h 156"/>
                <a:gd name="T36" fmla="*/ 78 w 78"/>
                <a:gd name="T37" fmla="*/ 156 h 156"/>
                <a:gd name="T38" fmla="*/ 78 w 78"/>
                <a:gd name="T39" fmla="*/ 136 h 156"/>
                <a:gd name="T40" fmla="*/ 20 w 78"/>
                <a:gd name="T41" fmla="*/ 136 h 156"/>
                <a:gd name="T42" fmla="*/ 26 w 78"/>
                <a:gd name="T43" fmla="*/ 125 h 156"/>
                <a:gd name="T44" fmla="*/ 32 w 78"/>
                <a:gd name="T45" fmla="*/ 117 h 156"/>
                <a:gd name="T46" fmla="*/ 43 w 78"/>
                <a:gd name="T47" fmla="*/ 104 h 156"/>
                <a:gd name="T48" fmla="*/ 50 w 78"/>
                <a:gd name="T49" fmla="*/ 95 h 156"/>
                <a:gd name="T50" fmla="*/ 59 w 78"/>
                <a:gd name="T51" fmla="*/ 83 h 156"/>
                <a:gd name="T52" fmla="*/ 65 w 78"/>
                <a:gd name="T53" fmla="*/ 74 h 156"/>
                <a:gd name="T54" fmla="*/ 70 w 78"/>
                <a:gd name="T55" fmla="*/ 67 h 156"/>
                <a:gd name="T56" fmla="*/ 75 w 78"/>
                <a:gd name="T57" fmla="*/ 53 h 156"/>
                <a:gd name="T58" fmla="*/ 76 w 78"/>
                <a:gd name="T59" fmla="*/ 49 h 156"/>
                <a:gd name="T60" fmla="*/ 78 w 78"/>
                <a:gd name="T61" fmla="*/ 33 h 156"/>
                <a:gd name="T62" fmla="*/ 78 w 78"/>
                <a:gd name="T63" fmla="*/ 28 h 156"/>
                <a:gd name="T64" fmla="*/ 75 w 78"/>
                <a:gd name="T65" fmla="*/ 13 h 156"/>
                <a:gd name="T66" fmla="*/ 68 w 78"/>
                <a:gd name="T6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" h="156">
                  <a:moveTo>
                    <a:pt x="68" y="0"/>
                  </a:moveTo>
                  <a:lnTo>
                    <a:pt x="41" y="4"/>
                  </a:lnTo>
                  <a:lnTo>
                    <a:pt x="47" y="5"/>
                  </a:lnTo>
                  <a:lnTo>
                    <a:pt x="57" y="12"/>
                  </a:lnTo>
                  <a:lnTo>
                    <a:pt x="60" y="18"/>
                  </a:lnTo>
                  <a:lnTo>
                    <a:pt x="63" y="33"/>
                  </a:lnTo>
                  <a:lnTo>
                    <a:pt x="62" y="43"/>
                  </a:lnTo>
                  <a:lnTo>
                    <a:pt x="56" y="58"/>
                  </a:lnTo>
                  <a:lnTo>
                    <a:pt x="56" y="59"/>
                  </a:lnTo>
                  <a:lnTo>
                    <a:pt x="50" y="69"/>
                  </a:lnTo>
                  <a:lnTo>
                    <a:pt x="41" y="80"/>
                  </a:lnTo>
                  <a:lnTo>
                    <a:pt x="30" y="94"/>
                  </a:lnTo>
                  <a:lnTo>
                    <a:pt x="27" y="97"/>
                  </a:lnTo>
                  <a:lnTo>
                    <a:pt x="18" y="109"/>
                  </a:lnTo>
                  <a:lnTo>
                    <a:pt x="11" y="119"/>
                  </a:lnTo>
                  <a:lnTo>
                    <a:pt x="7" y="128"/>
                  </a:lnTo>
                  <a:lnTo>
                    <a:pt x="2" y="142"/>
                  </a:lnTo>
                  <a:lnTo>
                    <a:pt x="0" y="156"/>
                  </a:lnTo>
                  <a:lnTo>
                    <a:pt x="78" y="156"/>
                  </a:lnTo>
                  <a:lnTo>
                    <a:pt x="78" y="136"/>
                  </a:lnTo>
                  <a:lnTo>
                    <a:pt x="20" y="136"/>
                  </a:lnTo>
                  <a:lnTo>
                    <a:pt x="26" y="125"/>
                  </a:lnTo>
                  <a:lnTo>
                    <a:pt x="32" y="117"/>
                  </a:lnTo>
                  <a:lnTo>
                    <a:pt x="43" y="104"/>
                  </a:lnTo>
                  <a:lnTo>
                    <a:pt x="50" y="95"/>
                  </a:lnTo>
                  <a:lnTo>
                    <a:pt x="59" y="83"/>
                  </a:lnTo>
                  <a:lnTo>
                    <a:pt x="65" y="74"/>
                  </a:lnTo>
                  <a:lnTo>
                    <a:pt x="70" y="67"/>
                  </a:lnTo>
                  <a:lnTo>
                    <a:pt x="75" y="53"/>
                  </a:lnTo>
                  <a:lnTo>
                    <a:pt x="76" y="49"/>
                  </a:lnTo>
                  <a:lnTo>
                    <a:pt x="78" y="33"/>
                  </a:lnTo>
                  <a:lnTo>
                    <a:pt x="78" y="28"/>
                  </a:lnTo>
                  <a:lnTo>
                    <a:pt x="75" y="13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8" name="Freeform 176">
              <a:extLst>
                <a:ext uri="{FF2B5EF4-FFF2-40B4-BE49-F238E27FC236}">
                  <a16:creationId xmlns:a16="http://schemas.microsoft.com/office/drawing/2014/main" id="{E3B480B5-6E3C-48A8-BEC2-A27EBFA73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96" y="4622"/>
              <a:ext cx="65" cy="51"/>
            </a:xfrm>
            <a:custGeom>
              <a:avLst/>
              <a:gdLst>
                <a:gd name="T0" fmla="*/ 38 w 65"/>
                <a:gd name="T1" fmla="*/ 0 h 51"/>
                <a:gd name="T2" fmla="*/ 31 w 65"/>
                <a:gd name="T3" fmla="*/ 0 h 51"/>
                <a:gd name="T4" fmla="*/ 20 w 65"/>
                <a:gd name="T5" fmla="*/ 4 h 51"/>
                <a:gd name="T6" fmla="*/ 11 w 65"/>
                <a:gd name="T7" fmla="*/ 12 h 51"/>
                <a:gd name="T8" fmla="*/ 8 w 65"/>
                <a:gd name="T9" fmla="*/ 18 h 51"/>
                <a:gd name="T10" fmla="*/ 2 w 65"/>
                <a:gd name="T11" fmla="*/ 31 h 51"/>
                <a:gd name="T12" fmla="*/ 0 w 65"/>
                <a:gd name="T13" fmla="*/ 49 h 51"/>
                <a:gd name="T14" fmla="*/ 15 w 65"/>
                <a:gd name="T15" fmla="*/ 51 h 51"/>
                <a:gd name="T16" fmla="*/ 16 w 65"/>
                <a:gd name="T17" fmla="*/ 39 h 51"/>
                <a:gd name="T18" fmla="*/ 21 w 65"/>
                <a:gd name="T19" fmla="*/ 26 h 51"/>
                <a:gd name="T20" fmla="*/ 26 w 65"/>
                <a:gd name="T21" fmla="*/ 20 h 51"/>
                <a:gd name="T22" fmla="*/ 38 w 65"/>
                <a:gd name="T23" fmla="*/ 17 h 51"/>
                <a:gd name="T24" fmla="*/ 65 w 65"/>
                <a:gd name="T25" fmla="*/ 13 h 51"/>
                <a:gd name="T26" fmla="*/ 60 w 65"/>
                <a:gd name="T27" fmla="*/ 8 h 51"/>
                <a:gd name="T28" fmla="*/ 50 w 65"/>
                <a:gd name="T29" fmla="*/ 2 h 51"/>
                <a:gd name="T30" fmla="*/ 38 w 65"/>
                <a:gd name="T3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" h="51">
                  <a:moveTo>
                    <a:pt x="38" y="0"/>
                  </a:moveTo>
                  <a:lnTo>
                    <a:pt x="31" y="0"/>
                  </a:lnTo>
                  <a:lnTo>
                    <a:pt x="20" y="4"/>
                  </a:lnTo>
                  <a:lnTo>
                    <a:pt x="11" y="12"/>
                  </a:lnTo>
                  <a:lnTo>
                    <a:pt x="8" y="18"/>
                  </a:lnTo>
                  <a:lnTo>
                    <a:pt x="2" y="31"/>
                  </a:lnTo>
                  <a:lnTo>
                    <a:pt x="0" y="49"/>
                  </a:lnTo>
                  <a:lnTo>
                    <a:pt x="15" y="51"/>
                  </a:lnTo>
                  <a:lnTo>
                    <a:pt x="16" y="39"/>
                  </a:lnTo>
                  <a:lnTo>
                    <a:pt x="21" y="26"/>
                  </a:lnTo>
                  <a:lnTo>
                    <a:pt x="26" y="20"/>
                  </a:lnTo>
                  <a:lnTo>
                    <a:pt x="38" y="17"/>
                  </a:lnTo>
                  <a:lnTo>
                    <a:pt x="65" y="13"/>
                  </a:lnTo>
                  <a:lnTo>
                    <a:pt x="60" y="8"/>
                  </a:lnTo>
                  <a:lnTo>
                    <a:pt x="50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9" name="Line 175">
              <a:extLst>
                <a:ext uri="{FF2B5EF4-FFF2-40B4-BE49-F238E27FC236}">
                  <a16:creationId xmlns:a16="http://schemas.microsoft.com/office/drawing/2014/main" id="{FC0B8089-7535-4368-9790-6A75636B55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20" y="4551"/>
              <a:ext cx="1" cy="321"/>
            </a:xfrm>
            <a:prstGeom prst="line">
              <a:avLst/>
            </a:prstGeom>
            <a:noFill/>
            <a:ln w="139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0" name="Line 174">
              <a:extLst>
                <a:ext uri="{FF2B5EF4-FFF2-40B4-BE49-F238E27FC236}">
                  <a16:creationId xmlns:a16="http://schemas.microsoft.com/office/drawing/2014/main" id="{5E3D06A6-E390-41DF-B5CB-22EE76138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4400"/>
              <a:ext cx="1" cy="123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1" name="Line 173">
              <a:extLst>
                <a:ext uri="{FF2B5EF4-FFF2-40B4-BE49-F238E27FC236}">
                  <a16:creationId xmlns:a16="http://schemas.microsoft.com/office/drawing/2014/main" id="{B0DF210B-2BCB-4382-B547-7A7029852C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4313"/>
              <a:ext cx="1" cy="210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2" name="Line 172">
              <a:extLst>
                <a:ext uri="{FF2B5EF4-FFF2-40B4-BE49-F238E27FC236}">
                  <a16:creationId xmlns:a16="http://schemas.microsoft.com/office/drawing/2014/main" id="{063B2475-BD6D-46B0-9AA8-24A0347A26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56" y="4508"/>
              <a:ext cx="1074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3" name="Freeform 171">
              <a:extLst>
                <a:ext uri="{FF2B5EF4-FFF2-40B4-BE49-F238E27FC236}">
                  <a16:creationId xmlns:a16="http://schemas.microsoft.com/office/drawing/2014/main" id="{FC7AA57E-BFF4-4E8E-9784-B3237DAB5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9" y="4487"/>
              <a:ext cx="127" cy="43"/>
            </a:xfrm>
            <a:custGeom>
              <a:avLst/>
              <a:gdLst>
                <a:gd name="T0" fmla="*/ 127 w 127"/>
                <a:gd name="T1" fmla="*/ 0 h 43"/>
                <a:gd name="T2" fmla="*/ 127 w 127"/>
                <a:gd name="T3" fmla="*/ 43 h 43"/>
                <a:gd name="T4" fmla="*/ 0 w 127"/>
                <a:gd name="T5" fmla="*/ 21 h 43"/>
                <a:gd name="T6" fmla="*/ 127 w 127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43">
                  <a:moveTo>
                    <a:pt x="127" y="0"/>
                  </a:moveTo>
                  <a:lnTo>
                    <a:pt x="127" y="43"/>
                  </a:lnTo>
                  <a:lnTo>
                    <a:pt x="0" y="21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4" name="Freeform 170">
              <a:extLst>
                <a:ext uri="{FF2B5EF4-FFF2-40B4-BE49-F238E27FC236}">
                  <a16:creationId xmlns:a16="http://schemas.microsoft.com/office/drawing/2014/main" id="{97AE7A73-695D-4C46-8B8B-038D494EF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0" y="4487"/>
              <a:ext cx="126" cy="43"/>
            </a:xfrm>
            <a:custGeom>
              <a:avLst/>
              <a:gdLst>
                <a:gd name="T0" fmla="*/ 0 w 126"/>
                <a:gd name="T1" fmla="*/ 0 h 43"/>
                <a:gd name="T2" fmla="*/ 0 w 126"/>
                <a:gd name="T3" fmla="*/ 43 h 43"/>
                <a:gd name="T4" fmla="*/ 126 w 126"/>
                <a:gd name="T5" fmla="*/ 21 h 43"/>
                <a:gd name="T6" fmla="*/ 0 w 126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" h="43">
                  <a:moveTo>
                    <a:pt x="0" y="0"/>
                  </a:moveTo>
                  <a:lnTo>
                    <a:pt x="0" y="43"/>
                  </a:lnTo>
                  <a:lnTo>
                    <a:pt x="12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5" name="Freeform 169">
              <a:extLst>
                <a:ext uri="{FF2B5EF4-FFF2-40B4-BE49-F238E27FC236}">
                  <a16:creationId xmlns:a16="http://schemas.microsoft.com/office/drawing/2014/main" id="{E3F187AF-04E0-433F-9BDB-C49FE7AAD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3" y="4451"/>
              <a:ext cx="17" cy="13"/>
            </a:xfrm>
            <a:custGeom>
              <a:avLst/>
              <a:gdLst>
                <a:gd name="T0" fmla="*/ 14 w 17"/>
                <a:gd name="T1" fmla="*/ 0 h 13"/>
                <a:gd name="T2" fmla="*/ 0 w 17"/>
                <a:gd name="T3" fmla="*/ 0 h 13"/>
                <a:gd name="T4" fmla="*/ 3 w 17"/>
                <a:gd name="T5" fmla="*/ 13 h 13"/>
                <a:gd name="T6" fmla="*/ 17 w 17"/>
                <a:gd name="T7" fmla="*/ 13 h 13"/>
                <a:gd name="T8" fmla="*/ 14 w 17"/>
                <a:gd name="T9" fmla="*/ 1 h 13"/>
                <a:gd name="T10" fmla="*/ 14 w 17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3">
                  <a:moveTo>
                    <a:pt x="14" y="0"/>
                  </a:moveTo>
                  <a:lnTo>
                    <a:pt x="0" y="0"/>
                  </a:lnTo>
                  <a:lnTo>
                    <a:pt x="3" y="13"/>
                  </a:lnTo>
                  <a:lnTo>
                    <a:pt x="17" y="13"/>
                  </a:lnTo>
                  <a:lnTo>
                    <a:pt x="14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6" name="Freeform 168">
              <a:extLst>
                <a:ext uri="{FF2B5EF4-FFF2-40B4-BE49-F238E27FC236}">
                  <a16:creationId xmlns:a16="http://schemas.microsoft.com/office/drawing/2014/main" id="{2F90AE81-8CB5-4726-9BCA-9468F1E44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" y="4408"/>
              <a:ext cx="57" cy="50"/>
            </a:xfrm>
            <a:custGeom>
              <a:avLst/>
              <a:gdLst>
                <a:gd name="T0" fmla="*/ 20 w 57"/>
                <a:gd name="T1" fmla="*/ 0 h 50"/>
                <a:gd name="T2" fmla="*/ 10 w 57"/>
                <a:gd name="T3" fmla="*/ 6 h 50"/>
                <a:gd name="T4" fmla="*/ 3 w 57"/>
                <a:gd name="T5" fmla="*/ 15 h 50"/>
                <a:gd name="T6" fmla="*/ 0 w 57"/>
                <a:gd name="T7" fmla="*/ 29 h 50"/>
                <a:gd name="T8" fmla="*/ 1 w 57"/>
                <a:gd name="T9" fmla="*/ 38 h 50"/>
                <a:gd name="T10" fmla="*/ 7 w 57"/>
                <a:gd name="T11" fmla="*/ 50 h 50"/>
                <a:gd name="T12" fmla="*/ 31 w 57"/>
                <a:gd name="T13" fmla="*/ 45 h 50"/>
                <a:gd name="T14" fmla="*/ 29 w 57"/>
                <a:gd name="T15" fmla="*/ 45 h 50"/>
                <a:gd name="T16" fmla="*/ 19 w 57"/>
                <a:gd name="T17" fmla="*/ 40 h 50"/>
                <a:gd name="T18" fmla="*/ 15 w 57"/>
                <a:gd name="T19" fmla="*/ 29 h 50"/>
                <a:gd name="T20" fmla="*/ 17 w 57"/>
                <a:gd name="T21" fmla="*/ 20 h 50"/>
                <a:gd name="T22" fmla="*/ 22 w 57"/>
                <a:gd name="T23" fmla="*/ 15 h 50"/>
                <a:gd name="T24" fmla="*/ 23 w 57"/>
                <a:gd name="T25" fmla="*/ 14 h 50"/>
                <a:gd name="T26" fmla="*/ 34 w 57"/>
                <a:gd name="T27" fmla="*/ 11 h 50"/>
                <a:gd name="T28" fmla="*/ 34 w 57"/>
                <a:gd name="T29" fmla="*/ 11 h 50"/>
                <a:gd name="T30" fmla="*/ 48 w 57"/>
                <a:gd name="T31" fmla="*/ 8 h 50"/>
                <a:gd name="T32" fmla="*/ 57 w 57"/>
                <a:gd name="T33" fmla="*/ 5 h 50"/>
                <a:gd name="T34" fmla="*/ 20 w 57"/>
                <a:gd name="T3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50">
                  <a:moveTo>
                    <a:pt x="20" y="0"/>
                  </a:moveTo>
                  <a:lnTo>
                    <a:pt x="10" y="6"/>
                  </a:lnTo>
                  <a:lnTo>
                    <a:pt x="3" y="15"/>
                  </a:lnTo>
                  <a:lnTo>
                    <a:pt x="0" y="29"/>
                  </a:lnTo>
                  <a:lnTo>
                    <a:pt x="1" y="38"/>
                  </a:lnTo>
                  <a:lnTo>
                    <a:pt x="7" y="50"/>
                  </a:lnTo>
                  <a:lnTo>
                    <a:pt x="31" y="45"/>
                  </a:lnTo>
                  <a:lnTo>
                    <a:pt x="29" y="45"/>
                  </a:lnTo>
                  <a:lnTo>
                    <a:pt x="19" y="40"/>
                  </a:lnTo>
                  <a:lnTo>
                    <a:pt x="15" y="29"/>
                  </a:lnTo>
                  <a:lnTo>
                    <a:pt x="17" y="20"/>
                  </a:lnTo>
                  <a:lnTo>
                    <a:pt x="22" y="15"/>
                  </a:lnTo>
                  <a:lnTo>
                    <a:pt x="23" y="14"/>
                  </a:lnTo>
                  <a:lnTo>
                    <a:pt x="34" y="11"/>
                  </a:lnTo>
                  <a:lnTo>
                    <a:pt x="48" y="8"/>
                  </a:lnTo>
                  <a:lnTo>
                    <a:pt x="57" y="5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7" name="Freeform 167">
              <a:extLst>
                <a:ext uri="{FF2B5EF4-FFF2-40B4-BE49-F238E27FC236}">
                  <a16:creationId xmlns:a16="http://schemas.microsoft.com/office/drawing/2014/main" id="{02025E07-E678-4CA2-BA1D-188B4F8F0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8" y="4373"/>
              <a:ext cx="34" cy="20"/>
            </a:xfrm>
            <a:custGeom>
              <a:avLst/>
              <a:gdLst>
                <a:gd name="T0" fmla="*/ 6 w 34"/>
                <a:gd name="T1" fmla="*/ 0 h 20"/>
                <a:gd name="T2" fmla="*/ 4 w 34"/>
                <a:gd name="T3" fmla="*/ 4 h 20"/>
                <a:gd name="T4" fmla="*/ 0 w 34"/>
                <a:gd name="T5" fmla="*/ 18 h 20"/>
                <a:gd name="T6" fmla="*/ 13 w 34"/>
                <a:gd name="T7" fmla="*/ 20 h 20"/>
                <a:gd name="T8" fmla="*/ 14 w 34"/>
                <a:gd name="T9" fmla="*/ 16 h 20"/>
                <a:gd name="T10" fmla="*/ 20 w 34"/>
                <a:gd name="T11" fmla="*/ 5 h 20"/>
                <a:gd name="T12" fmla="*/ 22 w 34"/>
                <a:gd name="T13" fmla="*/ 3 h 20"/>
                <a:gd name="T14" fmla="*/ 34 w 34"/>
                <a:gd name="T15" fmla="*/ 1 h 20"/>
                <a:gd name="T16" fmla="*/ 6 w 34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20">
                  <a:moveTo>
                    <a:pt x="6" y="0"/>
                  </a:moveTo>
                  <a:lnTo>
                    <a:pt x="4" y="4"/>
                  </a:lnTo>
                  <a:lnTo>
                    <a:pt x="0" y="18"/>
                  </a:lnTo>
                  <a:lnTo>
                    <a:pt x="13" y="20"/>
                  </a:lnTo>
                  <a:lnTo>
                    <a:pt x="14" y="16"/>
                  </a:lnTo>
                  <a:lnTo>
                    <a:pt x="20" y="5"/>
                  </a:lnTo>
                  <a:lnTo>
                    <a:pt x="22" y="3"/>
                  </a:lnTo>
                  <a:lnTo>
                    <a:pt x="34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8" name="Freeform 166">
              <a:extLst>
                <a:ext uri="{FF2B5EF4-FFF2-40B4-BE49-F238E27FC236}">
                  <a16:creationId xmlns:a16="http://schemas.microsoft.com/office/drawing/2014/main" id="{226812B7-F9A9-4039-A541-8FF54A47D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" y="4360"/>
              <a:ext cx="65" cy="106"/>
            </a:xfrm>
            <a:custGeom>
              <a:avLst/>
              <a:gdLst>
                <a:gd name="T0" fmla="*/ 32 w 65"/>
                <a:gd name="T1" fmla="*/ 0 h 106"/>
                <a:gd name="T2" fmla="*/ 25 w 65"/>
                <a:gd name="T3" fmla="*/ 0 h 106"/>
                <a:gd name="T4" fmla="*/ 14 w 65"/>
                <a:gd name="T5" fmla="*/ 3 h 106"/>
                <a:gd name="T6" fmla="*/ 10 w 65"/>
                <a:gd name="T7" fmla="*/ 5 h 106"/>
                <a:gd name="T8" fmla="*/ 2 w 65"/>
                <a:gd name="T9" fmla="*/ 13 h 106"/>
                <a:gd name="T10" fmla="*/ 30 w 65"/>
                <a:gd name="T11" fmla="*/ 14 h 106"/>
                <a:gd name="T12" fmla="*/ 37 w 65"/>
                <a:gd name="T13" fmla="*/ 14 h 106"/>
                <a:gd name="T14" fmla="*/ 46 w 65"/>
                <a:gd name="T15" fmla="*/ 20 h 106"/>
                <a:gd name="T16" fmla="*/ 47 w 65"/>
                <a:gd name="T17" fmla="*/ 21 h 106"/>
                <a:gd name="T18" fmla="*/ 50 w 65"/>
                <a:gd name="T19" fmla="*/ 35 h 106"/>
                <a:gd name="T20" fmla="*/ 50 w 65"/>
                <a:gd name="T21" fmla="*/ 39 h 106"/>
                <a:gd name="T22" fmla="*/ 49 w 65"/>
                <a:gd name="T23" fmla="*/ 40 h 106"/>
                <a:gd name="T24" fmla="*/ 39 w 65"/>
                <a:gd name="T25" fmla="*/ 43 h 106"/>
                <a:gd name="T26" fmla="*/ 25 w 65"/>
                <a:gd name="T27" fmla="*/ 45 h 106"/>
                <a:gd name="T28" fmla="*/ 24 w 65"/>
                <a:gd name="T29" fmla="*/ 45 h 106"/>
                <a:gd name="T30" fmla="*/ 13 w 65"/>
                <a:gd name="T31" fmla="*/ 48 h 106"/>
                <a:gd name="T32" fmla="*/ 50 w 65"/>
                <a:gd name="T33" fmla="*/ 53 h 106"/>
                <a:gd name="T34" fmla="*/ 50 w 65"/>
                <a:gd name="T35" fmla="*/ 59 h 106"/>
                <a:gd name="T36" fmla="*/ 50 w 65"/>
                <a:gd name="T37" fmla="*/ 63 h 106"/>
                <a:gd name="T38" fmla="*/ 48 w 65"/>
                <a:gd name="T39" fmla="*/ 76 h 106"/>
                <a:gd name="T40" fmla="*/ 47 w 65"/>
                <a:gd name="T41" fmla="*/ 79 h 106"/>
                <a:gd name="T42" fmla="*/ 38 w 65"/>
                <a:gd name="T43" fmla="*/ 88 h 106"/>
                <a:gd name="T44" fmla="*/ 36 w 65"/>
                <a:gd name="T45" fmla="*/ 90 h 106"/>
                <a:gd name="T46" fmla="*/ 24 w 65"/>
                <a:gd name="T47" fmla="*/ 93 h 106"/>
                <a:gd name="T48" fmla="*/ 0 w 65"/>
                <a:gd name="T49" fmla="*/ 98 h 106"/>
                <a:gd name="T50" fmla="*/ 9 w 65"/>
                <a:gd name="T51" fmla="*/ 104 h 106"/>
                <a:gd name="T52" fmla="*/ 21 w 65"/>
                <a:gd name="T53" fmla="*/ 106 h 106"/>
                <a:gd name="T54" fmla="*/ 25 w 65"/>
                <a:gd name="T55" fmla="*/ 106 h 106"/>
                <a:gd name="T56" fmla="*/ 36 w 65"/>
                <a:gd name="T57" fmla="*/ 103 h 106"/>
                <a:gd name="T58" fmla="*/ 41 w 65"/>
                <a:gd name="T59" fmla="*/ 100 h 106"/>
                <a:gd name="T60" fmla="*/ 51 w 65"/>
                <a:gd name="T61" fmla="*/ 91 h 106"/>
                <a:gd name="T62" fmla="*/ 65 w 65"/>
                <a:gd name="T63" fmla="*/ 91 h 106"/>
                <a:gd name="T64" fmla="*/ 64 w 65"/>
                <a:gd name="T65" fmla="*/ 80 h 106"/>
                <a:gd name="T66" fmla="*/ 64 w 65"/>
                <a:gd name="T67" fmla="*/ 61 h 106"/>
                <a:gd name="T68" fmla="*/ 64 w 65"/>
                <a:gd name="T69" fmla="*/ 38 h 106"/>
                <a:gd name="T70" fmla="*/ 64 w 65"/>
                <a:gd name="T71" fmla="*/ 36 h 106"/>
                <a:gd name="T72" fmla="*/ 63 w 65"/>
                <a:gd name="T73" fmla="*/ 22 h 106"/>
                <a:gd name="T74" fmla="*/ 59 w 65"/>
                <a:gd name="T75" fmla="*/ 10 h 106"/>
                <a:gd name="T76" fmla="*/ 59 w 65"/>
                <a:gd name="T77" fmla="*/ 10 h 106"/>
                <a:gd name="T78" fmla="*/ 49 w 65"/>
                <a:gd name="T79" fmla="*/ 3 h 106"/>
                <a:gd name="T80" fmla="*/ 44 w 65"/>
                <a:gd name="T81" fmla="*/ 1 h 106"/>
                <a:gd name="T82" fmla="*/ 32 w 65"/>
                <a:gd name="T8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5" h="106">
                  <a:moveTo>
                    <a:pt x="32" y="0"/>
                  </a:moveTo>
                  <a:lnTo>
                    <a:pt x="25" y="0"/>
                  </a:lnTo>
                  <a:lnTo>
                    <a:pt x="14" y="3"/>
                  </a:lnTo>
                  <a:lnTo>
                    <a:pt x="10" y="5"/>
                  </a:lnTo>
                  <a:lnTo>
                    <a:pt x="2" y="13"/>
                  </a:lnTo>
                  <a:lnTo>
                    <a:pt x="30" y="14"/>
                  </a:lnTo>
                  <a:lnTo>
                    <a:pt x="37" y="14"/>
                  </a:lnTo>
                  <a:lnTo>
                    <a:pt x="46" y="20"/>
                  </a:lnTo>
                  <a:lnTo>
                    <a:pt x="47" y="21"/>
                  </a:lnTo>
                  <a:lnTo>
                    <a:pt x="50" y="35"/>
                  </a:lnTo>
                  <a:lnTo>
                    <a:pt x="50" y="39"/>
                  </a:lnTo>
                  <a:lnTo>
                    <a:pt x="49" y="40"/>
                  </a:lnTo>
                  <a:lnTo>
                    <a:pt x="39" y="43"/>
                  </a:lnTo>
                  <a:lnTo>
                    <a:pt x="25" y="45"/>
                  </a:lnTo>
                  <a:lnTo>
                    <a:pt x="24" y="45"/>
                  </a:lnTo>
                  <a:lnTo>
                    <a:pt x="13" y="48"/>
                  </a:lnTo>
                  <a:lnTo>
                    <a:pt x="50" y="53"/>
                  </a:lnTo>
                  <a:lnTo>
                    <a:pt x="50" y="59"/>
                  </a:lnTo>
                  <a:lnTo>
                    <a:pt x="50" y="63"/>
                  </a:lnTo>
                  <a:lnTo>
                    <a:pt x="48" y="76"/>
                  </a:lnTo>
                  <a:lnTo>
                    <a:pt x="47" y="79"/>
                  </a:lnTo>
                  <a:lnTo>
                    <a:pt x="38" y="88"/>
                  </a:lnTo>
                  <a:lnTo>
                    <a:pt x="36" y="90"/>
                  </a:lnTo>
                  <a:lnTo>
                    <a:pt x="24" y="93"/>
                  </a:lnTo>
                  <a:lnTo>
                    <a:pt x="0" y="98"/>
                  </a:lnTo>
                  <a:lnTo>
                    <a:pt x="9" y="104"/>
                  </a:lnTo>
                  <a:lnTo>
                    <a:pt x="21" y="106"/>
                  </a:lnTo>
                  <a:lnTo>
                    <a:pt x="25" y="106"/>
                  </a:lnTo>
                  <a:lnTo>
                    <a:pt x="36" y="103"/>
                  </a:lnTo>
                  <a:lnTo>
                    <a:pt x="41" y="100"/>
                  </a:lnTo>
                  <a:lnTo>
                    <a:pt x="51" y="91"/>
                  </a:lnTo>
                  <a:lnTo>
                    <a:pt x="65" y="91"/>
                  </a:lnTo>
                  <a:lnTo>
                    <a:pt x="64" y="80"/>
                  </a:lnTo>
                  <a:lnTo>
                    <a:pt x="64" y="61"/>
                  </a:lnTo>
                  <a:lnTo>
                    <a:pt x="64" y="38"/>
                  </a:lnTo>
                  <a:lnTo>
                    <a:pt x="64" y="36"/>
                  </a:lnTo>
                  <a:lnTo>
                    <a:pt x="63" y="22"/>
                  </a:lnTo>
                  <a:lnTo>
                    <a:pt x="59" y="10"/>
                  </a:lnTo>
                  <a:lnTo>
                    <a:pt x="49" y="3"/>
                  </a:lnTo>
                  <a:lnTo>
                    <a:pt x="44" y="1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9" name="Line 165">
              <a:extLst>
                <a:ext uri="{FF2B5EF4-FFF2-40B4-BE49-F238E27FC236}">
                  <a16:creationId xmlns:a16="http://schemas.microsoft.com/office/drawing/2014/main" id="{2156CA03-BB29-4916-8260-CE2A827117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3" y="4286"/>
              <a:ext cx="1" cy="237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0" name="Line 164">
              <a:extLst>
                <a:ext uri="{FF2B5EF4-FFF2-40B4-BE49-F238E27FC236}">
                  <a16:creationId xmlns:a16="http://schemas.microsoft.com/office/drawing/2014/main" id="{82B2982B-4F5B-4835-859D-B487612996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4313"/>
              <a:ext cx="1" cy="210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Line 163">
              <a:extLst>
                <a:ext uri="{FF2B5EF4-FFF2-40B4-BE49-F238E27FC236}">
                  <a16:creationId xmlns:a16="http://schemas.microsoft.com/office/drawing/2014/main" id="{7692252B-F3D3-44F7-9068-2025F997F5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83" y="4508"/>
              <a:ext cx="1074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2" name="Freeform 162">
              <a:extLst>
                <a:ext uri="{FF2B5EF4-FFF2-40B4-BE49-F238E27FC236}">
                  <a16:creationId xmlns:a16="http://schemas.microsoft.com/office/drawing/2014/main" id="{23CB1E49-E632-4167-9FC1-9AFDA1EB2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57" y="4487"/>
              <a:ext cx="126" cy="43"/>
            </a:xfrm>
            <a:custGeom>
              <a:avLst/>
              <a:gdLst>
                <a:gd name="T0" fmla="*/ 0 w 126"/>
                <a:gd name="T1" fmla="*/ 0 h 43"/>
                <a:gd name="T2" fmla="*/ 0 w 126"/>
                <a:gd name="T3" fmla="*/ 43 h 43"/>
                <a:gd name="T4" fmla="*/ 126 w 126"/>
                <a:gd name="T5" fmla="*/ 21 h 43"/>
                <a:gd name="T6" fmla="*/ 0 w 126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" h="43">
                  <a:moveTo>
                    <a:pt x="0" y="0"/>
                  </a:moveTo>
                  <a:lnTo>
                    <a:pt x="0" y="43"/>
                  </a:lnTo>
                  <a:lnTo>
                    <a:pt x="12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3" name="Freeform 161">
              <a:extLst>
                <a:ext uri="{FF2B5EF4-FFF2-40B4-BE49-F238E27FC236}">
                  <a16:creationId xmlns:a16="http://schemas.microsoft.com/office/drawing/2014/main" id="{E6AAC5A2-CD8C-43D1-819A-33B1DCEE59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256" y="4487"/>
              <a:ext cx="127" cy="43"/>
            </a:xfrm>
            <a:custGeom>
              <a:avLst/>
              <a:gdLst>
                <a:gd name="T0" fmla="*/ 127 w 127"/>
                <a:gd name="T1" fmla="*/ 0 h 43"/>
                <a:gd name="T2" fmla="*/ 127 w 127"/>
                <a:gd name="T3" fmla="*/ 43 h 43"/>
                <a:gd name="T4" fmla="*/ 0 w 127"/>
                <a:gd name="T5" fmla="*/ 21 h 43"/>
                <a:gd name="T6" fmla="*/ 127 w 127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43">
                  <a:moveTo>
                    <a:pt x="127" y="0"/>
                  </a:moveTo>
                  <a:lnTo>
                    <a:pt x="127" y="43"/>
                  </a:lnTo>
                  <a:lnTo>
                    <a:pt x="0" y="21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4" name="Freeform 160">
              <a:extLst>
                <a:ext uri="{FF2B5EF4-FFF2-40B4-BE49-F238E27FC236}">
                  <a16:creationId xmlns:a16="http://schemas.microsoft.com/office/drawing/2014/main" id="{147713E8-4451-4BB4-AC61-A8FC07E71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940" y="4451"/>
              <a:ext cx="17" cy="13"/>
            </a:xfrm>
            <a:custGeom>
              <a:avLst/>
              <a:gdLst>
                <a:gd name="T0" fmla="*/ 14 w 17"/>
                <a:gd name="T1" fmla="*/ 0 h 13"/>
                <a:gd name="T2" fmla="*/ 0 w 17"/>
                <a:gd name="T3" fmla="*/ 0 h 13"/>
                <a:gd name="T4" fmla="*/ 3 w 17"/>
                <a:gd name="T5" fmla="*/ 13 h 13"/>
                <a:gd name="T6" fmla="*/ 17 w 17"/>
                <a:gd name="T7" fmla="*/ 13 h 13"/>
                <a:gd name="T8" fmla="*/ 14 w 17"/>
                <a:gd name="T9" fmla="*/ 1 h 13"/>
                <a:gd name="T10" fmla="*/ 14 w 17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3">
                  <a:moveTo>
                    <a:pt x="14" y="0"/>
                  </a:moveTo>
                  <a:lnTo>
                    <a:pt x="0" y="0"/>
                  </a:lnTo>
                  <a:lnTo>
                    <a:pt x="3" y="13"/>
                  </a:lnTo>
                  <a:lnTo>
                    <a:pt x="17" y="13"/>
                  </a:lnTo>
                  <a:lnTo>
                    <a:pt x="14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Freeform 159">
              <a:extLst>
                <a:ext uri="{FF2B5EF4-FFF2-40B4-BE49-F238E27FC236}">
                  <a16:creationId xmlns:a16="http://schemas.microsoft.com/office/drawing/2014/main" id="{705AC11A-F4A7-4641-8E22-A36BCDF0A242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2" y="4408"/>
              <a:ext cx="57" cy="50"/>
            </a:xfrm>
            <a:custGeom>
              <a:avLst/>
              <a:gdLst>
                <a:gd name="T0" fmla="*/ 20 w 57"/>
                <a:gd name="T1" fmla="*/ 0 h 50"/>
                <a:gd name="T2" fmla="*/ 10 w 57"/>
                <a:gd name="T3" fmla="*/ 6 h 50"/>
                <a:gd name="T4" fmla="*/ 3 w 57"/>
                <a:gd name="T5" fmla="*/ 15 h 50"/>
                <a:gd name="T6" fmla="*/ 0 w 57"/>
                <a:gd name="T7" fmla="*/ 29 h 50"/>
                <a:gd name="T8" fmla="*/ 1 w 57"/>
                <a:gd name="T9" fmla="*/ 38 h 50"/>
                <a:gd name="T10" fmla="*/ 7 w 57"/>
                <a:gd name="T11" fmla="*/ 50 h 50"/>
                <a:gd name="T12" fmla="*/ 32 w 57"/>
                <a:gd name="T13" fmla="*/ 45 h 50"/>
                <a:gd name="T14" fmla="*/ 29 w 57"/>
                <a:gd name="T15" fmla="*/ 45 h 50"/>
                <a:gd name="T16" fmla="*/ 19 w 57"/>
                <a:gd name="T17" fmla="*/ 40 h 50"/>
                <a:gd name="T18" fmla="*/ 15 w 57"/>
                <a:gd name="T19" fmla="*/ 29 h 50"/>
                <a:gd name="T20" fmla="*/ 17 w 57"/>
                <a:gd name="T21" fmla="*/ 20 h 50"/>
                <a:gd name="T22" fmla="*/ 22 w 57"/>
                <a:gd name="T23" fmla="*/ 15 h 50"/>
                <a:gd name="T24" fmla="*/ 23 w 57"/>
                <a:gd name="T25" fmla="*/ 14 h 50"/>
                <a:gd name="T26" fmla="*/ 34 w 57"/>
                <a:gd name="T27" fmla="*/ 11 h 50"/>
                <a:gd name="T28" fmla="*/ 34 w 57"/>
                <a:gd name="T29" fmla="*/ 11 h 50"/>
                <a:gd name="T30" fmla="*/ 48 w 57"/>
                <a:gd name="T31" fmla="*/ 8 h 50"/>
                <a:gd name="T32" fmla="*/ 57 w 57"/>
                <a:gd name="T33" fmla="*/ 5 h 50"/>
                <a:gd name="T34" fmla="*/ 20 w 57"/>
                <a:gd name="T3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50">
                  <a:moveTo>
                    <a:pt x="20" y="0"/>
                  </a:moveTo>
                  <a:lnTo>
                    <a:pt x="10" y="6"/>
                  </a:lnTo>
                  <a:lnTo>
                    <a:pt x="3" y="15"/>
                  </a:lnTo>
                  <a:lnTo>
                    <a:pt x="0" y="29"/>
                  </a:lnTo>
                  <a:lnTo>
                    <a:pt x="1" y="38"/>
                  </a:lnTo>
                  <a:lnTo>
                    <a:pt x="7" y="50"/>
                  </a:lnTo>
                  <a:lnTo>
                    <a:pt x="32" y="45"/>
                  </a:lnTo>
                  <a:lnTo>
                    <a:pt x="29" y="45"/>
                  </a:lnTo>
                  <a:lnTo>
                    <a:pt x="19" y="40"/>
                  </a:lnTo>
                  <a:lnTo>
                    <a:pt x="15" y="29"/>
                  </a:lnTo>
                  <a:lnTo>
                    <a:pt x="17" y="20"/>
                  </a:lnTo>
                  <a:lnTo>
                    <a:pt x="22" y="15"/>
                  </a:lnTo>
                  <a:lnTo>
                    <a:pt x="23" y="14"/>
                  </a:lnTo>
                  <a:lnTo>
                    <a:pt x="34" y="11"/>
                  </a:lnTo>
                  <a:lnTo>
                    <a:pt x="48" y="8"/>
                  </a:lnTo>
                  <a:lnTo>
                    <a:pt x="57" y="5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6" name="Freeform 158">
              <a:extLst>
                <a:ext uri="{FF2B5EF4-FFF2-40B4-BE49-F238E27FC236}">
                  <a16:creationId xmlns:a16="http://schemas.microsoft.com/office/drawing/2014/main" id="{BC9B965A-EF43-4042-8573-1CFE707946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5" y="4373"/>
              <a:ext cx="34" cy="20"/>
            </a:xfrm>
            <a:custGeom>
              <a:avLst/>
              <a:gdLst>
                <a:gd name="T0" fmla="*/ 6 w 34"/>
                <a:gd name="T1" fmla="*/ 0 h 20"/>
                <a:gd name="T2" fmla="*/ 4 w 34"/>
                <a:gd name="T3" fmla="*/ 4 h 20"/>
                <a:gd name="T4" fmla="*/ 0 w 34"/>
                <a:gd name="T5" fmla="*/ 18 h 20"/>
                <a:gd name="T6" fmla="*/ 13 w 34"/>
                <a:gd name="T7" fmla="*/ 20 h 20"/>
                <a:gd name="T8" fmla="*/ 14 w 34"/>
                <a:gd name="T9" fmla="*/ 16 h 20"/>
                <a:gd name="T10" fmla="*/ 20 w 34"/>
                <a:gd name="T11" fmla="*/ 5 h 20"/>
                <a:gd name="T12" fmla="*/ 22 w 34"/>
                <a:gd name="T13" fmla="*/ 3 h 20"/>
                <a:gd name="T14" fmla="*/ 34 w 34"/>
                <a:gd name="T15" fmla="*/ 1 h 20"/>
                <a:gd name="T16" fmla="*/ 6 w 34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20">
                  <a:moveTo>
                    <a:pt x="6" y="0"/>
                  </a:moveTo>
                  <a:lnTo>
                    <a:pt x="4" y="4"/>
                  </a:lnTo>
                  <a:lnTo>
                    <a:pt x="0" y="18"/>
                  </a:lnTo>
                  <a:lnTo>
                    <a:pt x="13" y="20"/>
                  </a:lnTo>
                  <a:lnTo>
                    <a:pt x="14" y="16"/>
                  </a:lnTo>
                  <a:lnTo>
                    <a:pt x="20" y="5"/>
                  </a:lnTo>
                  <a:lnTo>
                    <a:pt x="22" y="3"/>
                  </a:lnTo>
                  <a:lnTo>
                    <a:pt x="34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7" name="Freeform 157">
              <a:extLst>
                <a:ext uri="{FF2B5EF4-FFF2-40B4-BE49-F238E27FC236}">
                  <a16:creationId xmlns:a16="http://schemas.microsoft.com/office/drawing/2014/main" id="{F7CD76EB-DA58-4A81-BF46-C55C0CB1D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9" y="4360"/>
              <a:ext cx="65" cy="106"/>
            </a:xfrm>
            <a:custGeom>
              <a:avLst/>
              <a:gdLst>
                <a:gd name="T0" fmla="*/ 32 w 65"/>
                <a:gd name="T1" fmla="*/ 0 h 106"/>
                <a:gd name="T2" fmla="*/ 25 w 65"/>
                <a:gd name="T3" fmla="*/ 0 h 106"/>
                <a:gd name="T4" fmla="*/ 14 w 65"/>
                <a:gd name="T5" fmla="*/ 3 h 106"/>
                <a:gd name="T6" fmla="*/ 10 w 65"/>
                <a:gd name="T7" fmla="*/ 5 h 106"/>
                <a:gd name="T8" fmla="*/ 2 w 65"/>
                <a:gd name="T9" fmla="*/ 13 h 106"/>
                <a:gd name="T10" fmla="*/ 30 w 65"/>
                <a:gd name="T11" fmla="*/ 14 h 106"/>
                <a:gd name="T12" fmla="*/ 37 w 65"/>
                <a:gd name="T13" fmla="*/ 14 h 106"/>
                <a:gd name="T14" fmla="*/ 46 w 65"/>
                <a:gd name="T15" fmla="*/ 20 h 106"/>
                <a:gd name="T16" fmla="*/ 47 w 65"/>
                <a:gd name="T17" fmla="*/ 21 h 106"/>
                <a:gd name="T18" fmla="*/ 50 w 65"/>
                <a:gd name="T19" fmla="*/ 35 h 106"/>
                <a:gd name="T20" fmla="*/ 50 w 65"/>
                <a:gd name="T21" fmla="*/ 39 h 106"/>
                <a:gd name="T22" fmla="*/ 49 w 65"/>
                <a:gd name="T23" fmla="*/ 40 h 106"/>
                <a:gd name="T24" fmla="*/ 39 w 65"/>
                <a:gd name="T25" fmla="*/ 43 h 106"/>
                <a:gd name="T26" fmla="*/ 25 w 65"/>
                <a:gd name="T27" fmla="*/ 45 h 106"/>
                <a:gd name="T28" fmla="*/ 24 w 65"/>
                <a:gd name="T29" fmla="*/ 45 h 106"/>
                <a:gd name="T30" fmla="*/ 13 w 65"/>
                <a:gd name="T31" fmla="*/ 48 h 106"/>
                <a:gd name="T32" fmla="*/ 50 w 65"/>
                <a:gd name="T33" fmla="*/ 53 h 106"/>
                <a:gd name="T34" fmla="*/ 50 w 65"/>
                <a:gd name="T35" fmla="*/ 59 h 106"/>
                <a:gd name="T36" fmla="*/ 50 w 65"/>
                <a:gd name="T37" fmla="*/ 63 h 106"/>
                <a:gd name="T38" fmla="*/ 48 w 65"/>
                <a:gd name="T39" fmla="*/ 76 h 106"/>
                <a:gd name="T40" fmla="*/ 47 w 65"/>
                <a:gd name="T41" fmla="*/ 79 h 106"/>
                <a:gd name="T42" fmla="*/ 38 w 65"/>
                <a:gd name="T43" fmla="*/ 88 h 106"/>
                <a:gd name="T44" fmla="*/ 36 w 65"/>
                <a:gd name="T45" fmla="*/ 90 h 106"/>
                <a:gd name="T46" fmla="*/ 25 w 65"/>
                <a:gd name="T47" fmla="*/ 93 h 106"/>
                <a:gd name="T48" fmla="*/ 0 w 65"/>
                <a:gd name="T49" fmla="*/ 98 h 106"/>
                <a:gd name="T50" fmla="*/ 9 w 65"/>
                <a:gd name="T51" fmla="*/ 104 h 106"/>
                <a:gd name="T52" fmla="*/ 21 w 65"/>
                <a:gd name="T53" fmla="*/ 106 h 106"/>
                <a:gd name="T54" fmla="*/ 25 w 65"/>
                <a:gd name="T55" fmla="*/ 106 h 106"/>
                <a:gd name="T56" fmla="*/ 36 w 65"/>
                <a:gd name="T57" fmla="*/ 103 h 106"/>
                <a:gd name="T58" fmla="*/ 41 w 65"/>
                <a:gd name="T59" fmla="*/ 100 h 106"/>
                <a:gd name="T60" fmla="*/ 51 w 65"/>
                <a:gd name="T61" fmla="*/ 91 h 106"/>
                <a:gd name="T62" fmla="*/ 65 w 65"/>
                <a:gd name="T63" fmla="*/ 91 h 106"/>
                <a:gd name="T64" fmla="*/ 64 w 65"/>
                <a:gd name="T65" fmla="*/ 80 h 106"/>
                <a:gd name="T66" fmla="*/ 64 w 65"/>
                <a:gd name="T67" fmla="*/ 61 h 106"/>
                <a:gd name="T68" fmla="*/ 64 w 65"/>
                <a:gd name="T69" fmla="*/ 38 h 106"/>
                <a:gd name="T70" fmla="*/ 64 w 65"/>
                <a:gd name="T71" fmla="*/ 36 h 106"/>
                <a:gd name="T72" fmla="*/ 63 w 65"/>
                <a:gd name="T73" fmla="*/ 22 h 106"/>
                <a:gd name="T74" fmla="*/ 59 w 65"/>
                <a:gd name="T75" fmla="*/ 10 h 106"/>
                <a:gd name="T76" fmla="*/ 59 w 65"/>
                <a:gd name="T77" fmla="*/ 10 h 106"/>
                <a:gd name="T78" fmla="*/ 49 w 65"/>
                <a:gd name="T79" fmla="*/ 3 h 106"/>
                <a:gd name="T80" fmla="*/ 44 w 65"/>
                <a:gd name="T81" fmla="*/ 1 h 106"/>
                <a:gd name="T82" fmla="*/ 32 w 65"/>
                <a:gd name="T8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5" h="106">
                  <a:moveTo>
                    <a:pt x="32" y="0"/>
                  </a:moveTo>
                  <a:lnTo>
                    <a:pt x="25" y="0"/>
                  </a:lnTo>
                  <a:lnTo>
                    <a:pt x="14" y="3"/>
                  </a:lnTo>
                  <a:lnTo>
                    <a:pt x="10" y="5"/>
                  </a:lnTo>
                  <a:lnTo>
                    <a:pt x="2" y="13"/>
                  </a:lnTo>
                  <a:lnTo>
                    <a:pt x="30" y="14"/>
                  </a:lnTo>
                  <a:lnTo>
                    <a:pt x="37" y="14"/>
                  </a:lnTo>
                  <a:lnTo>
                    <a:pt x="46" y="20"/>
                  </a:lnTo>
                  <a:lnTo>
                    <a:pt x="47" y="21"/>
                  </a:lnTo>
                  <a:lnTo>
                    <a:pt x="50" y="35"/>
                  </a:lnTo>
                  <a:lnTo>
                    <a:pt x="50" y="39"/>
                  </a:lnTo>
                  <a:lnTo>
                    <a:pt x="49" y="40"/>
                  </a:lnTo>
                  <a:lnTo>
                    <a:pt x="39" y="43"/>
                  </a:lnTo>
                  <a:lnTo>
                    <a:pt x="25" y="45"/>
                  </a:lnTo>
                  <a:lnTo>
                    <a:pt x="24" y="45"/>
                  </a:lnTo>
                  <a:lnTo>
                    <a:pt x="13" y="48"/>
                  </a:lnTo>
                  <a:lnTo>
                    <a:pt x="50" y="53"/>
                  </a:lnTo>
                  <a:lnTo>
                    <a:pt x="50" y="59"/>
                  </a:lnTo>
                  <a:lnTo>
                    <a:pt x="50" y="63"/>
                  </a:lnTo>
                  <a:lnTo>
                    <a:pt x="48" y="76"/>
                  </a:lnTo>
                  <a:lnTo>
                    <a:pt x="47" y="79"/>
                  </a:lnTo>
                  <a:lnTo>
                    <a:pt x="38" y="88"/>
                  </a:lnTo>
                  <a:lnTo>
                    <a:pt x="36" y="90"/>
                  </a:lnTo>
                  <a:lnTo>
                    <a:pt x="25" y="93"/>
                  </a:lnTo>
                  <a:lnTo>
                    <a:pt x="0" y="98"/>
                  </a:lnTo>
                  <a:lnTo>
                    <a:pt x="9" y="104"/>
                  </a:lnTo>
                  <a:lnTo>
                    <a:pt x="21" y="106"/>
                  </a:lnTo>
                  <a:lnTo>
                    <a:pt x="25" y="106"/>
                  </a:lnTo>
                  <a:lnTo>
                    <a:pt x="36" y="103"/>
                  </a:lnTo>
                  <a:lnTo>
                    <a:pt x="41" y="100"/>
                  </a:lnTo>
                  <a:lnTo>
                    <a:pt x="51" y="91"/>
                  </a:lnTo>
                  <a:lnTo>
                    <a:pt x="65" y="91"/>
                  </a:lnTo>
                  <a:lnTo>
                    <a:pt x="64" y="80"/>
                  </a:lnTo>
                  <a:lnTo>
                    <a:pt x="64" y="61"/>
                  </a:lnTo>
                  <a:lnTo>
                    <a:pt x="64" y="38"/>
                  </a:lnTo>
                  <a:lnTo>
                    <a:pt x="64" y="36"/>
                  </a:lnTo>
                  <a:lnTo>
                    <a:pt x="63" y="22"/>
                  </a:lnTo>
                  <a:lnTo>
                    <a:pt x="59" y="10"/>
                  </a:lnTo>
                  <a:lnTo>
                    <a:pt x="49" y="3"/>
                  </a:lnTo>
                  <a:lnTo>
                    <a:pt x="44" y="1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8" name="Freeform 156">
              <a:extLst>
                <a:ext uri="{FF2B5EF4-FFF2-40B4-BE49-F238E27FC236}">
                  <a16:creationId xmlns:a16="http://schemas.microsoft.com/office/drawing/2014/main" id="{EA976F91-9CB6-471A-A5DF-C6F8103790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1" y="4003"/>
              <a:ext cx="78" cy="169"/>
            </a:xfrm>
            <a:custGeom>
              <a:avLst/>
              <a:gdLst>
                <a:gd name="T0" fmla="*/ 62 w 78"/>
                <a:gd name="T1" fmla="*/ 0 h 169"/>
                <a:gd name="T2" fmla="*/ 45 w 78"/>
                <a:gd name="T3" fmla="*/ 0 h 169"/>
                <a:gd name="T4" fmla="*/ 0 w 78"/>
                <a:gd name="T5" fmla="*/ 169 h 169"/>
                <a:gd name="T6" fmla="*/ 16 w 78"/>
                <a:gd name="T7" fmla="*/ 169 h 169"/>
                <a:gd name="T8" fmla="*/ 29 w 78"/>
                <a:gd name="T9" fmla="*/ 117 h 169"/>
                <a:gd name="T10" fmla="*/ 78 w 78"/>
                <a:gd name="T11" fmla="*/ 117 h 169"/>
                <a:gd name="T12" fmla="*/ 34 w 78"/>
                <a:gd name="T13" fmla="*/ 99 h 169"/>
                <a:gd name="T14" fmla="*/ 47 w 78"/>
                <a:gd name="T15" fmla="*/ 49 h 169"/>
                <a:gd name="T16" fmla="*/ 47 w 78"/>
                <a:gd name="T17" fmla="*/ 49 h 169"/>
                <a:gd name="T18" fmla="*/ 50 w 78"/>
                <a:gd name="T19" fmla="*/ 33 h 169"/>
                <a:gd name="T20" fmla="*/ 53 w 78"/>
                <a:gd name="T21" fmla="*/ 17 h 169"/>
                <a:gd name="T22" fmla="*/ 62 w 78"/>
                <a:gd name="T2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169">
                  <a:moveTo>
                    <a:pt x="62" y="0"/>
                  </a:moveTo>
                  <a:lnTo>
                    <a:pt x="45" y="0"/>
                  </a:lnTo>
                  <a:lnTo>
                    <a:pt x="0" y="169"/>
                  </a:lnTo>
                  <a:lnTo>
                    <a:pt x="16" y="169"/>
                  </a:lnTo>
                  <a:lnTo>
                    <a:pt x="29" y="117"/>
                  </a:lnTo>
                  <a:lnTo>
                    <a:pt x="78" y="117"/>
                  </a:lnTo>
                  <a:lnTo>
                    <a:pt x="34" y="99"/>
                  </a:lnTo>
                  <a:lnTo>
                    <a:pt x="47" y="49"/>
                  </a:lnTo>
                  <a:lnTo>
                    <a:pt x="50" y="33"/>
                  </a:lnTo>
                  <a:lnTo>
                    <a:pt x="53" y="17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9" name="Freeform 155">
              <a:extLst>
                <a:ext uri="{FF2B5EF4-FFF2-40B4-BE49-F238E27FC236}">
                  <a16:creationId xmlns:a16="http://schemas.microsoft.com/office/drawing/2014/main" id="{F49F5D33-397C-4B56-B387-E67D6F113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5" y="4003"/>
              <a:ext cx="76" cy="169"/>
            </a:xfrm>
            <a:custGeom>
              <a:avLst/>
              <a:gdLst>
                <a:gd name="T0" fmla="*/ 28 w 76"/>
                <a:gd name="T1" fmla="*/ 0 h 169"/>
                <a:gd name="T2" fmla="*/ 19 w 76"/>
                <a:gd name="T3" fmla="*/ 17 h 169"/>
                <a:gd name="T4" fmla="*/ 19 w 76"/>
                <a:gd name="T5" fmla="*/ 20 h 169"/>
                <a:gd name="T6" fmla="*/ 23 w 76"/>
                <a:gd name="T7" fmla="*/ 35 h 169"/>
                <a:gd name="T8" fmla="*/ 27 w 76"/>
                <a:gd name="T9" fmla="*/ 52 h 169"/>
                <a:gd name="T10" fmla="*/ 40 w 76"/>
                <a:gd name="T11" fmla="*/ 99 h 169"/>
                <a:gd name="T12" fmla="*/ 0 w 76"/>
                <a:gd name="T13" fmla="*/ 99 h 169"/>
                <a:gd name="T14" fmla="*/ 44 w 76"/>
                <a:gd name="T15" fmla="*/ 117 h 169"/>
                <a:gd name="T16" fmla="*/ 58 w 76"/>
                <a:gd name="T17" fmla="*/ 169 h 169"/>
                <a:gd name="T18" fmla="*/ 76 w 76"/>
                <a:gd name="T19" fmla="*/ 169 h 169"/>
                <a:gd name="T20" fmla="*/ 28 w 76"/>
                <a:gd name="T21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" h="169">
                  <a:moveTo>
                    <a:pt x="28" y="0"/>
                  </a:moveTo>
                  <a:lnTo>
                    <a:pt x="19" y="17"/>
                  </a:lnTo>
                  <a:lnTo>
                    <a:pt x="19" y="20"/>
                  </a:lnTo>
                  <a:lnTo>
                    <a:pt x="23" y="35"/>
                  </a:lnTo>
                  <a:lnTo>
                    <a:pt x="27" y="52"/>
                  </a:lnTo>
                  <a:lnTo>
                    <a:pt x="40" y="99"/>
                  </a:lnTo>
                  <a:lnTo>
                    <a:pt x="0" y="99"/>
                  </a:lnTo>
                  <a:lnTo>
                    <a:pt x="44" y="117"/>
                  </a:lnTo>
                  <a:lnTo>
                    <a:pt x="58" y="169"/>
                  </a:lnTo>
                  <a:lnTo>
                    <a:pt x="76" y="16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0" name="Freeform 154">
              <a:extLst>
                <a:ext uri="{FF2B5EF4-FFF2-40B4-BE49-F238E27FC236}">
                  <a16:creationId xmlns:a16="http://schemas.microsoft.com/office/drawing/2014/main" id="{7F4CF030-05E8-439E-82FB-A33EB7DF4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5" y="4100"/>
              <a:ext cx="50" cy="47"/>
            </a:xfrm>
            <a:custGeom>
              <a:avLst/>
              <a:gdLst>
                <a:gd name="T0" fmla="*/ 34 w 50"/>
                <a:gd name="T1" fmla="*/ 0 h 47"/>
                <a:gd name="T2" fmla="*/ 33 w 50"/>
                <a:gd name="T3" fmla="*/ 5 h 47"/>
                <a:gd name="T4" fmla="*/ 29 w 50"/>
                <a:gd name="T5" fmla="*/ 20 h 47"/>
                <a:gd name="T6" fmla="*/ 22 w 50"/>
                <a:gd name="T7" fmla="*/ 32 h 47"/>
                <a:gd name="T8" fmla="*/ 21 w 50"/>
                <a:gd name="T9" fmla="*/ 33 h 47"/>
                <a:gd name="T10" fmla="*/ 11 w 50"/>
                <a:gd name="T11" fmla="*/ 40 h 47"/>
                <a:gd name="T12" fmla="*/ 0 w 50"/>
                <a:gd name="T13" fmla="*/ 42 h 47"/>
                <a:gd name="T14" fmla="*/ 33 w 50"/>
                <a:gd name="T15" fmla="*/ 47 h 47"/>
                <a:gd name="T16" fmla="*/ 40 w 50"/>
                <a:gd name="T17" fmla="*/ 36 h 47"/>
                <a:gd name="T18" fmla="*/ 46 w 50"/>
                <a:gd name="T19" fmla="*/ 22 h 47"/>
                <a:gd name="T20" fmla="*/ 50 w 50"/>
                <a:gd name="T21" fmla="*/ 5 h 47"/>
                <a:gd name="T22" fmla="*/ 34 w 50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47">
                  <a:moveTo>
                    <a:pt x="34" y="0"/>
                  </a:moveTo>
                  <a:lnTo>
                    <a:pt x="33" y="5"/>
                  </a:lnTo>
                  <a:lnTo>
                    <a:pt x="29" y="20"/>
                  </a:lnTo>
                  <a:lnTo>
                    <a:pt x="22" y="32"/>
                  </a:lnTo>
                  <a:lnTo>
                    <a:pt x="21" y="33"/>
                  </a:lnTo>
                  <a:lnTo>
                    <a:pt x="11" y="40"/>
                  </a:lnTo>
                  <a:lnTo>
                    <a:pt x="0" y="42"/>
                  </a:lnTo>
                  <a:lnTo>
                    <a:pt x="33" y="47"/>
                  </a:lnTo>
                  <a:lnTo>
                    <a:pt x="40" y="36"/>
                  </a:lnTo>
                  <a:lnTo>
                    <a:pt x="46" y="22"/>
                  </a:lnTo>
                  <a:lnTo>
                    <a:pt x="50" y="5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153">
              <a:extLst>
                <a:ext uri="{FF2B5EF4-FFF2-40B4-BE49-F238E27FC236}">
                  <a16:creationId xmlns:a16="http://schemas.microsoft.com/office/drawing/2014/main" id="{D08E00D8-1677-40F7-A695-E546AB71CD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1" y="4002"/>
              <a:ext cx="87" cy="160"/>
            </a:xfrm>
            <a:custGeom>
              <a:avLst/>
              <a:gdLst>
                <a:gd name="T0" fmla="*/ 21 w 87"/>
                <a:gd name="T1" fmla="*/ 0 h 160"/>
                <a:gd name="T2" fmla="*/ 13 w 87"/>
                <a:gd name="T3" fmla="*/ 11 h 160"/>
                <a:gd name="T4" fmla="*/ 6 w 87"/>
                <a:gd name="T5" fmla="*/ 25 h 160"/>
                <a:gd name="T6" fmla="*/ 3 w 87"/>
                <a:gd name="T7" fmla="*/ 38 h 160"/>
                <a:gd name="T8" fmla="*/ 0 w 87"/>
                <a:gd name="T9" fmla="*/ 54 h 160"/>
                <a:gd name="T10" fmla="*/ 0 w 87"/>
                <a:gd name="T11" fmla="*/ 71 h 160"/>
                <a:gd name="T12" fmla="*/ 0 w 87"/>
                <a:gd name="T13" fmla="*/ 85 h 160"/>
                <a:gd name="T14" fmla="*/ 2 w 87"/>
                <a:gd name="T15" fmla="*/ 101 h 160"/>
                <a:gd name="T16" fmla="*/ 6 w 87"/>
                <a:gd name="T17" fmla="*/ 116 h 160"/>
                <a:gd name="T18" fmla="*/ 9 w 87"/>
                <a:gd name="T19" fmla="*/ 125 h 160"/>
                <a:gd name="T20" fmla="*/ 16 w 87"/>
                <a:gd name="T21" fmla="*/ 138 h 160"/>
                <a:gd name="T22" fmla="*/ 24 w 87"/>
                <a:gd name="T23" fmla="*/ 149 h 160"/>
                <a:gd name="T24" fmla="*/ 32 w 87"/>
                <a:gd name="T25" fmla="*/ 154 h 160"/>
                <a:gd name="T26" fmla="*/ 42 w 87"/>
                <a:gd name="T27" fmla="*/ 158 h 160"/>
                <a:gd name="T28" fmla="*/ 55 w 87"/>
                <a:gd name="T29" fmla="*/ 160 h 160"/>
                <a:gd name="T30" fmla="*/ 66 w 87"/>
                <a:gd name="T31" fmla="*/ 158 h 160"/>
                <a:gd name="T32" fmla="*/ 77 w 87"/>
                <a:gd name="T33" fmla="*/ 153 h 160"/>
                <a:gd name="T34" fmla="*/ 86 w 87"/>
                <a:gd name="T35" fmla="*/ 145 h 160"/>
                <a:gd name="T36" fmla="*/ 87 w 87"/>
                <a:gd name="T37" fmla="*/ 145 h 160"/>
                <a:gd name="T38" fmla="*/ 54 w 87"/>
                <a:gd name="T39" fmla="*/ 140 h 160"/>
                <a:gd name="T40" fmla="*/ 44 w 87"/>
                <a:gd name="T41" fmla="*/ 139 h 160"/>
                <a:gd name="T42" fmla="*/ 33 w 87"/>
                <a:gd name="T43" fmla="*/ 132 h 160"/>
                <a:gd name="T44" fmla="*/ 26 w 87"/>
                <a:gd name="T45" fmla="*/ 123 h 160"/>
                <a:gd name="T46" fmla="*/ 20 w 87"/>
                <a:gd name="T47" fmla="*/ 108 h 160"/>
                <a:gd name="T48" fmla="*/ 19 w 87"/>
                <a:gd name="T49" fmla="*/ 104 h 160"/>
                <a:gd name="T50" fmla="*/ 16 w 87"/>
                <a:gd name="T51" fmla="*/ 88 h 160"/>
                <a:gd name="T52" fmla="*/ 16 w 87"/>
                <a:gd name="T53" fmla="*/ 71 h 160"/>
                <a:gd name="T54" fmla="*/ 16 w 87"/>
                <a:gd name="T55" fmla="*/ 71 h 160"/>
                <a:gd name="T56" fmla="*/ 16 w 87"/>
                <a:gd name="T57" fmla="*/ 54 h 160"/>
                <a:gd name="T58" fmla="*/ 19 w 87"/>
                <a:gd name="T59" fmla="*/ 38 h 160"/>
                <a:gd name="T60" fmla="*/ 24 w 87"/>
                <a:gd name="T61" fmla="*/ 24 h 160"/>
                <a:gd name="T62" fmla="*/ 32 w 87"/>
                <a:gd name="T63" fmla="*/ 13 h 160"/>
                <a:gd name="T64" fmla="*/ 33 w 87"/>
                <a:gd name="T65" fmla="*/ 12 h 160"/>
                <a:gd name="T66" fmla="*/ 43 w 87"/>
                <a:gd name="T67" fmla="*/ 6 h 160"/>
                <a:gd name="T68" fmla="*/ 55 w 87"/>
                <a:gd name="T69" fmla="*/ 4 h 160"/>
                <a:gd name="T70" fmla="*/ 21 w 87"/>
                <a:gd name="T7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7" h="160">
                  <a:moveTo>
                    <a:pt x="21" y="0"/>
                  </a:moveTo>
                  <a:lnTo>
                    <a:pt x="13" y="11"/>
                  </a:lnTo>
                  <a:lnTo>
                    <a:pt x="6" y="25"/>
                  </a:lnTo>
                  <a:lnTo>
                    <a:pt x="3" y="38"/>
                  </a:lnTo>
                  <a:lnTo>
                    <a:pt x="0" y="54"/>
                  </a:lnTo>
                  <a:lnTo>
                    <a:pt x="0" y="71"/>
                  </a:lnTo>
                  <a:lnTo>
                    <a:pt x="0" y="85"/>
                  </a:lnTo>
                  <a:lnTo>
                    <a:pt x="2" y="101"/>
                  </a:lnTo>
                  <a:lnTo>
                    <a:pt x="6" y="116"/>
                  </a:lnTo>
                  <a:lnTo>
                    <a:pt x="9" y="125"/>
                  </a:lnTo>
                  <a:lnTo>
                    <a:pt x="16" y="138"/>
                  </a:lnTo>
                  <a:lnTo>
                    <a:pt x="24" y="149"/>
                  </a:lnTo>
                  <a:lnTo>
                    <a:pt x="32" y="154"/>
                  </a:lnTo>
                  <a:lnTo>
                    <a:pt x="42" y="158"/>
                  </a:lnTo>
                  <a:lnTo>
                    <a:pt x="55" y="160"/>
                  </a:lnTo>
                  <a:lnTo>
                    <a:pt x="66" y="158"/>
                  </a:lnTo>
                  <a:lnTo>
                    <a:pt x="77" y="153"/>
                  </a:lnTo>
                  <a:lnTo>
                    <a:pt x="86" y="145"/>
                  </a:lnTo>
                  <a:lnTo>
                    <a:pt x="87" y="145"/>
                  </a:lnTo>
                  <a:lnTo>
                    <a:pt x="54" y="140"/>
                  </a:lnTo>
                  <a:lnTo>
                    <a:pt x="44" y="139"/>
                  </a:lnTo>
                  <a:lnTo>
                    <a:pt x="33" y="132"/>
                  </a:lnTo>
                  <a:lnTo>
                    <a:pt x="26" y="123"/>
                  </a:lnTo>
                  <a:lnTo>
                    <a:pt x="20" y="108"/>
                  </a:lnTo>
                  <a:lnTo>
                    <a:pt x="19" y="104"/>
                  </a:lnTo>
                  <a:lnTo>
                    <a:pt x="16" y="88"/>
                  </a:lnTo>
                  <a:lnTo>
                    <a:pt x="16" y="71"/>
                  </a:lnTo>
                  <a:lnTo>
                    <a:pt x="16" y="54"/>
                  </a:lnTo>
                  <a:lnTo>
                    <a:pt x="19" y="38"/>
                  </a:lnTo>
                  <a:lnTo>
                    <a:pt x="24" y="24"/>
                  </a:lnTo>
                  <a:lnTo>
                    <a:pt x="32" y="13"/>
                  </a:lnTo>
                  <a:lnTo>
                    <a:pt x="33" y="12"/>
                  </a:lnTo>
                  <a:lnTo>
                    <a:pt x="43" y="6"/>
                  </a:lnTo>
                  <a:lnTo>
                    <a:pt x="55" y="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152">
              <a:extLst>
                <a:ext uri="{FF2B5EF4-FFF2-40B4-BE49-F238E27FC236}">
                  <a16:creationId xmlns:a16="http://schemas.microsoft.com/office/drawing/2014/main" id="{D61941AC-8F2C-4DCA-823D-7BC6B572B1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92" y="3987"/>
              <a:ext cx="81" cy="54"/>
            </a:xfrm>
            <a:custGeom>
              <a:avLst/>
              <a:gdLst>
                <a:gd name="T0" fmla="*/ 34 w 81"/>
                <a:gd name="T1" fmla="*/ 0 h 54"/>
                <a:gd name="T2" fmla="*/ 27 w 81"/>
                <a:gd name="T3" fmla="*/ 0 h 54"/>
                <a:gd name="T4" fmla="*/ 16 w 81"/>
                <a:gd name="T5" fmla="*/ 4 h 54"/>
                <a:gd name="T6" fmla="*/ 6 w 81"/>
                <a:gd name="T7" fmla="*/ 10 h 54"/>
                <a:gd name="T8" fmla="*/ 0 w 81"/>
                <a:gd name="T9" fmla="*/ 15 h 54"/>
                <a:gd name="T10" fmla="*/ 34 w 81"/>
                <a:gd name="T11" fmla="*/ 19 h 54"/>
                <a:gd name="T12" fmla="*/ 44 w 81"/>
                <a:gd name="T13" fmla="*/ 21 h 54"/>
                <a:gd name="T14" fmla="*/ 53 w 81"/>
                <a:gd name="T15" fmla="*/ 27 h 54"/>
                <a:gd name="T16" fmla="*/ 60 w 81"/>
                <a:gd name="T17" fmla="*/ 38 h 54"/>
                <a:gd name="T18" fmla="*/ 65 w 81"/>
                <a:gd name="T19" fmla="*/ 54 h 54"/>
                <a:gd name="T20" fmla="*/ 81 w 81"/>
                <a:gd name="T21" fmla="*/ 49 h 54"/>
                <a:gd name="T22" fmla="*/ 78 w 81"/>
                <a:gd name="T23" fmla="*/ 37 h 54"/>
                <a:gd name="T24" fmla="*/ 72 w 81"/>
                <a:gd name="T25" fmla="*/ 24 h 54"/>
                <a:gd name="T26" fmla="*/ 64 w 81"/>
                <a:gd name="T27" fmla="*/ 13 h 54"/>
                <a:gd name="T28" fmla="*/ 57 w 81"/>
                <a:gd name="T29" fmla="*/ 6 h 54"/>
                <a:gd name="T30" fmla="*/ 46 w 81"/>
                <a:gd name="T31" fmla="*/ 1 h 54"/>
                <a:gd name="T32" fmla="*/ 34 w 81"/>
                <a:gd name="T3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54">
                  <a:moveTo>
                    <a:pt x="34" y="0"/>
                  </a:moveTo>
                  <a:lnTo>
                    <a:pt x="27" y="0"/>
                  </a:lnTo>
                  <a:lnTo>
                    <a:pt x="16" y="4"/>
                  </a:lnTo>
                  <a:lnTo>
                    <a:pt x="6" y="10"/>
                  </a:lnTo>
                  <a:lnTo>
                    <a:pt x="0" y="15"/>
                  </a:lnTo>
                  <a:lnTo>
                    <a:pt x="34" y="19"/>
                  </a:lnTo>
                  <a:lnTo>
                    <a:pt x="44" y="21"/>
                  </a:lnTo>
                  <a:lnTo>
                    <a:pt x="53" y="27"/>
                  </a:lnTo>
                  <a:lnTo>
                    <a:pt x="60" y="38"/>
                  </a:lnTo>
                  <a:lnTo>
                    <a:pt x="65" y="54"/>
                  </a:lnTo>
                  <a:lnTo>
                    <a:pt x="81" y="49"/>
                  </a:lnTo>
                  <a:lnTo>
                    <a:pt x="78" y="37"/>
                  </a:lnTo>
                  <a:lnTo>
                    <a:pt x="72" y="24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46" y="1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3" name="Freeform 151">
              <a:extLst>
                <a:ext uri="{FF2B5EF4-FFF2-40B4-BE49-F238E27FC236}">
                  <a16:creationId xmlns:a16="http://schemas.microsoft.com/office/drawing/2014/main" id="{D5825080-21E3-44D1-981D-196E162BB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9" y="4089"/>
              <a:ext cx="73" cy="69"/>
            </a:xfrm>
            <a:custGeom>
              <a:avLst/>
              <a:gdLst>
                <a:gd name="T0" fmla="*/ 62 w 73"/>
                <a:gd name="T1" fmla="*/ 0 h 69"/>
                <a:gd name="T2" fmla="*/ 27 w 73"/>
                <a:gd name="T3" fmla="*/ 4 h 69"/>
                <a:gd name="T4" fmla="*/ 34 w 73"/>
                <a:gd name="T5" fmla="*/ 5 h 69"/>
                <a:gd name="T6" fmla="*/ 45 w 73"/>
                <a:gd name="T7" fmla="*/ 7 h 69"/>
                <a:gd name="T8" fmla="*/ 45 w 73"/>
                <a:gd name="T9" fmla="*/ 7 h 69"/>
                <a:gd name="T10" fmla="*/ 54 w 73"/>
                <a:gd name="T11" fmla="*/ 17 h 69"/>
                <a:gd name="T12" fmla="*/ 54 w 73"/>
                <a:gd name="T13" fmla="*/ 18 h 69"/>
                <a:gd name="T14" fmla="*/ 57 w 73"/>
                <a:gd name="T15" fmla="*/ 34 h 69"/>
                <a:gd name="T16" fmla="*/ 55 w 73"/>
                <a:gd name="T17" fmla="*/ 48 h 69"/>
                <a:gd name="T18" fmla="*/ 49 w 73"/>
                <a:gd name="T19" fmla="*/ 57 h 69"/>
                <a:gd name="T20" fmla="*/ 40 w 73"/>
                <a:gd name="T21" fmla="*/ 62 h 69"/>
                <a:gd name="T22" fmla="*/ 29 w 73"/>
                <a:gd name="T23" fmla="*/ 63 h 69"/>
                <a:gd name="T24" fmla="*/ 0 w 73"/>
                <a:gd name="T25" fmla="*/ 63 h 69"/>
                <a:gd name="T26" fmla="*/ 63 w 73"/>
                <a:gd name="T27" fmla="*/ 69 h 69"/>
                <a:gd name="T28" fmla="*/ 70 w 73"/>
                <a:gd name="T29" fmla="*/ 55 h 69"/>
                <a:gd name="T30" fmla="*/ 72 w 73"/>
                <a:gd name="T31" fmla="*/ 50 h 69"/>
                <a:gd name="T32" fmla="*/ 73 w 73"/>
                <a:gd name="T33" fmla="*/ 34 h 69"/>
                <a:gd name="T34" fmla="*/ 72 w 73"/>
                <a:gd name="T35" fmla="*/ 22 h 69"/>
                <a:gd name="T36" fmla="*/ 68 w 73"/>
                <a:gd name="T37" fmla="*/ 8 h 69"/>
                <a:gd name="T38" fmla="*/ 62 w 73"/>
                <a:gd name="T3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69">
                  <a:moveTo>
                    <a:pt x="62" y="0"/>
                  </a:moveTo>
                  <a:lnTo>
                    <a:pt x="27" y="4"/>
                  </a:lnTo>
                  <a:lnTo>
                    <a:pt x="34" y="5"/>
                  </a:lnTo>
                  <a:lnTo>
                    <a:pt x="45" y="7"/>
                  </a:lnTo>
                  <a:lnTo>
                    <a:pt x="54" y="17"/>
                  </a:lnTo>
                  <a:lnTo>
                    <a:pt x="54" y="18"/>
                  </a:lnTo>
                  <a:lnTo>
                    <a:pt x="57" y="34"/>
                  </a:lnTo>
                  <a:lnTo>
                    <a:pt x="55" y="48"/>
                  </a:lnTo>
                  <a:lnTo>
                    <a:pt x="49" y="57"/>
                  </a:lnTo>
                  <a:lnTo>
                    <a:pt x="40" y="62"/>
                  </a:lnTo>
                  <a:lnTo>
                    <a:pt x="29" y="63"/>
                  </a:lnTo>
                  <a:lnTo>
                    <a:pt x="0" y="63"/>
                  </a:lnTo>
                  <a:lnTo>
                    <a:pt x="63" y="69"/>
                  </a:lnTo>
                  <a:lnTo>
                    <a:pt x="70" y="55"/>
                  </a:lnTo>
                  <a:lnTo>
                    <a:pt x="72" y="50"/>
                  </a:lnTo>
                  <a:lnTo>
                    <a:pt x="73" y="34"/>
                  </a:lnTo>
                  <a:lnTo>
                    <a:pt x="72" y="22"/>
                  </a:lnTo>
                  <a:lnTo>
                    <a:pt x="68" y="8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4" name="Freeform 150">
              <a:extLst>
                <a:ext uri="{FF2B5EF4-FFF2-40B4-BE49-F238E27FC236}">
                  <a16:creationId xmlns:a16="http://schemas.microsoft.com/office/drawing/2014/main" id="{968DA635-DB40-4BCB-8AF8-8F571C1C0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9" y="4017"/>
              <a:ext cx="68" cy="60"/>
            </a:xfrm>
            <a:custGeom>
              <a:avLst/>
              <a:gdLst>
                <a:gd name="T0" fmla="*/ 59 w 68"/>
                <a:gd name="T1" fmla="*/ 0 h 60"/>
                <a:gd name="T2" fmla="*/ 24 w 68"/>
                <a:gd name="T3" fmla="*/ 6 h 60"/>
                <a:gd name="T4" fmla="*/ 32 w 68"/>
                <a:gd name="T5" fmla="*/ 6 h 60"/>
                <a:gd name="T6" fmla="*/ 41 w 68"/>
                <a:gd name="T7" fmla="*/ 8 h 60"/>
                <a:gd name="T8" fmla="*/ 50 w 68"/>
                <a:gd name="T9" fmla="*/ 17 h 60"/>
                <a:gd name="T10" fmla="*/ 52 w 68"/>
                <a:gd name="T11" fmla="*/ 32 h 60"/>
                <a:gd name="T12" fmla="*/ 49 w 68"/>
                <a:gd name="T13" fmla="*/ 46 h 60"/>
                <a:gd name="T14" fmla="*/ 40 w 68"/>
                <a:gd name="T15" fmla="*/ 55 h 60"/>
                <a:gd name="T16" fmla="*/ 38 w 68"/>
                <a:gd name="T17" fmla="*/ 55 h 60"/>
                <a:gd name="T18" fmla="*/ 25 w 68"/>
                <a:gd name="T19" fmla="*/ 57 h 60"/>
                <a:gd name="T20" fmla="*/ 0 w 68"/>
                <a:gd name="T21" fmla="*/ 57 h 60"/>
                <a:gd name="T22" fmla="*/ 56 w 68"/>
                <a:gd name="T23" fmla="*/ 60 h 60"/>
                <a:gd name="T24" fmla="*/ 63 w 68"/>
                <a:gd name="T25" fmla="*/ 49 h 60"/>
                <a:gd name="T26" fmla="*/ 65 w 68"/>
                <a:gd name="T27" fmla="*/ 44 h 60"/>
                <a:gd name="T28" fmla="*/ 68 w 68"/>
                <a:gd name="T29" fmla="*/ 29 h 60"/>
                <a:gd name="T30" fmla="*/ 67 w 68"/>
                <a:gd name="T31" fmla="*/ 22 h 60"/>
                <a:gd name="T32" fmla="*/ 63 w 68"/>
                <a:gd name="T33" fmla="*/ 6 h 60"/>
                <a:gd name="T34" fmla="*/ 59 w 68"/>
                <a:gd name="T3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8" h="60">
                  <a:moveTo>
                    <a:pt x="59" y="0"/>
                  </a:moveTo>
                  <a:lnTo>
                    <a:pt x="24" y="6"/>
                  </a:lnTo>
                  <a:lnTo>
                    <a:pt x="32" y="6"/>
                  </a:lnTo>
                  <a:lnTo>
                    <a:pt x="41" y="8"/>
                  </a:lnTo>
                  <a:lnTo>
                    <a:pt x="50" y="17"/>
                  </a:lnTo>
                  <a:lnTo>
                    <a:pt x="52" y="32"/>
                  </a:lnTo>
                  <a:lnTo>
                    <a:pt x="49" y="46"/>
                  </a:lnTo>
                  <a:lnTo>
                    <a:pt x="40" y="55"/>
                  </a:lnTo>
                  <a:lnTo>
                    <a:pt x="38" y="55"/>
                  </a:lnTo>
                  <a:lnTo>
                    <a:pt x="25" y="57"/>
                  </a:lnTo>
                  <a:lnTo>
                    <a:pt x="0" y="57"/>
                  </a:lnTo>
                  <a:lnTo>
                    <a:pt x="56" y="60"/>
                  </a:lnTo>
                  <a:lnTo>
                    <a:pt x="63" y="49"/>
                  </a:lnTo>
                  <a:lnTo>
                    <a:pt x="65" y="44"/>
                  </a:lnTo>
                  <a:lnTo>
                    <a:pt x="68" y="29"/>
                  </a:lnTo>
                  <a:lnTo>
                    <a:pt x="67" y="22"/>
                  </a:lnTo>
                  <a:lnTo>
                    <a:pt x="63" y="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149">
              <a:extLst>
                <a:ext uri="{FF2B5EF4-FFF2-40B4-BE49-F238E27FC236}">
                  <a16:creationId xmlns:a16="http://schemas.microsoft.com/office/drawing/2014/main" id="{59629DD9-B19F-47BD-962E-DFD4C0AB6E2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" y="4003"/>
              <a:ext cx="79" cy="169"/>
            </a:xfrm>
            <a:custGeom>
              <a:avLst/>
              <a:gdLst>
                <a:gd name="T0" fmla="*/ 45 w 79"/>
                <a:gd name="T1" fmla="*/ 0 h 169"/>
                <a:gd name="T2" fmla="*/ 0 w 79"/>
                <a:gd name="T3" fmla="*/ 0 h 169"/>
                <a:gd name="T4" fmla="*/ 0 w 79"/>
                <a:gd name="T5" fmla="*/ 169 h 169"/>
                <a:gd name="T6" fmla="*/ 45 w 79"/>
                <a:gd name="T7" fmla="*/ 169 h 169"/>
                <a:gd name="T8" fmla="*/ 54 w 79"/>
                <a:gd name="T9" fmla="*/ 168 h 169"/>
                <a:gd name="T10" fmla="*/ 64 w 79"/>
                <a:gd name="T11" fmla="*/ 166 h 169"/>
                <a:gd name="T12" fmla="*/ 67 w 79"/>
                <a:gd name="T13" fmla="*/ 165 h 169"/>
                <a:gd name="T14" fmla="*/ 77 w 79"/>
                <a:gd name="T15" fmla="*/ 157 h 169"/>
                <a:gd name="T16" fmla="*/ 79 w 79"/>
                <a:gd name="T17" fmla="*/ 155 h 169"/>
                <a:gd name="T18" fmla="*/ 16 w 79"/>
                <a:gd name="T19" fmla="*/ 149 h 169"/>
                <a:gd name="T20" fmla="*/ 16 w 79"/>
                <a:gd name="T21" fmla="*/ 90 h 169"/>
                <a:gd name="T22" fmla="*/ 43 w 79"/>
                <a:gd name="T23" fmla="*/ 90 h 169"/>
                <a:gd name="T24" fmla="*/ 78 w 79"/>
                <a:gd name="T25" fmla="*/ 86 h 169"/>
                <a:gd name="T26" fmla="*/ 67 w 79"/>
                <a:gd name="T27" fmla="*/ 79 h 169"/>
                <a:gd name="T28" fmla="*/ 72 w 79"/>
                <a:gd name="T29" fmla="*/ 74 h 169"/>
                <a:gd name="T30" fmla="*/ 16 w 79"/>
                <a:gd name="T31" fmla="*/ 71 h 169"/>
                <a:gd name="T32" fmla="*/ 16 w 79"/>
                <a:gd name="T33" fmla="*/ 20 h 169"/>
                <a:gd name="T34" fmla="*/ 40 w 79"/>
                <a:gd name="T35" fmla="*/ 20 h 169"/>
                <a:gd name="T36" fmla="*/ 75 w 79"/>
                <a:gd name="T37" fmla="*/ 14 h 169"/>
                <a:gd name="T38" fmla="*/ 66 w 79"/>
                <a:gd name="T39" fmla="*/ 5 h 169"/>
                <a:gd name="T40" fmla="*/ 57 w 79"/>
                <a:gd name="T41" fmla="*/ 1 h 169"/>
                <a:gd name="T42" fmla="*/ 45 w 79"/>
                <a:gd name="T4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9" h="169">
                  <a:moveTo>
                    <a:pt x="45" y="0"/>
                  </a:moveTo>
                  <a:lnTo>
                    <a:pt x="0" y="0"/>
                  </a:lnTo>
                  <a:lnTo>
                    <a:pt x="0" y="169"/>
                  </a:lnTo>
                  <a:lnTo>
                    <a:pt x="45" y="169"/>
                  </a:lnTo>
                  <a:lnTo>
                    <a:pt x="54" y="168"/>
                  </a:lnTo>
                  <a:lnTo>
                    <a:pt x="64" y="166"/>
                  </a:lnTo>
                  <a:lnTo>
                    <a:pt x="67" y="165"/>
                  </a:lnTo>
                  <a:lnTo>
                    <a:pt x="77" y="157"/>
                  </a:lnTo>
                  <a:lnTo>
                    <a:pt x="79" y="155"/>
                  </a:lnTo>
                  <a:lnTo>
                    <a:pt x="16" y="149"/>
                  </a:lnTo>
                  <a:lnTo>
                    <a:pt x="16" y="90"/>
                  </a:lnTo>
                  <a:lnTo>
                    <a:pt x="43" y="90"/>
                  </a:lnTo>
                  <a:lnTo>
                    <a:pt x="78" y="86"/>
                  </a:lnTo>
                  <a:lnTo>
                    <a:pt x="67" y="79"/>
                  </a:lnTo>
                  <a:lnTo>
                    <a:pt x="72" y="74"/>
                  </a:lnTo>
                  <a:lnTo>
                    <a:pt x="16" y="71"/>
                  </a:lnTo>
                  <a:lnTo>
                    <a:pt x="16" y="20"/>
                  </a:lnTo>
                  <a:lnTo>
                    <a:pt x="40" y="20"/>
                  </a:lnTo>
                  <a:lnTo>
                    <a:pt x="75" y="14"/>
                  </a:lnTo>
                  <a:lnTo>
                    <a:pt x="66" y="5"/>
                  </a:lnTo>
                  <a:lnTo>
                    <a:pt x="57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148">
              <a:extLst>
                <a:ext uri="{FF2B5EF4-FFF2-40B4-BE49-F238E27FC236}">
                  <a16:creationId xmlns:a16="http://schemas.microsoft.com/office/drawing/2014/main" id="{D2C3B81D-7BE0-4D26-8044-9E9300C566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0" y="3931"/>
              <a:ext cx="38" cy="38"/>
            </a:xfrm>
            <a:custGeom>
              <a:avLst/>
              <a:gdLst>
                <a:gd name="T0" fmla="*/ 38 w 38"/>
                <a:gd name="T1" fmla="*/ 19 h 38"/>
                <a:gd name="T2" fmla="*/ 33 w 38"/>
                <a:gd name="T3" fmla="*/ 5 h 38"/>
                <a:gd name="T4" fmla="*/ 19 w 38"/>
                <a:gd name="T5" fmla="*/ 0 h 38"/>
                <a:gd name="T6" fmla="*/ 5 w 38"/>
                <a:gd name="T7" fmla="*/ 5 h 38"/>
                <a:gd name="T8" fmla="*/ 0 w 38"/>
                <a:gd name="T9" fmla="*/ 19 h 38"/>
                <a:gd name="T10" fmla="*/ 5 w 38"/>
                <a:gd name="T11" fmla="*/ 33 h 38"/>
                <a:gd name="T12" fmla="*/ 19 w 38"/>
                <a:gd name="T13" fmla="*/ 38 h 38"/>
                <a:gd name="T14" fmla="*/ 33 w 38"/>
                <a:gd name="T15" fmla="*/ 33 h 38"/>
                <a:gd name="T16" fmla="*/ 38 w 38"/>
                <a:gd name="T1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38" y="19"/>
                  </a:moveTo>
                  <a:lnTo>
                    <a:pt x="33" y="5"/>
                  </a:lnTo>
                  <a:lnTo>
                    <a:pt x="19" y="0"/>
                  </a:lnTo>
                  <a:lnTo>
                    <a:pt x="5" y="5"/>
                  </a:lnTo>
                  <a:lnTo>
                    <a:pt x="0" y="19"/>
                  </a:lnTo>
                  <a:lnTo>
                    <a:pt x="5" y="33"/>
                  </a:lnTo>
                  <a:lnTo>
                    <a:pt x="19" y="38"/>
                  </a:lnTo>
                  <a:lnTo>
                    <a:pt x="33" y="33"/>
                  </a:lnTo>
                  <a:lnTo>
                    <a:pt x="38" y="19"/>
                  </a:lnTo>
                  <a:close/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47">
              <a:extLst>
                <a:ext uri="{FF2B5EF4-FFF2-40B4-BE49-F238E27FC236}">
                  <a16:creationId xmlns:a16="http://schemas.microsoft.com/office/drawing/2014/main" id="{B3016B21-B9F9-44F3-B451-0B80B6FDA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7" y="3931"/>
              <a:ext cx="39" cy="38"/>
            </a:xfrm>
            <a:custGeom>
              <a:avLst/>
              <a:gdLst>
                <a:gd name="T0" fmla="*/ 39 w 39"/>
                <a:gd name="T1" fmla="*/ 19 h 38"/>
                <a:gd name="T2" fmla="*/ 38 w 39"/>
                <a:gd name="T3" fmla="*/ 16 h 38"/>
                <a:gd name="T4" fmla="*/ 38 w 39"/>
                <a:gd name="T5" fmla="*/ 13 h 38"/>
                <a:gd name="T6" fmla="*/ 37 w 39"/>
                <a:gd name="T7" fmla="*/ 11 h 38"/>
                <a:gd name="T8" fmla="*/ 36 w 39"/>
                <a:gd name="T9" fmla="*/ 8 h 38"/>
                <a:gd name="T10" fmla="*/ 34 w 39"/>
                <a:gd name="T11" fmla="*/ 6 h 38"/>
                <a:gd name="T12" fmla="*/ 32 w 39"/>
                <a:gd name="T13" fmla="*/ 4 h 38"/>
                <a:gd name="T14" fmla="*/ 30 w 39"/>
                <a:gd name="T15" fmla="*/ 3 h 38"/>
                <a:gd name="T16" fmla="*/ 27 w 39"/>
                <a:gd name="T17" fmla="*/ 1 h 38"/>
                <a:gd name="T18" fmla="*/ 25 w 39"/>
                <a:gd name="T19" fmla="*/ 0 h 38"/>
                <a:gd name="T20" fmla="*/ 22 w 39"/>
                <a:gd name="T21" fmla="*/ 0 h 38"/>
                <a:gd name="T22" fmla="*/ 19 w 39"/>
                <a:gd name="T23" fmla="*/ 0 h 38"/>
                <a:gd name="T24" fmla="*/ 16 w 39"/>
                <a:gd name="T25" fmla="*/ 0 h 38"/>
                <a:gd name="T26" fmla="*/ 14 w 39"/>
                <a:gd name="T27" fmla="*/ 0 h 38"/>
                <a:gd name="T28" fmla="*/ 11 w 39"/>
                <a:gd name="T29" fmla="*/ 1 h 38"/>
                <a:gd name="T30" fmla="*/ 9 w 39"/>
                <a:gd name="T31" fmla="*/ 3 h 38"/>
                <a:gd name="T32" fmla="*/ 6 w 39"/>
                <a:gd name="T33" fmla="*/ 4 h 38"/>
                <a:gd name="T34" fmla="*/ 5 w 39"/>
                <a:gd name="T35" fmla="*/ 6 h 38"/>
                <a:gd name="T36" fmla="*/ 3 w 39"/>
                <a:gd name="T37" fmla="*/ 8 h 38"/>
                <a:gd name="T38" fmla="*/ 1 w 39"/>
                <a:gd name="T39" fmla="*/ 11 h 38"/>
                <a:gd name="T40" fmla="*/ 0 w 39"/>
                <a:gd name="T41" fmla="*/ 13 h 38"/>
                <a:gd name="T42" fmla="*/ 0 w 39"/>
                <a:gd name="T43" fmla="*/ 16 h 38"/>
                <a:gd name="T44" fmla="*/ 0 w 39"/>
                <a:gd name="T45" fmla="*/ 19 h 38"/>
                <a:gd name="T46" fmla="*/ 0 w 39"/>
                <a:gd name="T47" fmla="*/ 22 h 38"/>
                <a:gd name="T48" fmla="*/ 0 w 39"/>
                <a:gd name="T49" fmla="*/ 25 h 38"/>
                <a:gd name="T50" fmla="*/ 1 w 39"/>
                <a:gd name="T51" fmla="*/ 27 h 38"/>
                <a:gd name="T52" fmla="*/ 3 w 39"/>
                <a:gd name="T53" fmla="*/ 30 h 38"/>
                <a:gd name="T54" fmla="*/ 5 w 39"/>
                <a:gd name="T55" fmla="*/ 32 h 38"/>
                <a:gd name="T56" fmla="*/ 6 w 39"/>
                <a:gd name="T57" fmla="*/ 34 h 38"/>
                <a:gd name="T58" fmla="*/ 9 w 39"/>
                <a:gd name="T59" fmla="*/ 36 h 38"/>
                <a:gd name="T60" fmla="*/ 11 w 39"/>
                <a:gd name="T61" fmla="*/ 37 h 38"/>
                <a:gd name="T62" fmla="*/ 14 w 39"/>
                <a:gd name="T63" fmla="*/ 38 h 38"/>
                <a:gd name="T64" fmla="*/ 16 w 39"/>
                <a:gd name="T65" fmla="*/ 38 h 38"/>
                <a:gd name="T66" fmla="*/ 19 w 39"/>
                <a:gd name="T67" fmla="*/ 38 h 38"/>
                <a:gd name="T68" fmla="*/ 22 w 39"/>
                <a:gd name="T69" fmla="*/ 38 h 38"/>
                <a:gd name="T70" fmla="*/ 25 w 39"/>
                <a:gd name="T71" fmla="*/ 38 h 38"/>
                <a:gd name="T72" fmla="*/ 27 w 39"/>
                <a:gd name="T73" fmla="*/ 37 h 38"/>
                <a:gd name="T74" fmla="*/ 30 w 39"/>
                <a:gd name="T75" fmla="*/ 36 h 38"/>
                <a:gd name="T76" fmla="*/ 32 w 39"/>
                <a:gd name="T77" fmla="*/ 34 h 38"/>
                <a:gd name="T78" fmla="*/ 34 w 39"/>
                <a:gd name="T79" fmla="*/ 32 h 38"/>
                <a:gd name="T80" fmla="*/ 36 w 39"/>
                <a:gd name="T81" fmla="*/ 30 h 38"/>
                <a:gd name="T82" fmla="*/ 37 w 39"/>
                <a:gd name="T83" fmla="*/ 27 h 38"/>
                <a:gd name="T84" fmla="*/ 38 w 39"/>
                <a:gd name="T85" fmla="*/ 25 h 38"/>
                <a:gd name="T86" fmla="*/ 38 w 39"/>
                <a:gd name="T87" fmla="*/ 22 h 38"/>
                <a:gd name="T88" fmla="*/ 39 w 39"/>
                <a:gd name="T89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9" h="38">
                  <a:moveTo>
                    <a:pt x="39" y="19"/>
                  </a:moveTo>
                  <a:lnTo>
                    <a:pt x="38" y="16"/>
                  </a:lnTo>
                  <a:lnTo>
                    <a:pt x="38" y="13"/>
                  </a:lnTo>
                  <a:lnTo>
                    <a:pt x="37" y="11"/>
                  </a:lnTo>
                  <a:lnTo>
                    <a:pt x="36" y="8"/>
                  </a:lnTo>
                  <a:lnTo>
                    <a:pt x="34" y="6"/>
                  </a:lnTo>
                  <a:lnTo>
                    <a:pt x="32" y="4"/>
                  </a:lnTo>
                  <a:lnTo>
                    <a:pt x="30" y="3"/>
                  </a:lnTo>
                  <a:lnTo>
                    <a:pt x="27" y="1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9" y="3"/>
                  </a:lnTo>
                  <a:lnTo>
                    <a:pt x="6" y="4"/>
                  </a:lnTo>
                  <a:lnTo>
                    <a:pt x="5" y="6"/>
                  </a:lnTo>
                  <a:lnTo>
                    <a:pt x="3" y="8"/>
                  </a:lnTo>
                  <a:lnTo>
                    <a:pt x="1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1" y="27"/>
                  </a:lnTo>
                  <a:lnTo>
                    <a:pt x="3" y="30"/>
                  </a:lnTo>
                  <a:lnTo>
                    <a:pt x="5" y="32"/>
                  </a:lnTo>
                  <a:lnTo>
                    <a:pt x="6" y="34"/>
                  </a:lnTo>
                  <a:lnTo>
                    <a:pt x="9" y="36"/>
                  </a:lnTo>
                  <a:lnTo>
                    <a:pt x="11" y="37"/>
                  </a:lnTo>
                  <a:lnTo>
                    <a:pt x="14" y="38"/>
                  </a:lnTo>
                  <a:lnTo>
                    <a:pt x="16" y="38"/>
                  </a:lnTo>
                  <a:lnTo>
                    <a:pt x="19" y="38"/>
                  </a:lnTo>
                  <a:lnTo>
                    <a:pt x="22" y="38"/>
                  </a:lnTo>
                  <a:lnTo>
                    <a:pt x="25" y="38"/>
                  </a:lnTo>
                  <a:lnTo>
                    <a:pt x="27" y="37"/>
                  </a:lnTo>
                  <a:lnTo>
                    <a:pt x="30" y="36"/>
                  </a:lnTo>
                  <a:lnTo>
                    <a:pt x="32" y="34"/>
                  </a:lnTo>
                  <a:lnTo>
                    <a:pt x="34" y="32"/>
                  </a:lnTo>
                  <a:lnTo>
                    <a:pt x="36" y="30"/>
                  </a:lnTo>
                  <a:lnTo>
                    <a:pt x="37" y="27"/>
                  </a:lnTo>
                  <a:lnTo>
                    <a:pt x="38" y="25"/>
                  </a:lnTo>
                  <a:lnTo>
                    <a:pt x="38" y="22"/>
                  </a:lnTo>
                  <a:lnTo>
                    <a:pt x="39" y="19"/>
                  </a:lnTo>
                  <a:close/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Line 146">
              <a:extLst>
                <a:ext uri="{FF2B5EF4-FFF2-40B4-BE49-F238E27FC236}">
                  <a16:creationId xmlns:a16="http://schemas.microsoft.com/office/drawing/2014/main" id="{74127242-4873-46FE-8341-0B08EA31DD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83" y="3581"/>
              <a:ext cx="1" cy="738"/>
            </a:xfrm>
            <a:prstGeom prst="line">
              <a:avLst/>
            </a:prstGeom>
            <a:noFill/>
            <a:ln w="139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Line 145">
              <a:extLst>
                <a:ext uri="{FF2B5EF4-FFF2-40B4-BE49-F238E27FC236}">
                  <a16:creationId xmlns:a16="http://schemas.microsoft.com/office/drawing/2014/main" id="{7738C3B0-D8C1-4122-BDFF-8814D8BC32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583" y="4177"/>
              <a:ext cx="112" cy="125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Line 144">
              <a:extLst>
                <a:ext uri="{FF2B5EF4-FFF2-40B4-BE49-F238E27FC236}">
                  <a16:creationId xmlns:a16="http://schemas.microsoft.com/office/drawing/2014/main" id="{80D4679C-F395-4591-A4CF-D31318E730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583" y="4048"/>
              <a:ext cx="112" cy="125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Line 143">
              <a:extLst>
                <a:ext uri="{FF2B5EF4-FFF2-40B4-BE49-F238E27FC236}">
                  <a16:creationId xmlns:a16="http://schemas.microsoft.com/office/drawing/2014/main" id="{A1C6B6E2-3231-4E20-99F2-421D8C4845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583" y="3943"/>
              <a:ext cx="112" cy="125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Line 142">
              <a:extLst>
                <a:ext uri="{FF2B5EF4-FFF2-40B4-BE49-F238E27FC236}">
                  <a16:creationId xmlns:a16="http://schemas.microsoft.com/office/drawing/2014/main" id="{860725E9-365D-4D8E-9CB4-9E70E34242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583" y="3814"/>
              <a:ext cx="112" cy="124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Line 141">
              <a:extLst>
                <a:ext uri="{FF2B5EF4-FFF2-40B4-BE49-F238E27FC236}">
                  <a16:creationId xmlns:a16="http://schemas.microsoft.com/office/drawing/2014/main" id="{39BFF1F3-0D67-4ACC-AB95-4272689BC4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583" y="3684"/>
              <a:ext cx="112" cy="125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Line 140">
              <a:extLst>
                <a:ext uri="{FF2B5EF4-FFF2-40B4-BE49-F238E27FC236}">
                  <a16:creationId xmlns:a16="http://schemas.microsoft.com/office/drawing/2014/main" id="{2FB9B140-905F-45FA-8A0E-126E2DB3FC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9" y="3665"/>
              <a:ext cx="1" cy="285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39">
              <a:extLst>
                <a:ext uri="{FF2B5EF4-FFF2-40B4-BE49-F238E27FC236}">
                  <a16:creationId xmlns:a16="http://schemas.microsoft.com/office/drawing/2014/main" id="{3449F577-36E9-427B-8D12-DA9CB5518DB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5" y="3665"/>
              <a:ext cx="204" cy="457"/>
            </a:xfrm>
            <a:custGeom>
              <a:avLst/>
              <a:gdLst>
                <a:gd name="T0" fmla="*/ 199 w 204"/>
                <a:gd name="T1" fmla="*/ 0 h 457"/>
                <a:gd name="T2" fmla="*/ 189 w 204"/>
                <a:gd name="T3" fmla="*/ 1 h 457"/>
                <a:gd name="T4" fmla="*/ 179 w 204"/>
                <a:gd name="T5" fmla="*/ 3 h 457"/>
                <a:gd name="T6" fmla="*/ 169 w 204"/>
                <a:gd name="T7" fmla="*/ 5 h 457"/>
                <a:gd name="T8" fmla="*/ 159 w 204"/>
                <a:gd name="T9" fmla="*/ 7 h 457"/>
                <a:gd name="T10" fmla="*/ 150 w 204"/>
                <a:gd name="T11" fmla="*/ 11 h 457"/>
                <a:gd name="T12" fmla="*/ 140 w 204"/>
                <a:gd name="T13" fmla="*/ 15 h 457"/>
                <a:gd name="T14" fmla="*/ 130 w 204"/>
                <a:gd name="T15" fmla="*/ 20 h 457"/>
                <a:gd name="T16" fmla="*/ 121 w 204"/>
                <a:gd name="T17" fmla="*/ 25 h 457"/>
                <a:gd name="T18" fmla="*/ 112 w 204"/>
                <a:gd name="T19" fmla="*/ 31 h 457"/>
                <a:gd name="T20" fmla="*/ 103 w 204"/>
                <a:gd name="T21" fmla="*/ 38 h 457"/>
                <a:gd name="T22" fmla="*/ 94 w 204"/>
                <a:gd name="T23" fmla="*/ 45 h 457"/>
                <a:gd name="T24" fmla="*/ 86 w 204"/>
                <a:gd name="T25" fmla="*/ 53 h 457"/>
                <a:gd name="T26" fmla="*/ 78 w 204"/>
                <a:gd name="T27" fmla="*/ 61 h 457"/>
                <a:gd name="T28" fmla="*/ 70 w 204"/>
                <a:gd name="T29" fmla="*/ 70 h 457"/>
                <a:gd name="T30" fmla="*/ 63 w 204"/>
                <a:gd name="T31" fmla="*/ 80 h 457"/>
                <a:gd name="T32" fmla="*/ 56 w 204"/>
                <a:gd name="T33" fmla="*/ 89 h 457"/>
                <a:gd name="T34" fmla="*/ 49 w 204"/>
                <a:gd name="T35" fmla="*/ 100 h 457"/>
                <a:gd name="T36" fmla="*/ 43 w 204"/>
                <a:gd name="T37" fmla="*/ 111 h 457"/>
                <a:gd name="T38" fmla="*/ 37 w 204"/>
                <a:gd name="T39" fmla="*/ 122 h 457"/>
                <a:gd name="T40" fmla="*/ 31 w 204"/>
                <a:gd name="T41" fmla="*/ 134 h 457"/>
                <a:gd name="T42" fmla="*/ 26 w 204"/>
                <a:gd name="T43" fmla="*/ 146 h 457"/>
                <a:gd name="T44" fmla="*/ 21 w 204"/>
                <a:gd name="T45" fmla="*/ 158 h 457"/>
                <a:gd name="T46" fmla="*/ 17 w 204"/>
                <a:gd name="T47" fmla="*/ 171 h 457"/>
                <a:gd name="T48" fmla="*/ 13 w 204"/>
                <a:gd name="T49" fmla="*/ 184 h 457"/>
                <a:gd name="T50" fmla="*/ 10 w 204"/>
                <a:gd name="T51" fmla="*/ 197 h 457"/>
                <a:gd name="T52" fmla="*/ 7 w 204"/>
                <a:gd name="T53" fmla="*/ 211 h 457"/>
                <a:gd name="T54" fmla="*/ 5 w 204"/>
                <a:gd name="T55" fmla="*/ 224 h 457"/>
                <a:gd name="T56" fmla="*/ 3 w 204"/>
                <a:gd name="T57" fmla="*/ 238 h 457"/>
                <a:gd name="T58" fmla="*/ 1 w 204"/>
                <a:gd name="T59" fmla="*/ 252 h 457"/>
                <a:gd name="T60" fmla="*/ 0 w 204"/>
                <a:gd name="T61" fmla="*/ 266 h 457"/>
                <a:gd name="T62" fmla="*/ 0 w 204"/>
                <a:gd name="T63" fmla="*/ 280 h 457"/>
                <a:gd name="T64" fmla="*/ 0 w 204"/>
                <a:gd name="T65" fmla="*/ 294 h 457"/>
                <a:gd name="T66" fmla="*/ 0 w 204"/>
                <a:gd name="T67" fmla="*/ 308 h 457"/>
                <a:gd name="T68" fmla="*/ 2 w 204"/>
                <a:gd name="T69" fmla="*/ 322 h 457"/>
                <a:gd name="T70" fmla="*/ 3 w 204"/>
                <a:gd name="T71" fmla="*/ 336 h 457"/>
                <a:gd name="T72" fmla="*/ 5 w 204"/>
                <a:gd name="T73" fmla="*/ 350 h 457"/>
                <a:gd name="T74" fmla="*/ 8 w 204"/>
                <a:gd name="T75" fmla="*/ 363 h 457"/>
                <a:gd name="T76" fmla="*/ 11 w 204"/>
                <a:gd name="T77" fmla="*/ 376 h 457"/>
                <a:gd name="T78" fmla="*/ 14 w 204"/>
                <a:gd name="T79" fmla="*/ 390 h 457"/>
                <a:gd name="T80" fmla="*/ 18 w 204"/>
                <a:gd name="T81" fmla="*/ 403 h 457"/>
                <a:gd name="T82" fmla="*/ 23 w 204"/>
                <a:gd name="T83" fmla="*/ 415 h 457"/>
                <a:gd name="T84" fmla="*/ 28 w 204"/>
                <a:gd name="T85" fmla="*/ 428 h 457"/>
                <a:gd name="T86" fmla="*/ 32 w 204"/>
                <a:gd name="T87" fmla="*/ 440 h 457"/>
                <a:gd name="T88" fmla="*/ 38 w 204"/>
                <a:gd name="T89" fmla="*/ 451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4" h="457">
                  <a:moveTo>
                    <a:pt x="204" y="0"/>
                  </a:moveTo>
                  <a:lnTo>
                    <a:pt x="199" y="0"/>
                  </a:lnTo>
                  <a:lnTo>
                    <a:pt x="194" y="1"/>
                  </a:lnTo>
                  <a:lnTo>
                    <a:pt x="189" y="1"/>
                  </a:lnTo>
                  <a:lnTo>
                    <a:pt x="184" y="2"/>
                  </a:lnTo>
                  <a:lnTo>
                    <a:pt x="179" y="3"/>
                  </a:lnTo>
                  <a:lnTo>
                    <a:pt x="174" y="4"/>
                  </a:lnTo>
                  <a:lnTo>
                    <a:pt x="169" y="5"/>
                  </a:lnTo>
                  <a:lnTo>
                    <a:pt x="164" y="6"/>
                  </a:lnTo>
                  <a:lnTo>
                    <a:pt x="159" y="7"/>
                  </a:lnTo>
                  <a:lnTo>
                    <a:pt x="154" y="9"/>
                  </a:lnTo>
                  <a:lnTo>
                    <a:pt x="150" y="11"/>
                  </a:lnTo>
                  <a:lnTo>
                    <a:pt x="145" y="13"/>
                  </a:lnTo>
                  <a:lnTo>
                    <a:pt x="140" y="15"/>
                  </a:lnTo>
                  <a:lnTo>
                    <a:pt x="135" y="17"/>
                  </a:lnTo>
                  <a:lnTo>
                    <a:pt x="130" y="20"/>
                  </a:lnTo>
                  <a:lnTo>
                    <a:pt x="126" y="22"/>
                  </a:lnTo>
                  <a:lnTo>
                    <a:pt x="121" y="25"/>
                  </a:lnTo>
                  <a:lnTo>
                    <a:pt x="116" y="28"/>
                  </a:lnTo>
                  <a:lnTo>
                    <a:pt x="112" y="31"/>
                  </a:lnTo>
                  <a:lnTo>
                    <a:pt x="108" y="34"/>
                  </a:lnTo>
                  <a:lnTo>
                    <a:pt x="103" y="38"/>
                  </a:lnTo>
                  <a:lnTo>
                    <a:pt x="99" y="41"/>
                  </a:lnTo>
                  <a:lnTo>
                    <a:pt x="94" y="45"/>
                  </a:lnTo>
                  <a:lnTo>
                    <a:pt x="90" y="49"/>
                  </a:lnTo>
                  <a:lnTo>
                    <a:pt x="86" y="53"/>
                  </a:lnTo>
                  <a:lnTo>
                    <a:pt x="82" y="57"/>
                  </a:lnTo>
                  <a:lnTo>
                    <a:pt x="78" y="61"/>
                  </a:lnTo>
                  <a:lnTo>
                    <a:pt x="74" y="66"/>
                  </a:lnTo>
                  <a:lnTo>
                    <a:pt x="70" y="70"/>
                  </a:lnTo>
                  <a:lnTo>
                    <a:pt x="67" y="75"/>
                  </a:lnTo>
                  <a:lnTo>
                    <a:pt x="63" y="80"/>
                  </a:lnTo>
                  <a:lnTo>
                    <a:pt x="59" y="84"/>
                  </a:lnTo>
                  <a:lnTo>
                    <a:pt x="56" y="89"/>
                  </a:lnTo>
                  <a:lnTo>
                    <a:pt x="52" y="95"/>
                  </a:lnTo>
                  <a:lnTo>
                    <a:pt x="49" y="100"/>
                  </a:lnTo>
                  <a:lnTo>
                    <a:pt x="46" y="105"/>
                  </a:lnTo>
                  <a:lnTo>
                    <a:pt x="43" y="111"/>
                  </a:lnTo>
                  <a:lnTo>
                    <a:pt x="40" y="117"/>
                  </a:lnTo>
                  <a:lnTo>
                    <a:pt x="37" y="122"/>
                  </a:lnTo>
                  <a:lnTo>
                    <a:pt x="34" y="128"/>
                  </a:lnTo>
                  <a:lnTo>
                    <a:pt x="31" y="134"/>
                  </a:lnTo>
                  <a:lnTo>
                    <a:pt x="29" y="140"/>
                  </a:lnTo>
                  <a:lnTo>
                    <a:pt x="26" y="146"/>
                  </a:lnTo>
                  <a:lnTo>
                    <a:pt x="24" y="152"/>
                  </a:lnTo>
                  <a:lnTo>
                    <a:pt x="21" y="158"/>
                  </a:lnTo>
                  <a:lnTo>
                    <a:pt x="19" y="165"/>
                  </a:lnTo>
                  <a:lnTo>
                    <a:pt x="17" y="171"/>
                  </a:lnTo>
                  <a:lnTo>
                    <a:pt x="15" y="178"/>
                  </a:lnTo>
                  <a:lnTo>
                    <a:pt x="13" y="184"/>
                  </a:lnTo>
                  <a:lnTo>
                    <a:pt x="12" y="191"/>
                  </a:lnTo>
                  <a:lnTo>
                    <a:pt x="10" y="197"/>
                  </a:lnTo>
                  <a:lnTo>
                    <a:pt x="8" y="204"/>
                  </a:lnTo>
                  <a:lnTo>
                    <a:pt x="7" y="211"/>
                  </a:lnTo>
                  <a:lnTo>
                    <a:pt x="6" y="217"/>
                  </a:lnTo>
                  <a:lnTo>
                    <a:pt x="5" y="224"/>
                  </a:lnTo>
                  <a:lnTo>
                    <a:pt x="4" y="231"/>
                  </a:lnTo>
                  <a:lnTo>
                    <a:pt x="3" y="238"/>
                  </a:lnTo>
                  <a:lnTo>
                    <a:pt x="2" y="245"/>
                  </a:lnTo>
                  <a:lnTo>
                    <a:pt x="1" y="252"/>
                  </a:lnTo>
                  <a:lnTo>
                    <a:pt x="1" y="259"/>
                  </a:lnTo>
                  <a:lnTo>
                    <a:pt x="0" y="266"/>
                  </a:lnTo>
                  <a:lnTo>
                    <a:pt x="0" y="273"/>
                  </a:lnTo>
                  <a:lnTo>
                    <a:pt x="0" y="280"/>
                  </a:lnTo>
                  <a:lnTo>
                    <a:pt x="0" y="287"/>
                  </a:lnTo>
                  <a:lnTo>
                    <a:pt x="0" y="294"/>
                  </a:lnTo>
                  <a:lnTo>
                    <a:pt x="0" y="301"/>
                  </a:lnTo>
                  <a:lnTo>
                    <a:pt x="0" y="308"/>
                  </a:lnTo>
                  <a:lnTo>
                    <a:pt x="1" y="315"/>
                  </a:lnTo>
                  <a:lnTo>
                    <a:pt x="2" y="322"/>
                  </a:lnTo>
                  <a:lnTo>
                    <a:pt x="2" y="329"/>
                  </a:lnTo>
                  <a:lnTo>
                    <a:pt x="3" y="336"/>
                  </a:lnTo>
                  <a:lnTo>
                    <a:pt x="4" y="343"/>
                  </a:lnTo>
                  <a:lnTo>
                    <a:pt x="5" y="350"/>
                  </a:lnTo>
                  <a:lnTo>
                    <a:pt x="7" y="356"/>
                  </a:lnTo>
                  <a:lnTo>
                    <a:pt x="8" y="363"/>
                  </a:lnTo>
                  <a:lnTo>
                    <a:pt x="9" y="370"/>
                  </a:lnTo>
                  <a:lnTo>
                    <a:pt x="11" y="376"/>
                  </a:lnTo>
                  <a:lnTo>
                    <a:pt x="13" y="383"/>
                  </a:lnTo>
                  <a:lnTo>
                    <a:pt x="14" y="390"/>
                  </a:lnTo>
                  <a:lnTo>
                    <a:pt x="16" y="396"/>
                  </a:lnTo>
                  <a:lnTo>
                    <a:pt x="18" y="403"/>
                  </a:lnTo>
                  <a:lnTo>
                    <a:pt x="20" y="409"/>
                  </a:lnTo>
                  <a:lnTo>
                    <a:pt x="23" y="415"/>
                  </a:lnTo>
                  <a:lnTo>
                    <a:pt x="25" y="421"/>
                  </a:lnTo>
                  <a:lnTo>
                    <a:pt x="28" y="428"/>
                  </a:lnTo>
                  <a:lnTo>
                    <a:pt x="30" y="433"/>
                  </a:lnTo>
                  <a:lnTo>
                    <a:pt x="32" y="440"/>
                  </a:lnTo>
                  <a:lnTo>
                    <a:pt x="35" y="446"/>
                  </a:lnTo>
                  <a:lnTo>
                    <a:pt x="38" y="451"/>
                  </a:lnTo>
                  <a:lnTo>
                    <a:pt x="41" y="457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Line 138">
              <a:extLst>
                <a:ext uri="{FF2B5EF4-FFF2-40B4-BE49-F238E27FC236}">
                  <a16:creationId xmlns:a16="http://schemas.microsoft.com/office/drawing/2014/main" id="{1D6B7F19-6AE5-4362-8BCA-EDA3491EAA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66" y="3950"/>
              <a:ext cx="163" cy="172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137">
              <a:extLst>
                <a:ext uri="{FF2B5EF4-FFF2-40B4-BE49-F238E27FC236}">
                  <a16:creationId xmlns:a16="http://schemas.microsoft.com/office/drawing/2014/main" id="{3E6FCB36-AB64-4BBC-A698-7F11EACDB0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9" y="4017"/>
              <a:ext cx="67" cy="105"/>
            </a:xfrm>
            <a:custGeom>
              <a:avLst/>
              <a:gdLst>
                <a:gd name="T0" fmla="*/ 0 w 67"/>
                <a:gd name="T1" fmla="*/ 0 h 105"/>
                <a:gd name="T2" fmla="*/ 3 w 67"/>
                <a:gd name="T3" fmla="*/ 6 h 105"/>
                <a:gd name="T4" fmla="*/ 5 w 67"/>
                <a:gd name="T5" fmla="*/ 12 h 105"/>
                <a:gd name="T6" fmla="*/ 8 w 67"/>
                <a:gd name="T7" fmla="*/ 18 h 105"/>
                <a:gd name="T8" fmla="*/ 12 w 67"/>
                <a:gd name="T9" fmla="*/ 24 h 105"/>
                <a:gd name="T10" fmla="*/ 15 w 67"/>
                <a:gd name="T11" fmla="*/ 30 h 105"/>
                <a:gd name="T12" fmla="*/ 18 w 67"/>
                <a:gd name="T13" fmla="*/ 37 h 105"/>
                <a:gd name="T14" fmla="*/ 21 w 67"/>
                <a:gd name="T15" fmla="*/ 42 h 105"/>
                <a:gd name="T16" fmla="*/ 24 w 67"/>
                <a:gd name="T17" fmla="*/ 48 h 105"/>
                <a:gd name="T18" fmla="*/ 28 w 67"/>
                <a:gd name="T19" fmla="*/ 54 h 105"/>
                <a:gd name="T20" fmla="*/ 31 w 67"/>
                <a:gd name="T21" fmla="*/ 59 h 105"/>
                <a:gd name="T22" fmla="*/ 35 w 67"/>
                <a:gd name="T23" fmla="*/ 65 h 105"/>
                <a:gd name="T24" fmla="*/ 39 w 67"/>
                <a:gd name="T25" fmla="*/ 70 h 105"/>
                <a:gd name="T26" fmla="*/ 43 w 67"/>
                <a:gd name="T27" fmla="*/ 75 h 105"/>
                <a:gd name="T28" fmla="*/ 47 w 67"/>
                <a:gd name="T29" fmla="*/ 81 h 105"/>
                <a:gd name="T30" fmla="*/ 51 w 67"/>
                <a:gd name="T31" fmla="*/ 86 h 105"/>
                <a:gd name="T32" fmla="*/ 55 w 67"/>
                <a:gd name="T33" fmla="*/ 91 h 105"/>
                <a:gd name="T34" fmla="*/ 59 w 67"/>
                <a:gd name="T35" fmla="*/ 95 h 105"/>
                <a:gd name="T36" fmla="*/ 63 w 67"/>
                <a:gd name="T37" fmla="*/ 100 h 105"/>
                <a:gd name="T38" fmla="*/ 67 w 67"/>
                <a:gd name="T3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" h="105">
                  <a:moveTo>
                    <a:pt x="0" y="0"/>
                  </a:moveTo>
                  <a:lnTo>
                    <a:pt x="3" y="6"/>
                  </a:lnTo>
                  <a:lnTo>
                    <a:pt x="5" y="12"/>
                  </a:lnTo>
                  <a:lnTo>
                    <a:pt x="8" y="18"/>
                  </a:lnTo>
                  <a:lnTo>
                    <a:pt x="12" y="24"/>
                  </a:lnTo>
                  <a:lnTo>
                    <a:pt x="15" y="30"/>
                  </a:lnTo>
                  <a:lnTo>
                    <a:pt x="18" y="37"/>
                  </a:lnTo>
                  <a:lnTo>
                    <a:pt x="21" y="42"/>
                  </a:lnTo>
                  <a:lnTo>
                    <a:pt x="24" y="48"/>
                  </a:lnTo>
                  <a:lnTo>
                    <a:pt x="28" y="54"/>
                  </a:lnTo>
                  <a:lnTo>
                    <a:pt x="31" y="59"/>
                  </a:lnTo>
                  <a:lnTo>
                    <a:pt x="35" y="65"/>
                  </a:lnTo>
                  <a:lnTo>
                    <a:pt x="39" y="70"/>
                  </a:lnTo>
                  <a:lnTo>
                    <a:pt x="43" y="75"/>
                  </a:lnTo>
                  <a:lnTo>
                    <a:pt x="47" y="81"/>
                  </a:lnTo>
                  <a:lnTo>
                    <a:pt x="51" y="86"/>
                  </a:lnTo>
                  <a:lnTo>
                    <a:pt x="55" y="91"/>
                  </a:lnTo>
                  <a:lnTo>
                    <a:pt x="59" y="95"/>
                  </a:lnTo>
                  <a:lnTo>
                    <a:pt x="63" y="100"/>
                  </a:lnTo>
                  <a:lnTo>
                    <a:pt x="67" y="10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136">
              <a:extLst>
                <a:ext uri="{FF2B5EF4-FFF2-40B4-BE49-F238E27FC236}">
                  <a16:creationId xmlns:a16="http://schemas.microsoft.com/office/drawing/2014/main" id="{E11D35F4-14EC-44E0-86F8-497E3322B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7" y="3997"/>
              <a:ext cx="9" cy="125"/>
            </a:xfrm>
            <a:custGeom>
              <a:avLst/>
              <a:gdLst>
                <a:gd name="T0" fmla="*/ 3 w 9"/>
                <a:gd name="T1" fmla="*/ 0 h 125"/>
                <a:gd name="T2" fmla="*/ 3 w 9"/>
                <a:gd name="T3" fmla="*/ 7 h 125"/>
                <a:gd name="T4" fmla="*/ 2 w 9"/>
                <a:gd name="T5" fmla="*/ 14 h 125"/>
                <a:gd name="T6" fmla="*/ 2 w 9"/>
                <a:gd name="T7" fmla="*/ 21 h 125"/>
                <a:gd name="T8" fmla="*/ 1 w 9"/>
                <a:gd name="T9" fmla="*/ 27 h 125"/>
                <a:gd name="T10" fmla="*/ 1 w 9"/>
                <a:gd name="T11" fmla="*/ 34 h 125"/>
                <a:gd name="T12" fmla="*/ 0 w 9"/>
                <a:gd name="T13" fmla="*/ 41 h 125"/>
                <a:gd name="T14" fmla="*/ 0 w 9"/>
                <a:gd name="T15" fmla="*/ 47 h 125"/>
                <a:gd name="T16" fmla="*/ 0 w 9"/>
                <a:gd name="T17" fmla="*/ 54 h 125"/>
                <a:gd name="T18" fmla="*/ 1 w 9"/>
                <a:gd name="T19" fmla="*/ 61 h 125"/>
                <a:gd name="T20" fmla="*/ 1 w 9"/>
                <a:gd name="T21" fmla="*/ 68 h 125"/>
                <a:gd name="T22" fmla="*/ 2 w 9"/>
                <a:gd name="T23" fmla="*/ 74 h 125"/>
                <a:gd name="T24" fmla="*/ 2 w 9"/>
                <a:gd name="T25" fmla="*/ 80 h 125"/>
                <a:gd name="T26" fmla="*/ 3 w 9"/>
                <a:gd name="T27" fmla="*/ 87 h 125"/>
                <a:gd name="T28" fmla="*/ 3 w 9"/>
                <a:gd name="T29" fmla="*/ 94 h 125"/>
                <a:gd name="T30" fmla="*/ 4 w 9"/>
                <a:gd name="T31" fmla="*/ 100 h 125"/>
                <a:gd name="T32" fmla="*/ 5 w 9"/>
                <a:gd name="T33" fmla="*/ 106 h 125"/>
                <a:gd name="T34" fmla="*/ 7 w 9"/>
                <a:gd name="T35" fmla="*/ 113 h 125"/>
                <a:gd name="T36" fmla="*/ 8 w 9"/>
                <a:gd name="T37" fmla="*/ 119 h 125"/>
                <a:gd name="T38" fmla="*/ 9 w 9"/>
                <a:gd name="T3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" h="125">
                  <a:moveTo>
                    <a:pt x="3" y="0"/>
                  </a:moveTo>
                  <a:lnTo>
                    <a:pt x="3" y="7"/>
                  </a:lnTo>
                  <a:lnTo>
                    <a:pt x="2" y="14"/>
                  </a:lnTo>
                  <a:lnTo>
                    <a:pt x="2" y="21"/>
                  </a:lnTo>
                  <a:lnTo>
                    <a:pt x="1" y="27"/>
                  </a:lnTo>
                  <a:lnTo>
                    <a:pt x="1" y="34"/>
                  </a:lnTo>
                  <a:lnTo>
                    <a:pt x="0" y="41"/>
                  </a:lnTo>
                  <a:lnTo>
                    <a:pt x="0" y="47"/>
                  </a:lnTo>
                  <a:lnTo>
                    <a:pt x="0" y="54"/>
                  </a:lnTo>
                  <a:lnTo>
                    <a:pt x="1" y="61"/>
                  </a:lnTo>
                  <a:lnTo>
                    <a:pt x="1" y="68"/>
                  </a:lnTo>
                  <a:lnTo>
                    <a:pt x="2" y="74"/>
                  </a:lnTo>
                  <a:lnTo>
                    <a:pt x="2" y="80"/>
                  </a:lnTo>
                  <a:lnTo>
                    <a:pt x="3" y="87"/>
                  </a:lnTo>
                  <a:lnTo>
                    <a:pt x="3" y="94"/>
                  </a:lnTo>
                  <a:lnTo>
                    <a:pt x="4" y="100"/>
                  </a:lnTo>
                  <a:lnTo>
                    <a:pt x="5" y="106"/>
                  </a:lnTo>
                  <a:lnTo>
                    <a:pt x="7" y="113"/>
                  </a:lnTo>
                  <a:lnTo>
                    <a:pt x="8" y="119"/>
                  </a:lnTo>
                  <a:lnTo>
                    <a:pt x="9" y="12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Line 135">
              <a:extLst>
                <a:ext uri="{FF2B5EF4-FFF2-40B4-BE49-F238E27FC236}">
                  <a16:creationId xmlns:a16="http://schemas.microsoft.com/office/drawing/2014/main" id="{A6685D50-8001-4346-8B89-03CDCCC94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66" y="4122"/>
              <a:ext cx="108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Line 134">
              <a:extLst>
                <a:ext uri="{FF2B5EF4-FFF2-40B4-BE49-F238E27FC236}">
                  <a16:creationId xmlns:a16="http://schemas.microsoft.com/office/drawing/2014/main" id="{6E03B70A-579F-4A6B-8B0D-EAE30BDED9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75" y="4122"/>
              <a:ext cx="6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Line 133">
              <a:extLst>
                <a:ext uri="{FF2B5EF4-FFF2-40B4-BE49-F238E27FC236}">
                  <a16:creationId xmlns:a16="http://schemas.microsoft.com/office/drawing/2014/main" id="{A4D6F686-25EF-4134-9C9F-C3077CB9CB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43" y="4122"/>
              <a:ext cx="68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Line 132">
              <a:extLst>
                <a:ext uri="{FF2B5EF4-FFF2-40B4-BE49-F238E27FC236}">
                  <a16:creationId xmlns:a16="http://schemas.microsoft.com/office/drawing/2014/main" id="{CBB92FE0-918D-4405-95D0-AD3969D1F7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12" y="4122"/>
              <a:ext cx="6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Line 131">
              <a:extLst>
                <a:ext uri="{FF2B5EF4-FFF2-40B4-BE49-F238E27FC236}">
                  <a16:creationId xmlns:a16="http://schemas.microsoft.com/office/drawing/2014/main" id="{6CCC70DC-7439-45D5-99C3-F2B6667627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1" y="4122"/>
              <a:ext cx="6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Line 130">
              <a:extLst>
                <a:ext uri="{FF2B5EF4-FFF2-40B4-BE49-F238E27FC236}">
                  <a16:creationId xmlns:a16="http://schemas.microsoft.com/office/drawing/2014/main" id="{55C71FA0-B965-40B3-9582-852999F4D1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9" y="4122"/>
              <a:ext cx="6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Line 129">
              <a:extLst>
                <a:ext uri="{FF2B5EF4-FFF2-40B4-BE49-F238E27FC236}">
                  <a16:creationId xmlns:a16="http://schemas.microsoft.com/office/drawing/2014/main" id="{F6876C23-7CF6-4C6F-BC74-3E89F7706D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17" y="4122"/>
              <a:ext cx="68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Line 128">
              <a:extLst>
                <a:ext uri="{FF2B5EF4-FFF2-40B4-BE49-F238E27FC236}">
                  <a16:creationId xmlns:a16="http://schemas.microsoft.com/office/drawing/2014/main" id="{095B6986-3957-49E7-AC0F-D35B7E831E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86" y="4122"/>
              <a:ext cx="10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Line 127">
              <a:extLst>
                <a:ext uri="{FF2B5EF4-FFF2-40B4-BE49-F238E27FC236}">
                  <a16:creationId xmlns:a16="http://schemas.microsoft.com/office/drawing/2014/main" id="{A5979B16-9EC4-4B98-952C-AE7F70F81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3665"/>
              <a:ext cx="10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Line 126">
              <a:extLst>
                <a:ext uri="{FF2B5EF4-FFF2-40B4-BE49-F238E27FC236}">
                  <a16:creationId xmlns:a16="http://schemas.microsoft.com/office/drawing/2014/main" id="{E6D1EA93-8A2E-4B3A-A180-33680E784C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38" y="3665"/>
              <a:ext cx="6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Line 125">
              <a:extLst>
                <a:ext uri="{FF2B5EF4-FFF2-40B4-BE49-F238E27FC236}">
                  <a16:creationId xmlns:a16="http://schemas.microsoft.com/office/drawing/2014/main" id="{394BA59D-7BC5-4257-8652-0A9E042370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06" y="3665"/>
              <a:ext cx="68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Line 124">
              <a:extLst>
                <a:ext uri="{FF2B5EF4-FFF2-40B4-BE49-F238E27FC236}">
                  <a16:creationId xmlns:a16="http://schemas.microsoft.com/office/drawing/2014/main" id="{E42998F3-AC20-4E65-9EEC-2D00BB83EE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75" y="3665"/>
              <a:ext cx="6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Line 123">
              <a:extLst>
                <a:ext uri="{FF2B5EF4-FFF2-40B4-BE49-F238E27FC236}">
                  <a16:creationId xmlns:a16="http://schemas.microsoft.com/office/drawing/2014/main" id="{227EC6D0-CCB2-4E72-9DB0-FEF8FE97C8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3" y="3665"/>
              <a:ext cx="68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Line 122">
              <a:extLst>
                <a:ext uri="{FF2B5EF4-FFF2-40B4-BE49-F238E27FC236}">
                  <a16:creationId xmlns:a16="http://schemas.microsoft.com/office/drawing/2014/main" id="{207F5350-1EFA-43E5-BF7E-FF02F56B07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12" y="3665"/>
              <a:ext cx="6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Line 121">
              <a:extLst>
                <a:ext uri="{FF2B5EF4-FFF2-40B4-BE49-F238E27FC236}">
                  <a16:creationId xmlns:a16="http://schemas.microsoft.com/office/drawing/2014/main" id="{5A7B5A85-A499-4C1E-84AB-1583E86CC4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80" y="3665"/>
              <a:ext cx="68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Line 120">
              <a:extLst>
                <a:ext uri="{FF2B5EF4-FFF2-40B4-BE49-F238E27FC236}">
                  <a16:creationId xmlns:a16="http://schemas.microsoft.com/office/drawing/2014/main" id="{E4B41FD8-5F98-459C-BAB2-0A8FA9D300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49" y="3665"/>
              <a:ext cx="10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119">
              <a:extLst>
                <a:ext uri="{FF2B5EF4-FFF2-40B4-BE49-F238E27FC236}">
                  <a16:creationId xmlns:a16="http://schemas.microsoft.com/office/drawing/2014/main" id="{FFFCD5E0-8C83-42DA-B002-D15C73575DEB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2" y="3665"/>
              <a:ext cx="204" cy="457"/>
            </a:xfrm>
            <a:custGeom>
              <a:avLst/>
              <a:gdLst>
                <a:gd name="T0" fmla="*/ 204 w 204"/>
                <a:gd name="T1" fmla="*/ 0 h 457"/>
                <a:gd name="T2" fmla="*/ 196 w 204"/>
                <a:gd name="T3" fmla="*/ 1 h 457"/>
                <a:gd name="T4" fmla="*/ 188 w 204"/>
                <a:gd name="T5" fmla="*/ 1 h 457"/>
                <a:gd name="T6" fmla="*/ 180 w 204"/>
                <a:gd name="T7" fmla="*/ 3 h 457"/>
                <a:gd name="T8" fmla="*/ 172 w 204"/>
                <a:gd name="T9" fmla="*/ 4 h 457"/>
                <a:gd name="T10" fmla="*/ 163 w 204"/>
                <a:gd name="T11" fmla="*/ 6 h 457"/>
                <a:gd name="T12" fmla="*/ 155 w 204"/>
                <a:gd name="T13" fmla="*/ 9 h 457"/>
                <a:gd name="T14" fmla="*/ 147 w 204"/>
                <a:gd name="T15" fmla="*/ 12 h 457"/>
                <a:gd name="T16" fmla="*/ 140 w 204"/>
                <a:gd name="T17" fmla="*/ 15 h 457"/>
                <a:gd name="T18" fmla="*/ 132 w 204"/>
                <a:gd name="T19" fmla="*/ 19 h 457"/>
                <a:gd name="T20" fmla="*/ 124 w 204"/>
                <a:gd name="T21" fmla="*/ 23 h 457"/>
                <a:gd name="T22" fmla="*/ 116 w 204"/>
                <a:gd name="T23" fmla="*/ 28 h 457"/>
                <a:gd name="T24" fmla="*/ 109 w 204"/>
                <a:gd name="T25" fmla="*/ 33 h 457"/>
                <a:gd name="T26" fmla="*/ 102 w 204"/>
                <a:gd name="T27" fmla="*/ 39 h 457"/>
                <a:gd name="T28" fmla="*/ 95 w 204"/>
                <a:gd name="T29" fmla="*/ 45 h 457"/>
                <a:gd name="T30" fmla="*/ 88 w 204"/>
                <a:gd name="T31" fmla="*/ 51 h 457"/>
                <a:gd name="T32" fmla="*/ 81 w 204"/>
                <a:gd name="T33" fmla="*/ 58 h 457"/>
                <a:gd name="T34" fmla="*/ 75 w 204"/>
                <a:gd name="T35" fmla="*/ 65 h 457"/>
                <a:gd name="T36" fmla="*/ 69 w 204"/>
                <a:gd name="T37" fmla="*/ 72 h 457"/>
                <a:gd name="T38" fmla="*/ 63 w 204"/>
                <a:gd name="T39" fmla="*/ 80 h 457"/>
                <a:gd name="T40" fmla="*/ 57 w 204"/>
                <a:gd name="T41" fmla="*/ 88 h 457"/>
                <a:gd name="T42" fmla="*/ 51 w 204"/>
                <a:gd name="T43" fmla="*/ 97 h 457"/>
                <a:gd name="T44" fmla="*/ 46 w 204"/>
                <a:gd name="T45" fmla="*/ 105 h 457"/>
                <a:gd name="T46" fmla="*/ 41 w 204"/>
                <a:gd name="T47" fmla="*/ 114 h 457"/>
                <a:gd name="T48" fmla="*/ 36 w 204"/>
                <a:gd name="T49" fmla="*/ 124 h 457"/>
                <a:gd name="T50" fmla="*/ 31 w 204"/>
                <a:gd name="T51" fmla="*/ 133 h 457"/>
                <a:gd name="T52" fmla="*/ 27 w 204"/>
                <a:gd name="T53" fmla="*/ 143 h 457"/>
                <a:gd name="T54" fmla="*/ 23 w 204"/>
                <a:gd name="T55" fmla="*/ 153 h 457"/>
                <a:gd name="T56" fmla="*/ 20 w 204"/>
                <a:gd name="T57" fmla="*/ 164 h 457"/>
                <a:gd name="T58" fmla="*/ 16 w 204"/>
                <a:gd name="T59" fmla="*/ 174 h 457"/>
                <a:gd name="T60" fmla="*/ 13 w 204"/>
                <a:gd name="T61" fmla="*/ 185 h 457"/>
                <a:gd name="T62" fmla="*/ 10 w 204"/>
                <a:gd name="T63" fmla="*/ 195 h 457"/>
                <a:gd name="T64" fmla="*/ 8 w 204"/>
                <a:gd name="T65" fmla="*/ 206 h 457"/>
                <a:gd name="T66" fmla="*/ 6 w 204"/>
                <a:gd name="T67" fmla="*/ 217 h 457"/>
                <a:gd name="T68" fmla="*/ 4 w 204"/>
                <a:gd name="T69" fmla="*/ 229 h 457"/>
                <a:gd name="T70" fmla="*/ 3 w 204"/>
                <a:gd name="T71" fmla="*/ 240 h 457"/>
                <a:gd name="T72" fmla="*/ 2 w 204"/>
                <a:gd name="T73" fmla="*/ 251 h 457"/>
                <a:gd name="T74" fmla="*/ 0 w 204"/>
                <a:gd name="T75" fmla="*/ 263 h 457"/>
                <a:gd name="T76" fmla="*/ 0 w 204"/>
                <a:gd name="T77" fmla="*/ 274 h 457"/>
                <a:gd name="T78" fmla="*/ 0 w 204"/>
                <a:gd name="T79" fmla="*/ 286 h 457"/>
                <a:gd name="T80" fmla="*/ 0 w 204"/>
                <a:gd name="T81" fmla="*/ 297 h 457"/>
                <a:gd name="T82" fmla="*/ 1 w 204"/>
                <a:gd name="T83" fmla="*/ 309 h 457"/>
                <a:gd name="T84" fmla="*/ 2 w 204"/>
                <a:gd name="T85" fmla="*/ 320 h 457"/>
                <a:gd name="T86" fmla="*/ 3 w 204"/>
                <a:gd name="T87" fmla="*/ 332 h 457"/>
                <a:gd name="T88" fmla="*/ 4 w 204"/>
                <a:gd name="T89" fmla="*/ 343 h 457"/>
                <a:gd name="T90" fmla="*/ 6 w 204"/>
                <a:gd name="T91" fmla="*/ 354 h 457"/>
                <a:gd name="T92" fmla="*/ 8 w 204"/>
                <a:gd name="T93" fmla="*/ 365 h 457"/>
                <a:gd name="T94" fmla="*/ 11 w 204"/>
                <a:gd name="T95" fmla="*/ 376 h 457"/>
                <a:gd name="T96" fmla="*/ 14 w 204"/>
                <a:gd name="T97" fmla="*/ 387 h 457"/>
                <a:gd name="T98" fmla="*/ 16 w 204"/>
                <a:gd name="T99" fmla="*/ 397 h 457"/>
                <a:gd name="T100" fmla="*/ 20 w 204"/>
                <a:gd name="T101" fmla="*/ 408 h 457"/>
                <a:gd name="T102" fmla="*/ 24 w 204"/>
                <a:gd name="T103" fmla="*/ 418 h 457"/>
                <a:gd name="T104" fmla="*/ 27 w 204"/>
                <a:gd name="T105" fmla="*/ 428 h 457"/>
                <a:gd name="T106" fmla="*/ 32 w 204"/>
                <a:gd name="T107" fmla="*/ 438 h 457"/>
                <a:gd name="T108" fmla="*/ 36 w 204"/>
                <a:gd name="T109" fmla="*/ 447 h 457"/>
                <a:gd name="T110" fmla="*/ 41 w 204"/>
                <a:gd name="T111" fmla="*/ 45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4" h="457">
                  <a:moveTo>
                    <a:pt x="204" y="0"/>
                  </a:moveTo>
                  <a:lnTo>
                    <a:pt x="196" y="1"/>
                  </a:lnTo>
                  <a:lnTo>
                    <a:pt x="188" y="1"/>
                  </a:lnTo>
                  <a:lnTo>
                    <a:pt x="180" y="3"/>
                  </a:lnTo>
                  <a:lnTo>
                    <a:pt x="172" y="4"/>
                  </a:lnTo>
                  <a:lnTo>
                    <a:pt x="163" y="6"/>
                  </a:lnTo>
                  <a:lnTo>
                    <a:pt x="155" y="9"/>
                  </a:lnTo>
                  <a:lnTo>
                    <a:pt x="147" y="12"/>
                  </a:lnTo>
                  <a:lnTo>
                    <a:pt x="140" y="15"/>
                  </a:lnTo>
                  <a:lnTo>
                    <a:pt x="132" y="19"/>
                  </a:lnTo>
                  <a:lnTo>
                    <a:pt x="124" y="23"/>
                  </a:lnTo>
                  <a:lnTo>
                    <a:pt x="116" y="28"/>
                  </a:lnTo>
                  <a:lnTo>
                    <a:pt x="109" y="33"/>
                  </a:lnTo>
                  <a:lnTo>
                    <a:pt x="102" y="39"/>
                  </a:lnTo>
                  <a:lnTo>
                    <a:pt x="95" y="45"/>
                  </a:lnTo>
                  <a:lnTo>
                    <a:pt x="88" y="51"/>
                  </a:lnTo>
                  <a:lnTo>
                    <a:pt x="81" y="58"/>
                  </a:lnTo>
                  <a:lnTo>
                    <a:pt x="75" y="65"/>
                  </a:lnTo>
                  <a:lnTo>
                    <a:pt x="69" y="72"/>
                  </a:lnTo>
                  <a:lnTo>
                    <a:pt x="63" y="80"/>
                  </a:lnTo>
                  <a:lnTo>
                    <a:pt x="57" y="88"/>
                  </a:lnTo>
                  <a:lnTo>
                    <a:pt x="51" y="97"/>
                  </a:lnTo>
                  <a:lnTo>
                    <a:pt x="46" y="105"/>
                  </a:lnTo>
                  <a:lnTo>
                    <a:pt x="41" y="114"/>
                  </a:lnTo>
                  <a:lnTo>
                    <a:pt x="36" y="124"/>
                  </a:lnTo>
                  <a:lnTo>
                    <a:pt x="31" y="133"/>
                  </a:lnTo>
                  <a:lnTo>
                    <a:pt x="27" y="143"/>
                  </a:lnTo>
                  <a:lnTo>
                    <a:pt x="23" y="153"/>
                  </a:lnTo>
                  <a:lnTo>
                    <a:pt x="20" y="164"/>
                  </a:lnTo>
                  <a:lnTo>
                    <a:pt x="16" y="174"/>
                  </a:lnTo>
                  <a:lnTo>
                    <a:pt x="13" y="185"/>
                  </a:lnTo>
                  <a:lnTo>
                    <a:pt x="10" y="195"/>
                  </a:lnTo>
                  <a:lnTo>
                    <a:pt x="8" y="206"/>
                  </a:lnTo>
                  <a:lnTo>
                    <a:pt x="6" y="217"/>
                  </a:lnTo>
                  <a:lnTo>
                    <a:pt x="4" y="229"/>
                  </a:lnTo>
                  <a:lnTo>
                    <a:pt x="3" y="240"/>
                  </a:lnTo>
                  <a:lnTo>
                    <a:pt x="2" y="251"/>
                  </a:lnTo>
                  <a:lnTo>
                    <a:pt x="0" y="263"/>
                  </a:lnTo>
                  <a:lnTo>
                    <a:pt x="0" y="274"/>
                  </a:lnTo>
                  <a:lnTo>
                    <a:pt x="0" y="286"/>
                  </a:lnTo>
                  <a:lnTo>
                    <a:pt x="0" y="297"/>
                  </a:lnTo>
                  <a:lnTo>
                    <a:pt x="1" y="309"/>
                  </a:lnTo>
                  <a:lnTo>
                    <a:pt x="2" y="320"/>
                  </a:lnTo>
                  <a:lnTo>
                    <a:pt x="3" y="332"/>
                  </a:lnTo>
                  <a:lnTo>
                    <a:pt x="4" y="343"/>
                  </a:lnTo>
                  <a:lnTo>
                    <a:pt x="6" y="354"/>
                  </a:lnTo>
                  <a:lnTo>
                    <a:pt x="8" y="365"/>
                  </a:lnTo>
                  <a:lnTo>
                    <a:pt x="11" y="376"/>
                  </a:lnTo>
                  <a:lnTo>
                    <a:pt x="14" y="387"/>
                  </a:lnTo>
                  <a:lnTo>
                    <a:pt x="16" y="397"/>
                  </a:lnTo>
                  <a:lnTo>
                    <a:pt x="20" y="408"/>
                  </a:lnTo>
                  <a:lnTo>
                    <a:pt x="24" y="418"/>
                  </a:lnTo>
                  <a:lnTo>
                    <a:pt x="27" y="428"/>
                  </a:lnTo>
                  <a:lnTo>
                    <a:pt x="32" y="438"/>
                  </a:lnTo>
                  <a:lnTo>
                    <a:pt x="36" y="447"/>
                  </a:lnTo>
                  <a:lnTo>
                    <a:pt x="41" y="457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118">
              <a:extLst>
                <a:ext uri="{FF2B5EF4-FFF2-40B4-BE49-F238E27FC236}">
                  <a16:creationId xmlns:a16="http://schemas.microsoft.com/office/drawing/2014/main" id="{B63AA135-E12A-4DB2-A73C-7A9385DFE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26" y="4017"/>
              <a:ext cx="67" cy="105"/>
            </a:xfrm>
            <a:custGeom>
              <a:avLst/>
              <a:gdLst>
                <a:gd name="T0" fmla="*/ 0 w 67"/>
                <a:gd name="T1" fmla="*/ 0 h 105"/>
                <a:gd name="T2" fmla="*/ 4 w 67"/>
                <a:gd name="T3" fmla="*/ 10 h 105"/>
                <a:gd name="T4" fmla="*/ 9 w 67"/>
                <a:gd name="T5" fmla="*/ 19 h 105"/>
                <a:gd name="T6" fmla="*/ 14 w 67"/>
                <a:gd name="T7" fmla="*/ 29 h 105"/>
                <a:gd name="T8" fmla="*/ 19 w 67"/>
                <a:gd name="T9" fmla="*/ 38 h 105"/>
                <a:gd name="T10" fmla="*/ 24 w 67"/>
                <a:gd name="T11" fmla="*/ 48 h 105"/>
                <a:gd name="T12" fmla="*/ 30 w 67"/>
                <a:gd name="T13" fmla="*/ 57 h 105"/>
                <a:gd name="T14" fmla="*/ 35 w 67"/>
                <a:gd name="T15" fmla="*/ 65 h 105"/>
                <a:gd name="T16" fmla="*/ 41 w 67"/>
                <a:gd name="T17" fmla="*/ 74 h 105"/>
                <a:gd name="T18" fmla="*/ 48 w 67"/>
                <a:gd name="T19" fmla="*/ 82 h 105"/>
                <a:gd name="T20" fmla="*/ 54 w 67"/>
                <a:gd name="T21" fmla="*/ 90 h 105"/>
                <a:gd name="T22" fmla="*/ 61 w 67"/>
                <a:gd name="T23" fmla="*/ 97 h 105"/>
                <a:gd name="T24" fmla="*/ 67 w 67"/>
                <a:gd name="T2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05">
                  <a:moveTo>
                    <a:pt x="0" y="0"/>
                  </a:moveTo>
                  <a:lnTo>
                    <a:pt x="4" y="10"/>
                  </a:lnTo>
                  <a:lnTo>
                    <a:pt x="9" y="19"/>
                  </a:lnTo>
                  <a:lnTo>
                    <a:pt x="14" y="29"/>
                  </a:lnTo>
                  <a:lnTo>
                    <a:pt x="19" y="38"/>
                  </a:lnTo>
                  <a:lnTo>
                    <a:pt x="24" y="48"/>
                  </a:lnTo>
                  <a:lnTo>
                    <a:pt x="30" y="57"/>
                  </a:lnTo>
                  <a:lnTo>
                    <a:pt x="35" y="65"/>
                  </a:lnTo>
                  <a:lnTo>
                    <a:pt x="41" y="74"/>
                  </a:lnTo>
                  <a:lnTo>
                    <a:pt x="48" y="82"/>
                  </a:lnTo>
                  <a:lnTo>
                    <a:pt x="54" y="90"/>
                  </a:lnTo>
                  <a:lnTo>
                    <a:pt x="61" y="97"/>
                  </a:lnTo>
                  <a:lnTo>
                    <a:pt x="67" y="10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117">
              <a:extLst>
                <a:ext uri="{FF2B5EF4-FFF2-40B4-BE49-F238E27FC236}">
                  <a16:creationId xmlns:a16="http://schemas.microsoft.com/office/drawing/2014/main" id="{3C44271C-8567-4344-8881-EDE8AD4F8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4" y="3997"/>
              <a:ext cx="9" cy="125"/>
            </a:xfrm>
            <a:custGeom>
              <a:avLst/>
              <a:gdLst>
                <a:gd name="T0" fmla="*/ 4 w 9"/>
                <a:gd name="T1" fmla="*/ 0 h 125"/>
                <a:gd name="T2" fmla="*/ 2 w 9"/>
                <a:gd name="T3" fmla="*/ 11 h 125"/>
                <a:gd name="T4" fmla="*/ 2 w 9"/>
                <a:gd name="T5" fmla="*/ 22 h 125"/>
                <a:gd name="T6" fmla="*/ 1 w 9"/>
                <a:gd name="T7" fmla="*/ 32 h 125"/>
                <a:gd name="T8" fmla="*/ 0 w 9"/>
                <a:gd name="T9" fmla="*/ 43 h 125"/>
                <a:gd name="T10" fmla="*/ 0 w 9"/>
                <a:gd name="T11" fmla="*/ 54 h 125"/>
                <a:gd name="T12" fmla="*/ 1 w 9"/>
                <a:gd name="T13" fmla="*/ 64 h 125"/>
                <a:gd name="T14" fmla="*/ 2 w 9"/>
                <a:gd name="T15" fmla="*/ 75 h 125"/>
                <a:gd name="T16" fmla="*/ 3 w 9"/>
                <a:gd name="T17" fmla="*/ 85 h 125"/>
                <a:gd name="T18" fmla="*/ 4 w 9"/>
                <a:gd name="T19" fmla="*/ 95 h 125"/>
                <a:gd name="T20" fmla="*/ 5 w 9"/>
                <a:gd name="T21" fmla="*/ 105 h 125"/>
                <a:gd name="T22" fmla="*/ 7 w 9"/>
                <a:gd name="T23" fmla="*/ 115 h 125"/>
                <a:gd name="T24" fmla="*/ 9 w 9"/>
                <a:gd name="T25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125">
                  <a:moveTo>
                    <a:pt x="4" y="0"/>
                  </a:moveTo>
                  <a:lnTo>
                    <a:pt x="2" y="11"/>
                  </a:lnTo>
                  <a:lnTo>
                    <a:pt x="2" y="22"/>
                  </a:lnTo>
                  <a:lnTo>
                    <a:pt x="1" y="32"/>
                  </a:lnTo>
                  <a:lnTo>
                    <a:pt x="0" y="43"/>
                  </a:lnTo>
                  <a:lnTo>
                    <a:pt x="0" y="54"/>
                  </a:lnTo>
                  <a:lnTo>
                    <a:pt x="1" y="64"/>
                  </a:lnTo>
                  <a:lnTo>
                    <a:pt x="2" y="75"/>
                  </a:lnTo>
                  <a:lnTo>
                    <a:pt x="3" y="85"/>
                  </a:lnTo>
                  <a:lnTo>
                    <a:pt x="4" y="95"/>
                  </a:lnTo>
                  <a:lnTo>
                    <a:pt x="5" y="105"/>
                  </a:lnTo>
                  <a:lnTo>
                    <a:pt x="7" y="115"/>
                  </a:lnTo>
                  <a:lnTo>
                    <a:pt x="9" y="12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116">
              <a:extLst>
                <a:ext uri="{FF2B5EF4-FFF2-40B4-BE49-F238E27FC236}">
                  <a16:creationId xmlns:a16="http://schemas.microsoft.com/office/drawing/2014/main" id="{A6588E68-459F-4472-9055-7596BAE66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0" y="3665"/>
              <a:ext cx="204" cy="457"/>
            </a:xfrm>
            <a:custGeom>
              <a:avLst/>
              <a:gdLst>
                <a:gd name="T0" fmla="*/ 204 w 204"/>
                <a:gd name="T1" fmla="*/ 0 h 457"/>
                <a:gd name="T2" fmla="*/ 193 w 204"/>
                <a:gd name="T3" fmla="*/ 1 h 457"/>
                <a:gd name="T4" fmla="*/ 182 w 204"/>
                <a:gd name="T5" fmla="*/ 2 h 457"/>
                <a:gd name="T6" fmla="*/ 171 w 204"/>
                <a:gd name="T7" fmla="*/ 4 h 457"/>
                <a:gd name="T8" fmla="*/ 161 w 204"/>
                <a:gd name="T9" fmla="*/ 7 h 457"/>
                <a:gd name="T10" fmla="*/ 150 w 204"/>
                <a:gd name="T11" fmla="*/ 11 h 457"/>
                <a:gd name="T12" fmla="*/ 139 w 204"/>
                <a:gd name="T13" fmla="*/ 15 h 457"/>
                <a:gd name="T14" fmla="*/ 129 w 204"/>
                <a:gd name="T15" fmla="*/ 21 h 457"/>
                <a:gd name="T16" fmla="*/ 119 w 204"/>
                <a:gd name="T17" fmla="*/ 27 h 457"/>
                <a:gd name="T18" fmla="*/ 109 w 204"/>
                <a:gd name="T19" fmla="*/ 34 h 457"/>
                <a:gd name="T20" fmla="*/ 99 w 204"/>
                <a:gd name="T21" fmla="*/ 41 h 457"/>
                <a:gd name="T22" fmla="*/ 90 w 204"/>
                <a:gd name="T23" fmla="*/ 49 h 457"/>
                <a:gd name="T24" fmla="*/ 81 w 204"/>
                <a:gd name="T25" fmla="*/ 58 h 457"/>
                <a:gd name="T26" fmla="*/ 72 w 204"/>
                <a:gd name="T27" fmla="*/ 68 h 457"/>
                <a:gd name="T28" fmla="*/ 64 w 204"/>
                <a:gd name="T29" fmla="*/ 78 h 457"/>
                <a:gd name="T30" fmla="*/ 56 w 204"/>
                <a:gd name="T31" fmla="*/ 89 h 457"/>
                <a:gd name="T32" fmla="*/ 49 w 204"/>
                <a:gd name="T33" fmla="*/ 101 h 457"/>
                <a:gd name="T34" fmla="*/ 42 w 204"/>
                <a:gd name="T35" fmla="*/ 113 h 457"/>
                <a:gd name="T36" fmla="*/ 35 w 204"/>
                <a:gd name="T37" fmla="*/ 125 h 457"/>
                <a:gd name="T38" fmla="*/ 29 w 204"/>
                <a:gd name="T39" fmla="*/ 138 h 457"/>
                <a:gd name="T40" fmla="*/ 24 w 204"/>
                <a:gd name="T41" fmla="*/ 152 h 457"/>
                <a:gd name="T42" fmla="*/ 19 w 204"/>
                <a:gd name="T43" fmla="*/ 165 h 457"/>
                <a:gd name="T44" fmla="*/ 15 w 204"/>
                <a:gd name="T45" fmla="*/ 179 h 457"/>
                <a:gd name="T46" fmla="*/ 11 w 204"/>
                <a:gd name="T47" fmla="*/ 194 h 457"/>
                <a:gd name="T48" fmla="*/ 8 w 204"/>
                <a:gd name="T49" fmla="*/ 209 h 457"/>
                <a:gd name="T50" fmla="*/ 5 w 204"/>
                <a:gd name="T51" fmla="*/ 224 h 457"/>
                <a:gd name="T52" fmla="*/ 3 w 204"/>
                <a:gd name="T53" fmla="*/ 238 h 457"/>
                <a:gd name="T54" fmla="*/ 1 w 204"/>
                <a:gd name="T55" fmla="*/ 254 h 457"/>
                <a:gd name="T56" fmla="*/ 1 w 204"/>
                <a:gd name="T57" fmla="*/ 269 h 457"/>
                <a:gd name="T58" fmla="*/ 0 w 204"/>
                <a:gd name="T59" fmla="*/ 284 h 457"/>
                <a:gd name="T60" fmla="*/ 1 w 204"/>
                <a:gd name="T61" fmla="*/ 300 h 457"/>
                <a:gd name="T62" fmla="*/ 1 w 204"/>
                <a:gd name="T63" fmla="*/ 315 h 457"/>
                <a:gd name="T64" fmla="*/ 3 w 204"/>
                <a:gd name="T65" fmla="*/ 331 h 457"/>
                <a:gd name="T66" fmla="*/ 5 w 204"/>
                <a:gd name="T67" fmla="*/ 346 h 457"/>
                <a:gd name="T68" fmla="*/ 8 w 204"/>
                <a:gd name="T69" fmla="*/ 361 h 457"/>
                <a:gd name="T70" fmla="*/ 11 w 204"/>
                <a:gd name="T71" fmla="*/ 375 h 457"/>
                <a:gd name="T72" fmla="*/ 15 w 204"/>
                <a:gd name="T73" fmla="*/ 390 h 457"/>
                <a:gd name="T74" fmla="*/ 19 w 204"/>
                <a:gd name="T75" fmla="*/ 404 h 457"/>
                <a:gd name="T76" fmla="*/ 24 w 204"/>
                <a:gd name="T77" fmla="*/ 418 h 457"/>
                <a:gd name="T78" fmla="*/ 29 w 204"/>
                <a:gd name="T79" fmla="*/ 431 h 457"/>
                <a:gd name="T80" fmla="*/ 35 w 204"/>
                <a:gd name="T81" fmla="*/ 444 h 457"/>
                <a:gd name="T82" fmla="*/ 42 w 204"/>
                <a:gd name="T83" fmla="*/ 45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4" h="457">
                  <a:moveTo>
                    <a:pt x="204" y="0"/>
                  </a:moveTo>
                  <a:lnTo>
                    <a:pt x="193" y="1"/>
                  </a:lnTo>
                  <a:lnTo>
                    <a:pt x="182" y="2"/>
                  </a:lnTo>
                  <a:lnTo>
                    <a:pt x="171" y="4"/>
                  </a:lnTo>
                  <a:lnTo>
                    <a:pt x="161" y="7"/>
                  </a:lnTo>
                  <a:lnTo>
                    <a:pt x="150" y="11"/>
                  </a:lnTo>
                  <a:lnTo>
                    <a:pt x="139" y="15"/>
                  </a:lnTo>
                  <a:lnTo>
                    <a:pt x="129" y="21"/>
                  </a:lnTo>
                  <a:lnTo>
                    <a:pt x="119" y="27"/>
                  </a:lnTo>
                  <a:lnTo>
                    <a:pt x="109" y="34"/>
                  </a:lnTo>
                  <a:lnTo>
                    <a:pt x="99" y="41"/>
                  </a:lnTo>
                  <a:lnTo>
                    <a:pt x="90" y="49"/>
                  </a:lnTo>
                  <a:lnTo>
                    <a:pt x="81" y="58"/>
                  </a:lnTo>
                  <a:lnTo>
                    <a:pt x="72" y="68"/>
                  </a:lnTo>
                  <a:lnTo>
                    <a:pt x="64" y="78"/>
                  </a:lnTo>
                  <a:lnTo>
                    <a:pt x="56" y="89"/>
                  </a:lnTo>
                  <a:lnTo>
                    <a:pt x="49" y="101"/>
                  </a:lnTo>
                  <a:lnTo>
                    <a:pt x="42" y="113"/>
                  </a:lnTo>
                  <a:lnTo>
                    <a:pt x="35" y="125"/>
                  </a:lnTo>
                  <a:lnTo>
                    <a:pt x="29" y="138"/>
                  </a:lnTo>
                  <a:lnTo>
                    <a:pt x="24" y="152"/>
                  </a:lnTo>
                  <a:lnTo>
                    <a:pt x="19" y="165"/>
                  </a:lnTo>
                  <a:lnTo>
                    <a:pt x="15" y="179"/>
                  </a:lnTo>
                  <a:lnTo>
                    <a:pt x="11" y="194"/>
                  </a:lnTo>
                  <a:lnTo>
                    <a:pt x="8" y="209"/>
                  </a:lnTo>
                  <a:lnTo>
                    <a:pt x="5" y="224"/>
                  </a:lnTo>
                  <a:lnTo>
                    <a:pt x="3" y="238"/>
                  </a:lnTo>
                  <a:lnTo>
                    <a:pt x="1" y="254"/>
                  </a:lnTo>
                  <a:lnTo>
                    <a:pt x="1" y="269"/>
                  </a:lnTo>
                  <a:lnTo>
                    <a:pt x="0" y="284"/>
                  </a:lnTo>
                  <a:lnTo>
                    <a:pt x="1" y="300"/>
                  </a:lnTo>
                  <a:lnTo>
                    <a:pt x="1" y="315"/>
                  </a:lnTo>
                  <a:lnTo>
                    <a:pt x="3" y="331"/>
                  </a:lnTo>
                  <a:lnTo>
                    <a:pt x="5" y="346"/>
                  </a:lnTo>
                  <a:lnTo>
                    <a:pt x="8" y="361"/>
                  </a:lnTo>
                  <a:lnTo>
                    <a:pt x="11" y="375"/>
                  </a:lnTo>
                  <a:lnTo>
                    <a:pt x="15" y="390"/>
                  </a:lnTo>
                  <a:lnTo>
                    <a:pt x="19" y="404"/>
                  </a:lnTo>
                  <a:lnTo>
                    <a:pt x="24" y="418"/>
                  </a:lnTo>
                  <a:lnTo>
                    <a:pt x="29" y="431"/>
                  </a:lnTo>
                  <a:lnTo>
                    <a:pt x="35" y="444"/>
                  </a:lnTo>
                  <a:lnTo>
                    <a:pt x="42" y="457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115">
              <a:extLst>
                <a:ext uri="{FF2B5EF4-FFF2-40B4-BE49-F238E27FC236}">
                  <a16:creationId xmlns:a16="http://schemas.microsoft.com/office/drawing/2014/main" id="{E3E451E2-C0B2-416F-8A07-1F9E482A2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4" y="4017"/>
              <a:ext cx="68" cy="105"/>
            </a:xfrm>
            <a:custGeom>
              <a:avLst/>
              <a:gdLst>
                <a:gd name="T0" fmla="*/ 0 w 68"/>
                <a:gd name="T1" fmla="*/ 0 h 105"/>
                <a:gd name="T2" fmla="*/ 6 w 68"/>
                <a:gd name="T3" fmla="*/ 13 h 105"/>
                <a:gd name="T4" fmla="*/ 12 w 68"/>
                <a:gd name="T5" fmla="*/ 26 h 105"/>
                <a:gd name="T6" fmla="*/ 19 w 68"/>
                <a:gd name="T7" fmla="*/ 38 h 105"/>
                <a:gd name="T8" fmla="*/ 26 w 68"/>
                <a:gd name="T9" fmla="*/ 50 h 105"/>
                <a:gd name="T10" fmla="*/ 34 w 68"/>
                <a:gd name="T11" fmla="*/ 62 h 105"/>
                <a:gd name="T12" fmla="*/ 42 w 68"/>
                <a:gd name="T13" fmla="*/ 74 h 105"/>
                <a:gd name="T14" fmla="*/ 50 w 68"/>
                <a:gd name="T15" fmla="*/ 85 h 105"/>
                <a:gd name="T16" fmla="*/ 59 w 68"/>
                <a:gd name="T17" fmla="*/ 95 h 105"/>
                <a:gd name="T18" fmla="*/ 68 w 68"/>
                <a:gd name="T1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105">
                  <a:moveTo>
                    <a:pt x="0" y="0"/>
                  </a:moveTo>
                  <a:lnTo>
                    <a:pt x="6" y="13"/>
                  </a:lnTo>
                  <a:lnTo>
                    <a:pt x="12" y="26"/>
                  </a:lnTo>
                  <a:lnTo>
                    <a:pt x="19" y="38"/>
                  </a:lnTo>
                  <a:lnTo>
                    <a:pt x="26" y="50"/>
                  </a:lnTo>
                  <a:lnTo>
                    <a:pt x="34" y="62"/>
                  </a:lnTo>
                  <a:lnTo>
                    <a:pt x="42" y="74"/>
                  </a:lnTo>
                  <a:lnTo>
                    <a:pt x="50" y="85"/>
                  </a:lnTo>
                  <a:lnTo>
                    <a:pt x="59" y="95"/>
                  </a:lnTo>
                  <a:lnTo>
                    <a:pt x="68" y="10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114">
              <a:extLst>
                <a:ext uri="{FF2B5EF4-FFF2-40B4-BE49-F238E27FC236}">
                  <a16:creationId xmlns:a16="http://schemas.microsoft.com/office/drawing/2014/main" id="{2FFFA897-E3F9-440B-A5F1-A5940E3858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3" y="3997"/>
              <a:ext cx="9" cy="125"/>
            </a:xfrm>
            <a:custGeom>
              <a:avLst/>
              <a:gdLst>
                <a:gd name="T0" fmla="*/ 3 w 9"/>
                <a:gd name="T1" fmla="*/ 0 h 125"/>
                <a:gd name="T2" fmla="*/ 1 w 9"/>
                <a:gd name="T3" fmla="*/ 14 h 125"/>
                <a:gd name="T4" fmla="*/ 0 w 9"/>
                <a:gd name="T5" fmla="*/ 29 h 125"/>
                <a:gd name="T6" fmla="*/ 0 w 9"/>
                <a:gd name="T7" fmla="*/ 43 h 125"/>
                <a:gd name="T8" fmla="*/ 0 w 9"/>
                <a:gd name="T9" fmla="*/ 57 h 125"/>
                <a:gd name="T10" fmla="*/ 0 w 9"/>
                <a:gd name="T11" fmla="*/ 71 h 125"/>
                <a:gd name="T12" fmla="*/ 2 w 9"/>
                <a:gd name="T13" fmla="*/ 85 h 125"/>
                <a:gd name="T14" fmla="*/ 4 w 9"/>
                <a:gd name="T15" fmla="*/ 99 h 125"/>
                <a:gd name="T16" fmla="*/ 6 w 9"/>
                <a:gd name="T17" fmla="*/ 112 h 125"/>
                <a:gd name="T18" fmla="*/ 9 w 9"/>
                <a:gd name="T1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25">
                  <a:moveTo>
                    <a:pt x="3" y="0"/>
                  </a:moveTo>
                  <a:lnTo>
                    <a:pt x="1" y="14"/>
                  </a:lnTo>
                  <a:lnTo>
                    <a:pt x="0" y="29"/>
                  </a:lnTo>
                  <a:lnTo>
                    <a:pt x="0" y="43"/>
                  </a:lnTo>
                  <a:lnTo>
                    <a:pt x="0" y="57"/>
                  </a:lnTo>
                  <a:lnTo>
                    <a:pt x="0" y="71"/>
                  </a:lnTo>
                  <a:lnTo>
                    <a:pt x="2" y="85"/>
                  </a:lnTo>
                  <a:lnTo>
                    <a:pt x="4" y="99"/>
                  </a:lnTo>
                  <a:lnTo>
                    <a:pt x="6" y="112"/>
                  </a:lnTo>
                  <a:lnTo>
                    <a:pt x="9" y="12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1" name="Freeform 113">
              <a:extLst>
                <a:ext uri="{FF2B5EF4-FFF2-40B4-BE49-F238E27FC236}">
                  <a16:creationId xmlns:a16="http://schemas.microsoft.com/office/drawing/2014/main" id="{65D53925-CA1C-44D8-8843-F66BD8A34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8" y="3665"/>
              <a:ext cx="205" cy="457"/>
            </a:xfrm>
            <a:custGeom>
              <a:avLst/>
              <a:gdLst>
                <a:gd name="T0" fmla="*/ 205 w 205"/>
                <a:gd name="T1" fmla="*/ 0 h 457"/>
                <a:gd name="T2" fmla="*/ 194 w 205"/>
                <a:gd name="T3" fmla="*/ 1 h 457"/>
                <a:gd name="T4" fmla="*/ 183 w 205"/>
                <a:gd name="T5" fmla="*/ 2 h 457"/>
                <a:gd name="T6" fmla="*/ 172 w 205"/>
                <a:gd name="T7" fmla="*/ 4 h 457"/>
                <a:gd name="T8" fmla="*/ 161 w 205"/>
                <a:gd name="T9" fmla="*/ 7 h 457"/>
                <a:gd name="T10" fmla="*/ 150 w 205"/>
                <a:gd name="T11" fmla="*/ 11 h 457"/>
                <a:gd name="T12" fmla="*/ 140 w 205"/>
                <a:gd name="T13" fmla="*/ 15 h 457"/>
                <a:gd name="T14" fmla="*/ 129 w 205"/>
                <a:gd name="T15" fmla="*/ 21 h 457"/>
                <a:gd name="T16" fmla="*/ 119 w 205"/>
                <a:gd name="T17" fmla="*/ 27 h 457"/>
                <a:gd name="T18" fmla="*/ 109 w 205"/>
                <a:gd name="T19" fmla="*/ 34 h 457"/>
                <a:gd name="T20" fmla="*/ 100 w 205"/>
                <a:gd name="T21" fmla="*/ 41 h 457"/>
                <a:gd name="T22" fmla="*/ 90 w 205"/>
                <a:gd name="T23" fmla="*/ 49 h 457"/>
                <a:gd name="T24" fmla="*/ 81 w 205"/>
                <a:gd name="T25" fmla="*/ 58 h 457"/>
                <a:gd name="T26" fmla="*/ 73 w 205"/>
                <a:gd name="T27" fmla="*/ 68 h 457"/>
                <a:gd name="T28" fmla="*/ 64 w 205"/>
                <a:gd name="T29" fmla="*/ 78 h 457"/>
                <a:gd name="T30" fmla="*/ 57 w 205"/>
                <a:gd name="T31" fmla="*/ 89 h 457"/>
                <a:gd name="T32" fmla="*/ 49 w 205"/>
                <a:gd name="T33" fmla="*/ 101 h 457"/>
                <a:gd name="T34" fmla="*/ 42 w 205"/>
                <a:gd name="T35" fmla="*/ 113 h 457"/>
                <a:gd name="T36" fmla="*/ 36 w 205"/>
                <a:gd name="T37" fmla="*/ 125 h 457"/>
                <a:gd name="T38" fmla="*/ 30 w 205"/>
                <a:gd name="T39" fmla="*/ 138 h 457"/>
                <a:gd name="T40" fmla="*/ 24 w 205"/>
                <a:gd name="T41" fmla="*/ 152 h 457"/>
                <a:gd name="T42" fmla="*/ 19 w 205"/>
                <a:gd name="T43" fmla="*/ 165 h 457"/>
                <a:gd name="T44" fmla="*/ 15 w 205"/>
                <a:gd name="T45" fmla="*/ 179 h 457"/>
                <a:gd name="T46" fmla="*/ 11 w 205"/>
                <a:gd name="T47" fmla="*/ 194 h 457"/>
                <a:gd name="T48" fmla="*/ 8 w 205"/>
                <a:gd name="T49" fmla="*/ 209 h 457"/>
                <a:gd name="T50" fmla="*/ 5 w 205"/>
                <a:gd name="T51" fmla="*/ 224 h 457"/>
                <a:gd name="T52" fmla="*/ 3 w 205"/>
                <a:gd name="T53" fmla="*/ 238 h 457"/>
                <a:gd name="T54" fmla="*/ 2 w 205"/>
                <a:gd name="T55" fmla="*/ 254 h 457"/>
                <a:gd name="T56" fmla="*/ 1 w 205"/>
                <a:gd name="T57" fmla="*/ 269 h 457"/>
                <a:gd name="T58" fmla="*/ 0 w 205"/>
                <a:gd name="T59" fmla="*/ 284 h 457"/>
                <a:gd name="T60" fmla="*/ 1 w 205"/>
                <a:gd name="T61" fmla="*/ 300 h 457"/>
                <a:gd name="T62" fmla="*/ 2 w 205"/>
                <a:gd name="T63" fmla="*/ 315 h 457"/>
                <a:gd name="T64" fmla="*/ 3 w 205"/>
                <a:gd name="T65" fmla="*/ 331 h 457"/>
                <a:gd name="T66" fmla="*/ 5 w 205"/>
                <a:gd name="T67" fmla="*/ 346 h 457"/>
                <a:gd name="T68" fmla="*/ 8 w 205"/>
                <a:gd name="T69" fmla="*/ 361 h 457"/>
                <a:gd name="T70" fmla="*/ 11 w 205"/>
                <a:gd name="T71" fmla="*/ 375 h 457"/>
                <a:gd name="T72" fmla="*/ 15 w 205"/>
                <a:gd name="T73" fmla="*/ 390 h 457"/>
                <a:gd name="T74" fmla="*/ 19 w 205"/>
                <a:gd name="T75" fmla="*/ 404 h 457"/>
                <a:gd name="T76" fmla="*/ 24 w 205"/>
                <a:gd name="T77" fmla="*/ 418 h 457"/>
                <a:gd name="T78" fmla="*/ 30 w 205"/>
                <a:gd name="T79" fmla="*/ 431 h 457"/>
                <a:gd name="T80" fmla="*/ 35 w 205"/>
                <a:gd name="T81" fmla="*/ 444 h 457"/>
                <a:gd name="T82" fmla="*/ 42 w 205"/>
                <a:gd name="T83" fmla="*/ 45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5" h="457">
                  <a:moveTo>
                    <a:pt x="205" y="0"/>
                  </a:moveTo>
                  <a:lnTo>
                    <a:pt x="194" y="1"/>
                  </a:lnTo>
                  <a:lnTo>
                    <a:pt x="183" y="2"/>
                  </a:lnTo>
                  <a:lnTo>
                    <a:pt x="172" y="4"/>
                  </a:lnTo>
                  <a:lnTo>
                    <a:pt x="161" y="7"/>
                  </a:lnTo>
                  <a:lnTo>
                    <a:pt x="150" y="11"/>
                  </a:lnTo>
                  <a:lnTo>
                    <a:pt x="140" y="15"/>
                  </a:lnTo>
                  <a:lnTo>
                    <a:pt x="129" y="21"/>
                  </a:lnTo>
                  <a:lnTo>
                    <a:pt x="119" y="27"/>
                  </a:lnTo>
                  <a:lnTo>
                    <a:pt x="109" y="34"/>
                  </a:lnTo>
                  <a:lnTo>
                    <a:pt x="100" y="41"/>
                  </a:lnTo>
                  <a:lnTo>
                    <a:pt x="90" y="49"/>
                  </a:lnTo>
                  <a:lnTo>
                    <a:pt x="81" y="58"/>
                  </a:lnTo>
                  <a:lnTo>
                    <a:pt x="73" y="68"/>
                  </a:lnTo>
                  <a:lnTo>
                    <a:pt x="64" y="78"/>
                  </a:lnTo>
                  <a:lnTo>
                    <a:pt x="57" y="89"/>
                  </a:lnTo>
                  <a:lnTo>
                    <a:pt x="49" y="101"/>
                  </a:lnTo>
                  <a:lnTo>
                    <a:pt x="42" y="113"/>
                  </a:lnTo>
                  <a:lnTo>
                    <a:pt x="36" y="125"/>
                  </a:lnTo>
                  <a:lnTo>
                    <a:pt x="30" y="138"/>
                  </a:lnTo>
                  <a:lnTo>
                    <a:pt x="24" y="152"/>
                  </a:lnTo>
                  <a:lnTo>
                    <a:pt x="19" y="165"/>
                  </a:lnTo>
                  <a:lnTo>
                    <a:pt x="15" y="179"/>
                  </a:lnTo>
                  <a:lnTo>
                    <a:pt x="11" y="194"/>
                  </a:lnTo>
                  <a:lnTo>
                    <a:pt x="8" y="209"/>
                  </a:lnTo>
                  <a:lnTo>
                    <a:pt x="5" y="224"/>
                  </a:lnTo>
                  <a:lnTo>
                    <a:pt x="3" y="238"/>
                  </a:lnTo>
                  <a:lnTo>
                    <a:pt x="2" y="254"/>
                  </a:lnTo>
                  <a:lnTo>
                    <a:pt x="1" y="269"/>
                  </a:lnTo>
                  <a:lnTo>
                    <a:pt x="0" y="284"/>
                  </a:lnTo>
                  <a:lnTo>
                    <a:pt x="1" y="300"/>
                  </a:lnTo>
                  <a:lnTo>
                    <a:pt x="2" y="315"/>
                  </a:lnTo>
                  <a:lnTo>
                    <a:pt x="3" y="331"/>
                  </a:lnTo>
                  <a:lnTo>
                    <a:pt x="5" y="346"/>
                  </a:lnTo>
                  <a:lnTo>
                    <a:pt x="8" y="361"/>
                  </a:lnTo>
                  <a:lnTo>
                    <a:pt x="11" y="375"/>
                  </a:lnTo>
                  <a:lnTo>
                    <a:pt x="15" y="390"/>
                  </a:lnTo>
                  <a:lnTo>
                    <a:pt x="19" y="404"/>
                  </a:lnTo>
                  <a:lnTo>
                    <a:pt x="24" y="418"/>
                  </a:lnTo>
                  <a:lnTo>
                    <a:pt x="30" y="431"/>
                  </a:lnTo>
                  <a:lnTo>
                    <a:pt x="35" y="444"/>
                  </a:lnTo>
                  <a:lnTo>
                    <a:pt x="42" y="457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2" name="Freeform 112">
              <a:extLst>
                <a:ext uri="{FF2B5EF4-FFF2-40B4-BE49-F238E27FC236}">
                  <a16:creationId xmlns:a16="http://schemas.microsoft.com/office/drawing/2014/main" id="{EBF5E967-5291-4EA4-866E-F9C59D55C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2" y="4017"/>
              <a:ext cx="68" cy="105"/>
            </a:xfrm>
            <a:custGeom>
              <a:avLst/>
              <a:gdLst>
                <a:gd name="T0" fmla="*/ 0 w 68"/>
                <a:gd name="T1" fmla="*/ 0 h 105"/>
                <a:gd name="T2" fmla="*/ 7 w 68"/>
                <a:gd name="T3" fmla="*/ 13 h 105"/>
                <a:gd name="T4" fmla="*/ 13 w 68"/>
                <a:gd name="T5" fmla="*/ 26 h 105"/>
                <a:gd name="T6" fmla="*/ 19 w 68"/>
                <a:gd name="T7" fmla="*/ 38 h 105"/>
                <a:gd name="T8" fmla="*/ 26 w 68"/>
                <a:gd name="T9" fmla="*/ 50 h 105"/>
                <a:gd name="T10" fmla="*/ 34 w 68"/>
                <a:gd name="T11" fmla="*/ 62 h 105"/>
                <a:gd name="T12" fmla="*/ 42 w 68"/>
                <a:gd name="T13" fmla="*/ 74 h 105"/>
                <a:gd name="T14" fmla="*/ 50 w 68"/>
                <a:gd name="T15" fmla="*/ 85 h 105"/>
                <a:gd name="T16" fmla="*/ 59 w 68"/>
                <a:gd name="T17" fmla="*/ 95 h 105"/>
                <a:gd name="T18" fmla="*/ 68 w 68"/>
                <a:gd name="T1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105">
                  <a:moveTo>
                    <a:pt x="0" y="0"/>
                  </a:moveTo>
                  <a:lnTo>
                    <a:pt x="7" y="13"/>
                  </a:lnTo>
                  <a:lnTo>
                    <a:pt x="13" y="26"/>
                  </a:lnTo>
                  <a:lnTo>
                    <a:pt x="19" y="38"/>
                  </a:lnTo>
                  <a:lnTo>
                    <a:pt x="26" y="50"/>
                  </a:lnTo>
                  <a:lnTo>
                    <a:pt x="34" y="62"/>
                  </a:lnTo>
                  <a:lnTo>
                    <a:pt x="42" y="74"/>
                  </a:lnTo>
                  <a:lnTo>
                    <a:pt x="50" y="85"/>
                  </a:lnTo>
                  <a:lnTo>
                    <a:pt x="59" y="95"/>
                  </a:lnTo>
                  <a:lnTo>
                    <a:pt x="68" y="10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3" name="Freeform 111">
              <a:extLst>
                <a:ext uri="{FF2B5EF4-FFF2-40B4-BE49-F238E27FC236}">
                  <a16:creationId xmlns:a16="http://schemas.microsoft.com/office/drawing/2014/main" id="{79DABDCF-7A19-4FE2-8185-376335770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1" y="3997"/>
              <a:ext cx="9" cy="125"/>
            </a:xfrm>
            <a:custGeom>
              <a:avLst/>
              <a:gdLst>
                <a:gd name="T0" fmla="*/ 3 w 9"/>
                <a:gd name="T1" fmla="*/ 0 h 125"/>
                <a:gd name="T2" fmla="*/ 2 w 9"/>
                <a:gd name="T3" fmla="*/ 14 h 125"/>
                <a:gd name="T4" fmla="*/ 1 w 9"/>
                <a:gd name="T5" fmla="*/ 29 h 125"/>
                <a:gd name="T6" fmla="*/ 0 w 9"/>
                <a:gd name="T7" fmla="*/ 43 h 125"/>
                <a:gd name="T8" fmla="*/ 0 w 9"/>
                <a:gd name="T9" fmla="*/ 57 h 125"/>
                <a:gd name="T10" fmla="*/ 1 w 9"/>
                <a:gd name="T11" fmla="*/ 71 h 125"/>
                <a:gd name="T12" fmla="*/ 2 w 9"/>
                <a:gd name="T13" fmla="*/ 85 h 125"/>
                <a:gd name="T14" fmla="*/ 4 w 9"/>
                <a:gd name="T15" fmla="*/ 99 h 125"/>
                <a:gd name="T16" fmla="*/ 6 w 9"/>
                <a:gd name="T17" fmla="*/ 112 h 125"/>
                <a:gd name="T18" fmla="*/ 9 w 9"/>
                <a:gd name="T1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25">
                  <a:moveTo>
                    <a:pt x="3" y="0"/>
                  </a:moveTo>
                  <a:lnTo>
                    <a:pt x="2" y="14"/>
                  </a:lnTo>
                  <a:lnTo>
                    <a:pt x="1" y="29"/>
                  </a:lnTo>
                  <a:lnTo>
                    <a:pt x="0" y="43"/>
                  </a:lnTo>
                  <a:lnTo>
                    <a:pt x="0" y="57"/>
                  </a:lnTo>
                  <a:lnTo>
                    <a:pt x="1" y="71"/>
                  </a:lnTo>
                  <a:lnTo>
                    <a:pt x="2" y="85"/>
                  </a:lnTo>
                  <a:lnTo>
                    <a:pt x="4" y="99"/>
                  </a:lnTo>
                  <a:lnTo>
                    <a:pt x="6" y="112"/>
                  </a:lnTo>
                  <a:lnTo>
                    <a:pt x="9" y="12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4" name="Freeform 110">
              <a:extLst>
                <a:ext uri="{FF2B5EF4-FFF2-40B4-BE49-F238E27FC236}">
                  <a16:creationId xmlns:a16="http://schemas.microsoft.com/office/drawing/2014/main" id="{9EB0A3B5-AE0D-476B-8EF5-2E4B0AB19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7" y="3665"/>
              <a:ext cx="204" cy="457"/>
            </a:xfrm>
            <a:custGeom>
              <a:avLst/>
              <a:gdLst>
                <a:gd name="T0" fmla="*/ 204 w 204"/>
                <a:gd name="T1" fmla="*/ 0 h 457"/>
                <a:gd name="T2" fmla="*/ 193 w 204"/>
                <a:gd name="T3" fmla="*/ 1 h 457"/>
                <a:gd name="T4" fmla="*/ 182 w 204"/>
                <a:gd name="T5" fmla="*/ 2 h 457"/>
                <a:gd name="T6" fmla="*/ 171 w 204"/>
                <a:gd name="T7" fmla="*/ 4 h 457"/>
                <a:gd name="T8" fmla="*/ 160 w 204"/>
                <a:gd name="T9" fmla="*/ 7 h 457"/>
                <a:gd name="T10" fmla="*/ 149 w 204"/>
                <a:gd name="T11" fmla="*/ 11 h 457"/>
                <a:gd name="T12" fmla="*/ 139 w 204"/>
                <a:gd name="T13" fmla="*/ 15 h 457"/>
                <a:gd name="T14" fmla="*/ 128 w 204"/>
                <a:gd name="T15" fmla="*/ 21 h 457"/>
                <a:gd name="T16" fmla="*/ 118 w 204"/>
                <a:gd name="T17" fmla="*/ 27 h 457"/>
                <a:gd name="T18" fmla="*/ 108 w 204"/>
                <a:gd name="T19" fmla="*/ 34 h 457"/>
                <a:gd name="T20" fmla="*/ 99 w 204"/>
                <a:gd name="T21" fmla="*/ 41 h 457"/>
                <a:gd name="T22" fmla="*/ 90 w 204"/>
                <a:gd name="T23" fmla="*/ 49 h 457"/>
                <a:gd name="T24" fmla="*/ 80 w 204"/>
                <a:gd name="T25" fmla="*/ 58 h 457"/>
                <a:gd name="T26" fmla="*/ 72 w 204"/>
                <a:gd name="T27" fmla="*/ 68 h 457"/>
                <a:gd name="T28" fmla="*/ 64 w 204"/>
                <a:gd name="T29" fmla="*/ 78 h 457"/>
                <a:gd name="T30" fmla="*/ 56 w 204"/>
                <a:gd name="T31" fmla="*/ 89 h 457"/>
                <a:gd name="T32" fmla="*/ 48 w 204"/>
                <a:gd name="T33" fmla="*/ 101 h 457"/>
                <a:gd name="T34" fmla="*/ 42 w 204"/>
                <a:gd name="T35" fmla="*/ 113 h 457"/>
                <a:gd name="T36" fmla="*/ 35 w 204"/>
                <a:gd name="T37" fmla="*/ 125 h 457"/>
                <a:gd name="T38" fmla="*/ 29 w 204"/>
                <a:gd name="T39" fmla="*/ 138 h 457"/>
                <a:gd name="T40" fmla="*/ 23 w 204"/>
                <a:gd name="T41" fmla="*/ 152 h 457"/>
                <a:gd name="T42" fmla="*/ 19 w 204"/>
                <a:gd name="T43" fmla="*/ 165 h 457"/>
                <a:gd name="T44" fmla="*/ 14 w 204"/>
                <a:gd name="T45" fmla="*/ 179 h 457"/>
                <a:gd name="T46" fmla="*/ 11 w 204"/>
                <a:gd name="T47" fmla="*/ 194 h 457"/>
                <a:gd name="T48" fmla="*/ 7 w 204"/>
                <a:gd name="T49" fmla="*/ 209 h 457"/>
                <a:gd name="T50" fmla="*/ 5 w 204"/>
                <a:gd name="T51" fmla="*/ 224 h 457"/>
                <a:gd name="T52" fmla="*/ 2 w 204"/>
                <a:gd name="T53" fmla="*/ 238 h 457"/>
                <a:gd name="T54" fmla="*/ 1 w 204"/>
                <a:gd name="T55" fmla="*/ 254 h 457"/>
                <a:gd name="T56" fmla="*/ 0 w 204"/>
                <a:gd name="T57" fmla="*/ 269 h 457"/>
                <a:gd name="T58" fmla="*/ 0 w 204"/>
                <a:gd name="T59" fmla="*/ 284 h 457"/>
                <a:gd name="T60" fmla="*/ 0 w 204"/>
                <a:gd name="T61" fmla="*/ 300 h 457"/>
                <a:gd name="T62" fmla="*/ 1 w 204"/>
                <a:gd name="T63" fmla="*/ 315 h 457"/>
                <a:gd name="T64" fmla="*/ 2 w 204"/>
                <a:gd name="T65" fmla="*/ 331 h 457"/>
                <a:gd name="T66" fmla="*/ 5 w 204"/>
                <a:gd name="T67" fmla="*/ 346 h 457"/>
                <a:gd name="T68" fmla="*/ 7 w 204"/>
                <a:gd name="T69" fmla="*/ 361 h 457"/>
                <a:gd name="T70" fmla="*/ 10 w 204"/>
                <a:gd name="T71" fmla="*/ 375 h 457"/>
                <a:gd name="T72" fmla="*/ 14 w 204"/>
                <a:gd name="T73" fmla="*/ 390 h 457"/>
                <a:gd name="T74" fmla="*/ 18 w 204"/>
                <a:gd name="T75" fmla="*/ 404 h 457"/>
                <a:gd name="T76" fmla="*/ 23 w 204"/>
                <a:gd name="T77" fmla="*/ 418 h 457"/>
                <a:gd name="T78" fmla="*/ 29 w 204"/>
                <a:gd name="T79" fmla="*/ 431 h 457"/>
                <a:gd name="T80" fmla="*/ 35 w 204"/>
                <a:gd name="T81" fmla="*/ 444 h 457"/>
                <a:gd name="T82" fmla="*/ 41 w 204"/>
                <a:gd name="T83" fmla="*/ 45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4" h="457">
                  <a:moveTo>
                    <a:pt x="204" y="0"/>
                  </a:moveTo>
                  <a:lnTo>
                    <a:pt x="193" y="1"/>
                  </a:lnTo>
                  <a:lnTo>
                    <a:pt x="182" y="2"/>
                  </a:lnTo>
                  <a:lnTo>
                    <a:pt x="171" y="4"/>
                  </a:lnTo>
                  <a:lnTo>
                    <a:pt x="160" y="7"/>
                  </a:lnTo>
                  <a:lnTo>
                    <a:pt x="149" y="11"/>
                  </a:lnTo>
                  <a:lnTo>
                    <a:pt x="139" y="15"/>
                  </a:lnTo>
                  <a:lnTo>
                    <a:pt x="128" y="21"/>
                  </a:lnTo>
                  <a:lnTo>
                    <a:pt x="118" y="27"/>
                  </a:lnTo>
                  <a:lnTo>
                    <a:pt x="108" y="34"/>
                  </a:lnTo>
                  <a:lnTo>
                    <a:pt x="99" y="41"/>
                  </a:lnTo>
                  <a:lnTo>
                    <a:pt x="90" y="49"/>
                  </a:lnTo>
                  <a:lnTo>
                    <a:pt x="80" y="58"/>
                  </a:lnTo>
                  <a:lnTo>
                    <a:pt x="72" y="68"/>
                  </a:lnTo>
                  <a:lnTo>
                    <a:pt x="64" y="78"/>
                  </a:lnTo>
                  <a:lnTo>
                    <a:pt x="56" y="89"/>
                  </a:lnTo>
                  <a:lnTo>
                    <a:pt x="48" y="101"/>
                  </a:lnTo>
                  <a:lnTo>
                    <a:pt x="42" y="113"/>
                  </a:lnTo>
                  <a:lnTo>
                    <a:pt x="35" y="125"/>
                  </a:lnTo>
                  <a:lnTo>
                    <a:pt x="29" y="138"/>
                  </a:lnTo>
                  <a:lnTo>
                    <a:pt x="23" y="152"/>
                  </a:lnTo>
                  <a:lnTo>
                    <a:pt x="19" y="165"/>
                  </a:lnTo>
                  <a:lnTo>
                    <a:pt x="14" y="179"/>
                  </a:lnTo>
                  <a:lnTo>
                    <a:pt x="11" y="194"/>
                  </a:lnTo>
                  <a:lnTo>
                    <a:pt x="7" y="209"/>
                  </a:lnTo>
                  <a:lnTo>
                    <a:pt x="5" y="224"/>
                  </a:lnTo>
                  <a:lnTo>
                    <a:pt x="2" y="238"/>
                  </a:lnTo>
                  <a:lnTo>
                    <a:pt x="1" y="254"/>
                  </a:lnTo>
                  <a:lnTo>
                    <a:pt x="0" y="269"/>
                  </a:lnTo>
                  <a:lnTo>
                    <a:pt x="0" y="284"/>
                  </a:lnTo>
                  <a:lnTo>
                    <a:pt x="0" y="300"/>
                  </a:lnTo>
                  <a:lnTo>
                    <a:pt x="1" y="315"/>
                  </a:lnTo>
                  <a:lnTo>
                    <a:pt x="2" y="331"/>
                  </a:lnTo>
                  <a:lnTo>
                    <a:pt x="5" y="346"/>
                  </a:lnTo>
                  <a:lnTo>
                    <a:pt x="7" y="361"/>
                  </a:lnTo>
                  <a:lnTo>
                    <a:pt x="10" y="375"/>
                  </a:lnTo>
                  <a:lnTo>
                    <a:pt x="14" y="390"/>
                  </a:lnTo>
                  <a:lnTo>
                    <a:pt x="18" y="404"/>
                  </a:lnTo>
                  <a:lnTo>
                    <a:pt x="23" y="418"/>
                  </a:lnTo>
                  <a:lnTo>
                    <a:pt x="29" y="431"/>
                  </a:lnTo>
                  <a:lnTo>
                    <a:pt x="35" y="444"/>
                  </a:lnTo>
                  <a:lnTo>
                    <a:pt x="41" y="457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5" name="Freeform 109">
              <a:extLst>
                <a:ext uri="{FF2B5EF4-FFF2-40B4-BE49-F238E27FC236}">
                  <a16:creationId xmlns:a16="http://schemas.microsoft.com/office/drawing/2014/main" id="{43C37285-6E30-49E8-B03A-C33CF2589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31" y="4017"/>
              <a:ext cx="67" cy="105"/>
            </a:xfrm>
            <a:custGeom>
              <a:avLst/>
              <a:gdLst>
                <a:gd name="T0" fmla="*/ 0 w 67"/>
                <a:gd name="T1" fmla="*/ 0 h 105"/>
                <a:gd name="T2" fmla="*/ 6 w 67"/>
                <a:gd name="T3" fmla="*/ 13 h 105"/>
                <a:gd name="T4" fmla="*/ 12 w 67"/>
                <a:gd name="T5" fmla="*/ 26 h 105"/>
                <a:gd name="T6" fmla="*/ 18 w 67"/>
                <a:gd name="T7" fmla="*/ 38 h 105"/>
                <a:gd name="T8" fmla="*/ 26 w 67"/>
                <a:gd name="T9" fmla="*/ 50 h 105"/>
                <a:gd name="T10" fmla="*/ 33 w 67"/>
                <a:gd name="T11" fmla="*/ 62 h 105"/>
                <a:gd name="T12" fmla="*/ 41 w 67"/>
                <a:gd name="T13" fmla="*/ 74 h 105"/>
                <a:gd name="T14" fmla="*/ 49 w 67"/>
                <a:gd name="T15" fmla="*/ 85 h 105"/>
                <a:gd name="T16" fmla="*/ 58 w 67"/>
                <a:gd name="T17" fmla="*/ 95 h 105"/>
                <a:gd name="T18" fmla="*/ 67 w 67"/>
                <a:gd name="T1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05">
                  <a:moveTo>
                    <a:pt x="0" y="0"/>
                  </a:moveTo>
                  <a:lnTo>
                    <a:pt x="6" y="13"/>
                  </a:lnTo>
                  <a:lnTo>
                    <a:pt x="12" y="26"/>
                  </a:lnTo>
                  <a:lnTo>
                    <a:pt x="18" y="38"/>
                  </a:lnTo>
                  <a:lnTo>
                    <a:pt x="26" y="50"/>
                  </a:lnTo>
                  <a:lnTo>
                    <a:pt x="33" y="62"/>
                  </a:lnTo>
                  <a:lnTo>
                    <a:pt x="41" y="74"/>
                  </a:lnTo>
                  <a:lnTo>
                    <a:pt x="49" y="85"/>
                  </a:lnTo>
                  <a:lnTo>
                    <a:pt x="58" y="95"/>
                  </a:lnTo>
                  <a:lnTo>
                    <a:pt x="67" y="10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6" name="Freeform 108">
              <a:extLst>
                <a:ext uri="{FF2B5EF4-FFF2-40B4-BE49-F238E27FC236}">
                  <a16:creationId xmlns:a16="http://schemas.microsoft.com/office/drawing/2014/main" id="{FF0B7B15-6BC1-401A-9BDE-29751397C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9" y="3997"/>
              <a:ext cx="9" cy="125"/>
            </a:xfrm>
            <a:custGeom>
              <a:avLst/>
              <a:gdLst>
                <a:gd name="T0" fmla="*/ 3 w 9"/>
                <a:gd name="T1" fmla="*/ 0 h 125"/>
                <a:gd name="T2" fmla="*/ 2 w 9"/>
                <a:gd name="T3" fmla="*/ 14 h 125"/>
                <a:gd name="T4" fmla="*/ 1 w 9"/>
                <a:gd name="T5" fmla="*/ 29 h 125"/>
                <a:gd name="T6" fmla="*/ 0 w 9"/>
                <a:gd name="T7" fmla="*/ 43 h 125"/>
                <a:gd name="T8" fmla="*/ 0 w 9"/>
                <a:gd name="T9" fmla="*/ 57 h 125"/>
                <a:gd name="T10" fmla="*/ 1 w 9"/>
                <a:gd name="T11" fmla="*/ 71 h 125"/>
                <a:gd name="T12" fmla="*/ 2 w 9"/>
                <a:gd name="T13" fmla="*/ 85 h 125"/>
                <a:gd name="T14" fmla="*/ 4 w 9"/>
                <a:gd name="T15" fmla="*/ 99 h 125"/>
                <a:gd name="T16" fmla="*/ 6 w 9"/>
                <a:gd name="T17" fmla="*/ 112 h 125"/>
                <a:gd name="T18" fmla="*/ 9 w 9"/>
                <a:gd name="T1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25">
                  <a:moveTo>
                    <a:pt x="3" y="0"/>
                  </a:moveTo>
                  <a:lnTo>
                    <a:pt x="2" y="14"/>
                  </a:lnTo>
                  <a:lnTo>
                    <a:pt x="1" y="29"/>
                  </a:lnTo>
                  <a:lnTo>
                    <a:pt x="0" y="43"/>
                  </a:lnTo>
                  <a:lnTo>
                    <a:pt x="0" y="57"/>
                  </a:lnTo>
                  <a:lnTo>
                    <a:pt x="1" y="71"/>
                  </a:lnTo>
                  <a:lnTo>
                    <a:pt x="2" y="85"/>
                  </a:lnTo>
                  <a:lnTo>
                    <a:pt x="4" y="99"/>
                  </a:lnTo>
                  <a:lnTo>
                    <a:pt x="6" y="112"/>
                  </a:lnTo>
                  <a:lnTo>
                    <a:pt x="9" y="125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Line 107">
              <a:extLst>
                <a:ext uri="{FF2B5EF4-FFF2-40B4-BE49-F238E27FC236}">
                  <a16:creationId xmlns:a16="http://schemas.microsoft.com/office/drawing/2014/main" id="{727F5E9D-B04D-4314-B9DC-0842AFC75E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61" y="3665"/>
              <a:ext cx="1" cy="285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Line 106">
              <a:extLst>
                <a:ext uri="{FF2B5EF4-FFF2-40B4-BE49-F238E27FC236}">
                  <a16:creationId xmlns:a16="http://schemas.microsoft.com/office/drawing/2014/main" id="{CCDC28BB-3E99-4161-84D2-689E18B638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98" y="3950"/>
              <a:ext cx="163" cy="172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Line 105">
              <a:extLst>
                <a:ext uri="{FF2B5EF4-FFF2-40B4-BE49-F238E27FC236}">
                  <a16:creationId xmlns:a16="http://schemas.microsoft.com/office/drawing/2014/main" id="{3B08794F-FE26-4A7D-BE1D-F529E5C912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93" y="3665"/>
              <a:ext cx="1" cy="285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0" name="Line 104">
              <a:extLst>
                <a:ext uri="{FF2B5EF4-FFF2-40B4-BE49-F238E27FC236}">
                  <a16:creationId xmlns:a16="http://schemas.microsoft.com/office/drawing/2014/main" id="{0791FD17-B925-4193-9578-17B1D5AA69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30" y="3950"/>
              <a:ext cx="163" cy="172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1" name="Line 103">
              <a:extLst>
                <a:ext uri="{FF2B5EF4-FFF2-40B4-BE49-F238E27FC236}">
                  <a16:creationId xmlns:a16="http://schemas.microsoft.com/office/drawing/2014/main" id="{68292533-BAD2-4FBC-AF09-9FED4DDF7B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924" y="3665"/>
              <a:ext cx="1" cy="285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2" name="Line 102">
              <a:extLst>
                <a:ext uri="{FF2B5EF4-FFF2-40B4-BE49-F238E27FC236}">
                  <a16:creationId xmlns:a16="http://schemas.microsoft.com/office/drawing/2014/main" id="{2462F54B-1C25-44D9-BCB5-B62616FFD1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62" y="3950"/>
              <a:ext cx="162" cy="172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067C62FB-5EE6-4895-BB71-DEEA462BA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7" y="3245"/>
              <a:ext cx="64" cy="169"/>
            </a:xfrm>
            <a:custGeom>
              <a:avLst/>
              <a:gdLst>
                <a:gd name="T0" fmla="*/ 64 w 64"/>
                <a:gd name="T1" fmla="*/ 0 h 169"/>
                <a:gd name="T2" fmla="*/ 43 w 64"/>
                <a:gd name="T3" fmla="*/ 0 h 169"/>
                <a:gd name="T4" fmla="*/ 15 w 64"/>
                <a:gd name="T5" fmla="*/ 118 h 169"/>
                <a:gd name="T6" fmla="*/ 11 w 64"/>
                <a:gd name="T7" fmla="*/ 132 h 169"/>
                <a:gd name="T8" fmla="*/ 8 w 64"/>
                <a:gd name="T9" fmla="*/ 145 h 169"/>
                <a:gd name="T10" fmla="*/ 0 w 64"/>
                <a:gd name="T11" fmla="*/ 169 h 169"/>
                <a:gd name="T12" fmla="*/ 14 w 64"/>
                <a:gd name="T13" fmla="*/ 169 h 169"/>
                <a:gd name="T14" fmla="*/ 49 w 64"/>
                <a:gd name="T15" fmla="*/ 28 h 169"/>
                <a:gd name="T16" fmla="*/ 64 w 64"/>
                <a:gd name="T17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9">
                  <a:moveTo>
                    <a:pt x="64" y="0"/>
                  </a:moveTo>
                  <a:lnTo>
                    <a:pt x="43" y="0"/>
                  </a:lnTo>
                  <a:lnTo>
                    <a:pt x="15" y="118"/>
                  </a:lnTo>
                  <a:lnTo>
                    <a:pt x="11" y="132"/>
                  </a:lnTo>
                  <a:lnTo>
                    <a:pt x="8" y="145"/>
                  </a:lnTo>
                  <a:lnTo>
                    <a:pt x="0" y="169"/>
                  </a:lnTo>
                  <a:lnTo>
                    <a:pt x="14" y="169"/>
                  </a:lnTo>
                  <a:lnTo>
                    <a:pt x="49" y="28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4" name="Freeform 100">
              <a:extLst>
                <a:ext uri="{FF2B5EF4-FFF2-40B4-BE49-F238E27FC236}">
                  <a16:creationId xmlns:a16="http://schemas.microsoft.com/office/drawing/2014/main" id="{C3AFB09D-812B-4031-9C75-23E21E97A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6" y="3245"/>
              <a:ext cx="15" cy="169"/>
            </a:xfrm>
            <a:custGeom>
              <a:avLst/>
              <a:gdLst>
                <a:gd name="T0" fmla="*/ 15 w 15"/>
                <a:gd name="T1" fmla="*/ 0 h 169"/>
                <a:gd name="T2" fmla="*/ 0 w 15"/>
                <a:gd name="T3" fmla="*/ 28 h 169"/>
                <a:gd name="T4" fmla="*/ 0 w 15"/>
                <a:gd name="T5" fmla="*/ 169 h 169"/>
                <a:gd name="T6" fmla="*/ 15 w 15"/>
                <a:gd name="T7" fmla="*/ 169 h 169"/>
                <a:gd name="T8" fmla="*/ 15 w 15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9">
                  <a:moveTo>
                    <a:pt x="15" y="0"/>
                  </a:moveTo>
                  <a:lnTo>
                    <a:pt x="0" y="28"/>
                  </a:lnTo>
                  <a:lnTo>
                    <a:pt x="0" y="169"/>
                  </a:lnTo>
                  <a:lnTo>
                    <a:pt x="15" y="16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5" name="Freeform 99">
              <a:extLst>
                <a:ext uri="{FF2B5EF4-FFF2-40B4-BE49-F238E27FC236}">
                  <a16:creationId xmlns:a16="http://schemas.microsoft.com/office/drawing/2014/main" id="{F98D8689-3003-4426-867E-0875FF59A37B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8" y="3245"/>
              <a:ext cx="24" cy="169"/>
            </a:xfrm>
            <a:custGeom>
              <a:avLst/>
              <a:gdLst>
                <a:gd name="T0" fmla="*/ 24 w 24"/>
                <a:gd name="T1" fmla="*/ 0 h 169"/>
                <a:gd name="T2" fmla="*/ 0 w 24"/>
                <a:gd name="T3" fmla="*/ 0 h 169"/>
                <a:gd name="T4" fmla="*/ 0 w 24"/>
                <a:gd name="T5" fmla="*/ 169 h 169"/>
                <a:gd name="T6" fmla="*/ 15 w 24"/>
                <a:gd name="T7" fmla="*/ 169 h 169"/>
                <a:gd name="T8" fmla="*/ 15 w 24"/>
                <a:gd name="T9" fmla="*/ 26 h 169"/>
                <a:gd name="T10" fmla="*/ 24 w 24"/>
                <a:gd name="T11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69">
                  <a:moveTo>
                    <a:pt x="24" y="0"/>
                  </a:moveTo>
                  <a:lnTo>
                    <a:pt x="0" y="0"/>
                  </a:lnTo>
                  <a:lnTo>
                    <a:pt x="0" y="169"/>
                  </a:lnTo>
                  <a:lnTo>
                    <a:pt x="15" y="169"/>
                  </a:lnTo>
                  <a:lnTo>
                    <a:pt x="15" y="2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6" name="Freeform 98">
              <a:extLst>
                <a:ext uri="{FF2B5EF4-FFF2-40B4-BE49-F238E27FC236}">
                  <a16:creationId xmlns:a16="http://schemas.microsoft.com/office/drawing/2014/main" id="{49D6AF41-53DE-4850-9637-30C32502A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63" y="3245"/>
              <a:ext cx="42" cy="169"/>
            </a:xfrm>
            <a:custGeom>
              <a:avLst/>
              <a:gdLst>
                <a:gd name="T0" fmla="*/ 9 w 42"/>
                <a:gd name="T1" fmla="*/ 0 h 169"/>
                <a:gd name="T2" fmla="*/ 0 w 42"/>
                <a:gd name="T3" fmla="*/ 26 h 169"/>
                <a:gd name="T4" fmla="*/ 34 w 42"/>
                <a:gd name="T5" fmla="*/ 169 h 169"/>
                <a:gd name="T6" fmla="*/ 42 w 42"/>
                <a:gd name="T7" fmla="*/ 145 h 169"/>
                <a:gd name="T8" fmla="*/ 41 w 42"/>
                <a:gd name="T9" fmla="*/ 138 h 169"/>
                <a:gd name="T10" fmla="*/ 36 w 42"/>
                <a:gd name="T11" fmla="*/ 120 h 169"/>
                <a:gd name="T12" fmla="*/ 9 w 42"/>
                <a:gd name="T1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169">
                  <a:moveTo>
                    <a:pt x="9" y="0"/>
                  </a:moveTo>
                  <a:lnTo>
                    <a:pt x="0" y="26"/>
                  </a:lnTo>
                  <a:lnTo>
                    <a:pt x="34" y="169"/>
                  </a:lnTo>
                  <a:lnTo>
                    <a:pt x="42" y="145"/>
                  </a:lnTo>
                  <a:lnTo>
                    <a:pt x="41" y="138"/>
                  </a:lnTo>
                  <a:lnTo>
                    <a:pt x="36" y="12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7" name="Rectangle 97">
              <a:extLst>
                <a:ext uri="{FF2B5EF4-FFF2-40B4-BE49-F238E27FC236}">
                  <a16:creationId xmlns:a16="http://schemas.microsoft.com/office/drawing/2014/main" id="{937D8CD3-7D79-4E95-9107-3ED7B2C4A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28" y="3347"/>
              <a:ext cx="78" cy="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8" name="Rectangle 96">
              <a:extLst>
                <a:ext uri="{FF2B5EF4-FFF2-40B4-BE49-F238E27FC236}">
                  <a16:creationId xmlns:a16="http://schemas.microsoft.com/office/drawing/2014/main" id="{B1E33265-8299-46AC-A764-17DB171CD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28" y="3296"/>
              <a:ext cx="78" cy="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9" name="Freeform 95">
              <a:extLst>
                <a:ext uri="{FF2B5EF4-FFF2-40B4-BE49-F238E27FC236}">
                  <a16:creationId xmlns:a16="http://schemas.microsoft.com/office/drawing/2014/main" id="{505396B4-F333-4B53-829A-9BE151856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7" y="3307"/>
              <a:ext cx="40" cy="107"/>
            </a:xfrm>
            <a:custGeom>
              <a:avLst/>
              <a:gdLst>
                <a:gd name="T0" fmla="*/ 27 w 40"/>
                <a:gd name="T1" fmla="*/ 0 h 107"/>
                <a:gd name="T2" fmla="*/ 0 w 40"/>
                <a:gd name="T3" fmla="*/ 0 h 107"/>
                <a:gd name="T4" fmla="*/ 3 w 40"/>
                <a:gd name="T5" fmla="*/ 0 h 107"/>
                <a:gd name="T6" fmla="*/ 12 w 40"/>
                <a:gd name="T7" fmla="*/ 7 h 107"/>
                <a:gd name="T8" fmla="*/ 14 w 40"/>
                <a:gd name="T9" fmla="*/ 11 h 107"/>
                <a:gd name="T10" fmla="*/ 16 w 40"/>
                <a:gd name="T11" fmla="*/ 28 h 107"/>
                <a:gd name="T12" fmla="*/ 16 w 40"/>
                <a:gd name="T13" fmla="*/ 107 h 107"/>
                <a:gd name="T14" fmla="*/ 30 w 40"/>
                <a:gd name="T15" fmla="*/ 107 h 107"/>
                <a:gd name="T16" fmla="*/ 30 w 40"/>
                <a:gd name="T17" fmla="*/ 36 h 107"/>
                <a:gd name="T18" fmla="*/ 31 w 40"/>
                <a:gd name="T19" fmla="*/ 21 h 107"/>
                <a:gd name="T20" fmla="*/ 36 w 40"/>
                <a:gd name="T21" fmla="*/ 9 h 107"/>
                <a:gd name="T22" fmla="*/ 40 w 40"/>
                <a:gd name="T23" fmla="*/ 4 h 107"/>
                <a:gd name="T24" fmla="*/ 28 w 40"/>
                <a:gd name="T25" fmla="*/ 4 h 107"/>
                <a:gd name="T26" fmla="*/ 27 w 40"/>
                <a:gd name="T2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" h="107">
                  <a:moveTo>
                    <a:pt x="27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12" y="7"/>
                  </a:lnTo>
                  <a:lnTo>
                    <a:pt x="14" y="11"/>
                  </a:lnTo>
                  <a:lnTo>
                    <a:pt x="16" y="28"/>
                  </a:lnTo>
                  <a:lnTo>
                    <a:pt x="16" y="107"/>
                  </a:lnTo>
                  <a:lnTo>
                    <a:pt x="30" y="107"/>
                  </a:lnTo>
                  <a:lnTo>
                    <a:pt x="30" y="36"/>
                  </a:lnTo>
                  <a:lnTo>
                    <a:pt x="31" y="21"/>
                  </a:lnTo>
                  <a:lnTo>
                    <a:pt x="36" y="9"/>
                  </a:lnTo>
                  <a:lnTo>
                    <a:pt x="40" y="4"/>
                  </a:lnTo>
                  <a:lnTo>
                    <a:pt x="28" y="4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0" name="Freeform 94">
              <a:extLst>
                <a:ext uri="{FF2B5EF4-FFF2-40B4-BE49-F238E27FC236}">
                  <a16:creationId xmlns:a16="http://schemas.microsoft.com/office/drawing/2014/main" id="{C755A8DE-2682-4C00-98ED-BDA6318F8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" y="3299"/>
              <a:ext cx="30" cy="115"/>
            </a:xfrm>
            <a:custGeom>
              <a:avLst/>
              <a:gdLst>
                <a:gd name="T0" fmla="*/ 23 w 30"/>
                <a:gd name="T1" fmla="*/ 0 h 115"/>
                <a:gd name="T2" fmla="*/ 0 w 30"/>
                <a:gd name="T3" fmla="*/ 8 h 115"/>
                <a:gd name="T4" fmla="*/ 9 w 30"/>
                <a:gd name="T5" fmla="*/ 12 h 115"/>
                <a:gd name="T6" fmla="*/ 14 w 30"/>
                <a:gd name="T7" fmla="*/ 20 h 115"/>
                <a:gd name="T8" fmla="*/ 14 w 30"/>
                <a:gd name="T9" fmla="*/ 21 h 115"/>
                <a:gd name="T10" fmla="*/ 15 w 30"/>
                <a:gd name="T11" fmla="*/ 38 h 115"/>
                <a:gd name="T12" fmla="*/ 15 w 30"/>
                <a:gd name="T13" fmla="*/ 115 h 115"/>
                <a:gd name="T14" fmla="*/ 30 w 30"/>
                <a:gd name="T15" fmla="*/ 115 h 115"/>
                <a:gd name="T16" fmla="*/ 30 w 30"/>
                <a:gd name="T17" fmla="*/ 31 h 115"/>
                <a:gd name="T18" fmla="*/ 30 w 30"/>
                <a:gd name="T19" fmla="*/ 30 h 115"/>
                <a:gd name="T20" fmla="*/ 28 w 30"/>
                <a:gd name="T21" fmla="*/ 13 h 115"/>
                <a:gd name="T22" fmla="*/ 23 w 30"/>
                <a:gd name="T2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115">
                  <a:moveTo>
                    <a:pt x="23" y="0"/>
                  </a:moveTo>
                  <a:lnTo>
                    <a:pt x="0" y="8"/>
                  </a:lnTo>
                  <a:lnTo>
                    <a:pt x="9" y="12"/>
                  </a:lnTo>
                  <a:lnTo>
                    <a:pt x="14" y="20"/>
                  </a:lnTo>
                  <a:lnTo>
                    <a:pt x="14" y="21"/>
                  </a:lnTo>
                  <a:lnTo>
                    <a:pt x="15" y="38"/>
                  </a:lnTo>
                  <a:lnTo>
                    <a:pt x="15" y="115"/>
                  </a:lnTo>
                  <a:lnTo>
                    <a:pt x="30" y="115"/>
                  </a:lnTo>
                  <a:lnTo>
                    <a:pt x="30" y="31"/>
                  </a:lnTo>
                  <a:lnTo>
                    <a:pt x="30" y="30"/>
                  </a:lnTo>
                  <a:lnTo>
                    <a:pt x="28" y="1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1" name="Freeform 93">
              <a:extLst>
                <a:ext uri="{FF2B5EF4-FFF2-40B4-BE49-F238E27FC236}">
                  <a16:creationId xmlns:a16="http://schemas.microsoft.com/office/drawing/2014/main" id="{1F0478D1-2A56-4864-B133-F8AF9C7CA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2" y="3292"/>
              <a:ext cx="25" cy="122"/>
            </a:xfrm>
            <a:custGeom>
              <a:avLst/>
              <a:gdLst>
                <a:gd name="T0" fmla="*/ 13 w 25"/>
                <a:gd name="T1" fmla="*/ 0 h 122"/>
                <a:gd name="T2" fmla="*/ 0 w 25"/>
                <a:gd name="T3" fmla="*/ 0 h 122"/>
                <a:gd name="T4" fmla="*/ 0 w 25"/>
                <a:gd name="T5" fmla="*/ 122 h 122"/>
                <a:gd name="T6" fmla="*/ 14 w 25"/>
                <a:gd name="T7" fmla="*/ 122 h 122"/>
                <a:gd name="T8" fmla="*/ 14 w 25"/>
                <a:gd name="T9" fmla="*/ 59 h 122"/>
                <a:gd name="T10" fmla="*/ 15 w 25"/>
                <a:gd name="T11" fmla="*/ 48 h 122"/>
                <a:gd name="T12" fmla="*/ 17 w 25"/>
                <a:gd name="T13" fmla="*/ 33 h 122"/>
                <a:gd name="T14" fmla="*/ 17 w 25"/>
                <a:gd name="T15" fmla="*/ 32 h 122"/>
                <a:gd name="T16" fmla="*/ 24 w 25"/>
                <a:gd name="T17" fmla="*/ 20 h 122"/>
                <a:gd name="T18" fmla="*/ 25 w 25"/>
                <a:gd name="T19" fmla="*/ 19 h 122"/>
                <a:gd name="T20" fmla="*/ 13 w 25"/>
                <a:gd name="T21" fmla="*/ 17 h 122"/>
                <a:gd name="T22" fmla="*/ 13 w 25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122">
                  <a:moveTo>
                    <a:pt x="13" y="0"/>
                  </a:moveTo>
                  <a:lnTo>
                    <a:pt x="0" y="0"/>
                  </a:lnTo>
                  <a:lnTo>
                    <a:pt x="0" y="122"/>
                  </a:lnTo>
                  <a:lnTo>
                    <a:pt x="14" y="122"/>
                  </a:lnTo>
                  <a:lnTo>
                    <a:pt x="14" y="59"/>
                  </a:lnTo>
                  <a:lnTo>
                    <a:pt x="15" y="48"/>
                  </a:lnTo>
                  <a:lnTo>
                    <a:pt x="17" y="33"/>
                  </a:lnTo>
                  <a:lnTo>
                    <a:pt x="17" y="32"/>
                  </a:lnTo>
                  <a:lnTo>
                    <a:pt x="24" y="20"/>
                  </a:lnTo>
                  <a:lnTo>
                    <a:pt x="25" y="19"/>
                  </a:lnTo>
                  <a:lnTo>
                    <a:pt x="13" y="1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2" name="Freeform 92">
              <a:extLst>
                <a:ext uri="{FF2B5EF4-FFF2-40B4-BE49-F238E27FC236}">
                  <a16:creationId xmlns:a16="http://schemas.microsoft.com/office/drawing/2014/main" id="{D353096E-4043-40E9-85E6-5ED1D9B94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5" y="3289"/>
              <a:ext cx="49" cy="22"/>
            </a:xfrm>
            <a:custGeom>
              <a:avLst/>
              <a:gdLst>
                <a:gd name="T0" fmla="*/ 26 w 49"/>
                <a:gd name="T1" fmla="*/ 0 h 22"/>
                <a:gd name="T2" fmla="*/ 21 w 49"/>
                <a:gd name="T3" fmla="*/ 1 h 22"/>
                <a:gd name="T4" fmla="*/ 10 w 49"/>
                <a:gd name="T5" fmla="*/ 6 h 22"/>
                <a:gd name="T6" fmla="*/ 7 w 49"/>
                <a:gd name="T7" fmla="*/ 9 h 22"/>
                <a:gd name="T8" fmla="*/ 0 w 49"/>
                <a:gd name="T9" fmla="*/ 20 h 22"/>
                <a:gd name="T10" fmla="*/ 12 w 49"/>
                <a:gd name="T11" fmla="*/ 22 h 22"/>
                <a:gd name="T12" fmla="*/ 22 w 49"/>
                <a:gd name="T13" fmla="*/ 18 h 22"/>
                <a:gd name="T14" fmla="*/ 49 w 49"/>
                <a:gd name="T15" fmla="*/ 18 h 22"/>
                <a:gd name="T16" fmla="*/ 41 w 49"/>
                <a:gd name="T17" fmla="*/ 6 h 22"/>
                <a:gd name="T18" fmla="*/ 37 w 49"/>
                <a:gd name="T19" fmla="*/ 3 h 22"/>
                <a:gd name="T20" fmla="*/ 26 w 49"/>
                <a:gd name="T2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22">
                  <a:moveTo>
                    <a:pt x="26" y="0"/>
                  </a:moveTo>
                  <a:lnTo>
                    <a:pt x="21" y="1"/>
                  </a:lnTo>
                  <a:lnTo>
                    <a:pt x="10" y="6"/>
                  </a:lnTo>
                  <a:lnTo>
                    <a:pt x="7" y="9"/>
                  </a:lnTo>
                  <a:lnTo>
                    <a:pt x="0" y="20"/>
                  </a:lnTo>
                  <a:lnTo>
                    <a:pt x="12" y="22"/>
                  </a:lnTo>
                  <a:lnTo>
                    <a:pt x="22" y="18"/>
                  </a:lnTo>
                  <a:lnTo>
                    <a:pt x="49" y="18"/>
                  </a:lnTo>
                  <a:lnTo>
                    <a:pt x="41" y="6"/>
                  </a:lnTo>
                  <a:lnTo>
                    <a:pt x="37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3" name="Freeform 91">
              <a:extLst>
                <a:ext uri="{FF2B5EF4-FFF2-40B4-BE49-F238E27FC236}">
                  <a16:creationId xmlns:a16="http://schemas.microsoft.com/office/drawing/2014/main" id="{9DF53B5E-59F2-49D5-94E4-B080DBDA1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" y="3289"/>
              <a:ext cx="46" cy="22"/>
            </a:xfrm>
            <a:custGeom>
              <a:avLst/>
              <a:gdLst>
                <a:gd name="T0" fmla="*/ 26 w 46"/>
                <a:gd name="T1" fmla="*/ 0 h 22"/>
                <a:gd name="T2" fmla="*/ 17 w 46"/>
                <a:gd name="T3" fmla="*/ 2 h 22"/>
                <a:gd name="T4" fmla="*/ 8 w 46"/>
                <a:gd name="T5" fmla="*/ 9 h 22"/>
                <a:gd name="T6" fmla="*/ 0 w 46"/>
                <a:gd name="T7" fmla="*/ 22 h 22"/>
                <a:gd name="T8" fmla="*/ 12 w 46"/>
                <a:gd name="T9" fmla="*/ 22 h 22"/>
                <a:gd name="T10" fmla="*/ 23 w 46"/>
                <a:gd name="T11" fmla="*/ 18 h 22"/>
                <a:gd name="T12" fmla="*/ 46 w 46"/>
                <a:gd name="T13" fmla="*/ 10 h 22"/>
                <a:gd name="T14" fmla="*/ 38 w 46"/>
                <a:gd name="T15" fmla="*/ 3 h 22"/>
                <a:gd name="T16" fmla="*/ 26 w 46"/>
                <a:gd name="T1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22">
                  <a:moveTo>
                    <a:pt x="26" y="0"/>
                  </a:moveTo>
                  <a:lnTo>
                    <a:pt x="17" y="2"/>
                  </a:lnTo>
                  <a:lnTo>
                    <a:pt x="8" y="9"/>
                  </a:lnTo>
                  <a:lnTo>
                    <a:pt x="0" y="22"/>
                  </a:lnTo>
                  <a:lnTo>
                    <a:pt x="12" y="22"/>
                  </a:lnTo>
                  <a:lnTo>
                    <a:pt x="23" y="18"/>
                  </a:lnTo>
                  <a:lnTo>
                    <a:pt x="46" y="10"/>
                  </a:lnTo>
                  <a:lnTo>
                    <a:pt x="38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4" name="Freeform 90">
              <a:extLst>
                <a:ext uri="{FF2B5EF4-FFF2-40B4-BE49-F238E27FC236}">
                  <a16:creationId xmlns:a16="http://schemas.microsoft.com/office/drawing/2014/main" id="{C4AAFAC4-65B5-4E51-9DCA-BF64FBB0E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65" y="3399"/>
              <a:ext cx="18" cy="15"/>
            </a:xfrm>
            <a:custGeom>
              <a:avLst/>
              <a:gdLst>
                <a:gd name="T0" fmla="*/ 14 w 18"/>
                <a:gd name="T1" fmla="*/ 0 h 15"/>
                <a:gd name="T2" fmla="*/ 0 w 18"/>
                <a:gd name="T3" fmla="*/ 0 h 15"/>
                <a:gd name="T4" fmla="*/ 3 w 18"/>
                <a:gd name="T5" fmla="*/ 15 h 15"/>
                <a:gd name="T6" fmla="*/ 18 w 18"/>
                <a:gd name="T7" fmla="*/ 15 h 15"/>
                <a:gd name="T8" fmla="*/ 14 w 18"/>
                <a:gd name="T9" fmla="*/ 1 h 15"/>
                <a:gd name="T10" fmla="*/ 14 w 18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5">
                  <a:moveTo>
                    <a:pt x="14" y="0"/>
                  </a:moveTo>
                  <a:lnTo>
                    <a:pt x="0" y="0"/>
                  </a:lnTo>
                  <a:lnTo>
                    <a:pt x="3" y="15"/>
                  </a:lnTo>
                  <a:lnTo>
                    <a:pt x="18" y="15"/>
                  </a:lnTo>
                  <a:lnTo>
                    <a:pt x="14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5" name="Freeform 89">
              <a:extLst>
                <a:ext uri="{FF2B5EF4-FFF2-40B4-BE49-F238E27FC236}">
                  <a16:creationId xmlns:a16="http://schemas.microsoft.com/office/drawing/2014/main" id="{8F6727B5-0663-46F4-AC9A-35AAC281C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4" y="3347"/>
              <a:ext cx="60" cy="60"/>
            </a:xfrm>
            <a:custGeom>
              <a:avLst/>
              <a:gdLst>
                <a:gd name="T0" fmla="*/ 21 w 60"/>
                <a:gd name="T1" fmla="*/ 0 h 60"/>
                <a:gd name="T2" fmla="*/ 10 w 60"/>
                <a:gd name="T3" fmla="*/ 7 h 60"/>
                <a:gd name="T4" fmla="*/ 3 w 60"/>
                <a:gd name="T5" fmla="*/ 19 h 60"/>
                <a:gd name="T6" fmla="*/ 0 w 60"/>
                <a:gd name="T7" fmla="*/ 35 h 60"/>
                <a:gd name="T8" fmla="*/ 2 w 60"/>
                <a:gd name="T9" fmla="*/ 47 h 60"/>
                <a:gd name="T10" fmla="*/ 8 w 60"/>
                <a:gd name="T11" fmla="*/ 60 h 60"/>
                <a:gd name="T12" fmla="*/ 33 w 60"/>
                <a:gd name="T13" fmla="*/ 54 h 60"/>
                <a:gd name="T14" fmla="*/ 31 w 60"/>
                <a:gd name="T15" fmla="*/ 54 h 60"/>
                <a:gd name="T16" fmla="*/ 20 w 60"/>
                <a:gd name="T17" fmla="*/ 49 h 60"/>
                <a:gd name="T18" fmla="*/ 16 w 60"/>
                <a:gd name="T19" fmla="*/ 35 h 60"/>
                <a:gd name="T20" fmla="*/ 18 w 60"/>
                <a:gd name="T21" fmla="*/ 25 h 60"/>
                <a:gd name="T22" fmla="*/ 23 w 60"/>
                <a:gd name="T23" fmla="*/ 18 h 60"/>
                <a:gd name="T24" fmla="*/ 24 w 60"/>
                <a:gd name="T25" fmla="*/ 18 h 60"/>
                <a:gd name="T26" fmla="*/ 36 w 60"/>
                <a:gd name="T27" fmla="*/ 14 h 60"/>
                <a:gd name="T28" fmla="*/ 36 w 60"/>
                <a:gd name="T29" fmla="*/ 14 h 60"/>
                <a:gd name="T30" fmla="*/ 50 w 60"/>
                <a:gd name="T31" fmla="*/ 10 h 60"/>
                <a:gd name="T32" fmla="*/ 60 w 60"/>
                <a:gd name="T33" fmla="*/ 6 h 60"/>
                <a:gd name="T34" fmla="*/ 21 w 60"/>
                <a:gd name="T3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0" h="60">
                  <a:moveTo>
                    <a:pt x="21" y="0"/>
                  </a:moveTo>
                  <a:lnTo>
                    <a:pt x="10" y="7"/>
                  </a:lnTo>
                  <a:lnTo>
                    <a:pt x="3" y="19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8" y="60"/>
                  </a:lnTo>
                  <a:lnTo>
                    <a:pt x="33" y="54"/>
                  </a:lnTo>
                  <a:lnTo>
                    <a:pt x="31" y="54"/>
                  </a:lnTo>
                  <a:lnTo>
                    <a:pt x="20" y="49"/>
                  </a:lnTo>
                  <a:lnTo>
                    <a:pt x="16" y="35"/>
                  </a:lnTo>
                  <a:lnTo>
                    <a:pt x="18" y="25"/>
                  </a:lnTo>
                  <a:lnTo>
                    <a:pt x="23" y="18"/>
                  </a:lnTo>
                  <a:lnTo>
                    <a:pt x="24" y="18"/>
                  </a:lnTo>
                  <a:lnTo>
                    <a:pt x="36" y="14"/>
                  </a:lnTo>
                  <a:lnTo>
                    <a:pt x="50" y="10"/>
                  </a:lnTo>
                  <a:lnTo>
                    <a:pt x="60" y="6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6" name="Freeform 88">
              <a:extLst>
                <a:ext uri="{FF2B5EF4-FFF2-40B4-BE49-F238E27FC236}">
                  <a16:creationId xmlns:a16="http://schemas.microsoft.com/office/drawing/2014/main" id="{E58FD428-E058-465C-A67E-8A0AD215D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7" y="3306"/>
              <a:ext cx="36" cy="24"/>
            </a:xfrm>
            <a:custGeom>
              <a:avLst/>
              <a:gdLst>
                <a:gd name="T0" fmla="*/ 6 w 36"/>
                <a:gd name="T1" fmla="*/ 0 h 24"/>
                <a:gd name="T2" fmla="*/ 4 w 36"/>
                <a:gd name="T3" fmla="*/ 4 h 24"/>
                <a:gd name="T4" fmla="*/ 0 w 36"/>
                <a:gd name="T5" fmla="*/ 21 h 24"/>
                <a:gd name="T6" fmla="*/ 14 w 36"/>
                <a:gd name="T7" fmla="*/ 24 h 24"/>
                <a:gd name="T8" fmla="*/ 15 w 36"/>
                <a:gd name="T9" fmla="*/ 19 h 24"/>
                <a:gd name="T10" fmla="*/ 21 w 36"/>
                <a:gd name="T11" fmla="*/ 5 h 24"/>
                <a:gd name="T12" fmla="*/ 24 w 36"/>
                <a:gd name="T13" fmla="*/ 3 h 24"/>
                <a:gd name="T14" fmla="*/ 36 w 36"/>
                <a:gd name="T15" fmla="*/ 0 h 24"/>
                <a:gd name="T16" fmla="*/ 6 w 36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24">
                  <a:moveTo>
                    <a:pt x="6" y="0"/>
                  </a:moveTo>
                  <a:lnTo>
                    <a:pt x="4" y="4"/>
                  </a:lnTo>
                  <a:lnTo>
                    <a:pt x="0" y="21"/>
                  </a:lnTo>
                  <a:lnTo>
                    <a:pt x="14" y="24"/>
                  </a:lnTo>
                  <a:lnTo>
                    <a:pt x="15" y="19"/>
                  </a:lnTo>
                  <a:lnTo>
                    <a:pt x="21" y="5"/>
                  </a:lnTo>
                  <a:lnTo>
                    <a:pt x="24" y="3"/>
                  </a:lnTo>
                  <a:lnTo>
                    <a:pt x="3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7" name="Freeform 87">
              <a:extLst>
                <a:ext uri="{FF2B5EF4-FFF2-40B4-BE49-F238E27FC236}">
                  <a16:creationId xmlns:a16="http://schemas.microsoft.com/office/drawing/2014/main" id="{35202E85-C2B5-4690-85EB-D78E6C3AC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2" y="3289"/>
              <a:ext cx="67" cy="128"/>
            </a:xfrm>
            <a:custGeom>
              <a:avLst/>
              <a:gdLst>
                <a:gd name="T0" fmla="*/ 33 w 67"/>
                <a:gd name="T1" fmla="*/ 0 h 128"/>
                <a:gd name="T2" fmla="*/ 25 w 67"/>
                <a:gd name="T3" fmla="*/ 1 h 128"/>
                <a:gd name="T4" fmla="*/ 14 w 67"/>
                <a:gd name="T5" fmla="*/ 5 h 128"/>
                <a:gd name="T6" fmla="*/ 10 w 67"/>
                <a:gd name="T7" fmla="*/ 7 h 128"/>
                <a:gd name="T8" fmla="*/ 1 w 67"/>
                <a:gd name="T9" fmla="*/ 17 h 128"/>
                <a:gd name="T10" fmla="*/ 31 w 67"/>
                <a:gd name="T11" fmla="*/ 17 h 128"/>
                <a:gd name="T12" fmla="*/ 38 w 67"/>
                <a:gd name="T13" fmla="*/ 18 h 128"/>
                <a:gd name="T14" fmla="*/ 48 w 67"/>
                <a:gd name="T15" fmla="*/ 25 h 128"/>
                <a:gd name="T16" fmla="*/ 49 w 67"/>
                <a:gd name="T17" fmla="*/ 26 h 128"/>
                <a:gd name="T18" fmla="*/ 52 w 67"/>
                <a:gd name="T19" fmla="*/ 42 h 128"/>
                <a:gd name="T20" fmla="*/ 52 w 67"/>
                <a:gd name="T21" fmla="*/ 48 h 128"/>
                <a:gd name="T22" fmla="*/ 50 w 67"/>
                <a:gd name="T23" fmla="*/ 48 h 128"/>
                <a:gd name="T24" fmla="*/ 40 w 67"/>
                <a:gd name="T25" fmla="*/ 52 h 128"/>
                <a:gd name="T26" fmla="*/ 26 w 67"/>
                <a:gd name="T27" fmla="*/ 55 h 128"/>
                <a:gd name="T28" fmla="*/ 25 w 67"/>
                <a:gd name="T29" fmla="*/ 55 h 128"/>
                <a:gd name="T30" fmla="*/ 13 w 67"/>
                <a:gd name="T31" fmla="*/ 58 h 128"/>
                <a:gd name="T32" fmla="*/ 52 w 67"/>
                <a:gd name="T33" fmla="*/ 64 h 128"/>
                <a:gd name="T34" fmla="*/ 52 w 67"/>
                <a:gd name="T35" fmla="*/ 72 h 128"/>
                <a:gd name="T36" fmla="*/ 52 w 67"/>
                <a:gd name="T37" fmla="*/ 77 h 128"/>
                <a:gd name="T38" fmla="*/ 49 w 67"/>
                <a:gd name="T39" fmla="*/ 92 h 128"/>
                <a:gd name="T40" fmla="*/ 48 w 67"/>
                <a:gd name="T41" fmla="*/ 95 h 128"/>
                <a:gd name="T42" fmla="*/ 40 w 67"/>
                <a:gd name="T43" fmla="*/ 107 h 128"/>
                <a:gd name="T44" fmla="*/ 37 w 67"/>
                <a:gd name="T45" fmla="*/ 109 h 128"/>
                <a:gd name="T46" fmla="*/ 25 w 67"/>
                <a:gd name="T47" fmla="*/ 112 h 128"/>
                <a:gd name="T48" fmla="*/ 0 w 67"/>
                <a:gd name="T49" fmla="*/ 118 h 128"/>
                <a:gd name="T50" fmla="*/ 9 w 67"/>
                <a:gd name="T51" fmla="*/ 126 h 128"/>
                <a:gd name="T52" fmla="*/ 21 w 67"/>
                <a:gd name="T53" fmla="*/ 128 h 128"/>
                <a:gd name="T54" fmla="*/ 26 w 67"/>
                <a:gd name="T55" fmla="*/ 128 h 128"/>
                <a:gd name="T56" fmla="*/ 37 w 67"/>
                <a:gd name="T57" fmla="*/ 124 h 128"/>
                <a:gd name="T58" fmla="*/ 43 w 67"/>
                <a:gd name="T59" fmla="*/ 121 h 128"/>
                <a:gd name="T60" fmla="*/ 53 w 67"/>
                <a:gd name="T61" fmla="*/ 110 h 128"/>
                <a:gd name="T62" fmla="*/ 67 w 67"/>
                <a:gd name="T63" fmla="*/ 110 h 128"/>
                <a:gd name="T64" fmla="*/ 66 w 67"/>
                <a:gd name="T65" fmla="*/ 97 h 128"/>
                <a:gd name="T66" fmla="*/ 66 w 67"/>
                <a:gd name="T67" fmla="*/ 74 h 128"/>
                <a:gd name="T68" fmla="*/ 66 w 67"/>
                <a:gd name="T69" fmla="*/ 47 h 128"/>
                <a:gd name="T70" fmla="*/ 66 w 67"/>
                <a:gd name="T71" fmla="*/ 44 h 128"/>
                <a:gd name="T72" fmla="*/ 66 w 67"/>
                <a:gd name="T73" fmla="*/ 27 h 128"/>
                <a:gd name="T74" fmla="*/ 61 w 67"/>
                <a:gd name="T75" fmla="*/ 13 h 128"/>
                <a:gd name="T76" fmla="*/ 61 w 67"/>
                <a:gd name="T77" fmla="*/ 13 h 128"/>
                <a:gd name="T78" fmla="*/ 51 w 67"/>
                <a:gd name="T79" fmla="*/ 4 h 128"/>
                <a:gd name="T80" fmla="*/ 46 w 67"/>
                <a:gd name="T81" fmla="*/ 2 h 128"/>
                <a:gd name="T82" fmla="*/ 33 w 67"/>
                <a:gd name="T8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7" h="128">
                  <a:moveTo>
                    <a:pt x="33" y="0"/>
                  </a:moveTo>
                  <a:lnTo>
                    <a:pt x="25" y="1"/>
                  </a:lnTo>
                  <a:lnTo>
                    <a:pt x="14" y="5"/>
                  </a:lnTo>
                  <a:lnTo>
                    <a:pt x="10" y="7"/>
                  </a:lnTo>
                  <a:lnTo>
                    <a:pt x="1" y="17"/>
                  </a:lnTo>
                  <a:lnTo>
                    <a:pt x="31" y="17"/>
                  </a:lnTo>
                  <a:lnTo>
                    <a:pt x="38" y="18"/>
                  </a:lnTo>
                  <a:lnTo>
                    <a:pt x="48" y="25"/>
                  </a:lnTo>
                  <a:lnTo>
                    <a:pt x="49" y="26"/>
                  </a:lnTo>
                  <a:lnTo>
                    <a:pt x="52" y="42"/>
                  </a:lnTo>
                  <a:lnTo>
                    <a:pt x="52" y="48"/>
                  </a:lnTo>
                  <a:lnTo>
                    <a:pt x="50" y="48"/>
                  </a:lnTo>
                  <a:lnTo>
                    <a:pt x="40" y="52"/>
                  </a:lnTo>
                  <a:lnTo>
                    <a:pt x="26" y="55"/>
                  </a:lnTo>
                  <a:lnTo>
                    <a:pt x="25" y="55"/>
                  </a:lnTo>
                  <a:lnTo>
                    <a:pt x="13" y="58"/>
                  </a:lnTo>
                  <a:lnTo>
                    <a:pt x="52" y="64"/>
                  </a:lnTo>
                  <a:lnTo>
                    <a:pt x="52" y="72"/>
                  </a:lnTo>
                  <a:lnTo>
                    <a:pt x="52" y="77"/>
                  </a:lnTo>
                  <a:lnTo>
                    <a:pt x="49" y="92"/>
                  </a:lnTo>
                  <a:lnTo>
                    <a:pt x="48" y="95"/>
                  </a:lnTo>
                  <a:lnTo>
                    <a:pt x="40" y="107"/>
                  </a:lnTo>
                  <a:lnTo>
                    <a:pt x="37" y="109"/>
                  </a:lnTo>
                  <a:lnTo>
                    <a:pt x="25" y="112"/>
                  </a:lnTo>
                  <a:lnTo>
                    <a:pt x="0" y="118"/>
                  </a:lnTo>
                  <a:lnTo>
                    <a:pt x="9" y="126"/>
                  </a:lnTo>
                  <a:lnTo>
                    <a:pt x="21" y="128"/>
                  </a:lnTo>
                  <a:lnTo>
                    <a:pt x="26" y="128"/>
                  </a:lnTo>
                  <a:lnTo>
                    <a:pt x="37" y="124"/>
                  </a:lnTo>
                  <a:lnTo>
                    <a:pt x="43" y="121"/>
                  </a:lnTo>
                  <a:lnTo>
                    <a:pt x="53" y="110"/>
                  </a:lnTo>
                  <a:lnTo>
                    <a:pt x="67" y="110"/>
                  </a:lnTo>
                  <a:lnTo>
                    <a:pt x="66" y="97"/>
                  </a:lnTo>
                  <a:lnTo>
                    <a:pt x="66" y="74"/>
                  </a:lnTo>
                  <a:lnTo>
                    <a:pt x="66" y="47"/>
                  </a:lnTo>
                  <a:lnTo>
                    <a:pt x="66" y="44"/>
                  </a:lnTo>
                  <a:lnTo>
                    <a:pt x="66" y="27"/>
                  </a:lnTo>
                  <a:lnTo>
                    <a:pt x="61" y="13"/>
                  </a:lnTo>
                  <a:lnTo>
                    <a:pt x="51" y="4"/>
                  </a:lnTo>
                  <a:lnTo>
                    <a:pt x="46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8" name="Line 86">
              <a:extLst>
                <a:ext uri="{FF2B5EF4-FFF2-40B4-BE49-F238E27FC236}">
                  <a16:creationId xmlns:a16="http://schemas.microsoft.com/office/drawing/2014/main" id="{B46A9F55-2C51-4D4C-80D8-B42A426F2B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4523"/>
              <a:ext cx="1" cy="67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9" name="Line 85">
              <a:extLst>
                <a:ext uri="{FF2B5EF4-FFF2-40B4-BE49-F238E27FC236}">
                  <a16:creationId xmlns:a16="http://schemas.microsoft.com/office/drawing/2014/main" id="{F6E1C815-9452-4527-BBA3-CE7E320B89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4692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0" name="Line 84">
              <a:extLst>
                <a:ext uri="{FF2B5EF4-FFF2-40B4-BE49-F238E27FC236}">
                  <a16:creationId xmlns:a16="http://schemas.microsoft.com/office/drawing/2014/main" id="{A8B68D3F-1A73-40D2-B237-0D6E51DD03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4861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1" name="Line 83">
              <a:extLst>
                <a:ext uri="{FF2B5EF4-FFF2-40B4-BE49-F238E27FC236}">
                  <a16:creationId xmlns:a16="http://schemas.microsoft.com/office/drawing/2014/main" id="{94BD1921-FACC-4D01-BD1E-586777169B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5030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2" name="Line 82">
              <a:extLst>
                <a:ext uri="{FF2B5EF4-FFF2-40B4-BE49-F238E27FC236}">
                  <a16:creationId xmlns:a16="http://schemas.microsoft.com/office/drawing/2014/main" id="{E604E597-822F-43F5-9418-5BC93075A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5199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3" name="Line 81">
              <a:extLst>
                <a:ext uri="{FF2B5EF4-FFF2-40B4-BE49-F238E27FC236}">
                  <a16:creationId xmlns:a16="http://schemas.microsoft.com/office/drawing/2014/main" id="{8DF1C2BC-2103-46FA-91B2-F7FDC3627B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5368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4" name="Line 80">
              <a:extLst>
                <a:ext uri="{FF2B5EF4-FFF2-40B4-BE49-F238E27FC236}">
                  <a16:creationId xmlns:a16="http://schemas.microsoft.com/office/drawing/2014/main" id="{9837E842-6288-4CD1-9AED-EE18D01244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5537"/>
              <a:ext cx="1" cy="67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5" name="Line 79">
              <a:extLst>
                <a:ext uri="{FF2B5EF4-FFF2-40B4-BE49-F238E27FC236}">
                  <a16:creationId xmlns:a16="http://schemas.microsoft.com/office/drawing/2014/main" id="{D256815C-B77B-4E5C-ABCB-F9266246CE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5706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6" name="Line 78">
              <a:extLst>
                <a:ext uri="{FF2B5EF4-FFF2-40B4-BE49-F238E27FC236}">
                  <a16:creationId xmlns:a16="http://schemas.microsoft.com/office/drawing/2014/main" id="{73AB27BC-5199-4F8C-B8A8-0E3DF22351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4523"/>
              <a:ext cx="1" cy="67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7" name="Line 77">
              <a:extLst>
                <a:ext uri="{FF2B5EF4-FFF2-40B4-BE49-F238E27FC236}">
                  <a16:creationId xmlns:a16="http://schemas.microsoft.com/office/drawing/2014/main" id="{7BA0A7F0-D819-46DE-9956-5760978AB8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4692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8" name="Line 76">
              <a:extLst>
                <a:ext uri="{FF2B5EF4-FFF2-40B4-BE49-F238E27FC236}">
                  <a16:creationId xmlns:a16="http://schemas.microsoft.com/office/drawing/2014/main" id="{8458FC0C-836B-4334-A161-9997DAB292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4861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9" name="Line 75">
              <a:extLst>
                <a:ext uri="{FF2B5EF4-FFF2-40B4-BE49-F238E27FC236}">
                  <a16:creationId xmlns:a16="http://schemas.microsoft.com/office/drawing/2014/main" id="{E1E43CDA-76FD-4B31-B206-BB2050561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5030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0" name="Line 74">
              <a:extLst>
                <a:ext uri="{FF2B5EF4-FFF2-40B4-BE49-F238E27FC236}">
                  <a16:creationId xmlns:a16="http://schemas.microsoft.com/office/drawing/2014/main" id="{AD872B82-97E3-40CB-8C59-AAA2BC263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5199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1" name="Line 73">
              <a:extLst>
                <a:ext uri="{FF2B5EF4-FFF2-40B4-BE49-F238E27FC236}">
                  <a16:creationId xmlns:a16="http://schemas.microsoft.com/office/drawing/2014/main" id="{985CB860-2980-460E-9520-AEBAA40F8A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5368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2" name="Line 72">
              <a:extLst>
                <a:ext uri="{FF2B5EF4-FFF2-40B4-BE49-F238E27FC236}">
                  <a16:creationId xmlns:a16="http://schemas.microsoft.com/office/drawing/2014/main" id="{41EAEB67-EA9F-4C79-8BDB-53ACC74C3F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5537"/>
              <a:ext cx="1" cy="67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3" name="Line 71">
              <a:extLst>
                <a:ext uri="{FF2B5EF4-FFF2-40B4-BE49-F238E27FC236}">
                  <a16:creationId xmlns:a16="http://schemas.microsoft.com/office/drawing/2014/main" id="{61B79F3D-6C27-43C5-A2E5-3BCCDACDD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5706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4" name="Line 70">
              <a:extLst>
                <a:ext uri="{FF2B5EF4-FFF2-40B4-BE49-F238E27FC236}">
                  <a16:creationId xmlns:a16="http://schemas.microsoft.com/office/drawing/2014/main" id="{5C4BCB29-F666-4D68-8047-83BEC0DDF5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3" y="4523"/>
              <a:ext cx="1" cy="67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5" name="Line 69">
              <a:extLst>
                <a:ext uri="{FF2B5EF4-FFF2-40B4-BE49-F238E27FC236}">
                  <a16:creationId xmlns:a16="http://schemas.microsoft.com/office/drawing/2014/main" id="{FD1E6FEE-E892-43D5-8733-0A563186D3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3" y="4692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6" name="Line 68">
              <a:extLst>
                <a:ext uri="{FF2B5EF4-FFF2-40B4-BE49-F238E27FC236}">
                  <a16:creationId xmlns:a16="http://schemas.microsoft.com/office/drawing/2014/main" id="{13830045-1DB7-4B22-B0BD-3D6D075F1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3" y="4861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7" name="Line 67">
              <a:extLst>
                <a:ext uri="{FF2B5EF4-FFF2-40B4-BE49-F238E27FC236}">
                  <a16:creationId xmlns:a16="http://schemas.microsoft.com/office/drawing/2014/main" id="{CC437D3B-DA73-4C7F-9072-154D461328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3" y="5030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8" name="Line 66">
              <a:extLst>
                <a:ext uri="{FF2B5EF4-FFF2-40B4-BE49-F238E27FC236}">
                  <a16:creationId xmlns:a16="http://schemas.microsoft.com/office/drawing/2014/main" id="{7C846614-9F57-417A-9FD3-3AB9AA4FC9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3" y="5199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9" name="Line 65">
              <a:extLst>
                <a:ext uri="{FF2B5EF4-FFF2-40B4-BE49-F238E27FC236}">
                  <a16:creationId xmlns:a16="http://schemas.microsoft.com/office/drawing/2014/main" id="{44B17ACC-2921-4074-8DE3-614B8B9AED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3" y="5368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0" name="Line 64">
              <a:extLst>
                <a:ext uri="{FF2B5EF4-FFF2-40B4-BE49-F238E27FC236}">
                  <a16:creationId xmlns:a16="http://schemas.microsoft.com/office/drawing/2014/main" id="{2A30FBF0-ABB3-41E6-A94C-DD4CF14C3E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3" y="5537"/>
              <a:ext cx="1" cy="67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1" name="Line 63">
              <a:extLst>
                <a:ext uri="{FF2B5EF4-FFF2-40B4-BE49-F238E27FC236}">
                  <a16:creationId xmlns:a16="http://schemas.microsoft.com/office/drawing/2014/main" id="{9CC45BD5-D449-45DC-85C9-F0FD56E7A1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3" y="5706"/>
              <a:ext cx="1" cy="6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2" name="Line 62">
              <a:extLst>
                <a:ext uri="{FF2B5EF4-FFF2-40B4-BE49-F238E27FC236}">
                  <a16:creationId xmlns:a16="http://schemas.microsoft.com/office/drawing/2014/main" id="{18445965-8C62-4819-A3A6-1C1E6ADDD6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9" y="5619"/>
              <a:ext cx="2654" cy="1"/>
            </a:xfrm>
            <a:prstGeom prst="line">
              <a:avLst/>
            </a:prstGeom>
            <a:noFill/>
            <a:ln w="139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3" name="Freeform 61">
              <a:extLst>
                <a:ext uri="{FF2B5EF4-FFF2-40B4-BE49-F238E27FC236}">
                  <a16:creationId xmlns:a16="http://schemas.microsoft.com/office/drawing/2014/main" id="{21F3E466-A462-4383-BACA-2AC88DBE9C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77" y="5525"/>
              <a:ext cx="64" cy="169"/>
            </a:xfrm>
            <a:custGeom>
              <a:avLst/>
              <a:gdLst>
                <a:gd name="T0" fmla="*/ 64 w 64"/>
                <a:gd name="T1" fmla="*/ 0 h 169"/>
                <a:gd name="T2" fmla="*/ 43 w 64"/>
                <a:gd name="T3" fmla="*/ 0 h 169"/>
                <a:gd name="T4" fmla="*/ 15 w 64"/>
                <a:gd name="T5" fmla="*/ 118 h 169"/>
                <a:gd name="T6" fmla="*/ 11 w 64"/>
                <a:gd name="T7" fmla="*/ 131 h 169"/>
                <a:gd name="T8" fmla="*/ 8 w 64"/>
                <a:gd name="T9" fmla="*/ 145 h 169"/>
                <a:gd name="T10" fmla="*/ 0 w 64"/>
                <a:gd name="T11" fmla="*/ 169 h 169"/>
                <a:gd name="T12" fmla="*/ 15 w 64"/>
                <a:gd name="T13" fmla="*/ 169 h 169"/>
                <a:gd name="T14" fmla="*/ 49 w 64"/>
                <a:gd name="T15" fmla="*/ 28 h 169"/>
                <a:gd name="T16" fmla="*/ 64 w 64"/>
                <a:gd name="T17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9">
                  <a:moveTo>
                    <a:pt x="64" y="0"/>
                  </a:moveTo>
                  <a:lnTo>
                    <a:pt x="43" y="0"/>
                  </a:lnTo>
                  <a:lnTo>
                    <a:pt x="15" y="118"/>
                  </a:lnTo>
                  <a:lnTo>
                    <a:pt x="11" y="131"/>
                  </a:lnTo>
                  <a:lnTo>
                    <a:pt x="8" y="145"/>
                  </a:lnTo>
                  <a:lnTo>
                    <a:pt x="0" y="169"/>
                  </a:lnTo>
                  <a:lnTo>
                    <a:pt x="15" y="169"/>
                  </a:lnTo>
                  <a:lnTo>
                    <a:pt x="49" y="28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4" name="Freeform 60">
              <a:extLst>
                <a:ext uri="{FF2B5EF4-FFF2-40B4-BE49-F238E27FC236}">
                  <a16:creationId xmlns:a16="http://schemas.microsoft.com/office/drawing/2014/main" id="{D7AA33AC-D415-4AF9-BFB2-699392008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26" y="5525"/>
              <a:ext cx="15" cy="169"/>
            </a:xfrm>
            <a:custGeom>
              <a:avLst/>
              <a:gdLst>
                <a:gd name="T0" fmla="*/ 15 w 15"/>
                <a:gd name="T1" fmla="*/ 0 h 169"/>
                <a:gd name="T2" fmla="*/ 0 w 15"/>
                <a:gd name="T3" fmla="*/ 28 h 169"/>
                <a:gd name="T4" fmla="*/ 0 w 15"/>
                <a:gd name="T5" fmla="*/ 169 h 169"/>
                <a:gd name="T6" fmla="*/ 15 w 15"/>
                <a:gd name="T7" fmla="*/ 169 h 169"/>
                <a:gd name="T8" fmla="*/ 15 w 15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9">
                  <a:moveTo>
                    <a:pt x="15" y="0"/>
                  </a:moveTo>
                  <a:lnTo>
                    <a:pt x="0" y="28"/>
                  </a:lnTo>
                  <a:lnTo>
                    <a:pt x="0" y="169"/>
                  </a:lnTo>
                  <a:lnTo>
                    <a:pt x="15" y="16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5" name="Freeform 59">
              <a:extLst>
                <a:ext uri="{FF2B5EF4-FFF2-40B4-BE49-F238E27FC236}">
                  <a16:creationId xmlns:a16="http://schemas.microsoft.com/office/drawing/2014/main" id="{F2C5563C-1542-4E23-923C-828F622D5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8" y="5525"/>
              <a:ext cx="24" cy="169"/>
            </a:xfrm>
            <a:custGeom>
              <a:avLst/>
              <a:gdLst>
                <a:gd name="T0" fmla="*/ 24 w 24"/>
                <a:gd name="T1" fmla="*/ 0 h 169"/>
                <a:gd name="T2" fmla="*/ 0 w 24"/>
                <a:gd name="T3" fmla="*/ 0 h 169"/>
                <a:gd name="T4" fmla="*/ 0 w 24"/>
                <a:gd name="T5" fmla="*/ 169 h 169"/>
                <a:gd name="T6" fmla="*/ 15 w 24"/>
                <a:gd name="T7" fmla="*/ 169 h 169"/>
                <a:gd name="T8" fmla="*/ 15 w 24"/>
                <a:gd name="T9" fmla="*/ 25 h 169"/>
                <a:gd name="T10" fmla="*/ 24 w 24"/>
                <a:gd name="T11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69">
                  <a:moveTo>
                    <a:pt x="24" y="0"/>
                  </a:moveTo>
                  <a:lnTo>
                    <a:pt x="0" y="0"/>
                  </a:lnTo>
                  <a:lnTo>
                    <a:pt x="0" y="169"/>
                  </a:lnTo>
                  <a:lnTo>
                    <a:pt x="15" y="169"/>
                  </a:lnTo>
                  <a:lnTo>
                    <a:pt x="15" y="25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6" name="Freeform 58">
              <a:extLst>
                <a:ext uri="{FF2B5EF4-FFF2-40B4-BE49-F238E27FC236}">
                  <a16:creationId xmlns:a16="http://schemas.microsoft.com/office/drawing/2014/main" id="{8A504966-ED6B-4068-80CB-CD32F5E95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3" y="5525"/>
              <a:ext cx="42" cy="169"/>
            </a:xfrm>
            <a:custGeom>
              <a:avLst/>
              <a:gdLst>
                <a:gd name="T0" fmla="*/ 9 w 42"/>
                <a:gd name="T1" fmla="*/ 0 h 169"/>
                <a:gd name="T2" fmla="*/ 0 w 42"/>
                <a:gd name="T3" fmla="*/ 25 h 169"/>
                <a:gd name="T4" fmla="*/ 34 w 42"/>
                <a:gd name="T5" fmla="*/ 169 h 169"/>
                <a:gd name="T6" fmla="*/ 42 w 42"/>
                <a:gd name="T7" fmla="*/ 145 h 169"/>
                <a:gd name="T8" fmla="*/ 41 w 42"/>
                <a:gd name="T9" fmla="*/ 138 h 169"/>
                <a:gd name="T10" fmla="*/ 37 w 42"/>
                <a:gd name="T11" fmla="*/ 120 h 169"/>
                <a:gd name="T12" fmla="*/ 9 w 42"/>
                <a:gd name="T1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169">
                  <a:moveTo>
                    <a:pt x="9" y="0"/>
                  </a:moveTo>
                  <a:lnTo>
                    <a:pt x="0" y="25"/>
                  </a:lnTo>
                  <a:lnTo>
                    <a:pt x="34" y="169"/>
                  </a:lnTo>
                  <a:lnTo>
                    <a:pt x="42" y="145"/>
                  </a:lnTo>
                  <a:lnTo>
                    <a:pt x="41" y="138"/>
                  </a:lnTo>
                  <a:lnTo>
                    <a:pt x="37" y="12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7" name="Freeform 57">
              <a:extLst>
                <a:ext uri="{FF2B5EF4-FFF2-40B4-BE49-F238E27FC236}">
                  <a16:creationId xmlns:a16="http://schemas.microsoft.com/office/drawing/2014/main" id="{DAAE4763-3C11-44E8-95BE-91D0A2F65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64" y="5718"/>
              <a:ext cx="53" cy="13"/>
            </a:xfrm>
            <a:custGeom>
              <a:avLst/>
              <a:gdLst>
                <a:gd name="T0" fmla="*/ 53 w 53"/>
                <a:gd name="T1" fmla="*/ 0 h 13"/>
                <a:gd name="T2" fmla="*/ 25 w 53"/>
                <a:gd name="T3" fmla="*/ 0 h 13"/>
                <a:gd name="T4" fmla="*/ 22 w 53"/>
                <a:gd name="T5" fmla="*/ 0 h 13"/>
                <a:gd name="T6" fmla="*/ 13 w 53"/>
                <a:gd name="T7" fmla="*/ 1 h 13"/>
                <a:gd name="T8" fmla="*/ 0 w 53"/>
                <a:gd name="T9" fmla="*/ 13 h 13"/>
                <a:gd name="T10" fmla="*/ 53 w 53"/>
                <a:gd name="T11" fmla="*/ 13 h 13"/>
                <a:gd name="T12" fmla="*/ 53 w 53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13">
                  <a:moveTo>
                    <a:pt x="53" y="0"/>
                  </a:moveTo>
                  <a:lnTo>
                    <a:pt x="25" y="0"/>
                  </a:lnTo>
                  <a:lnTo>
                    <a:pt x="22" y="0"/>
                  </a:lnTo>
                  <a:lnTo>
                    <a:pt x="13" y="1"/>
                  </a:lnTo>
                  <a:lnTo>
                    <a:pt x="0" y="13"/>
                  </a:lnTo>
                  <a:lnTo>
                    <a:pt x="53" y="1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8" name="Freeform 56">
              <a:extLst>
                <a:ext uri="{FF2B5EF4-FFF2-40B4-BE49-F238E27FC236}">
                  <a16:creationId xmlns:a16="http://schemas.microsoft.com/office/drawing/2014/main" id="{3328A374-47F5-4969-995D-EFA8E4DE2F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64" y="5655"/>
              <a:ext cx="51" cy="76"/>
            </a:xfrm>
            <a:custGeom>
              <a:avLst/>
              <a:gdLst>
                <a:gd name="T0" fmla="*/ 51 w 51"/>
                <a:gd name="T1" fmla="*/ 0 h 76"/>
                <a:gd name="T2" fmla="*/ 38 w 51"/>
                <a:gd name="T3" fmla="*/ 2 h 76"/>
                <a:gd name="T4" fmla="*/ 0 w 51"/>
                <a:gd name="T5" fmla="*/ 64 h 76"/>
                <a:gd name="T6" fmla="*/ 0 w 51"/>
                <a:gd name="T7" fmla="*/ 76 h 76"/>
                <a:gd name="T8" fmla="*/ 13 w 51"/>
                <a:gd name="T9" fmla="*/ 64 h 76"/>
                <a:gd name="T10" fmla="*/ 19 w 51"/>
                <a:gd name="T11" fmla="*/ 54 h 76"/>
                <a:gd name="T12" fmla="*/ 51 w 51"/>
                <a:gd name="T13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76">
                  <a:moveTo>
                    <a:pt x="51" y="0"/>
                  </a:moveTo>
                  <a:lnTo>
                    <a:pt x="38" y="2"/>
                  </a:lnTo>
                  <a:lnTo>
                    <a:pt x="0" y="64"/>
                  </a:lnTo>
                  <a:lnTo>
                    <a:pt x="0" y="76"/>
                  </a:lnTo>
                  <a:lnTo>
                    <a:pt x="13" y="64"/>
                  </a:lnTo>
                  <a:lnTo>
                    <a:pt x="19" y="5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9" name="Freeform 55">
              <a:extLst>
                <a:ext uri="{FF2B5EF4-FFF2-40B4-BE49-F238E27FC236}">
                  <a16:creationId xmlns:a16="http://schemas.microsoft.com/office/drawing/2014/main" id="{14A92A66-9A7B-4559-8829-A7EDA51C02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66" y="5645"/>
              <a:ext cx="49" cy="12"/>
            </a:xfrm>
            <a:custGeom>
              <a:avLst/>
              <a:gdLst>
                <a:gd name="T0" fmla="*/ 49 w 49"/>
                <a:gd name="T1" fmla="*/ 0 h 12"/>
                <a:gd name="T2" fmla="*/ 0 w 49"/>
                <a:gd name="T3" fmla="*/ 0 h 12"/>
                <a:gd name="T4" fmla="*/ 0 w 49"/>
                <a:gd name="T5" fmla="*/ 12 h 12"/>
                <a:gd name="T6" fmla="*/ 24 w 49"/>
                <a:gd name="T7" fmla="*/ 12 h 12"/>
                <a:gd name="T8" fmla="*/ 27 w 49"/>
                <a:gd name="T9" fmla="*/ 12 h 12"/>
                <a:gd name="T10" fmla="*/ 36 w 49"/>
                <a:gd name="T11" fmla="*/ 12 h 12"/>
                <a:gd name="T12" fmla="*/ 49 w 49"/>
                <a:gd name="T13" fmla="*/ 10 h 12"/>
                <a:gd name="T14" fmla="*/ 49 w 49"/>
                <a:gd name="T1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2">
                  <a:moveTo>
                    <a:pt x="49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4" y="12"/>
                  </a:lnTo>
                  <a:lnTo>
                    <a:pt x="27" y="12"/>
                  </a:lnTo>
                  <a:lnTo>
                    <a:pt x="36" y="12"/>
                  </a:lnTo>
                  <a:lnTo>
                    <a:pt x="49" y="1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0" name="Freeform 54">
              <a:extLst>
                <a:ext uri="{FF2B5EF4-FFF2-40B4-BE49-F238E27FC236}">
                  <a16:creationId xmlns:a16="http://schemas.microsoft.com/office/drawing/2014/main" id="{C063157E-C057-4F77-93C1-3A26E7881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65" y="5467"/>
              <a:ext cx="314" cy="315"/>
            </a:xfrm>
            <a:custGeom>
              <a:avLst/>
              <a:gdLst>
                <a:gd name="T0" fmla="*/ 314 w 314"/>
                <a:gd name="T1" fmla="*/ 157 h 315"/>
                <a:gd name="T2" fmla="*/ 313 w 314"/>
                <a:gd name="T3" fmla="*/ 138 h 315"/>
                <a:gd name="T4" fmla="*/ 310 w 314"/>
                <a:gd name="T5" fmla="*/ 120 h 315"/>
                <a:gd name="T6" fmla="*/ 304 w 314"/>
                <a:gd name="T7" fmla="*/ 101 h 315"/>
                <a:gd name="T8" fmla="*/ 297 w 314"/>
                <a:gd name="T9" fmla="*/ 84 h 315"/>
                <a:gd name="T10" fmla="*/ 287 w 314"/>
                <a:gd name="T11" fmla="*/ 68 h 315"/>
                <a:gd name="T12" fmla="*/ 275 w 314"/>
                <a:gd name="T13" fmla="*/ 53 h 315"/>
                <a:gd name="T14" fmla="*/ 261 w 314"/>
                <a:gd name="T15" fmla="*/ 39 h 315"/>
                <a:gd name="T16" fmla="*/ 246 w 314"/>
                <a:gd name="T17" fmla="*/ 28 h 315"/>
                <a:gd name="T18" fmla="*/ 230 w 314"/>
                <a:gd name="T19" fmla="*/ 18 h 315"/>
                <a:gd name="T20" fmla="*/ 213 w 314"/>
                <a:gd name="T21" fmla="*/ 10 h 315"/>
                <a:gd name="T22" fmla="*/ 195 w 314"/>
                <a:gd name="T23" fmla="*/ 4 h 315"/>
                <a:gd name="T24" fmla="*/ 176 w 314"/>
                <a:gd name="T25" fmla="*/ 1 h 315"/>
                <a:gd name="T26" fmla="*/ 157 w 314"/>
                <a:gd name="T27" fmla="*/ 0 h 315"/>
                <a:gd name="T28" fmla="*/ 138 w 314"/>
                <a:gd name="T29" fmla="*/ 1 h 315"/>
                <a:gd name="T30" fmla="*/ 119 w 314"/>
                <a:gd name="T31" fmla="*/ 4 h 315"/>
                <a:gd name="T32" fmla="*/ 101 w 314"/>
                <a:gd name="T33" fmla="*/ 10 h 315"/>
                <a:gd name="T34" fmla="*/ 84 w 314"/>
                <a:gd name="T35" fmla="*/ 18 h 315"/>
                <a:gd name="T36" fmla="*/ 68 w 314"/>
                <a:gd name="T37" fmla="*/ 28 h 315"/>
                <a:gd name="T38" fmla="*/ 53 w 314"/>
                <a:gd name="T39" fmla="*/ 39 h 315"/>
                <a:gd name="T40" fmla="*/ 39 w 314"/>
                <a:gd name="T41" fmla="*/ 53 h 315"/>
                <a:gd name="T42" fmla="*/ 28 w 314"/>
                <a:gd name="T43" fmla="*/ 68 h 315"/>
                <a:gd name="T44" fmla="*/ 18 w 314"/>
                <a:gd name="T45" fmla="*/ 84 h 315"/>
                <a:gd name="T46" fmla="*/ 10 w 314"/>
                <a:gd name="T47" fmla="*/ 101 h 315"/>
                <a:gd name="T48" fmla="*/ 5 w 314"/>
                <a:gd name="T49" fmla="*/ 120 h 315"/>
                <a:gd name="T50" fmla="*/ 1 w 314"/>
                <a:gd name="T51" fmla="*/ 138 h 315"/>
                <a:gd name="T52" fmla="*/ 0 w 314"/>
                <a:gd name="T53" fmla="*/ 157 h 315"/>
                <a:gd name="T54" fmla="*/ 1 w 314"/>
                <a:gd name="T55" fmla="*/ 176 h 315"/>
                <a:gd name="T56" fmla="*/ 5 w 314"/>
                <a:gd name="T57" fmla="*/ 195 h 315"/>
                <a:gd name="T58" fmla="*/ 10 w 314"/>
                <a:gd name="T59" fmla="*/ 213 h 315"/>
                <a:gd name="T60" fmla="*/ 18 w 314"/>
                <a:gd name="T61" fmla="*/ 231 h 315"/>
                <a:gd name="T62" fmla="*/ 28 w 314"/>
                <a:gd name="T63" fmla="*/ 247 h 315"/>
                <a:gd name="T64" fmla="*/ 39 w 314"/>
                <a:gd name="T65" fmla="*/ 262 h 315"/>
                <a:gd name="T66" fmla="*/ 53 w 314"/>
                <a:gd name="T67" fmla="*/ 275 h 315"/>
                <a:gd name="T68" fmla="*/ 68 w 314"/>
                <a:gd name="T69" fmla="*/ 287 h 315"/>
                <a:gd name="T70" fmla="*/ 84 w 314"/>
                <a:gd name="T71" fmla="*/ 297 h 315"/>
                <a:gd name="T72" fmla="*/ 101 w 314"/>
                <a:gd name="T73" fmla="*/ 305 h 315"/>
                <a:gd name="T74" fmla="*/ 119 w 314"/>
                <a:gd name="T75" fmla="*/ 310 h 315"/>
                <a:gd name="T76" fmla="*/ 138 w 314"/>
                <a:gd name="T77" fmla="*/ 314 h 315"/>
                <a:gd name="T78" fmla="*/ 157 w 314"/>
                <a:gd name="T79" fmla="*/ 315 h 315"/>
                <a:gd name="T80" fmla="*/ 176 w 314"/>
                <a:gd name="T81" fmla="*/ 314 h 315"/>
                <a:gd name="T82" fmla="*/ 195 w 314"/>
                <a:gd name="T83" fmla="*/ 310 h 315"/>
                <a:gd name="T84" fmla="*/ 213 w 314"/>
                <a:gd name="T85" fmla="*/ 305 h 315"/>
                <a:gd name="T86" fmla="*/ 230 w 314"/>
                <a:gd name="T87" fmla="*/ 297 h 315"/>
                <a:gd name="T88" fmla="*/ 246 w 314"/>
                <a:gd name="T89" fmla="*/ 287 h 315"/>
                <a:gd name="T90" fmla="*/ 261 w 314"/>
                <a:gd name="T91" fmla="*/ 275 h 315"/>
                <a:gd name="T92" fmla="*/ 275 w 314"/>
                <a:gd name="T93" fmla="*/ 262 h 315"/>
                <a:gd name="T94" fmla="*/ 287 w 314"/>
                <a:gd name="T95" fmla="*/ 247 h 315"/>
                <a:gd name="T96" fmla="*/ 297 w 314"/>
                <a:gd name="T97" fmla="*/ 231 h 315"/>
                <a:gd name="T98" fmla="*/ 304 w 314"/>
                <a:gd name="T99" fmla="*/ 213 h 315"/>
                <a:gd name="T100" fmla="*/ 310 w 314"/>
                <a:gd name="T101" fmla="*/ 195 h 315"/>
                <a:gd name="T102" fmla="*/ 313 w 314"/>
                <a:gd name="T103" fmla="*/ 176 h 315"/>
                <a:gd name="T104" fmla="*/ 314 w 314"/>
                <a:gd name="T105" fmla="*/ 157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4" h="315">
                  <a:moveTo>
                    <a:pt x="314" y="157"/>
                  </a:moveTo>
                  <a:lnTo>
                    <a:pt x="313" y="138"/>
                  </a:lnTo>
                  <a:lnTo>
                    <a:pt x="310" y="120"/>
                  </a:lnTo>
                  <a:lnTo>
                    <a:pt x="304" y="101"/>
                  </a:lnTo>
                  <a:lnTo>
                    <a:pt x="297" y="84"/>
                  </a:lnTo>
                  <a:lnTo>
                    <a:pt x="287" y="68"/>
                  </a:lnTo>
                  <a:lnTo>
                    <a:pt x="275" y="53"/>
                  </a:lnTo>
                  <a:lnTo>
                    <a:pt x="261" y="39"/>
                  </a:lnTo>
                  <a:lnTo>
                    <a:pt x="246" y="28"/>
                  </a:lnTo>
                  <a:lnTo>
                    <a:pt x="230" y="18"/>
                  </a:lnTo>
                  <a:lnTo>
                    <a:pt x="213" y="10"/>
                  </a:lnTo>
                  <a:lnTo>
                    <a:pt x="195" y="4"/>
                  </a:lnTo>
                  <a:lnTo>
                    <a:pt x="176" y="1"/>
                  </a:lnTo>
                  <a:lnTo>
                    <a:pt x="157" y="0"/>
                  </a:lnTo>
                  <a:lnTo>
                    <a:pt x="138" y="1"/>
                  </a:lnTo>
                  <a:lnTo>
                    <a:pt x="119" y="4"/>
                  </a:lnTo>
                  <a:lnTo>
                    <a:pt x="101" y="10"/>
                  </a:lnTo>
                  <a:lnTo>
                    <a:pt x="84" y="18"/>
                  </a:lnTo>
                  <a:lnTo>
                    <a:pt x="68" y="28"/>
                  </a:lnTo>
                  <a:lnTo>
                    <a:pt x="53" y="39"/>
                  </a:lnTo>
                  <a:lnTo>
                    <a:pt x="39" y="53"/>
                  </a:lnTo>
                  <a:lnTo>
                    <a:pt x="28" y="68"/>
                  </a:lnTo>
                  <a:lnTo>
                    <a:pt x="18" y="84"/>
                  </a:lnTo>
                  <a:lnTo>
                    <a:pt x="10" y="101"/>
                  </a:lnTo>
                  <a:lnTo>
                    <a:pt x="5" y="120"/>
                  </a:lnTo>
                  <a:lnTo>
                    <a:pt x="1" y="138"/>
                  </a:lnTo>
                  <a:lnTo>
                    <a:pt x="0" y="157"/>
                  </a:lnTo>
                  <a:lnTo>
                    <a:pt x="1" y="176"/>
                  </a:lnTo>
                  <a:lnTo>
                    <a:pt x="5" y="195"/>
                  </a:lnTo>
                  <a:lnTo>
                    <a:pt x="10" y="213"/>
                  </a:lnTo>
                  <a:lnTo>
                    <a:pt x="18" y="231"/>
                  </a:lnTo>
                  <a:lnTo>
                    <a:pt x="28" y="247"/>
                  </a:lnTo>
                  <a:lnTo>
                    <a:pt x="39" y="262"/>
                  </a:lnTo>
                  <a:lnTo>
                    <a:pt x="53" y="275"/>
                  </a:lnTo>
                  <a:lnTo>
                    <a:pt x="68" y="287"/>
                  </a:lnTo>
                  <a:lnTo>
                    <a:pt x="84" y="297"/>
                  </a:lnTo>
                  <a:lnTo>
                    <a:pt x="101" y="305"/>
                  </a:lnTo>
                  <a:lnTo>
                    <a:pt x="119" y="310"/>
                  </a:lnTo>
                  <a:lnTo>
                    <a:pt x="138" y="314"/>
                  </a:lnTo>
                  <a:lnTo>
                    <a:pt x="157" y="315"/>
                  </a:lnTo>
                  <a:lnTo>
                    <a:pt x="176" y="314"/>
                  </a:lnTo>
                  <a:lnTo>
                    <a:pt x="195" y="310"/>
                  </a:lnTo>
                  <a:lnTo>
                    <a:pt x="213" y="305"/>
                  </a:lnTo>
                  <a:lnTo>
                    <a:pt x="230" y="297"/>
                  </a:lnTo>
                  <a:lnTo>
                    <a:pt x="246" y="287"/>
                  </a:lnTo>
                  <a:lnTo>
                    <a:pt x="261" y="275"/>
                  </a:lnTo>
                  <a:lnTo>
                    <a:pt x="275" y="262"/>
                  </a:lnTo>
                  <a:lnTo>
                    <a:pt x="287" y="247"/>
                  </a:lnTo>
                  <a:lnTo>
                    <a:pt x="297" y="231"/>
                  </a:lnTo>
                  <a:lnTo>
                    <a:pt x="304" y="213"/>
                  </a:lnTo>
                  <a:lnTo>
                    <a:pt x="310" y="195"/>
                  </a:lnTo>
                  <a:lnTo>
                    <a:pt x="313" y="176"/>
                  </a:lnTo>
                  <a:lnTo>
                    <a:pt x="314" y="157"/>
                  </a:lnTo>
                  <a:close/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1" name="Line 53">
              <a:extLst>
                <a:ext uri="{FF2B5EF4-FFF2-40B4-BE49-F238E27FC236}">
                  <a16:creationId xmlns:a16="http://schemas.microsoft.com/office/drawing/2014/main" id="{C118C77A-3014-46CA-B5D0-AE4ABA4105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9" y="5371"/>
              <a:ext cx="1327" cy="24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2" name="Line 52">
              <a:extLst>
                <a:ext uri="{FF2B5EF4-FFF2-40B4-BE49-F238E27FC236}">
                  <a16:creationId xmlns:a16="http://schemas.microsoft.com/office/drawing/2014/main" id="{062F5781-9B9C-4312-A3B8-C2A1C33982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5123"/>
              <a:ext cx="1327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3" name="Line 51">
              <a:extLst>
                <a:ext uri="{FF2B5EF4-FFF2-40B4-BE49-F238E27FC236}">
                  <a16:creationId xmlns:a16="http://schemas.microsoft.com/office/drawing/2014/main" id="{C0F8B05F-82CB-475E-AC49-FADDFCE60A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3" y="5123"/>
              <a:ext cx="1" cy="49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4" name="Line 50">
              <a:extLst>
                <a:ext uri="{FF2B5EF4-FFF2-40B4-BE49-F238E27FC236}">
                  <a16:creationId xmlns:a16="http://schemas.microsoft.com/office/drawing/2014/main" id="{343A4D93-B830-4762-95FE-CDD08CAFDC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99" y="5123"/>
              <a:ext cx="1" cy="49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5" name="Freeform 49">
              <a:extLst>
                <a:ext uri="{FF2B5EF4-FFF2-40B4-BE49-F238E27FC236}">
                  <a16:creationId xmlns:a16="http://schemas.microsoft.com/office/drawing/2014/main" id="{FF439C7D-989B-4A6E-9293-DCE8B3A9F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8" y="5439"/>
              <a:ext cx="168" cy="169"/>
            </a:xfrm>
            <a:custGeom>
              <a:avLst/>
              <a:gdLst>
                <a:gd name="T0" fmla="*/ 168 w 168"/>
                <a:gd name="T1" fmla="*/ 85 h 169"/>
                <a:gd name="T2" fmla="*/ 167 w 168"/>
                <a:gd name="T3" fmla="*/ 71 h 169"/>
                <a:gd name="T4" fmla="*/ 164 w 168"/>
                <a:gd name="T5" fmla="*/ 58 h 169"/>
                <a:gd name="T6" fmla="*/ 159 w 168"/>
                <a:gd name="T7" fmla="*/ 46 h 169"/>
                <a:gd name="T8" fmla="*/ 152 w 168"/>
                <a:gd name="T9" fmla="*/ 35 h 169"/>
                <a:gd name="T10" fmla="*/ 143 w 168"/>
                <a:gd name="T11" fmla="*/ 25 h 169"/>
                <a:gd name="T12" fmla="*/ 133 w 168"/>
                <a:gd name="T13" fmla="*/ 16 h 169"/>
                <a:gd name="T14" fmla="*/ 122 w 168"/>
                <a:gd name="T15" fmla="*/ 9 h 169"/>
                <a:gd name="T16" fmla="*/ 110 w 168"/>
                <a:gd name="T17" fmla="*/ 4 h 169"/>
                <a:gd name="T18" fmla="*/ 97 w 168"/>
                <a:gd name="T19" fmla="*/ 1 h 169"/>
                <a:gd name="T20" fmla="*/ 84 w 168"/>
                <a:gd name="T21" fmla="*/ 0 h 169"/>
                <a:gd name="T22" fmla="*/ 71 w 168"/>
                <a:gd name="T23" fmla="*/ 1 h 169"/>
                <a:gd name="T24" fmla="*/ 58 w 168"/>
                <a:gd name="T25" fmla="*/ 4 h 169"/>
                <a:gd name="T26" fmla="*/ 45 w 168"/>
                <a:gd name="T27" fmla="*/ 9 h 169"/>
                <a:gd name="T28" fmla="*/ 34 w 168"/>
                <a:gd name="T29" fmla="*/ 16 h 169"/>
                <a:gd name="T30" fmla="*/ 24 w 168"/>
                <a:gd name="T31" fmla="*/ 25 h 169"/>
                <a:gd name="T32" fmla="*/ 16 w 168"/>
                <a:gd name="T33" fmla="*/ 35 h 169"/>
                <a:gd name="T34" fmla="*/ 9 w 168"/>
                <a:gd name="T35" fmla="*/ 46 h 169"/>
                <a:gd name="T36" fmla="*/ 3 w 168"/>
                <a:gd name="T37" fmla="*/ 58 h 169"/>
                <a:gd name="T38" fmla="*/ 1 w 168"/>
                <a:gd name="T39" fmla="*/ 71 h 169"/>
                <a:gd name="T40" fmla="*/ 0 w 168"/>
                <a:gd name="T41" fmla="*/ 85 h 169"/>
                <a:gd name="T42" fmla="*/ 1 w 168"/>
                <a:gd name="T43" fmla="*/ 98 h 169"/>
                <a:gd name="T44" fmla="*/ 3 w 168"/>
                <a:gd name="T45" fmla="*/ 111 h 169"/>
                <a:gd name="T46" fmla="*/ 9 w 168"/>
                <a:gd name="T47" fmla="*/ 123 h 169"/>
                <a:gd name="T48" fmla="*/ 16 w 168"/>
                <a:gd name="T49" fmla="*/ 134 h 169"/>
                <a:gd name="T50" fmla="*/ 24 w 168"/>
                <a:gd name="T51" fmla="*/ 144 h 169"/>
                <a:gd name="T52" fmla="*/ 34 w 168"/>
                <a:gd name="T53" fmla="*/ 153 h 169"/>
                <a:gd name="T54" fmla="*/ 45 w 168"/>
                <a:gd name="T55" fmla="*/ 160 h 169"/>
                <a:gd name="T56" fmla="*/ 58 w 168"/>
                <a:gd name="T57" fmla="*/ 165 h 169"/>
                <a:gd name="T58" fmla="*/ 71 w 168"/>
                <a:gd name="T59" fmla="*/ 168 h 169"/>
                <a:gd name="T60" fmla="*/ 84 w 168"/>
                <a:gd name="T61" fmla="*/ 169 h 169"/>
                <a:gd name="T62" fmla="*/ 97 w 168"/>
                <a:gd name="T63" fmla="*/ 168 h 169"/>
                <a:gd name="T64" fmla="*/ 110 w 168"/>
                <a:gd name="T65" fmla="*/ 165 h 169"/>
                <a:gd name="T66" fmla="*/ 122 w 168"/>
                <a:gd name="T67" fmla="*/ 160 h 169"/>
                <a:gd name="T68" fmla="*/ 133 w 168"/>
                <a:gd name="T69" fmla="*/ 153 h 169"/>
                <a:gd name="T70" fmla="*/ 143 w 168"/>
                <a:gd name="T71" fmla="*/ 144 h 169"/>
                <a:gd name="T72" fmla="*/ 152 w 168"/>
                <a:gd name="T73" fmla="*/ 134 h 169"/>
                <a:gd name="T74" fmla="*/ 159 w 168"/>
                <a:gd name="T75" fmla="*/ 123 h 169"/>
                <a:gd name="T76" fmla="*/ 164 w 168"/>
                <a:gd name="T77" fmla="*/ 111 h 169"/>
                <a:gd name="T78" fmla="*/ 167 w 168"/>
                <a:gd name="T79" fmla="*/ 98 h 169"/>
                <a:gd name="T80" fmla="*/ 168 w 168"/>
                <a:gd name="T81" fmla="*/ 8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169">
                  <a:moveTo>
                    <a:pt x="168" y="85"/>
                  </a:moveTo>
                  <a:lnTo>
                    <a:pt x="167" y="71"/>
                  </a:lnTo>
                  <a:lnTo>
                    <a:pt x="164" y="58"/>
                  </a:lnTo>
                  <a:lnTo>
                    <a:pt x="159" y="46"/>
                  </a:lnTo>
                  <a:lnTo>
                    <a:pt x="152" y="35"/>
                  </a:lnTo>
                  <a:lnTo>
                    <a:pt x="143" y="25"/>
                  </a:lnTo>
                  <a:lnTo>
                    <a:pt x="133" y="16"/>
                  </a:lnTo>
                  <a:lnTo>
                    <a:pt x="122" y="9"/>
                  </a:lnTo>
                  <a:lnTo>
                    <a:pt x="110" y="4"/>
                  </a:lnTo>
                  <a:lnTo>
                    <a:pt x="97" y="1"/>
                  </a:lnTo>
                  <a:lnTo>
                    <a:pt x="84" y="0"/>
                  </a:lnTo>
                  <a:lnTo>
                    <a:pt x="71" y="1"/>
                  </a:lnTo>
                  <a:lnTo>
                    <a:pt x="58" y="4"/>
                  </a:lnTo>
                  <a:lnTo>
                    <a:pt x="45" y="9"/>
                  </a:lnTo>
                  <a:lnTo>
                    <a:pt x="34" y="16"/>
                  </a:lnTo>
                  <a:lnTo>
                    <a:pt x="24" y="25"/>
                  </a:lnTo>
                  <a:lnTo>
                    <a:pt x="16" y="35"/>
                  </a:lnTo>
                  <a:lnTo>
                    <a:pt x="9" y="46"/>
                  </a:lnTo>
                  <a:lnTo>
                    <a:pt x="3" y="58"/>
                  </a:lnTo>
                  <a:lnTo>
                    <a:pt x="1" y="71"/>
                  </a:lnTo>
                  <a:lnTo>
                    <a:pt x="0" y="85"/>
                  </a:lnTo>
                  <a:lnTo>
                    <a:pt x="1" y="98"/>
                  </a:lnTo>
                  <a:lnTo>
                    <a:pt x="3" y="111"/>
                  </a:lnTo>
                  <a:lnTo>
                    <a:pt x="9" y="123"/>
                  </a:lnTo>
                  <a:lnTo>
                    <a:pt x="16" y="134"/>
                  </a:lnTo>
                  <a:lnTo>
                    <a:pt x="24" y="144"/>
                  </a:lnTo>
                  <a:lnTo>
                    <a:pt x="34" y="153"/>
                  </a:lnTo>
                  <a:lnTo>
                    <a:pt x="45" y="160"/>
                  </a:lnTo>
                  <a:lnTo>
                    <a:pt x="58" y="165"/>
                  </a:lnTo>
                  <a:lnTo>
                    <a:pt x="71" y="168"/>
                  </a:lnTo>
                  <a:lnTo>
                    <a:pt x="84" y="169"/>
                  </a:lnTo>
                  <a:lnTo>
                    <a:pt x="97" y="168"/>
                  </a:lnTo>
                  <a:lnTo>
                    <a:pt x="110" y="165"/>
                  </a:lnTo>
                  <a:lnTo>
                    <a:pt x="122" y="160"/>
                  </a:lnTo>
                  <a:lnTo>
                    <a:pt x="133" y="153"/>
                  </a:lnTo>
                  <a:lnTo>
                    <a:pt x="143" y="144"/>
                  </a:lnTo>
                  <a:lnTo>
                    <a:pt x="152" y="134"/>
                  </a:lnTo>
                  <a:lnTo>
                    <a:pt x="159" y="123"/>
                  </a:lnTo>
                  <a:lnTo>
                    <a:pt x="164" y="111"/>
                  </a:lnTo>
                  <a:lnTo>
                    <a:pt x="167" y="98"/>
                  </a:lnTo>
                  <a:lnTo>
                    <a:pt x="168" y="85"/>
                  </a:lnTo>
                  <a:close/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6" name="Freeform 48">
              <a:extLst>
                <a:ext uri="{FF2B5EF4-FFF2-40B4-BE49-F238E27FC236}">
                  <a16:creationId xmlns:a16="http://schemas.microsoft.com/office/drawing/2014/main" id="{D5F43DA9-E64C-4019-968F-51F537FF6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53" y="5326"/>
              <a:ext cx="78" cy="112"/>
            </a:xfrm>
            <a:custGeom>
              <a:avLst/>
              <a:gdLst>
                <a:gd name="T0" fmla="*/ 46 w 78"/>
                <a:gd name="T1" fmla="*/ 0 h 112"/>
                <a:gd name="T2" fmla="*/ 32 w 78"/>
                <a:gd name="T3" fmla="*/ 0 h 112"/>
                <a:gd name="T4" fmla="*/ 32 w 78"/>
                <a:gd name="T5" fmla="*/ 46 h 112"/>
                <a:gd name="T6" fmla="*/ 0 w 78"/>
                <a:gd name="T7" fmla="*/ 46 h 112"/>
                <a:gd name="T8" fmla="*/ 0 w 78"/>
                <a:gd name="T9" fmla="*/ 66 h 112"/>
                <a:gd name="T10" fmla="*/ 32 w 78"/>
                <a:gd name="T11" fmla="*/ 66 h 112"/>
                <a:gd name="T12" fmla="*/ 32 w 78"/>
                <a:gd name="T13" fmla="*/ 112 h 112"/>
                <a:gd name="T14" fmla="*/ 46 w 78"/>
                <a:gd name="T15" fmla="*/ 112 h 112"/>
                <a:gd name="T16" fmla="*/ 46 w 78"/>
                <a:gd name="T17" fmla="*/ 66 h 112"/>
                <a:gd name="T18" fmla="*/ 78 w 78"/>
                <a:gd name="T19" fmla="*/ 66 h 112"/>
                <a:gd name="T20" fmla="*/ 78 w 78"/>
                <a:gd name="T21" fmla="*/ 46 h 112"/>
                <a:gd name="T22" fmla="*/ 46 w 78"/>
                <a:gd name="T23" fmla="*/ 46 h 112"/>
                <a:gd name="T24" fmla="*/ 46 w 78"/>
                <a:gd name="T25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112">
                  <a:moveTo>
                    <a:pt x="46" y="0"/>
                  </a:moveTo>
                  <a:lnTo>
                    <a:pt x="32" y="0"/>
                  </a:lnTo>
                  <a:lnTo>
                    <a:pt x="32" y="46"/>
                  </a:lnTo>
                  <a:lnTo>
                    <a:pt x="0" y="46"/>
                  </a:lnTo>
                  <a:lnTo>
                    <a:pt x="0" y="66"/>
                  </a:lnTo>
                  <a:lnTo>
                    <a:pt x="32" y="66"/>
                  </a:lnTo>
                  <a:lnTo>
                    <a:pt x="32" y="112"/>
                  </a:lnTo>
                  <a:lnTo>
                    <a:pt x="46" y="112"/>
                  </a:lnTo>
                  <a:lnTo>
                    <a:pt x="46" y="66"/>
                  </a:lnTo>
                  <a:lnTo>
                    <a:pt x="78" y="66"/>
                  </a:lnTo>
                  <a:lnTo>
                    <a:pt x="78" y="46"/>
                  </a:lnTo>
                  <a:lnTo>
                    <a:pt x="46" y="46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7" name="Freeform 47">
              <a:extLst>
                <a:ext uri="{FF2B5EF4-FFF2-40B4-BE49-F238E27FC236}">
                  <a16:creationId xmlns:a16="http://schemas.microsoft.com/office/drawing/2014/main" id="{3722C8F4-B13E-4EAD-88BC-B8B5CF877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9" y="5299"/>
              <a:ext cx="169" cy="169"/>
            </a:xfrm>
            <a:custGeom>
              <a:avLst/>
              <a:gdLst>
                <a:gd name="T0" fmla="*/ 169 w 169"/>
                <a:gd name="T1" fmla="*/ 84 h 169"/>
                <a:gd name="T2" fmla="*/ 168 w 169"/>
                <a:gd name="T3" fmla="*/ 73 h 169"/>
                <a:gd name="T4" fmla="*/ 166 w 169"/>
                <a:gd name="T5" fmla="*/ 62 h 169"/>
                <a:gd name="T6" fmla="*/ 162 w 169"/>
                <a:gd name="T7" fmla="*/ 52 h 169"/>
                <a:gd name="T8" fmla="*/ 157 w 169"/>
                <a:gd name="T9" fmla="*/ 42 h 169"/>
                <a:gd name="T10" fmla="*/ 151 w 169"/>
                <a:gd name="T11" fmla="*/ 33 h 169"/>
                <a:gd name="T12" fmla="*/ 144 w 169"/>
                <a:gd name="T13" fmla="*/ 25 h 169"/>
                <a:gd name="T14" fmla="*/ 136 w 169"/>
                <a:gd name="T15" fmla="*/ 17 h 169"/>
                <a:gd name="T16" fmla="*/ 127 w 169"/>
                <a:gd name="T17" fmla="*/ 11 h 169"/>
                <a:gd name="T18" fmla="*/ 117 w 169"/>
                <a:gd name="T19" fmla="*/ 6 h 169"/>
                <a:gd name="T20" fmla="*/ 106 w 169"/>
                <a:gd name="T21" fmla="*/ 3 h 169"/>
                <a:gd name="T22" fmla="*/ 96 w 169"/>
                <a:gd name="T23" fmla="*/ 1 h 169"/>
                <a:gd name="T24" fmla="*/ 85 w 169"/>
                <a:gd name="T25" fmla="*/ 0 h 169"/>
                <a:gd name="T26" fmla="*/ 74 w 169"/>
                <a:gd name="T27" fmla="*/ 1 h 169"/>
                <a:gd name="T28" fmla="*/ 63 w 169"/>
                <a:gd name="T29" fmla="*/ 3 h 169"/>
                <a:gd name="T30" fmla="*/ 52 w 169"/>
                <a:gd name="T31" fmla="*/ 6 h 169"/>
                <a:gd name="T32" fmla="*/ 42 w 169"/>
                <a:gd name="T33" fmla="*/ 11 h 169"/>
                <a:gd name="T34" fmla="*/ 33 w 169"/>
                <a:gd name="T35" fmla="*/ 17 h 169"/>
                <a:gd name="T36" fmla="*/ 25 w 169"/>
                <a:gd name="T37" fmla="*/ 25 h 169"/>
                <a:gd name="T38" fmla="*/ 18 w 169"/>
                <a:gd name="T39" fmla="*/ 33 h 169"/>
                <a:gd name="T40" fmla="*/ 12 w 169"/>
                <a:gd name="T41" fmla="*/ 42 h 169"/>
                <a:gd name="T42" fmla="*/ 7 w 169"/>
                <a:gd name="T43" fmla="*/ 52 h 169"/>
                <a:gd name="T44" fmla="*/ 3 w 169"/>
                <a:gd name="T45" fmla="*/ 62 h 169"/>
                <a:gd name="T46" fmla="*/ 1 w 169"/>
                <a:gd name="T47" fmla="*/ 73 h 169"/>
                <a:gd name="T48" fmla="*/ 0 w 169"/>
                <a:gd name="T49" fmla="*/ 84 h 169"/>
                <a:gd name="T50" fmla="*/ 1 w 169"/>
                <a:gd name="T51" fmla="*/ 96 h 169"/>
                <a:gd name="T52" fmla="*/ 3 w 169"/>
                <a:gd name="T53" fmla="*/ 106 h 169"/>
                <a:gd name="T54" fmla="*/ 7 w 169"/>
                <a:gd name="T55" fmla="*/ 117 h 169"/>
                <a:gd name="T56" fmla="*/ 12 w 169"/>
                <a:gd name="T57" fmla="*/ 127 h 169"/>
                <a:gd name="T58" fmla="*/ 18 w 169"/>
                <a:gd name="T59" fmla="*/ 136 h 169"/>
                <a:gd name="T60" fmla="*/ 25 w 169"/>
                <a:gd name="T61" fmla="*/ 144 h 169"/>
                <a:gd name="T62" fmla="*/ 33 w 169"/>
                <a:gd name="T63" fmla="*/ 151 h 169"/>
                <a:gd name="T64" fmla="*/ 42 w 169"/>
                <a:gd name="T65" fmla="*/ 158 h 169"/>
                <a:gd name="T66" fmla="*/ 52 w 169"/>
                <a:gd name="T67" fmla="*/ 163 h 169"/>
                <a:gd name="T68" fmla="*/ 63 w 169"/>
                <a:gd name="T69" fmla="*/ 166 h 169"/>
                <a:gd name="T70" fmla="*/ 74 w 169"/>
                <a:gd name="T71" fmla="*/ 168 h 169"/>
                <a:gd name="T72" fmla="*/ 85 w 169"/>
                <a:gd name="T73" fmla="*/ 169 h 169"/>
                <a:gd name="T74" fmla="*/ 96 w 169"/>
                <a:gd name="T75" fmla="*/ 168 h 169"/>
                <a:gd name="T76" fmla="*/ 106 w 169"/>
                <a:gd name="T77" fmla="*/ 166 h 169"/>
                <a:gd name="T78" fmla="*/ 117 w 169"/>
                <a:gd name="T79" fmla="*/ 163 h 169"/>
                <a:gd name="T80" fmla="*/ 127 w 169"/>
                <a:gd name="T81" fmla="*/ 158 h 169"/>
                <a:gd name="T82" fmla="*/ 136 w 169"/>
                <a:gd name="T83" fmla="*/ 151 h 169"/>
                <a:gd name="T84" fmla="*/ 144 w 169"/>
                <a:gd name="T85" fmla="*/ 144 h 169"/>
                <a:gd name="T86" fmla="*/ 151 w 169"/>
                <a:gd name="T87" fmla="*/ 136 h 169"/>
                <a:gd name="T88" fmla="*/ 157 w 169"/>
                <a:gd name="T89" fmla="*/ 127 h 169"/>
                <a:gd name="T90" fmla="*/ 162 w 169"/>
                <a:gd name="T91" fmla="*/ 117 h 169"/>
                <a:gd name="T92" fmla="*/ 166 w 169"/>
                <a:gd name="T93" fmla="*/ 106 h 169"/>
                <a:gd name="T94" fmla="*/ 168 w 169"/>
                <a:gd name="T95" fmla="*/ 96 h 169"/>
                <a:gd name="T96" fmla="*/ 169 w 169"/>
                <a:gd name="T97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9" h="169">
                  <a:moveTo>
                    <a:pt x="169" y="84"/>
                  </a:moveTo>
                  <a:lnTo>
                    <a:pt x="168" y="73"/>
                  </a:lnTo>
                  <a:lnTo>
                    <a:pt x="166" y="62"/>
                  </a:lnTo>
                  <a:lnTo>
                    <a:pt x="162" y="52"/>
                  </a:lnTo>
                  <a:lnTo>
                    <a:pt x="157" y="42"/>
                  </a:lnTo>
                  <a:lnTo>
                    <a:pt x="151" y="33"/>
                  </a:lnTo>
                  <a:lnTo>
                    <a:pt x="144" y="25"/>
                  </a:lnTo>
                  <a:lnTo>
                    <a:pt x="136" y="17"/>
                  </a:lnTo>
                  <a:lnTo>
                    <a:pt x="127" y="11"/>
                  </a:lnTo>
                  <a:lnTo>
                    <a:pt x="117" y="6"/>
                  </a:lnTo>
                  <a:lnTo>
                    <a:pt x="106" y="3"/>
                  </a:lnTo>
                  <a:lnTo>
                    <a:pt x="96" y="1"/>
                  </a:lnTo>
                  <a:lnTo>
                    <a:pt x="85" y="0"/>
                  </a:lnTo>
                  <a:lnTo>
                    <a:pt x="74" y="1"/>
                  </a:lnTo>
                  <a:lnTo>
                    <a:pt x="63" y="3"/>
                  </a:lnTo>
                  <a:lnTo>
                    <a:pt x="52" y="6"/>
                  </a:lnTo>
                  <a:lnTo>
                    <a:pt x="42" y="11"/>
                  </a:lnTo>
                  <a:lnTo>
                    <a:pt x="33" y="17"/>
                  </a:lnTo>
                  <a:lnTo>
                    <a:pt x="25" y="25"/>
                  </a:lnTo>
                  <a:lnTo>
                    <a:pt x="18" y="33"/>
                  </a:lnTo>
                  <a:lnTo>
                    <a:pt x="12" y="42"/>
                  </a:lnTo>
                  <a:lnTo>
                    <a:pt x="7" y="52"/>
                  </a:lnTo>
                  <a:lnTo>
                    <a:pt x="3" y="62"/>
                  </a:lnTo>
                  <a:lnTo>
                    <a:pt x="1" y="73"/>
                  </a:lnTo>
                  <a:lnTo>
                    <a:pt x="0" y="84"/>
                  </a:lnTo>
                  <a:lnTo>
                    <a:pt x="1" y="96"/>
                  </a:lnTo>
                  <a:lnTo>
                    <a:pt x="3" y="106"/>
                  </a:lnTo>
                  <a:lnTo>
                    <a:pt x="7" y="117"/>
                  </a:lnTo>
                  <a:lnTo>
                    <a:pt x="12" y="127"/>
                  </a:lnTo>
                  <a:lnTo>
                    <a:pt x="18" y="136"/>
                  </a:lnTo>
                  <a:lnTo>
                    <a:pt x="25" y="144"/>
                  </a:lnTo>
                  <a:lnTo>
                    <a:pt x="33" y="151"/>
                  </a:lnTo>
                  <a:lnTo>
                    <a:pt x="42" y="158"/>
                  </a:lnTo>
                  <a:lnTo>
                    <a:pt x="52" y="163"/>
                  </a:lnTo>
                  <a:lnTo>
                    <a:pt x="63" y="166"/>
                  </a:lnTo>
                  <a:lnTo>
                    <a:pt x="74" y="168"/>
                  </a:lnTo>
                  <a:lnTo>
                    <a:pt x="85" y="169"/>
                  </a:lnTo>
                  <a:lnTo>
                    <a:pt x="96" y="168"/>
                  </a:lnTo>
                  <a:lnTo>
                    <a:pt x="106" y="166"/>
                  </a:lnTo>
                  <a:lnTo>
                    <a:pt x="117" y="163"/>
                  </a:lnTo>
                  <a:lnTo>
                    <a:pt x="127" y="158"/>
                  </a:lnTo>
                  <a:lnTo>
                    <a:pt x="136" y="151"/>
                  </a:lnTo>
                  <a:lnTo>
                    <a:pt x="144" y="144"/>
                  </a:lnTo>
                  <a:lnTo>
                    <a:pt x="151" y="136"/>
                  </a:lnTo>
                  <a:lnTo>
                    <a:pt x="157" y="127"/>
                  </a:lnTo>
                  <a:lnTo>
                    <a:pt x="162" y="117"/>
                  </a:lnTo>
                  <a:lnTo>
                    <a:pt x="166" y="106"/>
                  </a:lnTo>
                  <a:lnTo>
                    <a:pt x="168" y="96"/>
                  </a:lnTo>
                  <a:lnTo>
                    <a:pt x="169" y="84"/>
                  </a:lnTo>
                  <a:close/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8" name="Line 46">
              <a:extLst>
                <a:ext uri="{FF2B5EF4-FFF2-40B4-BE49-F238E27FC236}">
                  <a16:creationId xmlns:a16="http://schemas.microsoft.com/office/drawing/2014/main" id="{CAD5C24D-12F8-46F3-BF36-7C6A58AFDB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" y="5591"/>
              <a:ext cx="1" cy="2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9" name="Line 45">
              <a:extLst>
                <a:ext uri="{FF2B5EF4-FFF2-40B4-BE49-F238E27FC236}">
                  <a16:creationId xmlns:a16="http://schemas.microsoft.com/office/drawing/2014/main" id="{9142CF1C-4E11-4252-8738-86D3C30458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24" y="5564"/>
              <a:ext cx="1" cy="55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0" name="Line 44">
              <a:extLst>
                <a:ext uri="{FF2B5EF4-FFF2-40B4-BE49-F238E27FC236}">
                  <a16:creationId xmlns:a16="http://schemas.microsoft.com/office/drawing/2014/main" id="{39AFCF2F-6C5B-4EC5-9E57-45F415D87C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71" y="5536"/>
              <a:ext cx="1" cy="83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1" name="Line 43">
              <a:extLst>
                <a:ext uri="{FF2B5EF4-FFF2-40B4-BE49-F238E27FC236}">
                  <a16:creationId xmlns:a16="http://schemas.microsoft.com/office/drawing/2014/main" id="{9F9247D7-000D-43CD-9B4D-1DFB82A4D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61" y="5426"/>
              <a:ext cx="1" cy="5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2" name="Line 42">
              <a:extLst>
                <a:ext uri="{FF2B5EF4-FFF2-40B4-BE49-F238E27FC236}">
                  <a16:creationId xmlns:a16="http://schemas.microsoft.com/office/drawing/2014/main" id="{E86CCEA7-BE52-4FC1-BB13-281201363C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09" y="5398"/>
              <a:ext cx="1" cy="9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3" name="Line 41">
              <a:extLst>
                <a:ext uri="{FF2B5EF4-FFF2-40B4-BE49-F238E27FC236}">
                  <a16:creationId xmlns:a16="http://schemas.microsoft.com/office/drawing/2014/main" id="{33BB9FB3-085E-4027-9FA9-A8909980EB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6" y="5371"/>
              <a:ext cx="1" cy="24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4" name="Line 40">
              <a:extLst>
                <a:ext uri="{FF2B5EF4-FFF2-40B4-BE49-F238E27FC236}">
                  <a16:creationId xmlns:a16="http://schemas.microsoft.com/office/drawing/2014/main" id="{0F7BEF21-A13E-4ADE-A5E6-08B92071ED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99" y="5123"/>
              <a:ext cx="1" cy="49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5" name="Line 39">
              <a:extLst>
                <a:ext uri="{FF2B5EF4-FFF2-40B4-BE49-F238E27FC236}">
                  <a16:creationId xmlns:a16="http://schemas.microsoft.com/office/drawing/2014/main" id="{C2ACA099-67BE-43BD-AF33-5A7279CFC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846" y="5123"/>
              <a:ext cx="1" cy="49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6" name="Line 38">
              <a:extLst>
                <a:ext uri="{FF2B5EF4-FFF2-40B4-BE49-F238E27FC236}">
                  <a16:creationId xmlns:a16="http://schemas.microsoft.com/office/drawing/2014/main" id="{364E10F6-EA1A-4082-A722-4E50AA1652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41" y="5123"/>
              <a:ext cx="1" cy="49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7" name="Line 37">
              <a:extLst>
                <a:ext uri="{FF2B5EF4-FFF2-40B4-BE49-F238E27FC236}">
                  <a16:creationId xmlns:a16="http://schemas.microsoft.com/office/drawing/2014/main" id="{D4049C65-3546-4BBA-91DE-8B87B8FF89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94" y="5468"/>
              <a:ext cx="1" cy="15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8" name="Line 36">
              <a:extLst>
                <a:ext uri="{FF2B5EF4-FFF2-40B4-BE49-F238E27FC236}">
                  <a16:creationId xmlns:a16="http://schemas.microsoft.com/office/drawing/2014/main" id="{4E173094-8993-4565-98D5-9F36157207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94" y="5123"/>
              <a:ext cx="1" cy="17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9" name="Line 35">
              <a:extLst>
                <a:ext uri="{FF2B5EF4-FFF2-40B4-BE49-F238E27FC236}">
                  <a16:creationId xmlns:a16="http://schemas.microsoft.com/office/drawing/2014/main" id="{4B3ACD1D-6236-47A0-8BE8-72D06D658D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288" y="5123"/>
              <a:ext cx="1" cy="49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0" name="Line 34">
              <a:extLst>
                <a:ext uri="{FF2B5EF4-FFF2-40B4-BE49-F238E27FC236}">
                  <a16:creationId xmlns:a16="http://schemas.microsoft.com/office/drawing/2014/main" id="{163AF7FE-40EC-4451-93AC-BFD54751AA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436" y="5123"/>
              <a:ext cx="1" cy="49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1" name="Line 33">
              <a:extLst>
                <a:ext uri="{FF2B5EF4-FFF2-40B4-BE49-F238E27FC236}">
                  <a16:creationId xmlns:a16="http://schemas.microsoft.com/office/drawing/2014/main" id="{4D2C2FEB-C78A-454F-9F0D-92B7D2C883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551" y="5123"/>
              <a:ext cx="1" cy="49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2" name="Line 32">
              <a:extLst>
                <a:ext uri="{FF2B5EF4-FFF2-40B4-BE49-F238E27FC236}">
                  <a16:creationId xmlns:a16="http://schemas.microsoft.com/office/drawing/2014/main" id="{3134D85C-FE5D-449A-8BA7-6B5334C2A9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404" y="5123"/>
              <a:ext cx="1" cy="49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3" name="Line 31">
              <a:extLst>
                <a:ext uri="{FF2B5EF4-FFF2-40B4-BE49-F238E27FC236}">
                  <a16:creationId xmlns:a16="http://schemas.microsoft.com/office/drawing/2014/main" id="{B17C3118-C191-4536-B364-1A5371C13A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256" y="5123"/>
              <a:ext cx="1" cy="496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4" name="Line 30">
              <a:extLst>
                <a:ext uri="{FF2B5EF4-FFF2-40B4-BE49-F238E27FC236}">
                  <a16:creationId xmlns:a16="http://schemas.microsoft.com/office/drawing/2014/main" id="{4D221ACB-5CD0-4C3C-ABB5-1A4B03C723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14" y="5454"/>
              <a:ext cx="1" cy="165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5" name="Line 29">
              <a:extLst>
                <a:ext uri="{FF2B5EF4-FFF2-40B4-BE49-F238E27FC236}">
                  <a16:creationId xmlns:a16="http://schemas.microsoft.com/office/drawing/2014/main" id="{3D3051BE-930D-4863-8CBB-B9A6F64865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67" y="5481"/>
              <a:ext cx="1" cy="138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6" name="Line 28">
              <a:extLst>
                <a:ext uri="{FF2B5EF4-FFF2-40B4-BE49-F238E27FC236}">
                  <a16:creationId xmlns:a16="http://schemas.microsoft.com/office/drawing/2014/main" id="{F49FFBCF-2831-442C-A471-41F3DFCA15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9" y="5509"/>
              <a:ext cx="1" cy="110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7" name="Freeform 27">
              <a:extLst>
                <a:ext uri="{FF2B5EF4-FFF2-40B4-BE49-F238E27FC236}">
                  <a16:creationId xmlns:a16="http://schemas.microsoft.com/office/drawing/2014/main" id="{3A6121BD-2AFC-456A-AC35-80ED065BD3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4" y="5475"/>
              <a:ext cx="78" cy="112"/>
            </a:xfrm>
            <a:custGeom>
              <a:avLst/>
              <a:gdLst>
                <a:gd name="T0" fmla="*/ 46 w 78"/>
                <a:gd name="T1" fmla="*/ 0 h 112"/>
                <a:gd name="T2" fmla="*/ 33 w 78"/>
                <a:gd name="T3" fmla="*/ 0 h 112"/>
                <a:gd name="T4" fmla="*/ 33 w 78"/>
                <a:gd name="T5" fmla="*/ 46 h 112"/>
                <a:gd name="T6" fmla="*/ 0 w 78"/>
                <a:gd name="T7" fmla="*/ 46 h 112"/>
                <a:gd name="T8" fmla="*/ 0 w 78"/>
                <a:gd name="T9" fmla="*/ 65 h 112"/>
                <a:gd name="T10" fmla="*/ 33 w 78"/>
                <a:gd name="T11" fmla="*/ 65 h 112"/>
                <a:gd name="T12" fmla="*/ 33 w 78"/>
                <a:gd name="T13" fmla="*/ 112 h 112"/>
                <a:gd name="T14" fmla="*/ 46 w 78"/>
                <a:gd name="T15" fmla="*/ 112 h 112"/>
                <a:gd name="T16" fmla="*/ 46 w 78"/>
                <a:gd name="T17" fmla="*/ 65 h 112"/>
                <a:gd name="T18" fmla="*/ 78 w 78"/>
                <a:gd name="T19" fmla="*/ 65 h 112"/>
                <a:gd name="T20" fmla="*/ 78 w 78"/>
                <a:gd name="T21" fmla="*/ 46 h 112"/>
                <a:gd name="T22" fmla="*/ 46 w 78"/>
                <a:gd name="T23" fmla="*/ 46 h 112"/>
                <a:gd name="T24" fmla="*/ 46 w 78"/>
                <a:gd name="T25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112">
                  <a:moveTo>
                    <a:pt x="46" y="0"/>
                  </a:moveTo>
                  <a:lnTo>
                    <a:pt x="33" y="0"/>
                  </a:lnTo>
                  <a:lnTo>
                    <a:pt x="33" y="46"/>
                  </a:lnTo>
                  <a:lnTo>
                    <a:pt x="0" y="46"/>
                  </a:lnTo>
                  <a:lnTo>
                    <a:pt x="0" y="65"/>
                  </a:lnTo>
                  <a:lnTo>
                    <a:pt x="33" y="65"/>
                  </a:lnTo>
                  <a:lnTo>
                    <a:pt x="33" y="112"/>
                  </a:lnTo>
                  <a:lnTo>
                    <a:pt x="46" y="112"/>
                  </a:lnTo>
                  <a:lnTo>
                    <a:pt x="46" y="65"/>
                  </a:lnTo>
                  <a:lnTo>
                    <a:pt x="78" y="65"/>
                  </a:lnTo>
                  <a:lnTo>
                    <a:pt x="78" y="46"/>
                  </a:lnTo>
                  <a:lnTo>
                    <a:pt x="46" y="46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8" name="Line 26">
              <a:extLst>
                <a:ext uri="{FF2B5EF4-FFF2-40B4-BE49-F238E27FC236}">
                  <a16:creationId xmlns:a16="http://schemas.microsoft.com/office/drawing/2014/main" id="{67AD81CD-9FD9-4AE0-BCE0-1A4E6F511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09" y="5558"/>
              <a:ext cx="1" cy="6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9" name="Line 25">
              <a:extLst>
                <a:ext uri="{FF2B5EF4-FFF2-40B4-BE49-F238E27FC236}">
                  <a16:creationId xmlns:a16="http://schemas.microsoft.com/office/drawing/2014/main" id="{7113DF0C-8D54-48E7-A24B-9B5360FE1D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61" y="5570"/>
              <a:ext cx="1" cy="49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0" name="Freeform 24">
              <a:extLst>
                <a:ext uri="{FF2B5EF4-FFF2-40B4-BE49-F238E27FC236}">
                  <a16:creationId xmlns:a16="http://schemas.microsoft.com/office/drawing/2014/main" id="{9DFED8D7-339E-48E7-910F-BB636ADF9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5" y="5227"/>
              <a:ext cx="420" cy="274"/>
            </a:xfrm>
            <a:custGeom>
              <a:avLst/>
              <a:gdLst>
                <a:gd name="T0" fmla="*/ 420 w 420"/>
                <a:gd name="T1" fmla="*/ 274 h 274"/>
                <a:gd name="T2" fmla="*/ 273 w 420"/>
                <a:gd name="T3" fmla="*/ 0 h 274"/>
                <a:gd name="T4" fmla="*/ 0 w 420"/>
                <a:gd name="T5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0" h="274">
                  <a:moveTo>
                    <a:pt x="420" y="274"/>
                  </a:moveTo>
                  <a:lnTo>
                    <a:pt x="273" y="0"/>
                  </a:lnTo>
                  <a:lnTo>
                    <a:pt x="0" y="0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1" name="Freeform 23">
              <a:extLst>
                <a:ext uri="{FF2B5EF4-FFF2-40B4-BE49-F238E27FC236}">
                  <a16:creationId xmlns:a16="http://schemas.microsoft.com/office/drawing/2014/main" id="{CAECB699-F86C-4D05-950E-E7F5DC326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83" y="5158"/>
              <a:ext cx="499" cy="108"/>
            </a:xfrm>
            <a:custGeom>
              <a:avLst/>
              <a:gdLst>
                <a:gd name="T0" fmla="*/ 0 w 499"/>
                <a:gd name="T1" fmla="*/ 108 h 108"/>
                <a:gd name="T2" fmla="*/ 173 w 499"/>
                <a:gd name="T3" fmla="*/ 0 h 108"/>
                <a:gd name="T4" fmla="*/ 499 w 499"/>
                <a:gd name="T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9" h="108">
                  <a:moveTo>
                    <a:pt x="0" y="108"/>
                  </a:moveTo>
                  <a:lnTo>
                    <a:pt x="173" y="0"/>
                  </a:lnTo>
                  <a:lnTo>
                    <a:pt x="499" y="0"/>
                  </a:lnTo>
                </a:path>
              </a:pathLst>
            </a:cu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2" name="Freeform 22">
              <a:extLst>
                <a:ext uri="{FF2B5EF4-FFF2-40B4-BE49-F238E27FC236}">
                  <a16:creationId xmlns:a16="http://schemas.microsoft.com/office/drawing/2014/main" id="{679EB3C8-0BAB-4AFB-B0F9-B2B531B37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46" y="4974"/>
              <a:ext cx="78" cy="157"/>
            </a:xfrm>
            <a:custGeom>
              <a:avLst/>
              <a:gdLst>
                <a:gd name="T0" fmla="*/ 68 w 78"/>
                <a:gd name="T1" fmla="*/ 0 h 157"/>
                <a:gd name="T2" fmla="*/ 41 w 78"/>
                <a:gd name="T3" fmla="*/ 4 h 157"/>
                <a:gd name="T4" fmla="*/ 47 w 78"/>
                <a:gd name="T5" fmla="*/ 5 h 157"/>
                <a:gd name="T6" fmla="*/ 57 w 78"/>
                <a:gd name="T7" fmla="*/ 12 h 157"/>
                <a:gd name="T8" fmla="*/ 60 w 78"/>
                <a:gd name="T9" fmla="*/ 18 h 157"/>
                <a:gd name="T10" fmla="*/ 63 w 78"/>
                <a:gd name="T11" fmla="*/ 33 h 157"/>
                <a:gd name="T12" fmla="*/ 62 w 78"/>
                <a:gd name="T13" fmla="*/ 43 h 157"/>
                <a:gd name="T14" fmla="*/ 56 w 78"/>
                <a:gd name="T15" fmla="*/ 58 h 157"/>
                <a:gd name="T16" fmla="*/ 56 w 78"/>
                <a:gd name="T17" fmla="*/ 59 h 157"/>
                <a:gd name="T18" fmla="*/ 50 w 78"/>
                <a:gd name="T19" fmla="*/ 69 h 157"/>
                <a:gd name="T20" fmla="*/ 41 w 78"/>
                <a:gd name="T21" fmla="*/ 80 h 157"/>
                <a:gd name="T22" fmla="*/ 30 w 78"/>
                <a:gd name="T23" fmla="*/ 94 h 157"/>
                <a:gd name="T24" fmla="*/ 28 w 78"/>
                <a:gd name="T25" fmla="*/ 97 h 157"/>
                <a:gd name="T26" fmla="*/ 18 w 78"/>
                <a:gd name="T27" fmla="*/ 109 h 157"/>
                <a:gd name="T28" fmla="*/ 12 w 78"/>
                <a:gd name="T29" fmla="*/ 120 h 157"/>
                <a:gd name="T30" fmla="*/ 7 w 78"/>
                <a:gd name="T31" fmla="*/ 128 h 157"/>
                <a:gd name="T32" fmla="*/ 2 w 78"/>
                <a:gd name="T33" fmla="*/ 142 h 157"/>
                <a:gd name="T34" fmla="*/ 0 w 78"/>
                <a:gd name="T35" fmla="*/ 157 h 157"/>
                <a:gd name="T36" fmla="*/ 78 w 78"/>
                <a:gd name="T37" fmla="*/ 157 h 157"/>
                <a:gd name="T38" fmla="*/ 78 w 78"/>
                <a:gd name="T39" fmla="*/ 137 h 157"/>
                <a:gd name="T40" fmla="*/ 20 w 78"/>
                <a:gd name="T41" fmla="*/ 137 h 157"/>
                <a:gd name="T42" fmla="*/ 26 w 78"/>
                <a:gd name="T43" fmla="*/ 125 h 157"/>
                <a:gd name="T44" fmla="*/ 32 w 78"/>
                <a:gd name="T45" fmla="*/ 118 h 157"/>
                <a:gd name="T46" fmla="*/ 43 w 78"/>
                <a:gd name="T47" fmla="*/ 104 h 157"/>
                <a:gd name="T48" fmla="*/ 50 w 78"/>
                <a:gd name="T49" fmla="*/ 95 h 157"/>
                <a:gd name="T50" fmla="*/ 59 w 78"/>
                <a:gd name="T51" fmla="*/ 84 h 157"/>
                <a:gd name="T52" fmla="*/ 66 w 78"/>
                <a:gd name="T53" fmla="*/ 74 h 157"/>
                <a:gd name="T54" fmla="*/ 69 w 78"/>
                <a:gd name="T55" fmla="*/ 67 h 157"/>
                <a:gd name="T56" fmla="*/ 75 w 78"/>
                <a:gd name="T57" fmla="*/ 54 h 157"/>
                <a:gd name="T58" fmla="*/ 76 w 78"/>
                <a:gd name="T59" fmla="*/ 50 h 157"/>
                <a:gd name="T60" fmla="*/ 78 w 78"/>
                <a:gd name="T61" fmla="*/ 34 h 157"/>
                <a:gd name="T62" fmla="*/ 78 w 78"/>
                <a:gd name="T63" fmla="*/ 28 h 157"/>
                <a:gd name="T64" fmla="*/ 75 w 78"/>
                <a:gd name="T65" fmla="*/ 13 h 157"/>
                <a:gd name="T66" fmla="*/ 68 w 78"/>
                <a:gd name="T6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" h="157">
                  <a:moveTo>
                    <a:pt x="68" y="0"/>
                  </a:moveTo>
                  <a:lnTo>
                    <a:pt x="41" y="4"/>
                  </a:lnTo>
                  <a:lnTo>
                    <a:pt x="47" y="5"/>
                  </a:lnTo>
                  <a:lnTo>
                    <a:pt x="57" y="12"/>
                  </a:lnTo>
                  <a:lnTo>
                    <a:pt x="60" y="18"/>
                  </a:lnTo>
                  <a:lnTo>
                    <a:pt x="63" y="33"/>
                  </a:lnTo>
                  <a:lnTo>
                    <a:pt x="62" y="43"/>
                  </a:lnTo>
                  <a:lnTo>
                    <a:pt x="56" y="58"/>
                  </a:lnTo>
                  <a:lnTo>
                    <a:pt x="56" y="59"/>
                  </a:lnTo>
                  <a:lnTo>
                    <a:pt x="50" y="69"/>
                  </a:lnTo>
                  <a:lnTo>
                    <a:pt x="41" y="80"/>
                  </a:lnTo>
                  <a:lnTo>
                    <a:pt x="30" y="94"/>
                  </a:lnTo>
                  <a:lnTo>
                    <a:pt x="28" y="97"/>
                  </a:lnTo>
                  <a:lnTo>
                    <a:pt x="18" y="109"/>
                  </a:lnTo>
                  <a:lnTo>
                    <a:pt x="12" y="120"/>
                  </a:lnTo>
                  <a:lnTo>
                    <a:pt x="7" y="128"/>
                  </a:lnTo>
                  <a:lnTo>
                    <a:pt x="2" y="142"/>
                  </a:lnTo>
                  <a:lnTo>
                    <a:pt x="0" y="157"/>
                  </a:lnTo>
                  <a:lnTo>
                    <a:pt x="78" y="157"/>
                  </a:lnTo>
                  <a:lnTo>
                    <a:pt x="78" y="137"/>
                  </a:lnTo>
                  <a:lnTo>
                    <a:pt x="20" y="137"/>
                  </a:lnTo>
                  <a:lnTo>
                    <a:pt x="26" y="125"/>
                  </a:lnTo>
                  <a:lnTo>
                    <a:pt x="32" y="118"/>
                  </a:lnTo>
                  <a:lnTo>
                    <a:pt x="43" y="104"/>
                  </a:lnTo>
                  <a:lnTo>
                    <a:pt x="50" y="95"/>
                  </a:lnTo>
                  <a:lnTo>
                    <a:pt x="59" y="84"/>
                  </a:lnTo>
                  <a:lnTo>
                    <a:pt x="66" y="74"/>
                  </a:lnTo>
                  <a:lnTo>
                    <a:pt x="69" y="67"/>
                  </a:lnTo>
                  <a:lnTo>
                    <a:pt x="75" y="54"/>
                  </a:lnTo>
                  <a:lnTo>
                    <a:pt x="76" y="50"/>
                  </a:lnTo>
                  <a:lnTo>
                    <a:pt x="78" y="34"/>
                  </a:lnTo>
                  <a:lnTo>
                    <a:pt x="78" y="28"/>
                  </a:lnTo>
                  <a:lnTo>
                    <a:pt x="75" y="13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3" name="Freeform 21">
              <a:extLst>
                <a:ext uri="{FF2B5EF4-FFF2-40B4-BE49-F238E27FC236}">
                  <a16:creationId xmlns:a16="http://schemas.microsoft.com/office/drawing/2014/main" id="{A5D70325-0AE1-44EF-84EC-B8E69A5FA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49" y="4961"/>
              <a:ext cx="65" cy="51"/>
            </a:xfrm>
            <a:custGeom>
              <a:avLst/>
              <a:gdLst>
                <a:gd name="T0" fmla="*/ 38 w 65"/>
                <a:gd name="T1" fmla="*/ 0 h 51"/>
                <a:gd name="T2" fmla="*/ 31 w 65"/>
                <a:gd name="T3" fmla="*/ 0 h 51"/>
                <a:gd name="T4" fmla="*/ 20 w 65"/>
                <a:gd name="T5" fmla="*/ 4 h 51"/>
                <a:gd name="T6" fmla="*/ 11 w 65"/>
                <a:gd name="T7" fmla="*/ 12 h 51"/>
                <a:gd name="T8" fmla="*/ 8 w 65"/>
                <a:gd name="T9" fmla="*/ 18 h 51"/>
                <a:gd name="T10" fmla="*/ 2 w 65"/>
                <a:gd name="T11" fmla="*/ 32 h 51"/>
                <a:gd name="T12" fmla="*/ 0 w 65"/>
                <a:gd name="T13" fmla="*/ 49 h 51"/>
                <a:gd name="T14" fmla="*/ 15 w 65"/>
                <a:gd name="T15" fmla="*/ 51 h 51"/>
                <a:gd name="T16" fmla="*/ 16 w 65"/>
                <a:gd name="T17" fmla="*/ 39 h 51"/>
                <a:gd name="T18" fmla="*/ 21 w 65"/>
                <a:gd name="T19" fmla="*/ 26 h 51"/>
                <a:gd name="T20" fmla="*/ 27 w 65"/>
                <a:gd name="T21" fmla="*/ 20 h 51"/>
                <a:gd name="T22" fmla="*/ 38 w 65"/>
                <a:gd name="T23" fmla="*/ 17 h 51"/>
                <a:gd name="T24" fmla="*/ 65 w 65"/>
                <a:gd name="T25" fmla="*/ 13 h 51"/>
                <a:gd name="T26" fmla="*/ 60 w 65"/>
                <a:gd name="T27" fmla="*/ 8 h 51"/>
                <a:gd name="T28" fmla="*/ 50 w 65"/>
                <a:gd name="T29" fmla="*/ 2 h 51"/>
                <a:gd name="T30" fmla="*/ 38 w 65"/>
                <a:gd name="T3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" h="51">
                  <a:moveTo>
                    <a:pt x="38" y="0"/>
                  </a:moveTo>
                  <a:lnTo>
                    <a:pt x="31" y="0"/>
                  </a:lnTo>
                  <a:lnTo>
                    <a:pt x="20" y="4"/>
                  </a:lnTo>
                  <a:lnTo>
                    <a:pt x="11" y="12"/>
                  </a:lnTo>
                  <a:lnTo>
                    <a:pt x="8" y="18"/>
                  </a:lnTo>
                  <a:lnTo>
                    <a:pt x="2" y="32"/>
                  </a:lnTo>
                  <a:lnTo>
                    <a:pt x="0" y="49"/>
                  </a:lnTo>
                  <a:lnTo>
                    <a:pt x="15" y="51"/>
                  </a:lnTo>
                  <a:lnTo>
                    <a:pt x="16" y="39"/>
                  </a:lnTo>
                  <a:lnTo>
                    <a:pt x="21" y="26"/>
                  </a:lnTo>
                  <a:lnTo>
                    <a:pt x="27" y="20"/>
                  </a:lnTo>
                  <a:lnTo>
                    <a:pt x="38" y="17"/>
                  </a:lnTo>
                  <a:lnTo>
                    <a:pt x="65" y="13"/>
                  </a:lnTo>
                  <a:lnTo>
                    <a:pt x="60" y="8"/>
                  </a:lnTo>
                  <a:lnTo>
                    <a:pt x="50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4" name="Freeform 20">
              <a:extLst>
                <a:ext uri="{FF2B5EF4-FFF2-40B4-BE49-F238E27FC236}">
                  <a16:creationId xmlns:a16="http://schemas.microsoft.com/office/drawing/2014/main" id="{F0F603F0-9E5E-4436-AEB7-BB2D198CC7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0" y="5023"/>
              <a:ext cx="39" cy="108"/>
            </a:xfrm>
            <a:custGeom>
              <a:avLst/>
              <a:gdLst>
                <a:gd name="T0" fmla="*/ 25 w 39"/>
                <a:gd name="T1" fmla="*/ 0 h 108"/>
                <a:gd name="T2" fmla="*/ 0 w 39"/>
                <a:gd name="T3" fmla="*/ 0 h 108"/>
                <a:gd name="T4" fmla="*/ 2 w 39"/>
                <a:gd name="T5" fmla="*/ 0 h 108"/>
                <a:gd name="T6" fmla="*/ 11 w 39"/>
                <a:gd name="T7" fmla="*/ 7 h 108"/>
                <a:gd name="T8" fmla="*/ 13 w 39"/>
                <a:gd name="T9" fmla="*/ 11 h 108"/>
                <a:gd name="T10" fmla="*/ 14 w 39"/>
                <a:gd name="T11" fmla="*/ 28 h 108"/>
                <a:gd name="T12" fmla="*/ 14 w 39"/>
                <a:gd name="T13" fmla="*/ 108 h 108"/>
                <a:gd name="T14" fmla="*/ 29 w 39"/>
                <a:gd name="T15" fmla="*/ 108 h 108"/>
                <a:gd name="T16" fmla="*/ 29 w 39"/>
                <a:gd name="T17" fmla="*/ 36 h 108"/>
                <a:gd name="T18" fmla="*/ 30 w 39"/>
                <a:gd name="T19" fmla="*/ 21 h 108"/>
                <a:gd name="T20" fmla="*/ 35 w 39"/>
                <a:gd name="T21" fmla="*/ 9 h 108"/>
                <a:gd name="T22" fmla="*/ 39 w 39"/>
                <a:gd name="T23" fmla="*/ 4 h 108"/>
                <a:gd name="T24" fmla="*/ 27 w 39"/>
                <a:gd name="T25" fmla="*/ 4 h 108"/>
                <a:gd name="T26" fmla="*/ 25 w 39"/>
                <a:gd name="T2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108">
                  <a:moveTo>
                    <a:pt x="25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11" y="7"/>
                  </a:lnTo>
                  <a:lnTo>
                    <a:pt x="13" y="11"/>
                  </a:lnTo>
                  <a:lnTo>
                    <a:pt x="14" y="28"/>
                  </a:lnTo>
                  <a:lnTo>
                    <a:pt x="14" y="108"/>
                  </a:lnTo>
                  <a:lnTo>
                    <a:pt x="29" y="108"/>
                  </a:lnTo>
                  <a:lnTo>
                    <a:pt x="29" y="36"/>
                  </a:lnTo>
                  <a:lnTo>
                    <a:pt x="30" y="21"/>
                  </a:lnTo>
                  <a:lnTo>
                    <a:pt x="35" y="9"/>
                  </a:lnTo>
                  <a:lnTo>
                    <a:pt x="39" y="4"/>
                  </a:lnTo>
                  <a:lnTo>
                    <a:pt x="27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5" name="Freeform 19">
              <a:extLst>
                <a:ext uri="{FF2B5EF4-FFF2-40B4-BE49-F238E27FC236}">
                  <a16:creationId xmlns:a16="http://schemas.microsoft.com/office/drawing/2014/main" id="{3BF5616E-29FC-4E28-B742-1E05F6E5A1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30" y="5015"/>
              <a:ext cx="30" cy="116"/>
            </a:xfrm>
            <a:custGeom>
              <a:avLst/>
              <a:gdLst>
                <a:gd name="T0" fmla="*/ 23 w 30"/>
                <a:gd name="T1" fmla="*/ 0 h 116"/>
                <a:gd name="T2" fmla="*/ 0 w 30"/>
                <a:gd name="T3" fmla="*/ 8 h 116"/>
                <a:gd name="T4" fmla="*/ 9 w 30"/>
                <a:gd name="T5" fmla="*/ 12 h 116"/>
                <a:gd name="T6" fmla="*/ 14 w 30"/>
                <a:gd name="T7" fmla="*/ 21 h 116"/>
                <a:gd name="T8" fmla="*/ 14 w 30"/>
                <a:gd name="T9" fmla="*/ 22 h 116"/>
                <a:gd name="T10" fmla="*/ 15 w 30"/>
                <a:gd name="T11" fmla="*/ 38 h 116"/>
                <a:gd name="T12" fmla="*/ 15 w 30"/>
                <a:gd name="T13" fmla="*/ 116 h 116"/>
                <a:gd name="T14" fmla="*/ 30 w 30"/>
                <a:gd name="T15" fmla="*/ 116 h 116"/>
                <a:gd name="T16" fmla="*/ 30 w 30"/>
                <a:gd name="T17" fmla="*/ 32 h 116"/>
                <a:gd name="T18" fmla="*/ 30 w 30"/>
                <a:gd name="T19" fmla="*/ 30 h 116"/>
                <a:gd name="T20" fmla="*/ 28 w 30"/>
                <a:gd name="T21" fmla="*/ 13 h 116"/>
                <a:gd name="T22" fmla="*/ 23 w 30"/>
                <a:gd name="T23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116">
                  <a:moveTo>
                    <a:pt x="23" y="0"/>
                  </a:moveTo>
                  <a:lnTo>
                    <a:pt x="0" y="8"/>
                  </a:lnTo>
                  <a:lnTo>
                    <a:pt x="9" y="12"/>
                  </a:lnTo>
                  <a:lnTo>
                    <a:pt x="14" y="21"/>
                  </a:lnTo>
                  <a:lnTo>
                    <a:pt x="14" y="22"/>
                  </a:lnTo>
                  <a:lnTo>
                    <a:pt x="15" y="38"/>
                  </a:lnTo>
                  <a:lnTo>
                    <a:pt x="15" y="116"/>
                  </a:lnTo>
                  <a:lnTo>
                    <a:pt x="30" y="116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28" y="1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214738B-48A9-4E46-AED8-B011B845F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4" y="5008"/>
              <a:ext cx="24" cy="123"/>
            </a:xfrm>
            <a:custGeom>
              <a:avLst/>
              <a:gdLst>
                <a:gd name="T0" fmla="*/ 13 w 24"/>
                <a:gd name="T1" fmla="*/ 0 h 123"/>
                <a:gd name="T2" fmla="*/ 0 w 24"/>
                <a:gd name="T3" fmla="*/ 0 h 123"/>
                <a:gd name="T4" fmla="*/ 0 w 24"/>
                <a:gd name="T5" fmla="*/ 123 h 123"/>
                <a:gd name="T6" fmla="*/ 14 w 24"/>
                <a:gd name="T7" fmla="*/ 123 h 123"/>
                <a:gd name="T8" fmla="*/ 14 w 24"/>
                <a:gd name="T9" fmla="*/ 59 h 123"/>
                <a:gd name="T10" fmla="*/ 15 w 24"/>
                <a:gd name="T11" fmla="*/ 48 h 123"/>
                <a:gd name="T12" fmla="*/ 17 w 24"/>
                <a:gd name="T13" fmla="*/ 33 h 123"/>
                <a:gd name="T14" fmla="*/ 17 w 24"/>
                <a:gd name="T15" fmla="*/ 32 h 123"/>
                <a:gd name="T16" fmla="*/ 24 w 24"/>
                <a:gd name="T17" fmla="*/ 20 h 123"/>
                <a:gd name="T18" fmla="*/ 24 w 24"/>
                <a:gd name="T19" fmla="*/ 20 h 123"/>
                <a:gd name="T20" fmla="*/ 13 w 24"/>
                <a:gd name="T21" fmla="*/ 17 h 123"/>
                <a:gd name="T22" fmla="*/ 13 w 24"/>
                <a:gd name="T2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23">
                  <a:moveTo>
                    <a:pt x="13" y="0"/>
                  </a:moveTo>
                  <a:lnTo>
                    <a:pt x="0" y="0"/>
                  </a:lnTo>
                  <a:lnTo>
                    <a:pt x="0" y="123"/>
                  </a:lnTo>
                  <a:lnTo>
                    <a:pt x="14" y="123"/>
                  </a:lnTo>
                  <a:lnTo>
                    <a:pt x="14" y="59"/>
                  </a:lnTo>
                  <a:lnTo>
                    <a:pt x="15" y="48"/>
                  </a:lnTo>
                  <a:lnTo>
                    <a:pt x="17" y="33"/>
                  </a:lnTo>
                  <a:lnTo>
                    <a:pt x="17" y="32"/>
                  </a:lnTo>
                  <a:lnTo>
                    <a:pt x="24" y="20"/>
                  </a:lnTo>
                  <a:lnTo>
                    <a:pt x="13" y="1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7" name="Freeform 17">
              <a:extLst>
                <a:ext uri="{FF2B5EF4-FFF2-40B4-BE49-F238E27FC236}">
                  <a16:creationId xmlns:a16="http://schemas.microsoft.com/office/drawing/2014/main" id="{CEAB5DD3-C02D-4B74-940B-B25A280FD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57" y="5005"/>
              <a:ext cx="48" cy="23"/>
            </a:xfrm>
            <a:custGeom>
              <a:avLst/>
              <a:gdLst>
                <a:gd name="T0" fmla="*/ 26 w 48"/>
                <a:gd name="T1" fmla="*/ 0 h 23"/>
                <a:gd name="T2" fmla="*/ 21 w 48"/>
                <a:gd name="T3" fmla="*/ 1 h 23"/>
                <a:gd name="T4" fmla="*/ 10 w 48"/>
                <a:gd name="T5" fmla="*/ 6 h 23"/>
                <a:gd name="T6" fmla="*/ 8 w 48"/>
                <a:gd name="T7" fmla="*/ 8 h 23"/>
                <a:gd name="T8" fmla="*/ 0 w 48"/>
                <a:gd name="T9" fmla="*/ 20 h 23"/>
                <a:gd name="T10" fmla="*/ 11 w 48"/>
                <a:gd name="T11" fmla="*/ 23 h 23"/>
                <a:gd name="T12" fmla="*/ 23 w 48"/>
                <a:gd name="T13" fmla="*/ 18 h 23"/>
                <a:gd name="T14" fmla="*/ 48 w 48"/>
                <a:gd name="T15" fmla="*/ 18 h 23"/>
                <a:gd name="T16" fmla="*/ 41 w 48"/>
                <a:gd name="T17" fmla="*/ 6 h 23"/>
                <a:gd name="T18" fmla="*/ 37 w 48"/>
                <a:gd name="T19" fmla="*/ 3 h 23"/>
                <a:gd name="T20" fmla="*/ 26 w 48"/>
                <a:gd name="T2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23">
                  <a:moveTo>
                    <a:pt x="26" y="0"/>
                  </a:moveTo>
                  <a:lnTo>
                    <a:pt x="21" y="1"/>
                  </a:lnTo>
                  <a:lnTo>
                    <a:pt x="10" y="6"/>
                  </a:lnTo>
                  <a:lnTo>
                    <a:pt x="8" y="8"/>
                  </a:lnTo>
                  <a:lnTo>
                    <a:pt x="0" y="20"/>
                  </a:lnTo>
                  <a:lnTo>
                    <a:pt x="11" y="23"/>
                  </a:lnTo>
                  <a:lnTo>
                    <a:pt x="23" y="18"/>
                  </a:lnTo>
                  <a:lnTo>
                    <a:pt x="48" y="18"/>
                  </a:lnTo>
                  <a:lnTo>
                    <a:pt x="41" y="6"/>
                  </a:lnTo>
                  <a:lnTo>
                    <a:pt x="37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8" name="Freeform 16">
              <a:extLst>
                <a:ext uri="{FF2B5EF4-FFF2-40B4-BE49-F238E27FC236}">
                  <a16:creationId xmlns:a16="http://schemas.microsoft.com/office/drawing/2014/main" id="{210C7C8F-F78B-40B8-A828-F97A4C757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7" y="5005"/>
              <a:ext cx="46" cy="22"/>
            </a:xfrm>
            <a:custGeom>
              <a:avLst/>
              <a:gdLst>
                <a:gd name="T0" fmla="*/ 26 w 46"/>
                <a:gd name="T1" fmla="*/ 0 h 22"/>
                <a:gd name="T2" fmla="*/ 17 w 46"/>
                <a:gd name="T3" fmla="*/ 2 h 22"/>
                <a:gd name="T4" fmla="*/ 8 w 46"/>
                <a:gd name="T5" fmla="*/ 10 h 22"/>
                <a:gd name="T6" fmla="*/ 0 w 46"/>
                <a:gd name="T7" fmla="*/ 22 h 22"/>
                <a:gd name="T8" fmla="*/ 12 w 46"/>
                <a:gd name="T9" fmla="*/ 22 h 22"/>
                <a:gd name="T10" fmla="*/ 23 w 46"/>
                <a:gd name="T11" fmla="*/ 18 h 22"/>
                <a:gd name="T12" fmla="*/ 46 w 46"/>
                <a:gd name="T13" fmla="*/ 10 h 22"/>
                <a:gd name="T14" fmla="*/ 38 w 46"/>
                <a:gd name="T15" fmla="*/ 3 h 22"/>
                <a:gd name="T16" fmla="*/ 26 w 46"/>
                <a:gd name="T1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22">
                  <a:moveTo>
                    <a:pt x="26" y="0"/>
                  </a:moveTo>
                  <a:lnTo>
                    <a:pt x="17" y="2"/>
                  </a:lnTo>
                  <a:lnTo>
                    <a:pt x="8" y="10"/>
                  </a:lnTo>
                  <a:lnTo>
                    <a:pt x="0" y="22"/>
                  </a:lnTo>
                  <a:lnTo>
                    <a:pt x="12" y="22"/>
                  </a:lnTo>
                  <a:lnTo>
                    <a:pt x="23" y="18"/>
                  </a:lnTo>
                  <a:lnTo>
                    <a:pt x="46" y="10"/>
                  </a:lnTo>
                  <a:lnTo>
                    <a:pt x="38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9" name="Freeform 15">
              <a:extLst>
                <a:ext uri="{FF2B5EF4-FFF2-40B4-BE49-F238E27FC236}">
                  <a16:creationId xmlns:a16="http://schemas.microsoft.com/office/drawing/2014/main" id="{A697E4D3-1006-49E4-B8A2-F607F3A41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7" y="5115"/>
              <a:ext cx="18" cy="16"/>
            </a:xfrm>
            <a:custGeom>
              <a:avLst/>
              <a:gdLst>
                <a:gd name="T0" fmla="*/ 14 w 18"/>
                <a:gd name="T1" fmla="*/ 0 h 16"/>
                <a:gd name="T2" fmla="*/ 0 w 18"/>
                <a:gd name="T3" fmla="*/ 0 h 16"/>
                <a:gd name="T4" fmla="*/ 3 w 18"/>
                <a:gd name="T5" fmla="*/ 16 h 16"/>
                <a:gd name="T6" fmla="*/ 18 w 18"/>
                <a:gd name="T7" fmla="*/ 16 h 16"/>
                <a:gd name="T8" fmla="*/ 14 w 18"/>
                <a:gd name="T9" fmla="*/ 1 h 16"/>
                <a:gd name="T10" fmla="*/ 14 w 18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6">
                  <a:moveTo>
                    <a:pt x="14" y="0"/>
                  </a:moveTo>
                  <a:lnTo>
                    <a:pt x="0" y="0"/>
                  </a:lnTo>
                  <a:lnTo>
                    <a:pt x="3" y="16"/>
                  </a:lnTo>
                  <a:lnTo>
                    <a:pt x="18" y="16"/>
                  </a:lnTo>
                  <a:lnTo>
                    <a:pt x="14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0" name="Freeform 14">
              <a:extLst>
                <a:ext uri="{FF2B5EF4-FFF2-40B4-BE49-F238E27FC236}">
                  <a16:creationId xmlns:a16="http://schemas.microsoft.com/office/drawing/2014/main" id="{B38BE73A-3329-4491-8169-7EB879F7B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76" y="5063"/>
              <a:ext cx="60" cy="60"/>
            </a:xfrm>
            <a:custGeom>
              <a:avLst/>
              <a:gdLst>
                <a:gd name="T0" fmla="*/ 21 w 60"/>
                <a:gd name="T1" fmla="*/ 0 h 60"/>
                <a:gd name="T2" fmla="*/ 11 w 60"/>
                <a:gd name="T3" fmla="*/ 7 h 60"/>
                <a:gd name="T4" fmla="*/ 3 w 60"/>
                <a:gd name="T5" fmla="*/ 19 h 60"/>
                <a:gd name="T6" fmla="*/ 0 w 60"/>
                <a:gd name="T7" fmla="*/ 35 h 60"/>
                <a:gd name="T8" fmla="*/ 1 w 60"/>
                <a:gd name="T9" fmla="*/ 47 h 60"/>
                <a:gd name="T10" fmla="*/ 8 w 60"/>
                <a:gd name="T11" fmla="*/ 60 h 60"/>
                <a:gd name="T12" fmla="*/ 33 w 60"/>
                <a:gd name="T13" fmla="*/ 54 h 60"/>
                <a:gd name="T14" fmla="*/ 31 w 60"/>
                <a:gd name="T15" fmla="*/ 54 h 60"/>
                <a:gd name="T16" fmla="*/ 20 w 60"/>
                <a:gd name="T17" fmla="*/ 48 h 60"/>
                <a:gd name="T18" fmla="*/ 16 w 60"/>
                <a:gd name="T19" fmla="*/ 35 h 60"/>
                <a:gd name="T20" fmla="*/ 18 w 60"/>
                <a:gd name="T21" fmla="*/ 25 h 60"/>
                <a:gd name="T22" fmla="*/ 23 w 60"/>
                <a:gd name="T23" fmla="*/ 18 h 60"/>
                <a:gd name="T24" fmla="*/ 24 w 60"/>
                <a:gd name="T25" fmla="*/ 18 h 60"/>
                <a:gd name="T26" fmla="*/ 36 w 60"/>
                <a:gd name="T27" fmla="*/ 14 h 60"/>
                <a:gd name="T28" fmla="*/ 36 w 60"/>
                <a:gd name="T29" fmla="*/ 14 h 60"/>
                <a:gd name="T30" fmla="*/ 50 w 60"/>
                <a:gd name="T31" fmla="*/ 10 h 60"/>
                <a:gd name="T32" fmla="*/ 60 w 60"/>
                <a:gd name="T33" fmla="*/ 6 h 60"/>
                <a:gd name="T34" fmla="*/ 21 w 60"/>
                <a:gd name="T3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0" h="60">
                  <a:moveTo>
                    <a:pt x="21" y="0"/>
                  </a:moveTo>
                  <a:lnTo>
                    <a:pt x="11" y="7"/>
                  </a:lnTo>
                  <a:lnTo>
                    <a:pt x="3" y="19"/>
                  </a:lnTo>
                  <a:lnTo>
                    <a:pt x="0" y="35"/>
                  </a:lnTo>
                  <a:lnTo>
                    <a:pt x="1" y="47"/>
                  </a:lnTo>
                  <a:lnTo>
                    <a:pt x="8" y="60"/>
                  </a:lnTo>
                  <a:lnTo>
                    <a:pt x="33" y="54"/>
                  </a:lnTo>
                  <a:lnTo>
                    <a:pt x="31" y="54"/>
                  </a:lnTo>
                  <a:lnTo>
                    <a:pt x="20" y="48"/>
                  </a:lnTo>
                  <a:lnTo>
                    <a:pt x="16" y="35"/>
                  </a:lnTo>
                  <a:lnTo>
                    <a:pt x="18" y="25"/>
                  </a:lnTo>
                  <a:lnTo>
                    <a:pt x="23" y="18"/>
                  </a:lnTo>
                  <a:lnTo>
                    <a:pt x="24" y="18"/>
                  </a:lnTo>
                  <a:lnTo>
                    <a:pt x="36" y="14"/>
                  </a:lnTo>
                  <a:lnTo>
                    <a:pt x="50" y="10"/>
                  </a:lnTo>
                  <a:lnTo>
                    <a:pt x="60" y="6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1" name="Freeform 13">
              <a:extLst>
                <a:ext uri="{FF2B5EF4-FFF2-40B4-BE49-F238E27FC236}">
                  <a16:creationId xmlns:a16="http://schemas.microsoft.com/office/drawing/2014/main" id="{E7EBB390-D819-4BB4-85FF-A1F8B1DA9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79" y="5022"/>
              <a:ext cx="36" cy="24"/>
            </a:xfrm>
            <a:custGeom>
              <a:avLst/>
              <a:gdLst>
                <a:gd name="T0" fmla="*/ 6 w 36"/>
                <a:gd name="T1" fmla="*/ 0 h 24"/>
                <a:gd name="T2" fmla="*/ 4 w 36"/>
                <a:gd name="T3" fmla="*/ 4 h 24"/>
                <a:gd name="T4" fmla="*/ 0 w 36"/>
                <a:gd name="T5" fmla="*/ 21 h 24"/>
                <a:gd name="T6" fmla="*/ 14 w 36"/>
                <a:gd name="T7" fmla="*/ 24 h 24"/>
                <a:gd name="T8" fmla="*/ 15 w 36"/>
                <a:gd name="T9" fmla="*/ 19 h 24"/>
                <a:gd name="T10" fmla="*/ 21 w 36"/>
                <a:gd name="T11" fmla="*/ 6 h 24"/>
                <a:gd name="T12" fmla="*/ 24 w 36"/>
                <a:gd name="T13" fmla="*/ 4 h 24"/>
                <a:gd name="T14" fmla="*/ 36 w 36"/>
                <a:gd name="T15" fmla="*/ 0 h 24"/>
                <a:gd name="T16" fmla="*/ 6 w 36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24">
                  <a:moveTo>
                    <a:pt x="6" y="0"/>
                  </a:moveTo>
                  <a:lnTo>
                    <a:pt x="4" y="4"/>
                  </a:lnTo>
                  <a:lnTo>
                    <a:pt x="0" y="21"/>
                  </a:lnTo>
                  <a:lnTo>
                    <a:pt x="14" y="24"/>
                  </a:lnTo>
                  <a:lnTo>
                    <a:pt x="15" y="19"/>
                  </a:lnTo>
                  <a:lnTo>
                    <a:pt x="21" y="6"/>
                  </a:lnTo>
                  <a:lnTo>
                    <a:pt x="24" y="4"/>
                  </a:lnTo>
                  <a:lnTo>
                    <a:pt x="3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2" name="Freeform 12">
              <a:extLst>
                <a:ext uri="{FF2B5EF4-FFF2-40B4-BE49-F238E27FC236}">
                  <a16:creationId xmlns:a16="http://schemas.microsoft.com/office/drawing/2014/main" id="{5C21FEE0-61F4-40D9-B854-CF07695FD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4" y="5005"/>
              <a:ext cx="67" cy="128"/>
            </a:xfrm>
            <a:custGeom>
              <a:avLst/>
              <a:gdLst>
                <a:gd name="T0" fmla="*/ 33 w 67"/>
                <a:gd name="T1" fmla="*/ 0 h 128"/>
                <a:gd name="T2" fmla="*/ 25 w 67"/>
                <a:gd name="T3" fmla="*/ 1 h 128"/>
                <a:gd name="T4" fmla="*/ 14 w 67"/>
                <a:gd name="T5" fmla="*/ 5 h 128"/>
                <a:gd name="T6" fmla="*/ 10 w 67"/>
                <a:gd name="T7" fmla="*/ 7 h 128"/>
                <a:gd name="T8" fmla="*/ 1 w 67"/>
                <a:gd name="T9" fmla="*/ 17 h 128"/>
                <a:gd name="T10" fmla="*/ 31 w 67"/>
                <a:gd name="T11" fmla="*/ 17 h 128"/>
                <a:gd name="T12" fmla="*/ 38 w 67"/>
                <a:gd name="T13" fmla="*/ 18 h 128"/>
                <a:gd name="T14" fmla="*/ 48 w 67"/>
                <a:gd name="T15" fmla="*/ 25 h 128"/>
                <a:gd name="T16" fmla="*/ 48 w 67"/>
                <a:gd name="T17" fmla="*/ 26 h 128"/>
                <a:gd name="T18" fmla="*/ 52 w 67"/>
                <a:gd name="T19" fmla="*/ 42 h 128"/>
                <a:gd name="T20" fmla="*/ 52 w 67"/>
                <a:gd name="T21" fmla="*/ 48 h 128"/>
                <a:gd name="T22" fmla="*/ 50 w 67"/>
                <a:gd name="T23" fmla="*/ 48 h 128"/>
                <a:gd name="T24" fmla="*/ 40 w 67"/>
                <a:gd name="T25" fmla="*/ 52 h 128"/>
                <a:gd name="T26" fmla="*/ 26 w 67"/>
                <a:gd name="T27" fmla="*/ 55 h 128"/>
                <a:gd name="T28" fmla="*/ 25 w 67"/>
                <a:gd name="T29" fmla="*/ 55 h 128"/>
                <a:gd name="T30" fmla="*/ 13 w 67"/>
                <a:gd name="T31" fmla="*/ 58 h 128"/>
                <a:gd name="T32" fmla="*/ 52 w 67"/>
                <a:gd name="T33" fmla="*/ 64 h 128"/>
                <a:gd name="T34" fmla="*/ 52 w 67"/>
                <a:gd name="T35" fmla="*/ 72 h 128"/>
                <a:gd name="T36" fmla="*/ 52 w 67"/>
                <a:gd name="T37" fmla="*/ 77 h 128"/>
                <a:gd name="T38" fmla="*/ 49 w 67"/>
                <a:gd name="T39" fmla="*/ 93 h 128"/>
                <a:gd name="T40" fmla="*/ 48 w 67"/>
                <a:gd name="T41" fmla="*/ 95 h 128"/>
                <a:gd name="T42" fmla="*/ 40 w 67"/>
                <a:gd name="T43" fmla="*/ 107 h 128"/>
                <a:gd name="T44" fmla="*/ 37 w 67"/>
                <a:gd name="T45" fmla="*/ 109 h 128"/>
                <a:gd name="T46" fmla="*/ 25 w 67"/>
                <a:gd name="T47" fmla="*/ 112 h 128"/>
                <a:gd name="T48" fmla="*/ 0 w 67"/>
                <a:gd name="T49" fmla="*/ 118 h 128"/>
                <a:gd name="T50" fmla="*/ 9 w 67"/>
                <a:gd name="T51" fmla="*/ 126 h 128"/>
                <a:gd name="T52" fmla="*/ 21 w 67"/>
                <a:gd name="T53" fmla="*/ 128 h 128"/>
                <a:gd name="T54" fmla="*/ 26 w 67"/>
                <a:gd name="T55" fmla="*/ 128 h 128"/>
                <a:gd name="T56" fmla="*/ 37 w 67"/>
                <a:gd name="T57" fmla="*/ 124 h 128"/>
                <a:gd name="T58" fmla="*/ 42 w 67"/>
                <a:gd name="T59" fmla="*/ 121 h 128"/>
                <a:gd name="T60" fmla="*/ 53 w 67"/>
                <a:gd name="T61" fmla="*/ 110 h 128"/>
                <a:gd name="T62" fmla="*/ 67 w 67"/>
                <a:gd name="T63" fmla="*/ 110 h 128"/>
                <a:gd name="T64" fmla="*/ 67 w 67"/>
                <a:gd name="T65" fmla="*/ 97 h 128"/>
                <a:gd name="T66" fmla="*/ 66 w 67"/>
                <a:gd name="T67" fmla="*/ 74 h 128"/>
                <a:gd name="T68" fmla="*/ 66 w 67"/>
                <a:gd name="T69" fmla="*/ 47 h 128"/>
                <a:gd name="T70" fmla="*/ 66 w 67"/>
                <a:gd name="T71" fmla="*/ 44 h 128"/>
                <a:gd name="T72" fmla="*/ 66 w 67"/>
                <a:gd name="T73" fmla="*/ 27 h 128"/>
                <a:gd name="T74" fmla="*/ 61 w 67"/>
                <a:gd name="T75" fmla="*/ 13 h 128"/>
                <a:gd name="T76" fmla="*/ 61 w 67"/>
                <a:gd name="T77" fmla="*/ 13 h 128"/>
                <a:gd name="T78" fmla="*/ 51 w 67"/>
                <a:gd name="T79" fmla="*/ 4 h 128"/>
                <a:gd name="T80" fmla="*/ 46 w 67"/>
                <a:gd name="T81" fmla="*/ 2 h 128"/>
                <a:gd name="T82" fmla="*/ 33 w 67"/>
                <a:gd name="T8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7" h="128">
                  <a:moveTo>
                    <a:pt x="33" y="0"/>
                  </a:moveTo>
                  <a:lnTo>
                    <a:pt x="25" y="1"/>
                  </a:lnTo>
                  <a:lnTo>
                    <a:pt x="14" y="5"/>
                  </a:lnTo>
                  <a:lnTo>
                    <a:pt x="10" y="7"/>
                  </a:lnTo>
                  <a:lnTo>
                    <a:pt x="1" y="17"/>
                  </a:lnTo>
                  <a:lnTo>
                    <a:pt x="31" y="17"/>
                  </a:lnTo>
                  <a:lnTo>
                    <a:pt x="38" y="18"/>
                  </a:lnTo>
                  <a:lnTo>
                    <a:pt x="48" y="25"/>
                  </a:lnTo>
                  <a:lnTo>
                    <a:pt x="48" y="26"/>
                  </a:lnTo>
                  <a:lnTo>
                    <a:pt x="52" y="42"/>
                  </a:lnTo>
                  <a:lnTo>
                    <a:pt x="52" y="48"/>
                  </a:lnTo>
                  <a:lnTo>
                    <a:pt x="50" y="48"/>
                  </a:lnTo>
                  <a:lnTo>
                    <a:pt x="40" y="52"/>
                  </a:lnTo>
                  <a:lnTo>
                    <a:pt x="26" y="55"/>
                  </a:lnTo>
                  <a:lnTo>
                    <a:pt x="25" y="55"/>
                  </a:lnTo>
                  <a:lnTo>
                    <a:pt x="13" y="58"/>
                  </a:lnTo>
                  <a:lnTo>
                    <a:pt x="52" y="64"/>
                  </a:lnTo>
                  <a:lnTo>
                    <a:pt x="52" y="72"/>
                  </a:lnTo>
                  <a:lnTo>
                    <a:pt x="52" y="77"/>
                  </a:lnTo>
                  <a:lnTo>
                    <a:pt x="49" y="93"/>
                  </a:lnTo>
                  <a:lnTo>
                    <a:pt x="48" y="95"/>
                  </a:lnTo>
                  <a:lnTo>
                    <a:pt x="40" y="107"/>
                  </a:lnTo>
                  <a:lnTo>
                    <a:pt x="37" y="109"/>
                  </a:lnTo>
                  <a:lnTo>
                    <a:pt x="25" y="112"/>
                  </a:lnTo>
                  <a:lnTo>
                    <a:pt x="0" y="118"/>
                  </a:lnTo>
                  <a:lnTo>
                    <a:pt x="9" y="126"/>
                  </a:lnTo>
                  <a:lnTo>
                    <a:pt x="21" y="128"/>
                  </a:lnTo>
                  <a:lnTo>
                    <a:pt x="26" y="128"/>
                  </a:lnTo>
                  <a:lnTo>
                    <a:pt x="37" y="124"/>
                  </a:lnTo>
                  <a:lnTo>
                    <a:pt x="42" y="121"/>
                  </a:lnTo>
                  <a:lnTo>
                    <a:pt x="53" y="110"/>
                  </a:lnTo>
                  <a:lnTo>
                    <a:pt x="67" y="110"/>
                  </a:lnTo>
                  <a:lnTo>
                    <a:pt x="67" y="97"/>
                  </a:lnTo>
                  <a:lnTo>
                    <a:pt x="66" y="74"/>
                  </a:lnTo>
                  <a:lnTo>
                    <a:pt x="66" y="47"/>
                  </a:lnTo>
                  <a:lnTo>
                    <a:pt x="66" y="44"/>
                  </a:lnTo>
                  <a:lnTo>
                    <a:pt x="66" y="27"/>
                  </a:lnTo>
                  <a:lnTo>
                    <a:pt x="61" y="13"/>
                  </a:lnTo>
                  <a:lnTo>
                    <a:pt x="51" y="4"/>
                  </a:lnTo>
                  <a:lnTo>
                    <a:pt x="46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3" name="Freeform 11">
              <a:extLst>
                <a:ext uri="{FF2B5EF4-FFF2-40B4-BE49-F238E27FC236}">
                  <a16:creationId xmlns:a16="http://schemas.microsoft.com/office/drawing/2014/main" id="{C98AB575-A283-456C-BB31-D651C096E7D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5" y="5087"/>
              <a:ext cx="39" cy="108"/>
            </a:xfrm>
            <a:custGeom>
              <a:avLst/>
              <a:gdLst>
                <a:gd name="T0" fmla="*/ 26 w 39"/>
                <a:gd name="T1" fmla="*/ 0 h 108"/>
                <a:gd name="T2" fmla="*/ 0 w 39"/>
                <a:gd name="T3" fmla="*/ 1 h 108"/>
                <a:gd name="T4" fmla="*/ 2 w 39"/>
                <a:gd name="T5" fmla="*/ 1 h 108"/>
                <a:gd name="T6" fmla="*/ 11 w 39"/>
                <a:gd name="T7" fmla="*/ 7 h 108"/>
                <a:gd name="T8" fmla="*/ 13 w 39"/>
                <a:gd name="T9" fmla="*/ 11 h 108"/>
                <a:gd name="T10" fmla="*/ 15 w 39"/>
                <a:gd name="T11" fmla="*/ 28 h 108"/>
                <a:gd name="T12" fmla="*/ 15 w 39"/>
                <a:gd name="T13" fmla="*/ 108 h 108"/>
                <a:gd name="T14" fmla="*/ 29 w 39"/>
                <a:gd name="T15" fmla="*/ 108 h 108"/>
                <a:gd name="T16" fmla="*/ 29 w 39"/>
                <a:gd name="T17" fmla="*/ 37 h 108"/>
                <a:gd name="T18" fmla="*/ 31 w 39"/>
                <a:gd name="T19" fmla="*/ 22 h 108"/>
                <a:gd name="T20" fmla="*/ 35 w 39"/>
                <a:gd name="T21" fmla="*/ 9 h 108"/>
                <a:gd name="T22" fmla="*/ 39 w 39"/>
                <a:gd name="T23" fmla="*/ 5 h 108"/>
                <a:gd name="T24" fmla="*/ 27 w 39"/>
                <a:gd name="T25" fmla="*/ 4 h 108"/>
                <a:gd name="T26" fmla="*/ 26 w 39"/>
                <a:gd name="T2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108">
                  <a:moveTo>
                    <a:pt x="26" y="0"/>
                  </a:moveTo>
                  <a:lnTo>
                    <a:pt x="0" y="1"/>
                  </a:lnTo>
                  <a:lnTo>
                    <a:pt x="2" y="1"/>
                  </a:lnTo>
                  <a:lnTo>
                    <a:pt x="11" y="7"/>
                  </a:lnTo>
                  <a:lnTo>
                    <a:pt x="13" y="11"/>
                  </a:lnTo>
                  <a:lnTo>
                    <a:pt x="15" y="28"/>
                  </a:lnTo>
                  <a:lnTo>
                    <a:pt x="15" y="108"/>
                  </a:lnTo>
                  <a:lnTo>
                    <a:pt x="29" y="108"/>
                  </a:lnTo>
                  <a:lnTo>
                    <a:pt x="29" y="37"/>
                  </a:lnTo>
                  <a:lnTo>
                    <a:pt x="31" y="22"/>
                  </a:lnTo>
                  <a:lnTo>
                    <a:pt x="35" y="9"/>
                  </a:lnTo>
                  <a:lnTo>
                    <a:pt x="39" y="5"/>
                  </a:lnTo>
                  <a:lnTo>
                    <a:pt x="27" y="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4" name="Freeform 10">
              <a:extLst>
                <a:ext uri="{FF2B5EF4-FFF2-40B4-BE49-F238E27FC236}">
                  <a16:creationId xmlns:a16="http://schemas.microsoft.com/office/drawing/2014/main" id="{5AB9666C-35B7-467D-B1FC-567F4F2A301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5" y="5080"/>
              <a:ext cx="30" cy="115"/>
            </a:xfrm>
            <a:custGeom>
              <a:avLst/>
              <a:gdLst>
                <a:gd name="T0" fmla="*/ 23 w 30"/>
                <a:gd name="T1" fmla="*/ 0 h 115"/>
                <a:gd name="T2" fmla="*/ 0 w 30"/>
                <a:gd name="T3" fmla="*/ 8 h 115"/>
                <a:gd name="T4" fmla="*/ 9 w 30"/>
                <a:gd name="T5" fmla="*/ 11 h 115"/>
                <a:gd name="T6" fmla="*/ 14 w 30"/>
                <a:gd name="T7" fmla="*/ 20 h 115"/>
                <a:gd name="T8" fmla="*/ 14 w 30"/>
                <a:gd name="T9" fmla="*/ 21 h 115"/>
                <a:gd name="T10" fmla="*/ 15 w 30"/>
                <a:gd name="T11" fmla="*/ 38 h 115"/>
                <a:gd name="T12" fmla="*/ 15 w 30"/>
                <a:gd name="T13" fmla="*/ 115 h 115"/>
                <a:gd name="T14" fmla="*/ 30 w 30"/>
                <a:gd name="T15" fmla="*/ 115 h 115"/>
                <a:gd name="T16" fmla="*/ 30 w 30"/>
                <a:gd name="T17" fmla="*/ 31 h 115"/>
                <a:gd name="T18" fmla="*/ 30 w 30"/>
                <a:gd name="T19" fmla="*/ 29 h 115"/>
                <a:gd name="T20" fmla="*/ 28 w 30"/>
                <a:gd name="T21" fmla="*/ 12 h 115"/>
                <a:gd name="T22" fmla="*/ 23 w 30"/>
                <a:gd name="T2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115">
                  <a:moveTo>
                    <a:pt x="23" y="0"/>
                  </a:moveTo>
                  <a:lnTo>
                    <a:pt x="0" y="8"/>
                  </a:lnTo>
                  <a:lnTo>
                    <a:pt x="9" y="11"/>
                  </a:lnTo>
                  <a:lnTo>
                    <a:pt x="14" y="20"/>
                  </a:lnTo>
                  <a:lnTo>
                    <a:pt x="14" y="21"/>
                  </a:lnTo>
                  <a:lnTo>
                    <a:pt x="15" y="38"/>
                  </a:lnTo>
                  <a:lnTo>
                    <a:pt x="15" y="115"/>
                  </a:lnTo>
                  <a:lnTo>
                    <a:pt x="30" y="115"/>
                  </a:lnTo>
                  <a:lnTo>
                    <a:pt x="30" y="31"/>
                  </a:lnTo>
                  <a:lnTo>
                    <a:pt x="30" y="29"/>
                  </a:lnTo>
                  <a:lnTo>
                    <a:pt x="28" y="1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5" name="Freeform 9">
              <a:extLst>
                <a:ext uri="{FF2B5EF4-FFF2-40B4-BE49-F238E27FC236}">
                  <a16:creationId xmlns:a16="http://schemas.microsoft.com/office/drawing/2014/main" id="{2ED8CF5F-FBEF-4BCB-9889-BE297FF35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9" y="5072"/>
              <a:ext cx="25" cy="123"/>
            </a:xfrm>
            <a:custGeom>
              <a:avLst/>
              <a:gdLst>
                <a:gd name="T0" fmla="*/ 13 w 25"/>
                <a:gd name="T1" fmla="*/ 0 h 123"/>
                <a:gd name="T2" fmla="*/ 0 w 25"/>
                <a:gd name="T3" fmla="*/ 0 h 123"/>
                <a:gd name="T4" fmla="*/ 0 w 25"/>
                <a:gd name="T5" fmla="*/ 123 h 123"/>
                <a:gd name="T6" fmla="*/ 14 w 25"/>
                <a:gd name="T7" fmla="*/ 123 h 123"/>
                <a:gd name="T8" fmla="*/ 14 w 25"/>
                <a:gd name="T9" fmla="*/ 59 h 123"/>
                <a:gd name="T10" fmla="*/ 15 w 25"/>
                <a:gd name="T11" fmla="*/ 48 h 123"/>
                <a:gd name="T12" fmla="*/ 17 w 25"/>
                <a:gd name="T13" fmla="*/ 34 h 123"/>
                <a:gd name="T14" fmla="*/ 17 w 25"/>
                <a:gd name="T15" fmla="*/ 32 h 123"/>
                <a:gd name="T16" fmla="*/ 24 w 25"/>
                <a:gd name="T17" fmla="*/ 20 h 123"/>
                <a:gd name="T18" fmla="*/ 25 w 25"/>
                <a:gd name="T19" fmla="*/ 20 h 123"/>
                <a:gd name="T20" fmla="*/ 13 w 25"/>
                <a:gd name="T21" fmla="*/ 18 h 123"/>
                <a:gd name="T22" fmla="*/ 13 w 25"/>
                <a:gd name="T2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123">
                  <a:moveTo>
                    <a:pt x="13" y="0"/>
                  </a:moveTo>
                  <a:lnTo>
                    <a:pt x="0" y="0"/>
                  </a:lnTo>
                  <a:lnTo>
                    <a:pt x="0" y="123"/>
                  </a:lnTo>
                  <a:lnTo>
                    <a:pt x="14" y="123"/>
                  </a:lnTo>
                  <a:lnTo>
                    <a:pt x="14" y="59"/>
                  </a:lnTo>
                  <a:lnTo>
                    <a:pt x="15" y="48"/>
                  </a:lnTo>
                  <a:lnTo>
                    <a:pt x="17" y="34"/>
                  </a:lnTo>
                  <a:lnTo>
                    <a:pt x="17" y="32"/>
                  </a:lnTo>
                  <a:lnTo>
                    <a:pt x="24" y="20"/>
                  </a:lnTo>
                  <a:lnTo>
                    <a:pt x="25" y="20"/>
                  </a:lnTo>
                  <a:lnTo>
                    <a:pt x="13" y="1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6" name="Freeform 8">
              <a:extLst>
                <a:ext uri="{FF2B5EF4-FFF2-40B4-BE49-F238E27FC236}">
                  <a16:creationId xmlns:a16="http://schemas.microsoft.com/office/drawing/2014/main" id="{A08BE7E7-25E4-4E73-90AA-BA8FC1842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2" y="5070"/>
              <a:ext cx="49" cy="22"/>
            </a:xfrm>
            <a:custGeom>
              <a:avLst/>
              <a:gdLst>
                <a:gd name="T0" fmla="*/ 26 w 49"/>
                <a:gd name="T1" fmla="*/ 0 h 22"/>
                <a:gd name="T2" fmla="*/ 21 w 49"/>
                <a:gd name="T3" fmla="*/ 0 h 22"/>
                <a:gd name="T4" fmla="*/ 11 w 49"/>
                <a:gd name="T5" fmla="*/ 5 h 22"/>
                <a:gd name="T6" fmla="*/ 8 w 49"/>
                <a:gd name="T7" fmla="*/ 8 h 22"/>
                <a:gd name="T8" fmla="*/ 0 w 49"/>
                <a:gd name="T9" fmla="*/ 20 h 22"/>
                <a:gd name="T10" fmla="*/ 12 w 49"/>
                <a:gd name="T11" fmla="*/ 22 h 22"/>
                <a:gd name="T12" fmla="*/ 23 w 49"/>
                <a:gd name="T13" fmla="*/ 18 h 22"/>
                <a:gd name="T14" fmla="*/ 49 w 49"/>
                <a:gd name="T15" fmla="*/ 17 h 22"/>
                <a:gd name="T16" fmla="*/ 42 w 49"/>
                <a:gd name="T17" fmla="*/ 5 h 22"/>
                <a:gd name="T18" fmla="*/ 38 w 49"/>
                <a:gd name="T19" fmla="*/ 2 h 22"/>
                <a:gd name="T20" fmla="*/ 26 w 49"/>
                <a:gd name="T2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22">
                  <a:moveTo>
                    <a:pt x="26" y="0"/>
                  </a:moveTo>
                  <a:lnTo>
                    <a:pt x="21" y="0"/>
                  </a:lnTo>
                  <a:lnTo>
                    <a:pt x="11" y="5"/>
                  </a:lnTo>
                  <a:lnTo>
                    <a:pt x="8" y="8"/>
                  </a:lnTo>
                  <a:lnTo>
                    <a:pt x="0" y="20"/>
                  </a:lnTo>
                  <a:lnTo>
                    <a:pt x="12" y="22"/>
                  </a:lnTo>
                  <a:lnTo>
                    <a:pt x="23" y="18"/>
                  </a:lnTo>
                  <a:lnTo>
                    <a:pt x="49" y="17"/>
                  </a:lnTo>
                  <a:lnTo>
                    <a:pt x="42" y="5"/>
                  </a:lnTo>
                  <a:lnTo>
                    <a:pt x="38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7" name="Freeform 7">
              <a:extLst>
                <a:ext uri="{FF2B5EF4-FFF2-40B4-BE49-F238E27FC236}">
                  <a16:creationId xmlns:a16="http://schemas.microsoft.com/office/drawing/2014/main" id="{060495CD-6124-4465-8A28-525C3FC8F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2" y="5070"/>
              <a:ext cx="46" cy="22"/>
            </a:xfrm>
            <a:custGeom>
              <a:avLst/>
              <a:gdLst>
                <a:gd name="T0" fmla="*/ 26 w 46"/>
                <a:gd name="T1" fmla="*/ 0 h 22"/>
                <a:gd name="T2" fmla="*/ 17 w 46"/>
                <a:gd name="T3" fmla="*/ 2 h 22"/>
                <a:gd name="T4" fmla="*/ 8 w 46"/>
                <a:gd name="T5" fmla="*/ 9 h 22"/>
                <a:gd name="T6" fmla="*/ 0 w 46"/>
                <a:gd name="T7" fmla="*/ 21 h 22"/>
                <a:gd name="T8" fmla="*/ 12 w 46"/>
                <a:gd name="T9" fmla="*/ 22 h 22"/>
                <a:gd name="T10" fmla="*/ 23 w 46"/>
                <a:gd name="T11" fmla="*/ 18 h 22"/>
                <a:gd name="T12" fmla="*/ 46 w 46"/>
                <a:gd name="T13" fmla="*/ 10 h 22"/>
                <a:gd name="T14" fmla="*/ 38 w 46"/>
                <a:gd name="T15" fmla="*/ 2 h 22"/>
                <a:gd name="T16" fmla="*/ 26 w 46"/>
                <a:gd name="T1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22">
                  <a:moveTo>
                    <a:pt x="26" y="0"/>
                  </a:moveTo>
                  <a:lnTo>
                    <a:pt x="17" y="2"/>
                  </a:lnTo>
                  <a:lnTo>
                    <a:pt x="8" y="9"/>
                  </a:lnTo>
                  <a:lnTo>
                    <a:pt x="0" y="21"/>
                  </a:lnTo>
                  <a:lnTo>
                    <a:pt x="12" y="22"/>
                  </a:lnTo>
                  <a:lnTo>
                    <a:pt x="23" y="18"/>
                  </a:lnTo>
                  <a:lnTo>
                    <a:pt x="46" y="10"/>
                  </a:lnTo>
                  <a:lnTo>
                    <a:pt x="38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8" name="Freeform 6">
              <a:extLst>
                <a:ext uri="{FF2B5EF4-FFF2-40B4-BE49-F238E27FC236}">
                  <a16:creationId xmlns:a16="http://schemas.microsoft.com/office/drawing/2014/main" id="{98864BAD-7CC2-442B-9BE4-43BB5AFB6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22" y="5179"/>
              <a:ext cx="18" cy="16"/>
            </a:xfrm>
            <a:custGeom>
              <a:avLst/>
              <a:gdLst>
                <a:gd name="T0" fmla="*/ 14 w 18"/>
                <a:gd name="T1" fmla="*/ 0 h 16"/>
                <a:gd name="T2" fmla="*/ 0 w 18"/>
                <a:gd name="T3" fmla="*/ 1 h 16"/>
                <a:gd name="T4" fmla="*/ 3 w 18"/>
                <a:gd name="T5" fmla="*/ 16 h 16"/>
                <a:gd name="T6" fmla="*/ 18 w 18"/>
                <a:gd name="T7" fmla="*/ 16 h 16"/>
                <a:gd name="T8" fmla="*/ 14 w 18"/>
                <a:gd name="T9" fmla="*/ 1 h 16"/>
                <a:gd name="T10" fmla="*/ 14 w 18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6">
                  <a:moveTo>
                    <a:pt x="14" y="0"/>
                  </a:moveTo>
                  <a:lnTo>
                    <a:pt x="0" y="1"/>
                  </a:lnTo>
                  <a:lnTo>
                    <a:pt x="3" y="16"/>
                  </a:lnTo>
                  <a:lnTo>
                    <a:pt x="18" y="16"/>
                  </a:lnTo>
                  <a:lnTo>
                    <a:pt x="14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9" name="Freeform 5">
              <a:extLst>
                <a:ext uri="{FF2B5EF4-FFF2-40B4-BE49-F238E27FC236}">
                  <a16:creationId xmlns:a16="http://schemas.microsoft.com/office/drawing/2014/main" id="{15B79D4F-F91F-4387-9865-A58716FE0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1" y="5128"/>
              <a:ext cx="60" cy="60"/>
            </a:xfrm>
            <a:custGeom>
              <a:avLst/>
              <a:gdLst>
                <a:gd name="T0" fmla="*/ 21 w 60"/>
                <a:gd name="T1" fmla="*/ 0 h 60"/>
                <a:gd name="T2" fmla="*/ 11 w 60"/>
                <a:gd name="T3" fmla="*/ 6 h 60"/>
                <a:gd name="T4" fmla="*/ 3 w 60"/>
                <a:gd name="T5" fmla="*/ 18 h 60"/>
                <a:gd name="T6" fmla="*/ 0 w 60"/>
                <a:gd name="T7" fmla="*/ 34 h 60"/>
                <a:gd name="T8" fmla="*/ 1 w 60"/>
                <a:gd name="T9" fmla="*/ 46 h 60"/>
                <a:gd name="T10" fmla="*/ 8 w 60"/>
                <a:gd name="T11" fmla="*/ 60 h 60"/>
                <a:gd name="T12" fmla="*/ 33 w 60"/>
                <a:gd name="T13" fmla="*/ 53 h 60"/>
                <a:gd name="T14" fmla="*/ 31 w 60"/>
                <a:gd name="T15" fmla="*/ 53 h 60"/>
                <a:gd name="T16" fmla="*/ 20 w 60"/>
                <a:gd name="T17" fmla="*/ 48 h 60"/>
                <a:gd name="T18" fmla="*/ 16 w 60"/>
                <a:gd name="T19" fmla="*/ 34 h 60"/>
                <a:gd name="T20" fmla="*/ 18 w 60"/>
                <a:gd name="T21" fmla="*/ 24 h 60"/>
                <a:gd name="T22" fmla="*/ 24 w 60"/>
                <a:gd name="T23" fmla="*/ 17 h 60"/>
                <a:gd name="T24" fmla="*/ 24 w 60"/>
                <a:gd name="T25" fmla="*/ 17 h 60"/>
                <a:gd name="T26" fmla="*/ 36 w 60"/>
                <a:gd name="T27" fmla="*/ 13 h 60"/>
                <a:gd name="T28" fmla="*/ 36 w 60"/>
                <a:gd name="T29" fmla="*/ 13 h 60"/>
                <a:gd name="T30" fmla="*/ 50 w 60"/>
                <a:gd name="T31" fmla="*/ 10 h 60"/>
                <a:gd name="T32" fmla="*/ 60 w 60"/>
                <a:gd name="T33" fmla="*/ 5 h 60"/>
                <a:gd name="T34" fmla="*/ 21 w 60"/>
                <a:gd name="T3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0" h="60">
                  <a:moveTo>
                    <a:pt x="21" y="0"/>
                  </a:moveTo>
                  <a:lnTo>
                    <a:pt x="11" y="6"/>
                  </a:lnTo>
                  <a:lnTo>
                    <a:pt x="3" y="18"/>
                  </a:lnTo>
                  <a:lnTo>
                    <a:pt x="0" y="34"/>
                  </a:lnTo>
                  <a:lnTo>
                    <a:pt x="1" y="46"/>
                  </a:lnTo>
                  <a:lnTo>
                    <a:pt x="8" y="60"/>
                  </a:lnTo>
                  <a:lnTo>
                    <a:pt x="33" y="53"/>
                  </a:lnTo>
                  <a:lnTo>
                    <a:pt x="31" y="53"/>
                  </a:lnTo>
                  <a:lnTo>
                    <a:pt x="20" y="48"/>
                  </a:lnTo>
                  <a:lnTo>
                    <a:pt x="16" y="34"/>
                  </a:lnTo>
                  <a:lnTo>
                    <a:pt x="18" y="24"/>
                  </a:lnTo>
                  <a:lnTo>
                    <a:pt x="24" y="17"/>
                  </a:lnTo>
                  <a:lnTo>
                    <a:pt x="36" y="13"/>
                  </a:lnTo>
                  <a:lnTo>
                    <a:pt x="50" y="10"/>
                  </a:lnTo>
                  <a:lnTo>
                    <a:pt x="60" y="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0" name="Freeform 4">
              <a:extLst>
                <a:ext uri="{FF2B5EF4-FFF2-40B4-BE49-F238E27FC236}">
                  <a16:creationId xmlns:a16="http://schemas.microsoft.com/office/drawing/2014/main" id="{59139CB7-AFB4-4CFA-A716-E4E3EF255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4" y="5086"/>
              <a:ext cx="36" cy="24"/>
            </a:xfrm>
            <a:custGeom>
              <a:avLst/>
              <a:gdLst>
                <a:gd name="T0" fmla="*/ 6 w 36"/>
                <a:gd name="T1" fmla="*/ 0 h 24"/>
                <a:gd name="T2" fmla="*/ 4 w 36"/>
                <a:gd name="T3" fmla="*/ 5 h 24"/>
                <a:gd name="T4" fmla="*/ 0 w 36"/>
                <a:gd name="T5" fmla="*/ 21 h 24"/>
                <a:gd name="T6" fmla="*/ 14 w 36"/>
                <a:gd name="T7" fmla="*/ 24 h 24"/>
                <a:gd name="T8" fmla="*/ 15 w 36"/>
                <a:gd name="T9" fmla="*/ 19 h 24"/>
                <a:gd name="T10" fmla="*/ 21 w 36"/>
                <a:gd name="T11" fmla="*/ 6 h 24"/>
                <a:gd name="T12" fmla="*/ 24 w 36"/>
                <a:gd name="T13" fmla="*/ 4 h 24"/>
                <a:gd name="T14" fmla="*/ 36 w 36"/>
                <a:gd name="T15" fmla="*/ 1 h 24"/>
                <a:gd name="T16" fmla="*/ 6 w 36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24">
                  <a:moveTo>
                    <a:pt x="6" y="0"/>
                  </a:moveTo>
                  <a:lnTo>
                    <a:pt x="4" y="5"/>
                  </a:lnTo>
                  <a:lnTo>
                    <a:pt x="0" y="21"/>
                  </a:lnTo>
                  <a:lnTo>
                    <a:pt x="14" y="24"/>
                  </a:lnTo>
                  <a:lnTo>
                    <a:pt x="15" y="19"/>
                  </a:lnTo>
                  <a:lnTo>
                    <a:pt x="21" y="6"/>
                  </a:lnTo>
                  <a:lnTo>
                    <a:pt x="24" y="4"/>
                  </a:lnTo>
                  <a:lnTo>
                    <a:pt x="36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1" name="Freeform 3">
              <a:extLst>
                <a:ext uri="{FF2B5EF4-FFF2-40B4-BE49-F238E27FC236}">
                  <a16:creationId xmlns:a16="http://schemas.microsoft.com/office/drawing/2014/main" id="{C9E6D9EE-7BFD-4885-8878-F262B1F6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9" y="5070"/>
              <a:ext cx="67" cy="128"/>
            </a:xfrm>
            <a:custGeom>
              <a:avLst/>
              <a:gdLst>
                <a:gd name="T0" fmla="*/ 33 w 67"/>
                <a:gd name="T1" fmla="*/ 0 h 128"/>
                <a:gd name="T2" fmla="*/ 25 w 67"/>
                <a:gd name="T3" fmla="*/ 0 h 128"/>
                <a:gd name="T4" fmla="*/ 14 w 67"/>
                <a:gd name="T5" fmla="*/ 4 h 128"/>
                <a:gd name="T6" fmla="*/ 11 w 67"/>
                <a:gd name="T7" fmla="*/ 6 h 128"/>
                <a:gd name="T8" fmla="*/ 1 w 67"/>
                <a:gd name="T9" fmla="*/ 16 h 128"/>
                <a:gd name="T10" fmla="*/ 31 w 67"/>
                <a:gd name="T11" fmla="*/ 17 h 128"/>
                <a:gd name="T12" fmla="*/ 38 w 67"/>
                <a:gd name="T13" fmla="*/ 18 h 128"/>
                <a:gd name="T14" fmla="*/ 48 w 67"/>
                <a:gd name="T15" fmla="*/ 24 h 128"/>
                <a:gd name="T16" fmla="*/ 49 w 67"/>
                <a:gd name="T17" fmla="*/ 25 h 128"/>
                <a:gd name="T18" fmla="*/ 52 w 67"/>
                <a:gd name="T19" fmla="*/ 42 h 128"/>
                <a:gd name="T20" fmla="*/ 52 w 67"/>
                <a:gd name="T21" fmla="*/ 47 h 128"/>
                <a:gd name="T22" fmla="*/ 50 w 67"/>
                <a:gd name="T23" fmla="*/ 48 h 128"/>
                <a:gd name="T24" fmla="*/ 40 w 67"/>
                <a:gd name="T25" fmla="*/ 51 h 128"/>
                <a:gd name="T26" fmla="*/ 26 w 67"/>
                <a:gd name="T27" fmla="*/ 54 h 128"/>
                <a:gd name="T28" fmla="*/ 25 w 67"/>
                <a:gd name="T29" fmla="*/ 54 h 128"/>
                <a:gd name="T30" fmla="*/ 13 w 67"/>
                <a:gd name="T31" fmla="*/ 58 h 128"/>
                <a:gd name="T32" fmla="*/ 52 w 67"/>
                <a:gd name="T33" fmla="*/ 63 h 128"/>
                <a:gd name="T34" fmla="*/ 52 w 67"/>
                <a:gd name="T35" fmla="*/ 71 h 128"/>
                <a:gd name="T36" fmla="*/ 52 w 67"/>
                <a:gd name="T37" fmla="*/ 76 h 128"/>
                <a:gd name="T38" fmla="*/ 50 w 67"/>
                <a:gd name="T39" fmla="*/ 92 h 128"/>
                <a:gd name="T40" fmla="*/ 49 w 67"/>
                <a:gd name="T41" fmla="*/ 94 h 128"/>
                <a:gd name="T42" fmla="*/ 40 w 67"/>
                <a:gd name="T43" fmla="*/ 106 h 128"/>
                <a:gd name="T44" fmla="*/ 37 w 67"/>
                <a:gd name="T45" fmla="*/ 108 h 128"/>
                <a:gd name="T46" fmla="*/ 25 w 67"/>
                <a:gd name="T47" fmla="*/ 111 h 128"/>
                <a:gd name="T48" fmla="*/ 0 w 67"/>
                <a:gd name="T49" fmla="*/ 118 h 128"/>
                <a:gd name="T50" fmla="*/ 9 w 67"/>
                <a:gd name="T51" fmla="*/ 125 h 128"/>
                <a:gd name="T52" fmla="*/ 22 w 67"/>
                <a:gd name="T53" fmla="*/ 128 h 128"/>
                <a:gd name="T54" fmla="*/ 26 w 67"/>
                <a:gd name="T55" fmla="*/ 127 h 128"/>
                <a:gd name="T56" fmla="*/ 38 w 67"/>
                <a:gd name="T57" fmla="*/ 123 h 128"/>
                <a:gd name="T58" fmla="*/ 43 w 67"/>
                <a:gd name="T59" fmla="*/ 120 h 128"/>
                <a:gd name="T60" fmla="*/ 53 w 67"/>
                <a:gd name="T61" fmla="*/ 110 h 128"/>
                <a:gd name="T62" fmla="*/ 67 w 67"/>
                <a:gd name="T63" fmla="*/ 109 h 128"/>
                <a:gd name="T64" fmla="*/ 67 w 67"/>
                <a:gd name="T65" fmla="*/ 96 h 128"/>
                <a:gd name="T66" fmla="*/ 66 w 67"/>
                <a:gd name="T67" fmla="*/ 74 h 128"/>
                <a:gd name="T68" fmla="*/ 66 w 67"/>
                <a:gd name="T69" fmla="*/ 46 h 128"/>
                <a:gd name="T70" fmla="*/ 66 w 67"/>
                <a:gd name="T71" fmla="*/ 43 h 128"/>
                <a:gd name="T72" fmla="*/ 66 w 67"/>
                <a:gd name="T73" fmla="*/ 27 h 128"/>
                <a:gd name="T74" fmla="*/ 61 w 67"/>
                <a:gd name="T75" fmla="*/ 13 h 128"/>
                <a:gd name="T76" fmla="*/ 61 w 67"/>
                <a:gd name="T77" fmla="*/ 13 h 128"/>
                <a:gd name="T78" fmla="*/ 51 w 67"/>
                <a:gd name="T79" fmla="*/ 3 h 128"/>
                <a:gd name="T80" fmla="*/ 46 w 67"/>
                <a:gd name="T81" fmla="*/ 1 h 128"/>
                <a:gd name="T82" fmla="*/ 33 w 67"/>
                <a:gd name="T8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7" h="128">
                  <a:moveTo>
                    <a:pt x="33" y="0"/>
                  </a:moveTo>
                  <a:lnTo>
                    <a:pt x="25" y="0"/>
                  </a:lnTo>
                  <a:lnTo>
                    <a:pt x="14" y="4"/>
                  </a:lnTo>
                  <a:lnTo>
                    <a:pt x="11" y="6"/>
                  </a:lnTo>
                  <a:lnTo>
                    <a:pt x="1" y="16"/>
                  </a:lnTo>
                  <a:lnTo>
                    <a:pt x="31" y="17"/>
                  </a:lnTo>
                  <a:lnTo>
                    <a:pt x="38" y="18"/>
                  </a:lnTo>
                  <a:lnTo>
                    <a:pt x="48" y="24"/>
                  </a:lnTo>
                  <a:lnTo>
                    <a:pt x="49" y="25"/>
                  </a:lnTo>
                  <a:lnTo>
                    <a:pt x="52" y="42"/>
                  </a:lnTo>
                  <a:lnTo>
                    <a:pt x="52" y="47"/>
                  </a:lnTo>
                  <a:lnTo>
                    <a:pt x="50" y="48"/>
                  </a:lnTo>
                  <a:lnTo>
                    <a:pt x="40" y="51"/>
                  </a:lnTo>
                  <a:lnTo>
                    <a:pt x="26" y="54"/>
                  </a:lnTo>
                  <a:lnTo>
                    <a:pt x="25" y="54"/>
                  </a:lnTo>
                  <a:lnTo>
                    <a:pt x="13" y="58"/>
                  </a:lnTo>
                  <a:lnTo>
                    <a:pt x="52" y="63"/>
                  </a:lnTo>
                  <a:lnTo>
                    <a:pt x="52" y="71"/>
                  </a:lnTo>
                  <a:lnTo>
                    <a:pt x="52" y="76"/>
                  </a:lnTo>
                  <a:lnTo>
                    <a:pt x="50" y="92"/>
                  </a:lnTo>
                  <a:lnTo>
                    <a:pt x="49" y="94"/>
                  </a:lnTo>
                  <a:lnTo>
                    <a:pt x="40" y="106"/>
                  </a:lnTo>
                  <a:lnTo>
                    <a:pt x="37" y="108"/>
                  </a:lnTo>
                  <a:lnTo>
                    <a:pt x="25" y="111"/>
                  </a:lnTo>
                  <a:lnTo>
                    <a:pt x="0" y="118"/>
                  </a:lnTo>
                  <a:lnTo>
                    <a:pt x="9" y="125"/>
                  </a:lnTo>
                  <a:lnTo>
                    <a:pt x="22" y="128"/>
                  </a:lnTo>
                  <a:lnTo>
                    <a:pt x="26" y="127"/>
                  </a:lnTo>
                  <a:lnTo>
                    <a:pt x="38" y="123"/>
                  </a:lnTo>
                  <a:lnTo>
                    <a:pt x="43" y="120"/>
                  </a:lnTo>
                  <a:lnTo>
                    <a:pt x="53" y="110"/>
                  </a:lnTo>
                  <a:lnTo>
                    <a:pt x="67" y="109"/>
                  </a:lnTo>
                  <a:lnTo>
                    <a:pt x="67" y="96"/>
                  </a:lnTo>
                  <a:lnTo>
                    <a:pt x="66" y="74"/>
                  </a:lnTo>
                  <a:lnTo>
                    <a:pt x="66" y="46"/>
                  </a:lnTo>
                  <a:lnTo>
                    <a:pt x="66" y="43"/>
                  </a:lnTo>
                  <a:lnTo>
                    <a:pt x="66" y="27"/>
                  </a:lnTo>
                  <a:lnTo>
                    <a:pt x="61" y="13"/>
                  </a:lnTo>
                  <a:lnTo>
                    <a:pt x="51" y="3"/>
                  </a:lnTo>
                  <a:lnTo>
                    <a:pt x="46" y="1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2" name="Line 2">
              <a:extLst>
                <a:ext uri="{FF2B5EF4-FFF2-40B4-BE49-F238E27FC236}">
                  <a16:creationId xmlns:a16="http://schemas.microsoft.com/office/drawing/2014/main" id="{0C859036-7636-4740-B3B8-A30C837D43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235" y="5375"/>
              <a:ext cx="1" cy="244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994699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92" y="940564"/>
            <a:ext cx="10619204" cy="787651"/>
          </a:xfrm>
        </p:spPr>
        <p:txBody>
          <a:bodyPr>
            <a:normAutofit fontScale="90000"/>
          </a:bodyPr>
          <a:lstStyle/>
          <a:p>
            <a:r>
              <a:rPr lang="fr-FR" sz="2800" b="1" dirty="0"/>
              <a:t>6.2 </a:t>
            </a:r>
            <a:r>
              <a:rPr lang="fr-FR" sz="2800" b="1" dirty="0" err="1"/>
              <a:t>Liên</a:t>
            </a:r>
            <a:r>
              <a:rPr lang="fr-FR" sz="2800" b="1" dirty="0"/>
              <a:t> </a:t>
            </a:r>
            <a:r>
              <a:rPr lang="fr-FR" sz="2800" b="1" dirty="0" err="1"/>
              <a:t>hệ</a:t>
            </a:r>
            <a:r>
              <a:rPr lang="fr-FR" sz="2800" b="1" dirty="0"/>
              <a:t> </a:t>
            </a:r>
            <a:r>
              <a:rPr lang="fr-FR" sz="2800" b="1" dirty="0" err="1"/>
              <a:t>giữa</a:t>
            </a:r>
            <a:r>
              <a:rPr lang="fr-FR" sz="2800" b="1" dirty="0"/>
              <a:t> </a:t>
            </a:r>
            <a:r>
              <a:rPr lang="fr-FR" sz="2800" b="1" dirty="0" err="1"/>
              <a:t>momen</a:t>
            </a:r>
            <a:r>
              <a:rPr lang="fr-FR" sz="2800" b="1" dirty="0"/>
              <a:t> </a:t>
            </a:r>
            <a:r>
              <a:rPr lang="fr-FR" sz="2800" b="1" dirty="0" err="1"/>
              <a:t>xoắn</a:t>
            </a:r>
            <a:r>
              <a:rPr lang="fr-FR" sz="2800" b="1" dirty="0"/>
              <a:t> </a:t>
            </a:r>
            <a:r>
              <a:rPr lang="fr-FR" sz="2800" b="1" dirty="0" err="1"/>
              <a:t>ngoại</a:t>
            </a:r>
            <a:r>
              <a:rPr lang="fr-FR" sz="2800" b="1" dirty="0"/>
              <a:t> </a:t>
            </a:r>
            <a:r>
              <a:rPr lang="fr-FR" sz="2800" b="1" dirty="0" err="1"/>
              <a:t>lực</a:t>
            </a:r>
            <a:r>
              <a:rPr lang="fr-FR" sz="2800" b="1" dirty="0"/>
              <a:t> </a:t>
            </a:r>
            <a:r>
              <a:rPr lang="fr-FR" sz="2800" b="1" dirty="0" err="1"/>
              <a:t>với</a:t>
            </a:r>
            <a:r>
              <a:rPr lang="fr-FR" sz="2800" b="1" dirty="0"/>
              <a:t> </a:t>
            </a:r>
            <a:r>
              <a:rPr lang="fr-FR" sz="2800" b="1" dirty="0" err="1"/>
              <a:t>công</a:t>
            </a:r>
            <a:r>
              <a:rPr lang="fr-FR" sz="2800" b="1" dirty="0"/>
              <a:t> </a:t>
            </a:r>
            <a:r>
              <a:rPr lang="fr-FR" sz="2800" b="1" dirty="0" err="1"/>
              <a:t>suất</a:t>
            </a:r>
            <a:r>
              <a:rPr lang="fr-FR" sz="2800" b="1" dirty="0"/>
              <a:t> </a:t>
            </a:r>
            <a:r>
              <a:rPr lang="fr-FR" sz="2800" b="1" dirty="0" err="1"/>
              <a:t>và</a:t>
            </a:r>
            <a:r>
              <a:rPr lang="fr-FR" sz="2800" b="1" dirty="0"/>
              <a:t> </a:t>
            </a:r>
            <a:r>
              <a:rPr lang="fr-FR" sz="2800" b="1" dirty="0" err="1"/>
              <a:t>số</a:t>
            </a:r>
            <a:r>
              <a:rPr lang="fr-FR" sz="2800" b="1" dirty="0"/>
              <a:t> </a:t>
            </a:r>
            <a:r>
              <a:rPr lang="fr-FR" sz="2800" b="1" dirty="0" err="1"/>
              <a:t>vòng</a:t>
            </a:r>
            <a:r>
              <a:rPr lang="fr-FR" sz="2800" b="1" dirty="0"/>
              <a:t> </a:t>
            </a:r>
            <a:r>
              <a:rPr lang="fr-FR" sz="2800" b="1" dirty="0" err="1"/>
              <a:t>quay</a:t>
            </a:r>
            <a:r>
              <a:rPr lang="fr-FR" sz="2800" b="1" dirty="0"/>
              <a:t> </a:t>
            </a:r>
            <a:r>
              <a:rPr lang="fr-FR" sz="2800" b="1" dirty="0" err="1"/>
              <a:t>của</a:t>
            </a:r>
            <a:r>
              <a:rPr lang="fr-FR" sz="2800" b="1" dirty="0"/>
              <a:t> </a:t>
            </a:r>
            <a:r>
              <a:rPr lang="fr-FR" sz="2800" b="1" dirty="0" err="1"/>
              <a:t>trục</a:t>
            </a:r>
            <a:r>
              <a:rPr lang="fr-FR" sz="2800" b="1" dirty="0"/>
              <a:t> </a:t>
            </a:r>
            <a:r>
              <a:rPr lang="fr-FR" sz="2800" b="1" dirty="0" err="1"/>
              <a:t>truyền</a:t>
            </a:r>
            <a:endParaRPr lang="en-US" sz="28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9CB1A35-C544-43EF-AD4C-9D06797C1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492" y="1904856"/>
            <a:ext cx="8229600" cy="475881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Quan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xoắn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85CC403-B47B-452F-BAD7-97CFB0D7B4A8}"/>
                  </a:ext>
                </a:extLst>
              </p:cNvPr>
              <p:cNvSpPr/>
              <p:nvPr/>
            </p:nvSpPr>
            <p:spPr>
              <a:xfrm>
                <a:off x="1819137" y="2579740"/>
                <a:ext cx="1771650" cy="9566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3000" smtClean="0"/>
                        <m:t>M</m:t>
                      </m:r>
                      <m:r>
                        <m:rPr>
                          <m:nor/>
                        </m:rPr>
                        <a:rPr lang="en-AU" sz="3000" smtClean="0"/>
                        <m:t>=</m:t>
                      </m:r>
                      <m:f>
                        <m:fPr>
                          <m:ctrlPr>
                            <a:rPr lang="en-A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000" i="1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AU" sz="3000" i="1">
                              <a:latin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</m:oMath>
                  </m:oMathPara>
                </a14:m>
                <a:endParaRPr lang="en-AU" sz="3000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85CC403-B47B-452F-BAD7-97CFB0D7B4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137" y="2579740"/>
                <a:ext cx="1771650" cy="9566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 descr="A picture containing table&#10;&#10;Description automatically generated">
            <a:extLst>
              <a:ext uri="{FF2B5EF4-FFF2-40B4-BE49-F238E27FC236}">
                <a16:creationId xmlns:a16="http://schemas.microsoft.com/office/drawing/2014/main" id="{DD482324-6C17-401A-990A-424F018788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18" y="3712989"/>
            <a:ext cx="7002023" cy="198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10549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13B39"/>
      </a:dk2>
      <a:lt2>
        <a:srgbClr val="E8E4E2"/>
      </a:lt2>
      <a:accent1>
        <a:srgbClr val="29A3E7"/>
      </a:accent1>
      <a:accent2>
        <a:srgbClr val="14B4AA"/>
      </a:accent2>
      <a:accent3>
        <a:srgbClr val="21B970"/>
      </a:accent3>
      <a:accent4>
        <a:srgbClr val="14BA26"/>
      </a:accent4>
      <a:accent5>
        <a:srgbClr val="4FB720"/>
      </a:accent5>
      <a:accent6>
        <a:srgbClr val="85AF13"/>
      </a:accent6>
      <a:hlink>
        <a:srgbClr val="3F9331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</TotalTime>
  <Words>1059</Words>
  <Application>Microsoft Office PowerPoint</Application>
  <PresentationFormat>Widescreen</PresentationFormat>
  <Paragraphs>201</Paragraphs>
  <Slides>22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SimSun</vt:lpstr>
      <vt:lpstr>Arial</vt:lpstr>
      <vt:lpstr>Avenir Next LT Pro</vt:lpstr>
      <vt:lpstr>Calibri</vt:lpstr>
      <vt:lpstr>Cambria Math</vt:lpstr>
      <vt:lpstr>Symbol</vt:lpstr>
      <vt:lpstr>Times New Roman</vt:lpstr>
      <vt:lpstr>Wingdings</vt:lpstr>
      <vt:lpstr>AccentBoxVTI</vt:lpstr>
      <vt:lpstr>Equation</vt:lpstr>
      <vt:lpstr>MathType 6.0 Equation</vt:lpstr>
      <vt:lpstr>PowerPoint Presentation</vt:lpstr>
      <vt:lpstr>6.1. Khái niệm</vt:lpstr>
      <vt:lpstr>6.1. Khái niệm</vt:lpstr>
      <vt:lpstr>6.1. Khái niệm</vt:lpstr>
      <vt:lpstr>Biểu đồ momen xoắn nội lực Mz</vt:lpstr>
      <vt:lpstr>PowerPoint Presentation</vt:lpstr>
      <vt:lpstr>PowerPoint Presentation</vt:lpstr>
      <vt:lpstr>PowerPoint Presentation</vt:lpstr>
      <vt:lpstr>6.2 Liên hệ giữa momen xoắn ngoại lực với công suất và số vòng quay của trục truyền</vt:lpstr>
      <vt:lpstr>6.3. Ứng suất trên thanh có mặt cắt ngang hình tròn chịu xoắn </vt:lpstr>
      <vt:lpstr>6.4 Mô men chống xoắn của mặt cắt ngang</vt:lpstr>
      <vt:lpstr>6.4 Mô men chống xoắn của mặt cắt ngang</vt:lpstr>
      <vt:lpstr>PowerPoint Presentation</vt:lpstr>
      <vt:lpstr>6.5 Công thức tính biến dạng khi xoắn</vt:lpstr>
      <vt:lpstr>6.5 Công thức tính biến dạng khi xoắn</vt:lpstr>
      <vt:lpstr>6.6 Điều kiện bền – điều kiện cứng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XOẮN THUẦN TÚY NHỮNG MẶT CẮT NGANG TRÒN</dc:title>
  <dc:creator>NDS</dc:creator>
  <cp:lastModifiedBy>Nguyễn Đức Sỹ</cp:lastModifiedBy>
  <cp:revision>76</cp:revision>
  <dcterms:created xsi:type="dcterms:W3CDTF">2020-03-19T04:02:18Z</dcterms:created>
  <dcterms:modified xsi:type="dcterms:W3CDTF">2023-03-22T08:07:31Z</dcterms:modified>
</cp:coreProperties>
</file>