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81" r:id="rId2"/>
    <p:sldId id="257" r:id="rId3"/>
    <p:sldId id="258" r:id="rId4"/>
    <p:sldId id="259" r:id="rId5"/>
    <p:sldId id="260" r:id="rId6"/>
    <p:sldId id="359" r:id="rId7"/>
    <p:sldId id="261" r:id="rId8"/>
    <p:sldId id="360" r:id="rId9"/>
    <p:sldId id="361" r:id="rId10"/>
    <p:sldId id="363" r:id="rId11"/>
    <p:sldId id="365" r:id="rId12"/>
    <p:sldId id="377" r:id="rId13"/>
    <p:sldId id="378" r:id="rId14"/>
    <p:sldId id="379" r:id="rId15"/>
    <p:sldId id="364" r:id="rId16"/>
    <p:sldId id="367" r:id="rId17"/>
    <p:sldId id="368" r:id="rId18"/>
    <p:sldId id="369" r:id="rId19"/>
    <p:sldId id="370" r:id="rId20"/>
    <p:sldId id="371" r:id="rId21"/>
    <p:sldId id="372" r:id="rId22"/>
    <p:sldId id="373" r:id="rId23"/>
    <p:sldId id="38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U9qlfIe0GjkZ2vYhJ6CxJA==" hashData="MVr52V0Kd63BZLdpftfi6fPO7luybYXInC7K8DTPV0aB1NJSLgEj6Ohpi98IG3G6D1zfo1CGr3eCeJmjibpam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9D6BF-A7A3-4972-9C60-0B3218CA2AC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90106-79EA-48A8-A33D-BC004A5F9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52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vi-VN"/>
              <a:t>CHUWOW</a:t>
            </a:r>
          </a:p>
        </p:txBody>
      </p:sp>
    </p:spTree>
    <p:extLst>
      <p:ext uri="{BB962C8B-B14F-4D97-AF65-F5344CB8AC3E}">
        <p14:creationId xmlns:p14="http://schemas.microsoft.com/office/powerpoint/2010/main" val="314229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2C8F5-276E-4D14-B2D0-BA79B04FF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FBBDF8-D7C3-46CE-AD5B-B46684B192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3C782D-6232-4652-B976-5099E54BD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BE15-52BA-4581-B0F1-539A298DB2B5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0DB3B-369D-4693-9708-E81040DD0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3F199-B263-430D-AC95-854A0C3AC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BA4C-CF8C-4442-9AC9-FC11685BF850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158775-38B9-4126-8975-C27CCB8E5C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62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ECF17-5DD4-400B-836D-1F66C87F2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187BF1-9DB2-4371-A176-752CE34A59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1E70F-8BB4-40B0-B5DD-A4200EAAD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BE15-52BA-4581-B0F1-539A298DB2B5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42C9A-9FE5-469D-8F74-43083461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685DC-C740-4112-8F44-AAD598BF6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BA4C-CF8C-4442-9AC9-FC11685BF8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045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C8AAD7-8073-44C5-9C3C-C626032D95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CE35E-2ACD-4185-B216-72DE32077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827D1-ED09-4123-A8C0-22E90223B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BE15-52BA-4581-B0F1-539A298DB2B5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8AC98-420D-41E0-B669-11B74670B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4CE24-EF7C-4ADE-B376-C4C9E7C3B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BA4C-CF8C-4442-9AC9-FC11685BF8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463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8ED4A-6653-4F89-9E5E-5BAC01E74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B1ABD-CEE2-4BBC-AA98-3BDAAF4A2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02A85-F112-4EA2-9EC6-5EA74F947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BE15-52BA-4581-B0F1-539A298DB2B5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E4DB6-16F1-4FD9-8CE0-F07D49FDD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191E4-B2C1-4BC1-BE11-CAA8D932D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BA4C-CF8C-4442-9AC9-FC11685BF850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872C032-7E26-46A4-B5B9-5BDBA623E0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385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5F66E-F2FA-4232-B2FE-EB7E84A15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ED49F-6F5E-4820-8CAE-5955A3B51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A6E39-7500-4068-9411-8F6508AC8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BE15-52BA-4581-B0F1-539A298DB2B5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E9345-553B-483D-9B61-233A1845C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2C7FD-7080-4C00-B632-55BC591A2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BA4C-CF8C-4442-9AC9-FC11685BF8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855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EBF4-9D71-4829-A6B2-3419C311E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DD335-A9EA-4A3E-AB67-0624EF10C7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A6675D-43DA-42F7-9E97-ADA81C1C5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208D6D-C484-4679-AB75-B9BE35B03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BE15-52BA-4581-B0F1-539A298DB2B5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D54DC8-1C47-4055-8088-41CB9516F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FFBE4A-CB00-4AC1-9100-7312CD72E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BA4C-CF8C-4442-9AC9-FC11685BF8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7100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25D4-EB08-44B3-A113-7862D4EA9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EAA4E-05CF-4EE0-8D4C-1AAAAC1C8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984826-7E4A-42B5-9A10-1F2B5D329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FA4CC3-B5CB-47F8-9D78-B6BE3A1130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D3102A-DD77-4FCD-ACA9-0773CD114C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62260A-B69B-4592-9FBD-69E2C5B66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BE15-52BA-4581-B0F1-539A298DB2B5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B5B7B9-5B38-4E17-920C-FED1208DC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795F82-ABD1-493D-8DCA-079BC80F7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BA4C-CF8C-4442-9AC9-FC11685BF8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849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6B8D8-D185-452C-82EF-FF17F9E70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73F9F-C4A8-4468-85B2-B52BDC016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BE15-52BA-4581-B0F1-539A298DB2B5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7C02F4-9F5C-482E-9B65-A9D32C3B1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AF1871-5B05-4CB5-B858-629F8415A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BA4C-CF8C-4442-9AC9-FC11685BF8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59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2B9079-C093-490D-88BC-353F7684D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BE15-52BA-4581-B0F1-539A298DB2B5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462524-FB2F-4F59-9EBF-B54804E4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94C5C6-76A2-4C10-B7DA-C67C24BBF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BA4C-CF8C-4442-9AC9-FC11685BF8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192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9FD92-C318-4DB6-8D48-1A9BE501A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415B-0C38-423F-847E-750806C43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6593A6-D6DD-44E0-919B-DA0681984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C8801-DA8E-4B69-BBEF-8B95BC6A3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BE15-52BA-4581-B0F1-539A298DB2B5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CF1679-0BEB-438F-BCF7-F68092D8A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3BAE96-5658-4E48-911D-27B362247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BA4C-CF8C-4442-9AC9-FC11685BF8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713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3824D-B126-4877-85F4-B9CE19BBB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C63C30-D286-413B-B802-5A0C3D793E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70F63E-E3D7-47C6-974C-C1BC847C0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7835F-F24A-4687-879D-8215494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BE15-52BA-4581-B0F1-539A298DB2B5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855DC6-74D6-4DA9-A1B1-560C7DA53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1AC75-0E6A-4164-8FBB-887700C53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BA4C-CF8C-4442-9AC9-FC11685BF8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4214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2C77E4-1DFF-4FAB-B58F-95FEBDE47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9D791-5FEE-4511-B06B-44BA2BD70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82A55-8D38-4BC8-AAC6-83ACEB2FAC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1BE15-52BA-4581-B0F1-539A298DB2B5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125CB-5ABA-4F41-B36A-53FC44CA5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4E0AF-E5B0-4B40-9D5A-2593C242E5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7BA4C-CF8C-4442-9AC9-FC11685BF8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4426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png"/><Relationship Id="rId5" Type="http://schemas.openxmlformats.org/officeDocument/2006/relationships/image" Target="../media/image22.png"/><Relationship Id="rId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png"/><Relationship Id="rId5" Type="http://schemas.openxmlformats.org/officeDocument/2006/relationships/image" Target="../media/image22.png"/><Relationship Id="rId4" Type="http://schemas.openxmlformats.org/officeDocument/2006/relationships/image" Target="../media/image2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12.bin"/><Relationship Id="rId7" Type="http://schemas.openxmlformats.org/officeDocument/2006/relationships/image" Target="../media/image34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35.jpg"/><Relationship Id="rId4" Type="http://schemas.openxmlformats.org/officeDocument/2006/relationships/image" Target="../media/image31.wmf"/><Relationship Id="rId9" Type="http://schemas.openxmlformats.org/officeDocument/2006/relationships/image" Target="../media/image3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47.wmf"/><Relationship Id="rId5" Type="http://schemas.openxmlformats.org/officeDocument/2006/relationships/image" Target="../media/image44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4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2.png"/><Relationship Id="rId4" Type="http://schemas.openxmlformats.org/officeDocument/2006/relationships/image" Target="../media/image8.wmf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1F277-3E7A-4C3A-92A0-F2391892C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798473"/>
          </a:xfrm>
        </p:spPr>
        <p:txBody>
          <a:bodyPr>
            <a:normAutofit/>
          </a:bodyPr>
          <a:lstStyle/>
          <a:p>
            <a:pPr algn="l"/>
            <a:r>
              <a:rPr lang="en-US" sz="3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5</a:t>
            </a:r>
            <a:br>
              <a:rPr lang="en-US" sz="3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ĐẶC TRƯNG HÌNH HỌC CỦA MẶT CẮT NGANG PHẲNG</a:t>
            </a:r>
            <a:endParaRPr lang="en-AU" sz="3800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F7DFC8A-F76E-4248-A5EA-645278603672}"/>
              </a:ext>
            </a:extLst>
          </p:cNvPr>
          <p:cNvSpPr txBox="1">
            <a:spLocks/>
          </p:cNvSpPr>
          <p:nvPr/>
        </p:nvSpPr>
        <p:spPr>
          <a:xfrm>
            <a:off x="1789839" y="889000"/>
            <a:ext cx="753427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b="1">
                <a:latin typeface="Arial" panose="020B0604020202020204" pitchFamily="34" charset="0"/>
                <a:cs typeface="Arial" panose="020B0604020202020204" pitchFamily="34" charset="0"/>
              </a:rPr>
              <a:t>CHƯƠNG 5</a:t>
            </a:r>
            <a:br>
              <a:rPr lang="en-US" sz="38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800" b="1">
                <a:latin typeface="Arial" panose="020B0604020202020204" pitchFamily="34" charset="0"/>
                <a:cs typeface="Arial" panose="020B0604020202020204" pitchFamily="34" charset="0"/>
              </a:rPr>
              <a:t> ĐẶC TRƯNG HÌNH HỌC CỦA MẶT CẮT NGANG PHẲNG</a:t>
            </a:r>
            <a:endParaRPr lang="en-AU" sz="3800" dirty="0"/>
          </a:p>
        </p:txBody>
      </p:sp>
    </p:spTree>
    <p:extLst>
      <p:ext uri="{BB962C8B-B14F-4D97-AF65-F5344CB8AC3E}">
        <p14:creationId xmlns:p14="http://schemas.microsoft.com/office/powerpoint/2010/main" val="2634736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350" y="862449"/>
            <a:ext cx="10039350" cy="61520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5.3. </a:t>
            </a:r>
            <a:r>
              <a:rPr lang="en-US" dirty="0" err="1">
                <a:solidFill>
                  <a:srgbClr val="FF0000"/>
                </a:solidFill>
              </a:rPr>
              <a:t>Mô</a:t>
            </a:r>
            <a:r>
              <a:rPr lang="en-US" dirty="0">
                <a:solidFill>
                  <a:srgbClr val="FF0000"/>
                </a:solidFill>
              </a:rPr>
              <a:t> men </a:t>
            </a:r>
            <a:r>
              <a:rPr lang="en-US" dirty="0" err="1">
                <a:solidFill>
                  <a:srgbClr val="FF0000"/>
                </a:solidFill>
              </a:rPr>
              <a:t>quán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tính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bán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kính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tính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highlight>
                  <a:srgbClr val="FFFF00"/>
                </a:highlight>
              </a:rPr>
              <a:t>5.3.1. </a:t>
            </a:r>
            <a:r>
              <a:rPr lang="en-US" dirty="0" err="1">
                <a:highlight>
                  <a:srgbClr val="FFFF00"/>
                </a:highlight>
              </a:rPr>
              <a:t>Momen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quán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tính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đối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với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một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trục</a:t>
            </a:r>
            <a:r>
              <a:rPr lang="en-US" dirty="0">
                <a:highlight>
                  <a:srgbClr val="FFFF00"/>
                </a:highlight>
              </a:rPr>
              <a:t>: (</a:t>
            </a:r>
            <a:r>
              <a:rPr lang="en-US" dirty="0" err="1">
                <a:highlight>
                  <a:srgbClr val="FFFF00"/>
                </a:highlight>
              </a:rPr>
              <a:t>gọi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tắt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là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momen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quán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tính</a:t>
            </a:r>
            <a:r>
              <a:rPr lang="en-US" dirty="0">
                <a:highlight>
                  <a:srgbClr val="FFFF00"/>
                </a:highlight>
              </a:rPr>
              <a:t>)</a:t>
            </a:r>
          </a:p>
          <a:p>
            <a:endParaRPr lang="en-US" dirty="0"/>
          </a:p>
          <a:p>
            <a:endParaRPr lang="en-AU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946851"/>
              </p:ext>
            </p:extLst>
          </p:nvPr>
        </p:nvGraphicFramePr>
        <p:xfrm>
          <a:off x="1257300" y="3351588"/>
          <a:ext cx="4099244" cy="928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3" imgW="1625400" imgH="368280" progId="Equation.DSMT4">
                  <p:embed/>
                </p:oleObj>
              </mc:Choice>
              <mc:Fallback>
                <p:oleObj name="Equation" r:id="rId3" imgW="1625400" imgH="3682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7300" y="3351588"/>
                        <a:ext cx="4099244" cy="9287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4BB8629D-8308-45E5-A0CF-6CB15F0F25FD}"/>
              </a:ext>
            </a:extLst>
          </p:cNvPr>
          <p:cNvGrpSpPr/>
          <p:nvPr/>
        </p:nvGrpSpPr>
        <p:grpSpPr>
          <a:xfrm>
            <a:off x="6428795" y="2923995"/>
            <a:ext cx="4452356" cy="3520104"/>
            <a:chOff x="7303311" y="3713222"/>
            <a:chExt cx="3683050" cy="2765306"/>
          </a:xfrm>
        </p:grpSpPr>
        <p:pic>
          <p:nvPicPr>
            <p:cNvPr id="8" name="Picture 7" descr="A picture containing sitting, game&#10;&#10;Description automatically generated">
              <a:extLst>
                <a:ext uri="{FF2B5EF4-FFF2-40B4-BE49-F238E27FC236}">
                  <a16:creationId xmlns:a16="http://schemas.microsoft.com/office/drawing/2014/main" id="{3B7604E1-6C9D-49FC-A3EF-928225FBF0A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3311" y="3713222"/>
              <a:ext cx="3683050" cy="276530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2029AD6-4804-403D-BDD3-A190424B0F8A}"/>
                </a:ext>
              </a:extLst>
            </p:cNvPr>
            <p:cNvSpPr txBox="1"/>
            <p:nvPr/>
          </p:nvSpPr>
          <p:spPr>
            <a:xfrm>
              <a:off x="8486775" y="4726543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</a:t>
              </a:r>
              <a:endParaRPr lang="en-AU" dirty="0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DF655E15-928C-4D98-9478-0D274F3FC7B4}"/>
              </a:ext>
            </a:extLst>
          </p:cNvPr>
          <p:cNvSpPr/>
          <p:nvPr/>
        </p:nvSpPr>
        <p:spPr>
          <a:xfrm>
            <a:off x="672747" y="2227995"/>
            <a:ext cx="1013812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228600" algn="just">
              <a:spcAft>
                <a:spcPts val="0"/>
              </a:spcAft>
            </a:pP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Momen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quán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trục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x hay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trục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AU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95A9BA-DE8A-47C6-A865-9EECB86E793D}"/>
              </a:ext>
            </a:extLst>
          </p:cNvPr>
          <p:cNvSpPr/>
          <p:nvPr/>
        </p:nvSpPr>
        <p:spPr>
          <a:xfrm>
            <a:off x="825073" y="4815492"/>
            <a:ext cx="343715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228600" algn="just">
              <a:spcAft>
                <a:spcPts val="0"/>
              </a:spcAft>
            </a:pP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: m</a:t>
            </a:r>
            <a:r>
              <a:rPr lang="en-US" sz="25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cm</a:t>
            </a:r>
            <a:r>
              <a:rPr lang="en-US" sz="25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…</a:t>
            </a:r>
            <a:endParaRPr lang="en-AU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874211E-F718-4440-BE19-AB7080DF3DE0}"/>
                  </a:ext>
                </a:extLst>
              </p:cNvPr>
              <p:cNvSpPr/>
              <p:nvPr/>
            </p:nvSpPr>
            <p:spPr>
              <a:xfrm>
                <a:off x="1532482" y="5352966"/>
                <a:ext cx="1502527" cy="5074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5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5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AU" sz="25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AU" sz="2500" i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AU" sz="2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5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AU" sz="25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AU" sz="2500" i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AU" sz="2500" i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AU" sz="25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874211E-F718-4440-BE19-AB7080DF3D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482" y="5352966"/>
                <a:ext cx="1502527" cy="507447"/>
              </a:xfrm>
              <a:prstGeom prst="rect">
                <a:avLst/>
              </a:prstGeom>
              <a:blipFill>
                <a:blip r:embed="rId6"/>
                <a:stretch>
                  <a:fillRect b="-60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8BC0000A-3434-4EB7-B58E-765CA592A5ED}"/>
              </a:ext>
            </a:extLst>
          </p:cNvPr>
          <p:cNvSpPr/>
          <p:nvPr/>
        </p:nvSpPr>
        <p:spPr>
          <a:xfrm>
            <a:off x="1257300" y="3282735"/>
            <a:ext cx="4173697" cy="10563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8647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350" y="779325"/>
            <a:ext cx="10039350" cy="61520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5.3. </a:t>
            </a:r>
            <a:r>
              <a:rPr lang="en-US" dirty="0" err="1">
                <a:solidFill>
                  <a:srgbClr val="FF0000"/>
                </a:solidFill>
              </a:rPr>
              <a:t>Mô</a:t>
            </a:r>
            <a:r>
              <a:rPr lang="en-US" dirty="0">
                <a:solidFill>
                  <a:srgbClr val="FF0000"/>
                </a:solidFill>
              </a:rPr>
              <a:t> men </a:t>
            </a:r>
            <a:r>
              <a:rPr lang="en-US" dirty="0" err="1">
                <a:solidFill>
                  <a:srgbClr val="FF0000"/>
                </a:solidFill>
              </a:rPr>
              <a:t>quán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tính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bán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kính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tính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5.3.2. </a:t>
            </a:r>
            <a:r>
              <a:rPr lang="en-US" dirty="0" err="1">
                <a:highlight>
                  <a:srgbClr val="FFFF00"/>
                </a:highlight>
              </a:rPr>
              <a:t>Momen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quán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tính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độc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cực</a:t>
            </a:r>
            <a:r>
              <a:rPr lang="en-US" dirty="0">
                <a:highlight>
                  <a:srgbClr val="FFFF00"/>
                </a:highlight>
              </a:rPr>
              <a:t>: (</a:t>
            </a:r>
            <a:r>
              <a:rPr lang="en-US" dirty="0" err="1">
                <a:highlight>
                  <a:srgbClr val="FFFF00"/>
                </a:highlight>
              </a:rPr>
              <a:t>đối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với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một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điểm</a:t>
            </a:r>
            <a:r>
              <a:rPr lang="en-US" dirty="0">
                <a:highlight>
                  <a:srgbClr val="FFFF00"/>
                </a:highlight>
              </a:rPr>
              <a:t>)</a:t>
            </a:r>
            <a:endParaRPr lang="en-AU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sz="2400" dirty="0" err="1"/>
              <a:t>Mô</a:t>
            </a:r>
            <a:r>
              <a:rPr lang="en-US" sz="2400" dirty="0"/>
              <a:t> men </a:t>
            </a:r>
            <a:r>
              <a:rPr lang="en-US" sz="2400" dirty="0" err="1"/>
              <a:t>quán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</a:t>
            </a:r>
            <a:r>
              <a:rPr lang="en-US" sz="2400" dirty="0" err="1"/>
              <a:t>cắt</a:t>
            </a:r>
            <a:r>
              <a:rPr lang="en-US" sz="2400" dirty="0"/>
              <a:t> </a:t>
            </a:r>
            <a:r>
              <a:rPr lang="en-US" sz="2400" dirty="0" err="1"/>
              <a:t>đối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điểm</a:t>
            </a:r>
            <a:r>
              <a:rPr lang="en-US" sz="2400" dirty="0"/>
              <a:t> O (</a:t>
            </a:r>
            <a:r>
              <a:rPr lang="en-US" sz="2400" dirty="0" err="1"/>
              <a:t>còn</a:t>
            </a:r>
            <a:r>
              <a:rPr lang="en-US" sz="2400" dirty="0"/>
              <a:t> </a:t>
            </a:r>
            <a:r>
              <a:rPr lang="en-US" sz="2400" dirty="0" err="1"/>
              <a:t>gọi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mô</a:t>
            </a:r>
            <a:r>
              <a:rPr lang="en-US" sz="2400" dirty="0"/>
              <a:t> men </a:t>
            </a:r>
            <a:r>
              <a:rPr lang="en-US" sz="2400" dirty="0" err="1"/>
              <a:t>quán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độc</a:t>
            </a:r>
            <a:r>
              <a:rPr lang="en-US" sz="2400" dirty="0"/>
              <a:t> </a:t>
            </a:r>
            <a:r>
              <a:rPr lang="en-US" sz="2400" dirty="0" err="1"/>
              <a:t>cực</a:t>
            </a:r>
            <a:r>
              <a:rPr lang="en-US" sz="2400" dirty="0"/>
              <a:t>)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biểu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 </a:t>
            </a:r>
            <a:r>
              <a:rPr lang="en-US" sz="2400" dirty="0" err="1"/>
              <a:t>tích</a:t>
            </a:r>
            <a:r>
              <a:rPr lang="en-US" sz="2400" dirty="0"/>
              <a:t> </a:t>
            </a:r>
            <a:r>
              <a:rPr lang="en-US" sz="2400" dirty="0" err="1"/>
              <a:t>phân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Với</a:t>
            </a:r>
            <a:r>
              <a:rPr lang="en-US" sz="2400" dirty="0"/>
              <a:t>: </a:t>
            </a:r>
            <a:r>
              <a:rPr lang="el-GR" sz="2400" dirty="0"/>
              <a:t>ρ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khoảng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điểm</a:t>
            </a:r>
            <a:r>
              <a:rPr lang="en-US" sz="2400" dirty="0"/>
              <a:t> M, </a:t>
            </a:r>
            <a:r>
              <a:rPr lang="en-US" sz="2400" dirty="0" err="1"/>
              <a:t>tâm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phân</a:t>
            </a:r>
            <a:r>
              <a:rPr lang="en-US" sz="2400" dirty="0"/>
              <a:t> </a:t>
            </a:r>
            <a:r>
              <a:rPr lang="en-US" sz="2400" dirty="0" err="1"/>
              <a:t>tố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diện</a:t>
            </a:r>
            <a:r>
              <a:rPr lang="en-US" sz="2400" dirty="0"/>
              <a:t> </a:t>
            </a:r>
            <a:r>
              <a:rPr lang="en-US" sz="2400" dirty="0" err="1"/>
              <a:t>tích</a:t>
            </a:r>
            <a:r>
              <a:rPr lang="en-US" sz="2400" dirty="0"/>
              <a:t> </a:t>
            </a:r>
            <a:r>
              <a:rPr lang="en-US" sz="2400" dirty="0" err="1"/>
              <a:t>dA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gốc</a:t>
            </a:r>
            <a:r>
              <a:rPr lang="en-US" sz="2400" dirty="0"/>
              <a:t> </a:t>
            </a:r>
            <a:r>
              <a:rPr lang="en-US" sz="2400" dirty="0" err="1"/>
              <a:t>tọa</a:t>
            </a:r>
            <a:r>
              <a:rPr lang="en-US" sz="2400" dirty="0"/>
              <a:t> </a:t>
            </a:r>
            <a:r>
              <a:rPr lang="en-US" sz="2400" dirty="0" err="1"/>
              <a:t>độ</a:t>
            </a:r>
            <a:r>
              <a:rPr lang="en-US" sz="2400" dirty="0"/>
              <a:t> O.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056326"/>
              </p:ext>
            </p:extLst>
          </p:nvPr>
        </p:nvGraphicFramePr>
        <p:xfrm>
          <a:off x="3228798" y="2522279"/>
          <a:ext cx="1957470" cy="962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3" imgW="749160" imgH="368280" progId="Equation.DSMT4">
                  <p:embed/>
                </p:oleObj>
              </mc:Choice>
              <mc:Fallback>
                <p:oleObj name="Equation" r:id="rId3" imgW="749160" imgH="3682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28798" y="2522279"/>
                        <a:ext cx="1957470" cy="9621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C01E7ECE-CDBF-4A88-9347-0D1B5DC96799}"/>
              </a:ext>
            </a:extLst>
          </p:cNvPr>
          <p:cNvGrpSpPr/>
          <p:nvPr/>
        </p:nvGrpSpPr>
        <p:grpSpPr>
          <a:xfrm>
            <a:off x="7303311" y="3921047"/>
            <a:ext cx="3683050" cy="2765306"/>
            <a:chOff x="7303311" y="3713222"/>
            <a:chExt cx="3683050" cy="2765306"/>
          </a:xfrm>
        </p:grpSpPr>
        <p:pic>
          <p:nvPicPr>
            <p:cNvPr id="7" name="Picture 6" descr="A picture containing sitting, game&#10;&#10;Description automatically generated">
              <a:extLst>
                <a:ext uri="{FF2B5EF4-FFF2-40B4-BE49-F238E27FC236}">
                  <a16:creationId xmlns:a16="http://schemas.microsoft.com/office/drawing/2014/main" id="{13B2A3EE-A54D-48E4-BD5A-827DAC41D96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3311" y="3713222"/>
              <a:ext cx="3683050" cy="2765306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B71E409-61FD-4F28-8706-B3F463F96DAC}"/>
                </a:ext>
              </a:extLst>
            </p:cNvPr>
            <p:cNvSpPr txBox="1"/>
            <p:nvPr/>
          </p:nvSpPr>
          <p:spPr>
            <a:xfrm>
              <a:off x="8486775" y="4726543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</a:t>
              </a:r>
              <a:endParaRPr lang="en-AU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F990C9A-CE81-4030-A066-062CA1907D79}"/>
                  </a:ext>
                </a:extLst>
              </p:cNvPr>
              <p:cNvSpPr/>
              <p:nvPr/>
            </p:nvSpPr>
            <p:spPr>
              <a:xfrm>
                <a:off x="9401175" y="2688625"/>
                <a:ext cx="1125886" cy="4770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5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5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AU" sz="25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AU" sz="2500" i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AU" sz="25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F990C9A-CE81-4030-A066-062CA1907D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1175" y="2688625"/>
                <a:ext cx="1125886" cy="477054"/>
              </a:xfrm>
              <a:prstGeom prst="rect">
                <a:avLst/>
              </a:prstGeom>
              <a:blipFill>
                <a:blip r:embed="rId6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E2643FB8-273B-4025-9E6B-DEB2378E6D5C}"/>
              </a:ext>
            </a:extLst>
          </p:cNvPr>
          <p:cNvSpPr/>
          <p:nvPr/>
        </p:nvSpPr>
        <p:spPr>
          <a:xfrm>
            <a:off x="5575142" y="2688625"/>
            <a:ext cx="343715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228600" algn="just">
              <a:spcAft>
                <a:spcPts val="0"/>
              </a:spcAft>
            </a:pP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: m</a:t>
            </a:r>
            <a:r>
              <a:rPr lang="en-US" sz="25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cm</a:t>
            </a:r>
            <a:r>
              <a:rPr lang="en-US" sz="25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…</a:t>
            </a:r>
            <a:endParaRPr lang="en-AU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C76B4C-782E-4764-8224-6E0FF47D952A}"/>
              </a:ext>
            </a:extLst>
          </p:cNvPr>
          <p:cNvSpPr/>
          <p:nvPr/>
        </p:nvSpPr>
        <p:spPr>
          <a:xfrm>
            <a:off x="3197883" y="2522280"/>
            <a:ext cx="2145642" cy="96214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76189EC-BE70-4393-85F6-2CA1195FB19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0" y="4551224"/>
            <a:ext cx="5200650" cy="194310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D3DE433-1EC8-4620-A5DE-88582153C3F4}"/>
              </a:ext>
            </a:extLst>
          </p:cNvPr>
          <p:cNvSpPr/>
          <p:nvPr/>
        </p:nvSpPr>
        <p:spPr>
          <a:xfrm>
            <a:off x="1257300" y="6024624"/>
            <a:ext cx="2000250" cy="5459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7062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350" y="848597"/>
            <a:ext cx="10020387" cy="5931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5.3. </a:t>
            </a:r>
            <a:r>
              <a:rPr lang="en-US" dirty="0" err="1">
                <a:solidFill>
                  <a:srgbClr val="FF0000"/>
                </a:solidFill>
              </a:rPr>
              <a:t>Mô</a:t>
            </a:r>
            <a:r>
              <a:rPr lang="en-US" dirty="0">
                <a:solidFill>
                  <a:srgbClr val="FF0000"/>
                </a:solidFill>
              </a:rPr>
              <a:t> men </a:t>
            </a:r>
            <a:r>
              <a:rPr lang="en-US" dirty="0" err="1">
                <a:solidFill>
                  <a:srgbClr val="FF0000"/>
                </a:solidFill>
              </a:rPr>
              <a:t>quán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tính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bán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kính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tính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5.3.3. </a:t>
            </a:r>
            <a:r>
              <a:rPr lang="en-US" dirty="0" err="1">
                <a:highlight>
                  <a:srgbClr val="FFFF00"/>
                </a:highlight>
              </a:rPr>
              <a:t>Mô</a:t>
            </a:r>
            <a:r>
              <a:rPr lang="en-US" dirty="0">
                <a:highlight>
                  <a:srgbClr val="FFFF00"/>
                </a:highlight>
              </a:rPr>
              <a:t> men </a:t>
            </a:r>
            <a:r>
              <a:rPr lang="en-US" dirty="0" err="1">
                <a:highlight>
                  <a:srgbClr val="FFFF00"/>
                </a:highlight>
              </a:rPr>
              <a:t>quán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tính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ly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tâm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của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mặt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cắt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đối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với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hệ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trục</a:t>
            </a:r>
            <a:r>
              <a:rPr lang="en-US" dirty="0">
                <a:highlight>
                  <a:srgbClr val="FFFF00"/>
                </a:highlight>
              </a:rPr>
              <a:t> x, y</a:t>
            </a:r>
          </a:p>
          <a:p>
            <a:pPr marL="0" indent="0">
              <a:buNone/>
            </a:pPr>
            <a:r>
              <a:rPr lang="en-US" dirty="0" err="1"/>
              <a:t>Momen</a:t>
            </a:r>
            <a:r>
              <a:rPr lang="en-US" dirty="0"/>
              <a:t> </a:t>
            </a:r>
            <a:r>
              <a:rPr lang="en-US" dirty="0" err="1"/>
              <a:t>quán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ly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momen</a:t>
            </a:r>
            <a:r>
              <a:rPr lang="en-US" dirty="0"/>
              <a:t> </a:t>
            </a:r>
            <a:r>
              <a:rPr lang="en-US" dirty="0" err="1"/>
              <a:t>quán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tiết</a:t>
            </a:r>
            <a:r>
              <a:rPr lang="en-US" dirty="0"/>
              <a:t> </a:t>
            </a:r>
            <a:r>
              <a:rPr lang="en-US" dirty="0" err="1"/>
              <a:t>diện</a:t>
            </a:r>
            <a:r>
              <a:rPr lang="en-US" dirty="0"/>
              <a:t> A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trục</a:t>
            </a:r>
            <a:r>
              <a:rPr lang="en-US" dirty="0"/>
              <a:t> </a:t>
            </a:r>
            <a:r>
              <a:rPr lang="en-US" dirty="0" err="1"/>
              <a:t>tọa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Oxy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096466"/>
              </p:ext>
            </p:extLst>
          </p:nvPr>
        </p:nvGraphicFramePr>
        <p:xfrm>
          <a:off x="1394110" y="3106045"/>
          <a:ext cx="1990647" cy="962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3" imgW="761760" imgH="368280" progId="Equation.DSMT4">
                  <p:embed/>
                </p:oleObj>
              </mc:Choice>
              <mc:Fallback>
                <p:oleObj name="Equation" r:id="rId3" imgW="761760" imgH="3682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4110" y="3106045"/>
                        <a:ext cx="1990647" cy="9621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4BB8629D-8308-45E5-A0CF-6CB15F0F25FD}"/>
              </a:ext>
            </a:extLst>
          </p:cNvPr>
          <p:cNvGrpSpPr/>
          <p:nvPr/>
        </p:nvGrpSpPr>
        <p:grpSpPr>
          <a:xfrm>
            <a:off x="5487291" y="2337263"/>
            <a:ext cx="4409184" cy="3090341"/>
            <a:chOff x="7303311" y="3713222"/>
            <a:chExt cx="3683050" cy="2765306"/>
          </a:xfrm>
        </p:grpSpPr>
        <p:pic>
          <p:nvPicPr>
            <p:cNvPr id="8" name="Picture 7" descr="A picture containing sitting, game&#10;&#10;Description automatically generated">
              <a:extLst>
                <a:ext uri="{FF2B5EF4-FFF2-40B4-BE49-F238E27FC236}">
                  <a16:creationId xmlns:a16="http://schemas.microsoft.com/office/drawing/2014/main" id="{3B7604E1-6C9D-49FC-A3EF-928225FBF0A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3311" y="3713222"/>
              <a:ext cx="3683050" cy="276530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2029AD6-4804-403D-BDD3-A190424B0F8A}"/>
                </a:ext>
              </a:extLst>
            </p:cNvPr>
            <p:cNvSpPr txBox="1"/>
            <p:nvPr/>
          </p:nvSpPr>
          <p:spPr>
            <a:xfrm>
              <a:off x="8486775" y="4726543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</a:t>
              </a:r>
              <a:endParaRPr lang="en-AU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9E67559-87A3-42E7-B0C0-2A2F2EDDBF09}"/>
                  </a:ext>
                </a:extLst>
              </p:cNvPr>
              <p:cNvSpPr/>
              <p:nvPr/>
            </p:nvSpPr>
            <p:spPr>
              <a:xfrm>
                <a:off x="1276263" y="5019415"/>
                <a:ext cx="1884683" cy="4081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AU" i="1">
                              <a:latin typeface="Cambria Math" panose="02040503050406030204" pitchFamily="18" charset="0"/>
                            </a:rPr>
                            <m:t>xy</m:t>
                          </m:r>
                        </m:sub>
                      </m:sSub>
                      <m:r>
                        <a:rPr lang="en-AU" i="0">
                          <a:latin typeface="Cambria Math" panose="02040503050406030204" pitchFamily="18" charset="0"/>
                        </a:rPr>
                        <m:t>&gt;0,&lt;0,=0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9E67559-87A3-42E7-B0C0-2A2F2EDDBF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263" y="5019415"/>
                <a:ext cx="1884683" cy="408189"/>
              </a:xfrm>
              <a:prstGeom prst="rect">
                <a:avLst/>
              </a:prstGeom>
              <a:blipFill>
                <a:blip r:embed="rId6"/>
                <a:stretch>
                  <a:fillRect b="-1044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8D4749B2-B4AF-4789-A7D2-4CE828C3ED45}"/>
              </a:ext>
            </a:extLst>
          </p:cNvPr>
          <p:cNvSpPr/>
          <p:nvPr/>
        </p:nvSpPr>
        <p:spPr>
          <a:xfrm>
            <a:off x="608996" y="4500607"/>
            <a:ext cx="343715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228600" algn="just">
              <a:spcAft>
                <a:spcPts val="0"/>
              </a:spcAft>
            </a:pP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: m</a:t>
            </a:r>
            <a:r>
              <a:rPr lang="en-US" sz="25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cm</a:t>
            </a:r>
            <a:r>
              <a:rPr lang="en-US" sz="25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…</a:t>
            </a:r>
            <a:endParaRPr lang="en-AU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D7D251C-9ECC-47C1-9EC9-53174B5C9FA5}"/>
              </a:ext>
            </a:extLst>
          </p:cNvPr>
          <p:cNvSpPr/>
          <p:nvPr/>
        </p:nvSpPr>
        <p:spPr>
          <a:xfrm>
            <a:off x="608997" y="5918400"/>
            <a:ext cx="1020187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228600" algn="just">
              <a:spcAft>
                <a:spcPts val="0"/>
              </a:spcAft>
            </a:pP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Momen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quán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ly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trục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trục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trục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quán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AU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D4F5953-5EF3-48DD-BF0B-89C2E6D5C79D}"/>
              </a:ext>
            </a:extLst>
          </p:cNvPr>
          <p:cNvSpPr/>
          <p:nvPr/>
        </p:nvSpPr>
        <p:spPr>
          <a:xfrm>
            <a:off x="1379783" y="2963342"/>
            <a:ext cx="2019300" cy="111639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1239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6325" y="870241"/>
            <a:ext cx="9925050" cy="54808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Lưu</a:t>
            </a:r>
            <a:r>
              <a:rPr lang="en-US" sz="2400" dirty="0"/>
              <a:t> ý: </a:t>
            </a:r>
          </a:p>
          <a:p>
            <a:pPr marL="0" indent="0" algn="just">
              <a:buNone/>
            </a:pPr>
            <a:r>
              <a:rPr lang="en-US" sz="2400" dirty="0"/>
              <a:t>- </a:t>
            </a:r>
            <a:r>
              <a:rPr lang="en-US" sz="2400" dirty="0" err="1"/>
              <a:t>Mô</a:t>
            </a:r>
            <a:r>
              <a:rPr lang="en-US" sz="2400" dirty="0"/>
              <a:t> men </a:t>
            </a:r>
            <a:r>
              <a:rPr lang="en-US" sz="2400" dirty="0" err="1"/>
              <a:t>quán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phức</a:t>
            </a:r>
            <a:r>
              <a:rPr lang="en-US" sz="2400" dirty="0"/>
              <a:t> </a:t>
            </a:r>
            <a:r>
              <a:rPr lang="en-US" sz="2400" dirty="0" err="1"/>
              <a:t>tạp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tổng</a:t>
            </a:r>
            <a:r>
              <a:rPr lang="en-US" sz="2400" dirty="0"/>
              <a:t> </a:t>
            </a:r>
            <a:r>
              <a:rPr lang="en-US" sz="2400" dirty="0" err="1"/>
              <a:t>mô</a:t>
            </a:r>
            <a:r>
              <a:rPr lang="en-US" sz="2400" dirty="0"/>
              <a:t> men </a:t>
            </a:r>
            <a:r>
              <a:rPr lang="en-US" sz="2400" dirty="0" err="1"/>
              <a:t>quán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từng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 </a:t>
            </a:r>
            <a:r>
              <a:rPr lang="en-US" sz="2400" dirty="0" err="1"/>
              <a:t>giản</a:t>
            </a:r>
            <a:r>
              <a:rPr lang="en-US" sz="2400" dirty="0"/>
              <a:t>.</a:t>
            </a:r>
          </a:p>
          <a:p>
            <a:pPr marL="0" indent="0" algn="just">
              <a:buNone/>
            </a:pPr>
            <a:r>
              <a:rPr lang="en-US" sz="2400" dirty="0"/>
              <a:t>-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trục</a:t>
            </a:r>
            <a:r>
              <a:rPr lang="en-US" sz="2400" dirty="0"/>
              <a:t> </a:t>
            </a:r>
            <a:r>
              <a:rPr lang="en-US" sz="2400" dirty="0" err="1"/>
              <a:t>tọa</a:t>
            </a:r>
            <a:r>
              <a:rPr lang="en-US" sz="2400" dirty="0"/>
              <a:t> </a:t>
            </a:r>
            <a:r>
              <a:rPr lang="en-US" sz="2400" dirty="0" err="1"/>
              <a:t>độ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mô</a:t>
            </a:r>
            <a:r>
              <a:rPr lang="en-US" sz="2400" dirty="0"/>
              <a:t> men </a:t>
            </a:r>
            <a:r>
              <a:rPr lang="en-US" sz="2400" dirty="0" err="1"/>
              <a:t>quán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ly</a:t>
            </a:r>
            <a:r>
              <a:rPr lang="en-US" sz="2400" dirty="0"/>
              <a:t> </a:t>
            </a:r>
            <a:r>
              <a:rPr lang="en-US" sz="2400" dirty="0" err="1"/>
              <a:t>tâm</a:t>
            </a:r>
            <a:r>
              <a:rPr lang="en-US" sz="2400" dirty="0"/>
              <a:t> </a:t>
            </a:r>
            <a:r>
              <a:rPr lang="en-US" sz="2400" dirty="0" err="1"/>
              <a:t>đối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trục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đ</a:t>
            </a:r>
            <a:r>
              <a:rPr lang="vi-VN" sz="2400" dirty="0"/>
              <a:t>ư</a:t>
            </a:r>
            <a:r>
              <a:rPr lang="en-US" sz="2400" dirty="0" err="1"/>
              <a:t>ợc</a:t>
            </a:r>
            <a:r>
              <a:rPr lang="en-US" sz="2400" dirty="0"/>
              <a:t> </a:t>
            </a:r>
            <a:r>
              <a:rPr lang="en-US" sz="2400" dirty="0" err="1"/>
              <a:t>gọi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trục</a:t>
            </a:r>
            <a:r>
              <a:rPr lang="en-US" sz="2400" dirty="0"/>
              <a:t> </a:t>
            </a:r>
            <a:r>
              <a:rPr lang="en-US" sz="2400" dirty="0" err="1"/>
              <a:t>quán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.</a:t>
            </a:r>
          </a:p>
          <a:p>
            <a:pPr marL="0" indent="0" algn="just">
              <a:buNone/>
            </a:pPr>
            <a:r>
              <a:rPr lang="en-US" sz="2400" dirty="0"/>
              <a:t>-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trục</a:t>
            </a:r>
            <a:r>
              <a:rPr lang="en-US" sz="2400" dirty="0"/>
              <a:t> </a:t>
            </a:r>
            <a:r>
              <a:rPr lang="en-US" sz="2400" dirty="0" err="1"/>
              <a:t>quán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đi qua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tâm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</a:t>
            </a:r>
            <a:r>
              <a:rPr lang="en-US" sz="2400" dirty="0" err="1"/>
              <a:t>cắt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gọi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trục</a:t>
            </a:r>
            <a:r>
              <a:rPr lang="en-US" sz="2400" dirty="0"/>
              <a:t> </a:t>
            </a:r>
            <a:r>
              <a:rPr lang="en-US" sz="2400" dirty="0" err="1"/>
              <a:t>quán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trung</a:t>
            </a:r>
            <a:r>
              <a:rPr lang="en-US" sz="2400" dirty="0"/>
              <a:t> </a:t>
            </a:r>
            <a:r>
              <a:rPr lang="en-US" sz="2400" dirty="0" err="1"/>
              <a:t>tâm</a:t>
            </a:r>
            <a:r>
              <a:rPr lang="en-US" sz="2400" dirty="0"/>
              <a:t>. </a:t>
            </a:r>
            <a:r>
              <a:rPr lang="en-US" sz="2400" dirty="0" err="1"/>
              <a:t>S</a:t>
            </a:r>
            <a:r>
              <a:rPr lang="en-US" sz="2400" baseline="-25000" dirty="0" err="1"/>
              <a:t>x</a:t>
            </a:r>
            <a:r>
              <a:rPr lang="en-US" sz="2400" dirty="0"/>
              <a:t> = 0, S</a:t>
            </a:r>
            <a:r>
              <a:rPr lang="en-US" sz="2400" baseline="-25000" dirty="0"/>
              <a:t>y</a:t>
            </a:r>
            <a:r>
              <a:rPr lang="en-US" sz="2400" dirty="0"/>
              <a:t> = 0, </a:t>
            </a:r>
            <a:r>
              <a:rPr lang="en-US" sz="2400" dirty="0" err="1"/>
              <a:t>I</a:t>
            </a:r>
            <a:r>
              <a:rPr lang="en-US" sz="2400" baseline="-25000" dirty="0" err="1"/>
              <a:t>xy</a:t>
            </a:r>
            <a:r>
              <a:rPr lang="en-US" sz="2400" dirty="0"/>
              <a:t> = 0</a:t>
            </a:r>
          </a:p>
          <a:p>
            <a:pPr marL="0" indent="0" algn="just">
              <a:buNone/>
            </a:pPr>
            <a:r>
              <a:rPr lang="en-US" sz="2400" dirty="0"/>
              <a:t> 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53EE30-0323-4759-83EE-06A1AA573972}"/>
              </a:ext>
            </a:extLst>
          </p:cNvPr>
          <p:cNvSpPr txBox="1"/>
          <p:nvPr/>
        </p:nvSpPr>
        <p:spPr>
          <a:xfrm>
            <a:off x="1857375" y="3908716"/>
            <a:ext cx="88582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500" b="1" i="1" dirty="0" err="1"/>
              <a:t>Tính</a:t>
            </a:r>
            <a:r>
              <a:rPr lang="en-US" sz="2500" b="1" i="1" dirty="0"/>
              <a:t> </a:t>
            </a:r>
            <a:r>
              <a:rPr lang="en-US" sz="2500" b="1" i="1" dirty="0" err="1"/>
              <a:t>chất</a:t>
            </a:r>
            <a:r>
              <a:rPr lang="en-US" sz="2500" b="1" i="1" dirty="0"/>
              <a:t>:</a:t>
            </a:r>
            <a:r>
              <a:rPr lang="en-US" sz="2500" i="1" dirty="0"/>
              <a:t> </a:t>
            </a:r>
            <a:r>
              <a:rPr lang="en-US" sz="2500" i="1" dirty="0" err="1"/>
              <a:t>Nếu</a:t>
            </a:r>
            <a:r>
              <a:rPr lang="en-US" sz="2500" i="1" dirty="0"/>
              <a:t> </a:t>
            </a:r>
            <a:r>
              <a:rPr lang="en-US" sz="2500" i="1" dirty="0" err="1"/>
              <a:t>mặt</a:t>
            </a:r>
            <a:r>
              <a:rPr lang="en-US" sz="2500" i="1" dirty="0"/>
              <a:t> </a:t>
            </a:r>
            <a:r>
              <a:rPr lang="en-US" sz="2500" i="1" dirty="0" err="1"/>
              <a:t>cắt</a:t>
            </a:r>
            <a:r>
              <a:rPr lang="en-US" sz="2500" i="1" dirty="0"/>
              <a:t> </a:t>
            </a:r>
            <a:r>
              <a:rPr lang="en-US" sz="2500" i="1" dirty="0" err="1"/>
              <a:t>có</a:t>
            </a:r>
            <a:r>
              <a:rPr lang="en-US" sz="2500" i="1" dirty="0"/>
              <a:t> 1 </a:t>
            </a:r>
            <a:r>
              <a:rPr lang="en-US" sz="2500" i="1" dirty="0" err="1"/>
              <a:t>trục</a:t>
            </a:r>
            <a:r>
              <a:rPr lang="en-US" sz="2500" i="1" dirty="0"/>
              <a:t> </a:t>
            </a:r>
            <a:r>
              <a:rPr lang="en-US" sz="2500" i="1" dirty="0" err="1"/>
              <a:t>đối</a:t>
            </a:r>
            <a:r>
              <a:rPr lang="en-US" sz="2500" i="1" dirty="0"/>
              <a:t> </a:t>
            </a:r>
            <a:r>
              <a:rPr lang="en-US" sz="2500" i="1" dirty="0" err="1"/>
              <a:t>xứng</a:t>
            </a:r>
            <a:r>
              <a:rPr lang="en-US" sz="2500" i="1" dirty="0"/>
              <a:t> </a:t>
            </a:r>
            <a:r>
              <a:rPr lang="en-US" sz="2500" i="1" dirty="0" err="1"/>
              <a:t>thì</a:t>
            </a:r>
            <a:r>
              <a:rPr lang="en-US" sz="2500" i="1" dirty="0"/>
              <a:t> </a:t>
            </a:r>
            <a:r>
              <a:rPr lang="en-US" sz="2500" i="1" dirty="0" err="1"/>
              <a:t>bất</a:t>
            </a:r>
            <a:r>
              <a:rPr lang="en-US" sz="2500" i="1" dirty="0"/>
              <a:t> </a:t>
            </a:r>
            <a:r>
              <a:rPr lang="en-US" sz="2500" i="1" dirty="0" err="1"/>
              <a:t>kỳ</a:t>
            </a:r>
            <a:r>
              <a:rPr lang="en-US" sz="2500" i="1" dirty="0"/>
              <a:t> </a:t>
            </a:r>
            <a:r>
              <a:rPr lang="en-US" sz="2500" i="1" dirty="0" err="1"/>
              <a:t>trục</a:t>
            </a:r>
            <a:r>
              <a:rPr lang="en-US" sz="2500" i="1" dirty="0"/>
              <a:t> </a:t>
            </a:r>
            <a:r>
              <a:rPr lang="en-US" sz="2500" i="1" dirty="0" err="1"/>
              <a:t>nào</a:t>
            </a:r>
            <a:r>
              <a:rPr lang="en-US" sz="2500" i="1" dirty="0"/>
              <a:t> </a:t>
            </a:r>
            <a:r>
              <a:rPr lang="en-US" sz="2500" i="1" dirty="0" err="1"/>
              <a:t>vuông</a:t>
            </a:r>
            <a:r>
              <a:rPr lang="en-US" sz="2500" i="1" dirty="0"/>
              <a:t> </a:t>
            </a:r>
            <a:r>
              <a:rPr lang="en-US" sz="2500" i="1" dirty="0" err="1"/>
              <a:t>góc</a:t>
            </a:r>
            <a:r>
              <a:rPr lang="en-US" sz="2500" i="1" dirty="0"/>
              <a:t> </a:t>
            </a:r>
            <a:r>
              <a:rPr lang="en-US" sz="2500" i="1" dirty="0" err="1"/>
              <a:t>với</a:t>
            </a:r>
            <a:r>
              <a:rPr lang="en-US" sz="2500" i="1" dirty="0"/>
              <a:t> </a:t>
            </a:r>
            <a:r>
              <a:rPr lang="en-US" sz="2500" i="1" dirty="0" err="1"/>
              <a:t>trục</a:t>
            </a:r>
            <a:r>
              <a:rPr lang="en-US" sz="2500" i="1" dirty="0"/>
              <a:t> </a:t>
            </a:r>
            <a:r>
              <a:rPr lang="en-US" sz="2500" i="1" dirty="0" err="1"/>
              <a:t>đối</a:t>
            </a:r>
            <a:r>
              <a:rPr lang="en-US" sz="2500" i="1" dirty="0"/>
              <a:t> </a:t>
            </a:r>
            <a:r>
              <a:rPr lang="en-US" sz="2500" i="1" dirty="0" err="1"/>
              <a:t>xứng</a:t>
            </a:r>
            <a:r>
              <a:rPr lang="en-US" sz="2500" i="1" dirty="0"/>
              <a:t> </a:t>
            </a:r>
            <a:r>
              <a:rPr lang="en-US" sz="2500" i="1" dirty="0" err="1"/>
              <a:t>đó</a:t>
            </a:r>
            <a:r>
              <a:rPr lang="en-US" sz="2500" i="1" dirty="0"/>
              <a:t> </a:t>
            </a:r>
            <a:r>
              <a:rPr lang="en-US" sz="2500" i="1" dirty="0" err="1"/>
              <a:t>đều</a:t>
            </a:r>
            <a:r>
              <a:rPr lang="en-US" sz="2500" i="1" dirty="0"/>
              <a:t> </a:t>
            </a:r>
            <a:r>
              <a:rPr lang="en-US" sz="2500" i="1" dirty="0" err="1"/>
              <a:t>lập</a:t>
            </a:r>
            <a:r>
              <a:rPr lang="en-US" sz="2500" i="1" dirty="0"/>
              <a:t> </a:t>
            </a:r>
            <a:r>
              <a:rPr lang="en-US" sz="2500" i="1" dirty="0" err="1"/>
              <a:t>với</a:t>
            </a:r>
            <a:r>
              <a:rPr lang="en-US" sz="2500" i="1" dirty="0"/>
              <a:t> </a:t>
            </a:r>
            <a:r>
              <a:rPr lang="en-US" sz="2500" i="1" dirty="0" err="1"/>
              <a:t>nó</a:t>
            </a:r>
            <a:r>
              <a:rPr lang="en-US" sz="2500" i="1" dirty="0"/>
              <a:t> 1 </a:t>
            </a:r>
            <a:r>
              <a:rPr lang="en-US" sz="2500" i="1" dirty="0" err="1"/>
              <a:t>hệ</a:t>
            </a:r>
            <a:r>
              <a:rPr lang="en-US" sz="2500" i="1" dirty="0"/>
              <a:t> </a:t>
            </a:r>
            <a:r>
              <a:rPr lang="en-US" sz="2500" i="1" dirty="0" err="1"/>
              <a:t>trục</a:t>
            </a:r>
            <a:r>
              <a:rPr lang="en-US" sz="2500" i="1" dirty="0"/>
              <a:t> </a:t>
            </a:r>
            <a:r>
              <a:rPr lang="en-US" sz="2500" i="1" dirty="0" err="1"/>
              <a:t>quán</a:t>
            </a:r>
            <a:r>
              <a:rPr lang="en-US" sz="2500" i="1" dirty="0"/>
              <a:t> </a:t>
            </a:r>
            <a:r>
              <a:rPr lang="en-US" sz="2500" i="1" dirty="0" err="1"/>
              <a:t>tính</a:t>
            </a:r>
            <a:r>
              <a:rPr lang="en-US" sz="2500" i="1" dirty="0"/>
              <a:t> </a:t>
            </a:r>
            <a:r>
              <a:rPr lang="en-US" sz="2500" i="1" dirty="0" err="1"/>
              <a:t>chính</a:t>
            </a:r>
            <a:r>
              <a:rPr lang="en-US" sz="2500" i="1" dirty="0"/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E65F7B-DD29-4787-88D7-20ED457A30EF}"/>
              </a:ext>
            </a:extLst>
          </p:cNvPr>
          <p:cNvSpPr/>
          <p:nvPr/>
        </p:nvSpPr>
        <p:spPr>
          <a:xfrm>
            <a:off x="990600" y="4940524"/>
            <a:ext cx="99250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cắt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0442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DBF56-D604-41F6-8CD9-0DD046AEC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9160"/>
            <a:ext cx="10515600" cy="4351338"/>
          </a:xfrm>
        </p:spPr>
        <p:txBody>
          <a:bodyPr/>
          <a:lstStyle/>
          <a:p>
            <a:r>
              <a:rPr lang="en-US" dirty="0" err="1"/>
              <a:t>S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dirty="0"/>
              <a:t>=0: </a:t>
            </a:r>
            <a:r>
              <a:rPr lang="en-US" dirty="0" err="1"/>
              <a:t>Trục</a:t>
            </a:r>
            <a:r>
              <a:rPr lang="en-US" dirty="0"/>
              <a:t> x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trục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tâm</a:t>
            </a:r>
            <a:endParaRPr lang="en-US" dirty="0"/>
          </a:p>
          <a:p>
            <a:r>
              <a:rPr lang="en-US" dirty="0" err="1"/>
              <a:t>Trọng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C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I</a:t>
            </a:r>
            <a:r>
              <a:rPr lang="en-US" baseline="-25000" dirty="0" err="1"/>
              <a:t>xy</a:t>
            </a:r>
            <a:r>
              <a:rPr lang="en-US" baseline="-25000" dirty="0"/>
              <a:t> </a:t>
            </a:r>
            <a:r>
              <a:rPr lang="en-US" dirty="0"/>
              <a:t>= 0 :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trục</a:t>
            </a:r>
            <a:r>
              <a:rPr lang="en-US" dirty="0"/>
              <a:t> </a:t>
            </a:r>
            <a:r>
              <a:rPr lang="en-US" dirty="0" err="1"/>
              <a:t>quán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 err="1"/>
              <a:t>S</a:t>
            </a:r>
            <a:r>
              <a:rPr lang="en-US" baseline="-25000" dirty="0" err="1"/>
              <a:t>x</a:t>
            </a:r>
            <a:r>
              <a:rPr lang="en-US" dirty="0"/>
              <a:t> = 0, S</a:t>
            </a:r>
            <a:r>
              <a:rPr lang="en-US" baseline="-25000" dirty="0"/>
              <a:t>y</a:t>
            </a:r>
            <a:r>
              <a:rPr lang="en-US" dirty="0"/>
              <a:t> = 0,       </a:t>
            </a:r>
            <a:r>
              <a:rPr lang="en-US" dirty="0" err="1"/>
              <a:t>I</a:t>
            </a:r>
            <a:r>
              <a:rPr lang="en-US" baseline="-25000" dirty="0" err="1"/>
              <a:t>xy</a:t>
            </a:r>
            <a:r>
              <a:rPr lang="en-US" dirty="0"/>
              <a:t> = 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DF45F24-BD84-4ECD-B8C1-0BCBAD7D4226}"/>
              </a:ext>
            </a:extLst>
          </p:cNvPr>
          <p:cNvGrpSpPr/>
          <p:nvPr/>
        </p:nvGrpSpPr>
        <p:grpSpPr>
          <a:xfrm>
            <a:off x="3581400" y="1735285"/>
            <a:ext cx="2590798" cy="1417145"/>
            <a:chOff x="1304925" y="2571750"/>
            <a:chExt cx="2590798" cy="1417145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541C2275-C62C-4E04-8EB6-03A99E0AA435}"/>
                </a:ext>
              </a:extLst>
            </p:cNvPr>
            <p:cNvCxnSpPr/>
            <p:nvPr/>
          </p:nvCxnSpPr>
          <p:spPr>
            <a:xfrm>
              <a:off x="1838325" y="2571750"/>
              <a:ext cx="0" cy="127635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66127821-A188-432D-AB63-54A2A08671AE}"/>
                </a:ext>
              </a:extLst>
            </p:cNvPr>
            <p:cNvCxnSpPr>
              <a:cxnSpLocks/>
            </p:cNvCxnSpPr>
            <p:nvPr/>
          </p:nvCxnSpPr>
          <p:spPr>
            <a:xfrm>
              <a:off x="1304925" y="3124200"/>
              <a:ext cx="120015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E2A2F4D-AF23-46A4-B0EF-D39EB63DF19A}"/>
                </a:ext>
              </a:extLst>
            </p:cNvPr>
            <p:cNvSpPr/>
            <p:nvPr/>
          </p:nvSpPr>
          <p:spPr>
            <a:xfrm>
              <a:off x="2505074" y="2939533"/>
              <a:ext cx="1390649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 err="1"/>
                <a:t>S</a:t>
              </a:r>
              <a:r>
                <a:rPr lang="en-US" sz="2500" baseline="-25000" dirty="0" err="1"/>
                <a:t>x</a:t>
              </a:r>
              <a:r>
                <a:rPr lang="en-US" sz="2500" dirty="0"/>
                <a:t> = 0</a:t>
              </a:r>
              <a:endParaRPr lang="en-AU" sz="250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29BE77F-F66F-4D6C-81F5-223B0DB1239A}"/>
                </a:ext>
              </a:extLst>
            </p:cNvPr>
            <p:cNvSpPr/>
            <p:nvPr/>
          </p:nvSpPr>
          <p:spPr>
            <a:xfrm>
              <a:off x="1866900" y="3511841"/>
              <a:ext cx="942970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/>
                <a:t>S</a:t>
              </a:r>
              <a:r>
                <a:rPr lang="en-US" sz="2500" baseline="-25000" dirty="0"/>
                <a:t>y </a:t>
              </a:r>
              <a:r>
                <a:rPr lang="en-US" sz="2500" dirty="0"/>
                <a:t>= 0</a:t>
              </a:r>
              <a:endParaRPr lang="en-AU" sz="250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31F97D4-8B4D-4A4F-8D0A-62298CC0F3BB}"/>
                </a:ext>
              </a:extLst>
            </p:cNvPr>
            <p:cNvSpPr/>
            <p:nvPr/>
          </p:nvSpPr>
          <p:spPr>
            <a:xfrm>
              <a:off x="1338270" y="2619375"/>
              <a:ext cx="466711" cy="4894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/>
                <a:t>C</a:t>
              </a:r>
              <a:endParaRPr lang="en-AU" sz="2500" dirty="0"/>
            </a:p>
          </p:txBody>
        </p: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04C792F-7152-42E4-8F99-F9C9D40FF92E}"/>
              </a:ext>
            </a:extLst>
          </p:cNvPr>
          <p:cNvCxnSpPr/>
          <p:nvPr/>
        </p:nvCxnSpPr>
        <p:spPr>
          <a:xfrm>
            <a:off x="1152525" y="5183335"/>
            <a:ext cx="20193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5C54136-1854-457A-89C1-4F0CABB55E5D}"/>
              </a:ext>
            </a:extLst>
          </p:cNvPr>
          <p:cNvSpPr/>
          <p:nvPr/>
        </p:nvSpPr>
        <p:spPr>
          <a:xfrm>
            <a:off x="1163108" y="5237539"/>
            <a:ext cx="1500604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 err="1">
                <a:solidFill>
                  <a:srgbClr val="FF0000"/>
                </a:solidFill>
              </a:rPr>
              <a:t>Trọng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  <a:r>
              <a:rPr lang="en-US" sz="2500" dirty="0" err="1">
                <a:solidFill>
                  <a:srgbClr val="FF0000"/>
                </a:solidFill>
              </a:rPr>
              <a:t>tâm</a:t>
            </a:r>
            <a:endParaRPr lang="en-AU" sz="2500" dirty="0">
              <a:solidFill>
                <a:srgbClr val="FF0000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6170AE-A446-4FC1-951A-CE7DC7E8E32A}"/>
              </a:ext>
            </a:extLst>
          </p:cNvPr>
          <p:cNvCxnSpPr/>
          <p:nvPr/>
        </p:nvCxnSpPr>
        <p:spPr>
          <a:xfrm>
            <a:off x="3476610" y="5183335"/>
            <a:ext cx="20193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308D1368-A502-4175-AAD7-1C316BD7F5F3}"/>
              </a:ext>
            </a:extLst>
          </p:cNvPr>
          <p:cNvSpPr/>
          <p:nvPr/>
        </p:nvSpPr>
        <p:spPr>
          <a:xfrm>
            <a:off x="3476610" y="5255449"/>
            <a:ext cx="324960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 err="1">
                <a:solidFill>
                  <a:srgbClr val="00B0F0"/>
                </a:solidFill>
              </a:rPr>
              <a:t>Hệ</a:t>
            </a:r>
            <a:r>
              <a:rPr lang="en-US" sz="2500" dirty="0">
                <a:solidFill>
                  <a:srgbClr val="00B0F0"/>
                </a:solidFill>
              </a:rPr>
              <a:t> </a:t>
            </a:r>
            <a:r>
              <a:rPr lang="en-US" sz="2500" dirty="0" err="1">
                <a:solidFill>
                  <a:srgbClr val="00B0F0"/>
                </a:solidFill>
              </a:rPr>
              <a:t>trục</a:t>
            </a:r>
            <a:r>
              <a:rPr lang="en-US" sz="2500" dirty="0">
                <a:solidFill>
                  <a:srgbClr val="00B0F0"/>
                </a:solidFill>
              </a:rPr>
              <a:t> </a:t>
            </a:r>
            <a:r>
              <a:rPr lang="en-US" sz="2500" dirty="0" err="1">
                <a:solidFill>
                  <a:srgbClr val="00B0F0"/>
                </a:solidFill>
              </a:rPr>
              <a:t>quán</a:t>
            </a:r>
            <a:r>
              <a:rPr lang="en-US" sz="2500" dirty="0">
                <a:solidFill>
                  <a:srgbClr val="00B0F0"/>
                </a:solidFill>
              </a:rPr>
              <a:t> </a:t>
            </a:r>
            <a:r>
              <a:rPr lang="en-US" sz="2500" dirty="0" err="1">
                <a:solidFill>
                  <a:srgbClr val="00B0F0"/>
                </a:solidFill>
              </a:rPr>
              <a:t>tính</a:t>
            </a:r>
            <a:r>
              <a:rPr lang="en-US" sz="2500" dirty="0">
                <a:solidFill>
                  <a:srgbClr val="00B0F0"/>
                </a:solidFill>
              </a:rPr>
              <a:t> </a:t>
            </a:r>
            <a:r>
              <a:rPr lang="en-US" sz="2500" dirty="0" err="1">
                <a:solidFill>
                  <a:srgbClr val="00B0F0"/>
                </a:solidFill>
              </a:rPr>
              <a:t>chính</a:t>
            </a:r>
            <a:endParaRPr lang="en-AU" sz="2500" dirty="0">
              <a:solidFill>
                <a:srgbClr val="00B0F0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5E958A2-E5AE-4BA6-9641-931BAC749B5C}"/>
              </a:ext>
            </a:extLst>
          </p:cNvPr>
          <p:cNvCxnSpPr>
            <a:cxnSpLocks/>
          </p:cNvCxnSpPr>
          <p:nvPr/>
        </p:nvCxnSpPr>
        <p:spPr>
          <a:xfrm>
            <a:off x="1303433" y="5878660"/>
            <a:ext cx="533549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1AB87F6D-C472-4856-812C-D4F97F6C1CAE}"/>
              </a:ext>
            </a:extLst>
          </p:cNvPr>
          <p:cNvSpPr/>
          <p:nvPr/>
        </p:nvSpPr>
        <p:spPr>
          <a:xfrm>
            <a:off x="1487751" y="6042728"/>
            <a:ext cx="460824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 err="1"/>
              <a:t>Hệ</a:t>
            </a:r>
            <a:r>
              <a:rPr lang="en-US" sz="2500" dirty="0"/>
              <a:t> </a:t>
            </a:r>
            <a:r>
              <a:rPr lang="en-US" sz="2500" dirty="0" err="1"/>
              <a:t>trục</a:t>
            </a:r>
            <a:r>
              <a:rPr lang="en-US" sz="2500" dirty="0"/>
              <a:t> </a:t>
            </a:r>
            <a:r>
              <a:rPr lang="en-US" sz="2500" dirty="0" err="1"/>
              <a:t>quán</a:t>
            </a:r>
            <a:r>
              <a:rPr lang="en-US" sz="2500" dirty="0"/>
              <a:t> </a:t>
            </a:r>
            <a:r>
              <a:rPr lang="en-US" sz="2500" dirty="0" err="1"/>
              <a:t>tính</a:t>
            </a:r>
            <a:r>
              <a:rPr lang="en-US" sz="2500" dirty="0"/>
              <a:t> </a:t>
            </a:r>
            <a:r>
              <a:rPr lang="en-US" sz="2500" dirty="0" err="1"/>
              <a:t>chính</a:t>
            </a:r>
            <a:r>
              <a:rPr lang="en-US" sz="2500" dirty="0"/>
              <a:t> </a:t>
            </a:r>
            <a:r>
              <a:rPr lang="en-US" sz="2500" dirty="0" err="1"/>
              <a:t>trung</a:t>
            </a:r>
            <a:r>
              <a:rPr lang="en-US" sz="2500" dirty="0"/>
              <a:t> </a:t>
            </a:r>
            <a:r>
              <a:rPr lang="en-US" sz="2500" dirty="0" err="1"/>
              <a:t>tâm</a:t>
            </a:r>
            <a:endParaRPr lang="en-AU" sz="2500" dirty="0"/>
          </a:p>
        </p:txBody>
      </p:sp>
    </p:spTree>
    <p:extLst>
      <p:ext uri="{BB962C8B-B14F-4D97-AF65-F5344CB8AC3E}">
        <p14:creationId xmlns:p14="http://schemas.microsoft.com/office/powerpoint/2010/main" val="3008391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B2BF3D-6693-4CCA-9B39-3BA5E25A1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8223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Bán</a:t>
            </a:r>
            <a:r>
              <a:rPr lang="en-US" dirty="0"/>
              <a:t> </a:t>
            </a:r>
            <a:r>
              <a:rPr lang="en-US" dirty="0" err="1"/>
              <a:t>kính</a:t>
            </a:r>
            <a:r>
              <a:rPr lang="en-US" dirty="0"/>
              <a:t> </a:t>
            </a:r>
            <a:r>
              <a:rPr lang="en-US" dirty="0" err="1"/>
              <a:t>quán</a:t>
            </a:r>
            <a:r>
              <a:rPr lang="en-US" dirty="0"/>
              <a:t> </a:t>
            </a:r>
            <a:r>
              <a:rPr lang="en-US" dirty="0" err="1"/>
              <a:t>tính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{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dài</a:t>
            </a: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/>
              <a:t>Bán</a:t>
            </a:r>
            <a:r>
              <a:rPr lang="en-US" dirty="0"/>
              <a:t> </a:t>
            </a:r>
            <a:r>
              <a:rPr lang="en-US" dirty="0" err="1"/>
              <a:t>kính</a:t>
            </a:r>
            <a:r>
              <a:rPr lang="en-US" dirty="0"/>
              <a:t> </a:t>
            </a:r>
            <a:r>
              <a:rPr lang="en-US" dirty="0" err="1"/>
              <a:t>quán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trục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bán</a:t>
            </a:r>
            <a:r>
              <a:rPr lang="en-US" dirty="0"/>
              <a:t> </a:t>
            </a:r>
            <a:r>
              <a:rPr lang="en-US" dirty="0" err="1"/>
              <a:t>kính</a:t>
            </a:r>
            <a:r>
              <a:rPr lang="en-US" dirty="0"/>
              <a:t> </a:t>
            </a:r>
            <a:r>
              <a:rPr lang="en-US" dirty="0" err="1"/>
              <a:t>quán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.</a:t>
            </a:r>
            <a:endParaRPr lang="en-AU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01394"/>
              </p:ext>
            </p:extLst>
          </p:nvPr>
        </p:nvGraphicFramePr>
        <p:xfrm>
          <a:off x="2247152" y="1763720"/>
          <a:ext cx="4879634" cy="1394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3" imgW="1600200" imgH="457200" progId="Equation.DSMT4">
                  <p:embed/>
                </p:oleObj>
              </mc:Choice>
              <mc:Fallback>
                <p:oleObj name="Equation" r:id="rId3" imgW="1600200" imgH="4572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47152" y="1763720"/>
                        <a:ext cx="4879634" cy="13941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7692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63" y="905469"/>
            <a:ext cx="10799618" cy="812496"/>
          </a:xfrm>
        </p:spPr>
        <p:txBody>
          <a:bodyPr>
            <a:normAutofit/>
          </a:bodyPr>
          <a:lstStyle/>
          <a:p>
            <a:r>
              <a:rPr lang="en-US" sz="2800" dirty="0"/>
              <a:t>5.3.2 </a:t>
            </a:r>
            <a:r>
              <a:rPr lang="en-US" sz="2800" dirty="0" err="1"/>
              <a:t>Mô</a:t>
            </a:r>
            <a:r>
              <a:rPr lang="en-US" sz="2800" dirty="0"/>
              <a:t> men </a:t>
            </a:r>
            <a:r>
              <a:rPr lang="en-US" sz="2800" dirty="0" err="1"/>
              <a:t>quán</a:t>
            </a:r>
            <a:r>
              <a:rPr lang="en-US" sz="2800" dirty="0"/>
              <a:t> </a:t>
            </a:r>
            <a:r>
              <a:rPr lang="en-US" sz="2800" dirty="0" err="1"/>
              <a:t>tính</a:t>
            </a:r>
            <a:r>
              <a:rPr lang="en-US" sz="2800" dirty="0"/>
              <a:t> </a:t>
            </a:r>
            <a:r>
              <a:rPr lang="en-US" sz="2800" dirty="0" err="1"/>
              <a:t>chính</a:t>
            </a:r>
            <a:r>
              <a:rPr lang="en-US" sz="2800" dirty="0"/>
              <a:t> </a:t>
            </a:r>
            <a:r>
              <a:rPr lang="en-US" sz="2800" dirty="0" err="1"/>
              <a:t>trung</a:t>
            </a:r>
            <a:r>
              <a:rPr lang="en-US" sz="2800" dirty="0"/>
              <a:t> </a:t>
            </a:r>
            <a:r>
              <a:rPr lang="en-US" sz="2800" dirty="0" err="1"/>
              <a:t>tâm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đơn</a:t>
            </a:r>
            <a:r>
              <a:rPr lang="en-US" sz="2800" dirty="0"/>
              <a:t> </a:t>
            </a:r>
            <a:r>
              <a:rPr lang="en-US" sz="2800" dirty="0" err="1"/>
              <a:t>giản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698043"/>
            <a:ext cx="9858375" cy="4914900"/>
          </a:xfrm>
        </p:spPr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chữ</a:t>
            </a:r>
            <a:r>
              <a:rPr lang="en-US" sz="2400" dirty="0"/>
              <a:t> </a:t>
            </a:r>
            <a:r>
              <a:rPr lang="en-US" sz="2400" dirty="0" err="1"/>
              <a:t>nhật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chữ</a:t>
            </a:r>
            <a:r>
              <a:rPr lang="en-US" sz="2400" dirty="0"/>
              <a:t> </a:t>
            </a:r>
            <a:r>
              <a:rPr lang="en-US" sz="2400" dirty="0" err="1"/>
              <a:t>nhật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kích</a:t>
            </a:r>
            <a:r>
              <a:rPr lang="en-US" sz="2400" dirty="0"/>
              <a:t> </a:t>
            </a:r>
            <a:r>
              <a:rPr lang="en-US" sz="2400" err="1"/>
              <a:t>thước</a:t>
            </a:r>
            <a:r>
              <a:rPr lang="en-US" sz="2400"/>
              <a:t> bxh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Tương</a:t>
            </a:r>
            <a:r>
              <a:rPr lang="en-US" sz="2400" dirty="0"/>
              <a:t> </a:t>
            </a:r>
            <a:r>
              <a:rPr lang="en-US" sz="2400" dirty="0" err="1"/>
              <a:t>tự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921740"/>
              </p:ext>
            </p:extLst>
          </p:nvPr>
        </p:nvGraphicFramePr>
        <p:xfrm>
          <a:off x="1620966" y="2688643"/>
          <a:ext cx="4571306" cy="1774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3" imgW="1765080" imgH="685800" progId="Equation.DSMT4">
                  <p:embed/>
                </p:oleObj>
              </mc:Choice>
              <mc:Fallback>
                <p:oleObj name="Equation" r:id="rId3" imgW="1765080" imgH="6858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0966" y="2688643"/>
                        <a:ext cx="4571306" cy="17745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148311"/>
              </p:ext>
            </p:extLst>
          </p:nvPr>
        </p:nvGraphicFramePr>
        <p:xfrm>
          <a:off x="3395603" y="4958279"/>
          <a:ext cx="1449351" cy="1062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Equation" r:id="rId5" imgW="571320" imgH="419040" progId="Equation.DSMT4">
                  <p:embed/>
                </p:oleObj>
              </mc:Choice>
              <mc:Fallback>
                <p:oleObj name="Equation" r:id="rId5" imgW="571320" imgH="419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95603" y="4958279"/>
                        <a:ext cx="1449351" cy="10628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bject 27"/>
          <p:cNvSpPr/>
          <p:nvPr/>
        </p:nvSpPr>
        <p:spPr>
          <a:xfrm>
            <a:off x="7091763" y="2399781"/>
            <a:ext cx="2487026" cy="278833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440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843088"/>
            <a:ext cx="10763250" cy="5014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b. </a:t>
            </a:r>
            <a:r>
              <a:rPr lang="en-US" sz="2400" dirty="0" err="1"/>
              <a:t>Hình</a:t>
            </a:r>
            <a:r>
              <a:rPr lang="en-US" sz="2400" dirty="0"/>
              <a:t> tam </a:t>
            </a:r>
            <a:r>
              <a:rPr lang="en-US" sz="2400" dirty="0" err="1"/>
              <a:t>giác</a:t>
            </a:r>
            <a:endParaRPr lang="en-US" sz="2400" dirty="0"/>
          </a:p>
          <a:p>
            <a:pPr marL="0" indent="0" algn="just">
              <a:buNone/>
            </a:pPr>
            <a:r>
              <a:rPr lang="en-US" sz="2400"/>
              <a:t>Mô </a:t>
            </a:r>
            <a:r>
              <a:rPr lang="en-US" sz="2400" dirty="0"/>
              <a:t>men </a:t>
            </a:r>
            <a:r>
              <a:rPr lang="en-US" sz="2400" dirty="0" err="1"/>
              <a:t>quán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tam </a:t>
            </a:r>
            <a:r>
              <a:rPr lang="en-US" sz="2400" err="1"/>
              <a:t>giác</a:t>
            </a:r>
            <a:r>
              <a:rPr lang="en-US" sz="2400"/>
              <a:t> đối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trục</a:t>
            </a:r>
            <a:r>
              <a:rPr lang="en-US" sz="2400" dirty="0"/>
              <a:t> x đi </a:t>
            </a:r>
            <a:r>
              <a:rPr lang="en-US" sz="2400"/>
              <a:t>qua đáy và qua trọng tâm của tam giác. </a:t>
            </a:r>
            <a:endParaRPr lang="en-US" sz="2400" dirty="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59DD379-0727-492B-81B1-3D3C7EF607D6}"/>
              </a:ext>
            </a:extLst>
          </p:cNvPr>
          <p:cNvSpPr txBox="1">
            <a:spLocks/>
          </p:cNvSpPr>
          <p:nvPr/>
        </p:nvSpPr>
        <p:spPr>
          <a:xfrm>
            <a:off x="723900" y="899942"/>
            <a:ext cx="10925175" cy="943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dirty="0">
                <a:solidFill>
                  <a:srgbClr val="FF0000"/>
                </a:solidFill>
              </a:rPr>
              <a:t>5.3.2 </a:t>
            </a:r>
            <a:r>
              <a:rPr lang="en-US" sz="2800" dirty="0" err="1">
                <a:solidFill>
                  <a:srgbClr val="FF0000"/>
                </a:solidFill>
              </a:rPr>
              <a:t>Mô</a:t>
            </a:r>
            <a:r>
              <a:rPr lang="en-US" sz="2800" dirty="0">
                <a:solidFill>
                  <a:srgbClr val="FF0000"/>
                </a:solidFill>
              </a:rPr>
              <a:t> men </a:t>
            </a:r>
            <a:r>
              <a:rPr lang="en-US" sz="2800" dirty="0" err="1">
                <a:solidFill>
                  <a:srgbClr val="FF0000"/>
                </a:solidFill>
              </a:rPr>
              <a:t>quán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tính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chính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trung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tâm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của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một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số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hình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đơn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giản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14370" name="Picture 34">
            <a:extLst>
              <a:ext uri="{FF2B5EF4-FFF2-40B4-BE49-F238E27FC236}">
                <a16:creationId xmlns:a16="http://schemas.microsoft.com/office/drawing/2014/main" id="{D3CFDC45-84C8-47E6-84A6-9CD51B426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744" y="3112385"/>
            <a:ext cx="3673475" cy="262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6">
            <a:extLst>
              <a:ext uri="{FF2B5EF4-FFF2-40B4-BE49-F238E27FC236}">
                <a16:creationId xmlns:a16="http://schemas.microsoft.com/office/drawing/2014/main" id="{6313F0FA-24D8-430C-B741-D97567FAE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059" y="5198992"/>
            <a:ext cx="29160662" cy="100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3">
                <a:extLst>
                  <a:ext uri="{FF2B5EF4-FFF2-40B4-BE49-F238E27FC236}">
                    <a16:creationId xmlns:a16="http://schemas.microsoft.com/office/drawing/2014/main" id="{0DB92963-C232-4FB8-A051-878ECFFBE184}"/>
                  </a:ext>
                </a:extLst>
              </p:cNvPr>
              <p:cNvSpPr txBox="1"/>
              <p:nvPr/>
            </p:nvSpPr>
            <p:spPr bwMode="auto">
              <a:xfrm>
                <a:off x="2245148" y="3247409"/>
                <a:ext cx="2247753" cy="943146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32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AU" sz="32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sub>
                      </m:sSub>
                      <m:r>
                        <a:rPr lang="en-AU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32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sSup>
                            <m:sSupPr>
                              <m:ctrlPr>
                                <a:rPr lang="en-AU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32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AU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AU" sz="3200" dirty="0"/>
              </a:p>
            </p:txBody>
          </p:sp>
        </mc:Choice>
        <mc:Fallback xmlns="">
          <p:sp>
            <p:nvSpPr>
              <p:cNvPr id="4" name="Object 3">
                <a:extLst>
                  <a:ext uri="{FF2B5EF4-FFF2-40B4-BE49-F238E27FC236}">
                    <a16:creationId xmlns:a16="http://schemas.microsoft.com/office/drawing/2014/main" id="{0DB92963-C232-4FB8-A051-878ECFFBE1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45148" y="3247409"/>
                <a:ext cx="2247753" cy="943146"/>
              </a:xfrm>
              <a:prstGeom prst="rect">
                <a:avLst/>
              </a:prstGeom>
              <a:blipFill>
                <a:blip r:embed="rId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9662752" y="4021688"/>
            <a:ext cx="578299" cy="338554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 rtlCol="0">
            <a:spAutoFit/>
          </a:bodyPr>
          <a:lstStyle/>
          <a:p>
            <a:r>
              <a:rPr lang="en-US" sz="2200"/>
              <a:t>dA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3">
                <a:extLst>
                  <a:ext uri="{FF2B5EF4-FFF2-40B4-BE49-F238E27FC236}">
                    <a16:creationId xmlns:a16="http://schemas.microsoft.com/office/drawing/2014/main" id="{0DB92963-C232-4FB8-A051-878ECFFBE184}"/>
                  </a:ext>
                </a:extLst>
              </p:cNvPr>
              <p:cNvSpPr txBox="1"/>
              <p:nvPr/>
            </p:nvSpPr>
            <p:spPr bwMode="auto">
              <a:xfrm>
                <a:off x="2245148" y="4813056"/>
                <a:ext cx="2247753" cy="943146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32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AU" sz="32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3200" b="0" i="0" baseline="-2500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AU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32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sSup>
                            <m:sSupPr>
                              <m:ctrlPr>
                                <a:rPr lang="en-AU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32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AU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AU" sz="3200" dirty="0"/>
              </a:p>
            </p:txBody>
          </p:sp>
        </mc:Choice>
        <mc:Fallback xmlns="">
          <p:sp>
            <p:nvSpPr>
              <p:cNvPr id="8" name="Object 3">
                <a:extLst>
                  <a:ext uri="{FF2B5EF4-FFF2-40B4-BE49-F238E27FC236}">
                    <a16:creationId xmlns:a16="http://schemas.microsoft.com/office/drawing/2014/main" id="{0DB92963-C232-4FB8-A051-878ECFFBE1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45148" y="4813056"/>
                <a:ext cx="2247753" cy="943146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0090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7"/>
            <a:ext cx="10734675" cy="45875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c.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tròn</a:t>
            </a:r>
            <a:r>
              <a:rPr lang="en-US" sz="2400" dirty="0"/>
              <a:t> –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vành</a:t>
            </a:r>
            <a:r>
              <a:rPr lang="en-US" sz="2400" dirty="0"/>
              <a:t> </a:t>
            </a:r>
            <a:r>
              <a:rPr lang="en-US" sz="2400" dirty="0" err="1"/>
              <a:t>khăn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Mô</a:t>
            </a:r>
            <a:r>
              <a:rPr lang="en-US" sz="2400" dirty="0"/>
              <a:t> men </a:t>
            </a:r>
            <a:r>
              <a:rPr lang="en-US" sz="2400" dirty="0" err="1"/>
              <a:t>quán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độc</a:t>
            </a:r>
            <a:r>
              <a:rPr lang="en-US" sz="2400" dirty="0"/>
              <a:t> </a:t>
            </a:r>
            <a:r>
              <a:rPr lang="en-US" sz="2400" dirty="0" err="1"/>
              <a:t>cực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Suy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vành</a:t>
            </a:r>
            <a:r>
              <a:rPr lang="en-US" sz="2400" dirty="0"/>
              <a:t> </a:t>
            </a:r>
            <a:r>
              <a:rPr lang="en-US" sz="2400" dirty="0" err="1"/>
              <a:t>khăn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7750806"/>
              </p:ext>
            </p:extLst>
          </p:nvPr>
        </p:nvGraphicFramePr>
        <p:xfrm>
          <a:off x="2583371" y="2507272"/>
          <a:ext cx="4060060" cy="1066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1" name="Equation" r:id="rId3" imgW="1739880" imgH="457200" progId="Equation.DSMT4">
                  <p:embed/>
                </p:oleObj>
              </mc:Choice>
              <mc:Fallback>
                <p:oleObj name="Equation" r:id="rId3" imgW="1739880" imgH="4572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83371" y="2507272"/>
                        <a:ext cx="4060060" cy="10668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9980402"/>
              </p:ext>
            </p:extLst>
          </p:nvPr>
        </p:nvGraphicFramePr>
        <p:xfrm>
          <a:off x="3181624" y="3701070"/>
          <a:ext cx="2228575" cy="1021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2" name="Equation" r:id="rId5" imgW="914400" imgH="419040" progId="Equation.DSMT4">
                  <p:embed/>
                </p:oleObj>
              </mc:Choice>
              <mc:Fallback>
                <p:oleObj name="Equation" r:id="rId5" imgW="914400" imgH="419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81624" y="3701070"/>
                        <a:ext cx="2228575" cy="10214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ject 29"/>
          <p:cNvSpPr/>
          <p:nvPr/>
        </p:nvSpPr>
        <p:spPr>
          <a:xfrm>
            <a:off x="8541003" y="1316538"/>
            <a:ext cx="2812797" cy="238453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822069"/>
              </p:ext>
            </p:extLst>
          </p:nvPr>
        </p:nvGraphicFramePr>
        <p:xfrm>
          <a:off x="3831210" y="5013390"/>
          <a:ext cx="3318622" cy="14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3" name="Equation" r:id="rId8" imgW="1536480" imgH="685800" progId="Equation.DSMT4">
                  <p:embed/>
                </p:oleObj>
              </mc:Choice>
              <mc:Fallback>
                <p:oleObj name="Equation" r:id="rId8" imgW="1536480" imgH="6858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31210" y="5013390"/>
                        <a:ext cx="3318622" cy="1481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bject 30"/>
          <p:cNvSpPr/>
          <p:nvPr/>
        </p:nvSpPr>
        <p:spPr>
          <a:xfrm>
            <a:off x="8771031" y="4220003"/>
            <a:ext cx="3141195" cy="217169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7757201-1D6D-46A2-875C-7DE0A38E9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7605"/>
            <a:ext cx="11074026" cy="893083"/>
          </a:xfrm>
        </p:spPr>
        <p:txBody>
          <a:bodyPr>
            <a:normAutofit/>
          </a:bodyPr>
          <a:lstStyle/>
          <a:p>
            <a:r>
              <a:rPr lang="en-US" sz="2800" dirty="0"/>
              <a:t>5.3.2 </a:t>
            </a:r>
            <a:r>
              <a:rPr lang="en-US" sz="2800" dirty="0" err="1"/>
              <a:t>Mô</a:t>
            </a:r>
            <a:r>
              <a:rPr lang="en-US" sz="2800" dirty="0"/>
              <a:t> men </a:t>
            </a:r>
            <a:r>
              <a:rPr lang="en-US" sz="2800" dirty="0" err="1"/>
              <a:t>quán</a:t>
            </a:r>
            <a:r>
              <a:rPr lang="en-US" sz="2800" dirty="0"/>
              <a:t> </a:t>
            </a:r>
            <a:r>
              <a:rPr lang="en-US" sz="2800" dirty="0" err="1"/>
              <a:t>tính</a:t>
            </a:r>
            <a:r>
              <a:rPr lang="en-US" sz="2800" dirty="0"/>
              <a:t> </a:t>
            </a:r>
            <a:r>
              <a:rPr lang="en-US" sz="2800" dirty="0" err="1"/>
              <a:t>chính</a:t>
            </a:r>
            <a:r>
              <a:rPr lang="en-US" sz="2800" dirty="0"/>
              <a:t> </a:t>
            </a:r>
            <a:r>
              <a:rPr lang="en-US" sz="2800" dirty="0" err="1"/>
              <a:t>trung</a:t>
            </a:r>
            <a:r>
              <a:rPr lang="en-US" sz="2800" dirty="0"/>
              <a:t> </a:t>
            </a:r>
            <a:r>
              <a:rPr lang="en-US" sz="2800" dirty="0" err="1"/>
              <a:t>tâm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đơn</a:t>
            </a:r>
            <a:r>
              <a:rPr lang="en-US" sz="2800" dirty="0"/>
              <a:t> </a:t>
            </a:r>
            <a:r>
              <a:rPr lang="en-US" sz="2800" dirty="0" err="1"/>
              <a:t>giản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59148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9709"/>
            <a:ext cx="10515600" cy="648981"/>
          </a:xfrm>
        </p:spPr>
        <p:txBody>
          <a:bodyPr>
            <a:normAutofit/>
          </a:bodyPr>
          <a:lstStyle/>
          <a:p>
            <a:r>
              <a:rPr lang="en-US" sz="2800" dirty="0"/>
              <a:t>5.4. </a:t>
            </a:r>
            <a:r>
              <a:rPr lang="en-US" sz="2800" dirty="0" err="1"/>
              <a:t>Công</a:t>
            </a:r>
            <a:r>
              <a:rPr lang="en-US" sz="2800" dirty="0"/>
              <a:t> </a:t>
            </a:r>
            <a:r>
              <a:rPr lang="en-US" sz="2800" dirty="0" err="1"/>
              <a:t>thức</a:t>
            </a:r>
            <a:r>
              <a:rPr lang="en-US" sz="2800" dirty="0"/>
              <a:t> </a:t>
            </a:r>
            <a:r>
              <a:rPr lang="en-US" sz="2800" dirty="0" err="1"/>
              <a:t>chuyển</a:t>
            </a:r>
            <a:r>
              <a:rPr lang="en-US" sz="2800" dirty="0"/>
              <a:t> </a:t>
            </a:r>
            <a:r>
              <a:rPr lang="en-US" sz="2800" dirty="0" err="1"/>
              <a:t>trục</a:t>
            </a:r>
            <a:r>
              <a:rPr lang="en-US" sz="2800" dirty="0"/>
              <a:t> song </a:t>
            </a:r>
            <a:r>
              <a:rPr lang="en-US" sz="2800" dirty="0" err="1"/>
              <a:t>song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3057" y="1438692"/>
            <a:ext cx="8229600" cy="52982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Tương</a:t>
            </a:r>
            <a:r>
              <a:rPr lang="en-US" sz="2400" dirty="0"/>
              <a:t> </a:t>
            </a:r>
            <a:r>
              <a:rPr lang="en-US" sz="2400" dirty="0" err="1"/>
              <a:t>tự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15902"/>
              </p:ext>
            </p:extLst>
          </p:nvPr>
        </p:nvGraphicFramePr>
        <p:xfrm>
          <a:off x="3280867" y="3933824"/>
          <a:ext cx="5909935" cy="1115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Equation" r:id="rId3" imgW="3365280" imgH="634680" progId="Equation.DSMT4">
                  <p:embed/>
                </p:oleObj>
              </mc:Choice>
              <mc:Fallback>
                <p:oleObj name="Equation" r:id="rId3" imgW="3365280" imgH="6346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80867" y="3933824"/>
                        <a:ext cx="5909935" cy="1115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 descr="A picture containing clock&#10;&#10;Description automatically generated">
            <a:extLst>
              <a:ext uri="{FF2B5EF4-FFF2-40B4-BE49-F238E27FC236}">
                <a16:creationId xmlns:a16="http://schemas.microsoft.com/office/drawing/2014/main" id="{0FF3ACE0-68B0-4DD5-BF1B-8435544D3B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15" y="1438691"/>
            <a:ext cx="5840879" cy="24951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BE4F658-C093-4221-980D-9C45A86E23D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692" y="5535794"/>
            <a:ext cx="2903774" cy="841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69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46EC1-AF1D-4D00-9479-384A1C59D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5813"/>
            <a:ext cx="10515600" cy="904875"/>
          </a:xfrm>
        </p:spPr>
        <p:txBody>
          <a:bodyPr>
            <a:normAutofit/>
          </a:bodyPr>
          <a:lstStyle/>
          <a:p>
            <a:r>
              <a:rPr lang="en-AU" sz="2800" dirty="0"/>
              <a:t>5.1 </a:t>
            </a:r>
            <a:r>
              <a:rPr lang="en-AU" sz="2800" dirty="0" err="1"/>
              <a:t>Khái</a:t>
            </a:r>
            <a:r>
              <a:rPr lang="en-AU" sz="2800" dirty="0"/>
              <a:t> </a:t>
            </a:r>
            <a:r>
              <a:rPr lang="en-AU" sz="2800" dirty="0" err="1"/>
              <a:t>niệm</a:t>
            </a:r>
            <a:r>
              <a:rPr lang="en-AU" sz="2800" dirty="0"/>
              <a:t> </a:t>
            </a:r>
            <a:r>
              <a:rPr lang="en-AU" sz="2800" dirty="0" err="1"/>
              <a:t>chung</a:t>
            </a:r>
            <a:endParaRPr lang="en-AU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84E40-6433-4C81-8BEA-EBA31626B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Đặt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: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thanh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kéo</a:t>
            </a:r>
            <a:r>
              <a:rPr lang="en-US" dirty="0"/>
              <a:t>, </a:t>
            </a:r>
            <a:r>
              <a:rPr lang="en-US" dirty="0" err="1"/>
              <a:t>nén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phụ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tiết</a:t>
            </a:r>
            <a:r>
              <a:rPr lang="en-US" dirty="0"/>
              <a:t> </a:t>
            </a:r>
            <a:r>
              <a:rPr lang="en-US" dirty="0" err="1"/>
              <a:t>diện</a:t>
            </a:r>
            <a:r>
              <a:rPr lang="en-US" dirty="0"/>
              <a:t> (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loại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, </a:t>
            </a:r>
            <a:r>
              <a:rPr lang="en-US" dirty="0" err="1"/>
              <a:t>thanh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tiết</a:t>
            </a:r>
            <a:r>
              <a:rPr lang="en-US" dirty="0"/>
              <a:t> </a:t>
            </a:r>
            <a:r>
              <a:rPr lang="en-US" dirty="0" err="1"/>
              <a:t>diện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tốt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).</a:t>
            </a:r>
            <a:r>
              <a:rPr lang="en-US" dirty="0" err="1"/>
              <a:t>Tuy</a:t>
            </a:r>
            <a:r>
              <a:rPr lang="en-US" dirty="0"/>
              <a:t> </a:t>
            </a:r>
            <a:r>
              <a:rPr lang="en-US" dirty="0" err="1"/>
              <a:t>nhiên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thanh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xoắn</a:t>
            </a:r>
            <a:r>
              <a:rPr lang="en-US" dirty="0"/>
              <a:t>, </a:t>
            </a:r>
            <a:r>
              <a:rPr lang="en-US" dirty="0" err="1"/>
              <a:t>uốn</a:t>
            </a:r>
            <a:r>
              <a:rPr lang="en-US" dirty="0"/>
              <a:t>…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còn</a:t>
            </a:r>
            <a:r>
              <a:rPr lang="en-US" dirty="0"/>
              <a:t> </a:t>
            </a:r>
            <a:r>
              <a:rPr lang="en-US" dirty="0" err="1"/>
              <a:t>phụ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bố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cắt</a:t>
            </a:r>
            <a:r>
              <a:rPr lang="en-US" dirty="0"/>
              <a:t> </a:t>
            </a:r>
            <a:r>
              <a:rPr lang="en-US" dirty="0" err="1"/>
              <a:t>ngang</a:t>
            </a:r>
            <a:r>
              <a:rPr lang="en-US" dirty="0"/>
              <a:t>.</a:t>
            </a:r>
            <a:endParaRPr lang="en-AU" dirty="0"/>
          </a:p>
          <a:p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: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dầm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P,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tiết</a:t>
            </a:r>
            <a:r>
              <a:rPr lang="en-US" dirty="0"/>
              <a:t> </a:t>
            </a:r>
            <a:r>
              <a:rPr lang="en-US" dirty="0" err="1"/>
              <a:t>diện</a:t>
            </a:r>
            <a:r>
              <a:rPr lang="en-US" dirty="0"/>
              <a:t>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nhật</a:t>
            </a:r>
            <a:r>
              <a:rPr lang="en-US" dirty="0"/>
              <a:t> </a:t>
            </a:r>
            <a:r>
              <a:rPr lang="en-US" dirty="0" err="1"/>
              <a:t>bxh</a:t>
            </a:r>
            <a:r>
              <a:rPr lang="en-US" dirty="0"/>
              <a:t> (h&gt;b) </a:t>
            </a:r>
            <a:r>
              <a:rPr lang="en-US" dirty="0" err="1"/>
              <a:t>trong</a:t>
            </a:r>
            <a:r>
              <a:rPr lang="en-US" dirty="0"/>
              <a:t> 2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:</a:t>
            </a:r>
            <a:endParaRPr lang="en-A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ADDD052-7598-4A5C-A0AF-5EA441C76B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26" y="4644857"/>
            <a:ext cx="4180703" cy="2012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>
            <a:extLst>
              <a:ext uri="{FF2B5EF4-FFF2-40B4-BE49-F238E27FC236}">
                <a16:creationId xmlns:a16="http://schemas.microsoft.com/office/drawing/2014/main" id="{66E3C290-E7D7-4BCB-A416-2E7F341923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5886" y="4446676"/>
            <a:ext cx="4180702" cy="1790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96B9C5E-1E78-4A12-96FE-62DD33B80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4825" y="39814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2E500F-1DAD-4361-93E5-ECA0DD926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4825" y="51371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27FE10-AE31-4F88-A45B-4E538CB25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4825" y="6311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AU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2755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72836"/>
            <a:ext cx="10515600" cy="817852"/>
          </a:xfrm>
        </p:spPr>
        <p:txBody>
          <a:bodyPr>
            <a:normAutofit/>
          </a:bodyPr>
          <a:lstStyle/>
          <a:p>
            <a:r>
              <a:rPr lang="en-US" sz="2800" dirty="0"/>
              <a:t>5.4. </a:t>
            </a:r>
            <a:r>
              <a:rPr lang="en-US" sz="2800" dirty="0" err="1"/>
              <a:t>Công</a:t>
            </a:r>
            <a:r>
              <a:rPr lang="en-US" sz="2800" dirty="0"/>
              <a:t> </a:t>
            </a:r>
            <a:r>
              <a:rPr lang="en-US" sz="2800" dirty="0" err="1"/>
              <a:t>thức</a:t>
            </a:r>
            <a:r>
              <a:rPr lang="en-US" sz="2800" dirty="0"/>
              <a:t> </a:t>
            </a:r>
            <a:r>
              <a:rPr lang="en-US" sz="2800" dirty="0" err="1"/>
              <a:t>chuyển</a:t>
            </a:r>
            <a:r>
              <a:rPr lang="en-US" sz="2800" dirty="0"/>
              <a:t> </a:t>
            </a:r>
            <a:r>
              <a:rPr lang="en-US" sz="2800" dirty="0" err="1"/>
              <a:t>trục</a:t>
            </a:r>
            <a:r>
              <a:rPr lang="en-US" sz="2800" dirty="0"/>
              <a:t> song </a:t>
            </a:r>
            <a:r>
              <a:rPr lang="en-US" sz="2800" dirty="0" err="1"/>
              <a:t>song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51" y="1734062"/>
            <a:ext cx="11101374" cy="4758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Nếu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>
                <a:highlight>
                  <a:srgbClr val="FFFF00"/>
                </a:highlight>
              </a:rPr>
              <a:t>Oxy </a:t>
            </a:r>
            <a:r>
              <a:rPr lang="en-US" sz="2400" dirty="0" err="1">
                <a:highlight>
                  <a:srgbClr val="FFFF00"/>
                </a:highlight>
              </a:rPr>
              <a:t>là</a:t>
            </a:r>
            <a:r>
              <a:rPr lang="en-US" sz="2400" dirty="0">
                <a:highlight>
                  <a:srgbClr val="FFFF00"/>
                </a:highlight>
              </a:rPr>
              <a:t> </a:t>
            </a:r>
            <a:r>
              <a:rPr lang="en-US" sz="2400" dirty="0" err="1">
                <a:highlight>
                  <a:srgbClr val="FFFF00"/>
                </a:highlight>
              </a:rPr>
              <a:t>hệ</a:t>
            </a:r>
            <a:r>
              <a:rPr lang="en-US" sz="2400" dirty="0">
                <a:highlight>
                  <a:srgbClr val="FFFF00"/>
                </a:highlight>
              </a:rPr>
              <a:t> </a:t>
            </a:r>
            <a:r>
              <a:rPr lang="en-US" sz="2400" dirty="0" err="1">
                <a:highlight>
                  <a:srgbClr val="FFFF00"/>
                </a:highlight>
              </a:rPr>
              <a:t>trung</a:t>
            </a:r>
            <a:r>
              <a:rPr lang="en-US" sz="2400" dirty="0">
                <a:highlight>
                  <a:srgbClr val="FFFF00"/>
                </a:highlight>
              </a:rPr>
              <a:t> </a:t>
            </a:r>
            <a:r>
              <a:rPr lang="en-US" sz="2400" dirty="0" err="1">
                <a:highlight>
                  <a:srgbClr val="FFFF00"/>
                </a:highlight>
              </a:rPr>
              <a:t>tâm</a:t>
            </a:r>
            <a:r>
              <a:rPr lang="en-US" sz="2400" dirty="0">
                <a:highlight>
                  <a:srgbClr val="FFFF00"/>
                </a:highlight>
              </a:rPr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A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dạng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8076425"/>
              </p:ext>
            </p:extLst>
          </p:nvPr>
        </p:nvGraphicFramePr>
        <p:xfrm>
          <a:off x="1246706" y="2795819"/>
          <a:ext cx="2779819" cy="2223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3" imgW="952200" imgH="761760" progId="Equation.DSMT4">
                  <p:embed/>
                </p:oleObj>
              </mc:Choice>
              <mc:Fallback>
                <p:oleObj name="Equation" r:id="rId3" imgW="952200" imgH="76176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46706" y="2795819"/>
                        <a:ext cx="2779819" cy="22238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0F94FC84-F424-4EA1-B3D3-78033AD53F06}"/>
              </a:ext>
            </a:extLst>
          </p:cNvPr>
          <p:cNvSpPr/>
          <p:nvPr/>
        </p:nvSpPr>
        <p:spPr>
          <a:xfrm>
            <a:off x="981075" y="2795819"/>
            <a:ext cx="3219450" cy="23286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62730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76E76-7F3C-4BE1-84F1-F1EFCB01A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878" y="761999"/>
            <a:ext cx="10515600" cy="5223891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Ví</a:t>
            </a:r>
            <a:r>
              <a:rPr lang="en-US" b="1" dirty="0"/>
              <a:t> </a:t>
            </a:r>
            <a:r>
              <a:rPr lang="en-US" b="1" dirty="0" err="1"/>
              <a:t>dụ</a:t>
            </a:r>
            <a:r>
              <a:rPr lang="en-US" b="1" dirty="0"/>
              <a:t> </a:t>
            </a:r>
            <a:r>
              <a:rPr lang="en-US" b="1"/>
              <a:t>5: </a:t>
            </a:r>
            <a:r>
              <a:rPr lang="en-US"/>
              <a:t>Xác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momen</a:t>
            </a:r>
            <a:r>
              <a:rPr lang="en-US" dirty="0"/>
              <a:t> </a:t>
            </a:r>
            <a:r>
              <a:rPr lang="en-US" dirty="0" err="1"/>
              <a:t>quán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trục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x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cắt</a:t>
            </a:r>
            <a:r>
              <a:rPr lang="en-US" dirty="0"/>
              <a:t> </a:t>
            </a:r>
            <a:r>
              <a:rPr lang="en-US" dirty="0" err="1"/>
              <a:t>ngang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:</a:t>
            </a:r>
            <a:endParaRPr lang="en-AU" dirty="0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DCDBEB5D-FC7C-4B68-9C49-7FFB739225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6" y="3929080"/>
            <a:ext cx="8132938" cy="2923011"/>
          </a:xfrm>
          <a:prstGeom prst="rect">
            <a:avLst/>
          </a:prstGeom>
        </p:spPr>
      </p:pic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D164FD78-B681-4735-84BC-A21F768DB4A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941"/>
          <a:stretch/>
        </p:blipFill>
        <p:spPr>
          <a:xfrm>
            <a:off x="690167" y="1647864"/>
            <a:ext cx="6355509" cy="1396830"/>
          </a:xfrm>
          <a:prstGeom prst="rect">
            <a:avLst/>
          </a:prstGeom>
        </p:spPr>
      </p:pic>
      <p:pic>
        <p:nvPicPr>
          <p:cNvPr id="18434" name="Picture 2">
            <a:extLst>
              <a:ext uri="{FF2B5EF4-FFF2-40B4-BE49-F238E27FC236}">
                <a16:creationId xmlns:a16="http://schemas.microsoft.com/office/drawing/2014/main" id="{8B6175CC-3D13-4076-912A-B43F7F9931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604" y="1194144"/>
            <a:ext cx="3913696" cy="372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D164FD78-B681-4735-84BC-A21F768DB4A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51" t="67709" b="-1447"/>
          <a:stretch/>
        </p:blipFill>
        <p:spPr>
          <a:xfrm>
            <a:off x="736967" y="3113141"/>
            <a:ext cx="2869461" cy="68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90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EEB874A8-F3A6-40B5-B526-C4C94422D4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07" y="942665"/>
            <a:ext cx="11424155" cy="5032068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5D869C63-C95B-4086-9E71-D918CFFD8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344" y="1538604"/>
            <a:ext cx="2714494" cy="2586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8804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68163" y="3819307"/>
            <a:ext cx="4454112" cy="1201191"/>
            <a:chOff x="-123200" y="5013176"/>
            <a:chExt cx="5250874" cy="1355520"/>
          </a:xfrm>
        </p:grpSpPr>
        <p:sp>
          <p:nvSpPr>
            <p:cNvPr id="61" name="TextBox 60"/>
            <p:cNvSpPr txBox="1"/>
            <p:nvPr/>
          </p:nvSpPr>
          <p:spPr>
            <a:xfrm>
              <a:off x="-123200" y="5013176"/>
              <a:ext cx="52200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err="1">
                  <a:latin typeface="Times" pitchFamily="18" charset="0"/>
                </a:rPr>
                <a:t>Xoay</a:t>
              </a:r>
              <a:r>
                <a:rPr lang="en-US" sz="2000" b="1" i="1" dirty="0">
                  <a:latin typeface="Times" pitchFamily="18" charset="0"/>
                </a:rPr>
                <a:t> Oxy </a:t>
              </a:r>
              <a:r>
                <a:rPr lang="en-US" sz="2000" b="1" i="1" dirty="0" err="1">
                  <a:latin typeface="Times" pitchFamily="18" charset="0"/>
                </a:rPr>
                <a:t>quanh</a:t>
              </a:r>
              <a:r>
                <a:rPr lang="en-US" sz="2000" b="1" i="1" dirty="0">
                  <a:latin typeface="Times" pitchFamily="18" charset="0"/>
                </a:rPr>
                <a:t> O </a:t>
              </a:r>
              <a:r>
                <a:rPr lang="en-US" sz="2000" b="1" i="1" dirty="0" err="1">
                  <a:latin typeface="Times" pitchFamily="18" charset="0"/>
                </a:rPr>
                <a:t>một</a:t>
              </a:r>
              <a:r>
                <a:rPr lang="en-US" sz="2000" b="1" i="1" dirty="0">
                  <a:latin typeface="Times" pitchFamily="18" charset="0"/>
                </a:rPr>
                <a:t> </a:t>
              </a:r>
              <a:r>
                <a:rPr lang="en-US" sz="2000" b="1" i="1" dirty="0" err="1">
                  <a:latin typeface="Times" pitchFamily="18" charset="0"/>
                </a:rPr>
                <a:t>góc</a:t>
              </a:r>
              <a:r>
                <a:rPr lang="en-US" sz="2000" b="1" i="1" dirty="0">
                  <a:latin typeface="Times" pitchFamily="18" charset="0"/>
                </a:rPr>
                <a:t> </a:t>
              </a:r>
              <a:r>
                <a:rPr lang="en-US" sz="2000" i="1" dirty="0">
                  <a:latin typeface="Symbol" pitchFamily="18" charset="2"/>
                </a:rPr>
                <a:t>a </a:t>
              </a:r>
              <a:r>
                <a:rPr lang="en-US" sz="2000" b="1" i="1" dirty="0">
                  <a:latin typeface="Times" pitchFamily="18" charset="0"/>
                  <a:sym typeface="Wingdings" pitchFamily="2" charset="2"/>
                </a:rPr>
                <a:t>  </a:t>
              </a:r>
              <a:r>
                <a:rPr lang="en-US" sz="2000" b="1" i="1" dirty="0" err="1">
                  <a:latin typeface="Times" pitchFamily="18" charset="0"/>
                  <a:sym typeface="Wingdings" pitchFamily="2" charset="2"/>
                </a:rPr>
                <a:t>Ouv</a:t>
              </a:r>
              <a:endParaRPr lang="vi-VN" sz="2000" b="1" i="1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-92398" y="5492311"/>
              <a:ext cx="5220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err="1">
                  <a:latin typeface="Times" pitchFamily="18" charset="0"/>
                </a:rPr>
                <a:t>Trong</a:t>
              </a:r>
              <a:r>
                <a:rPr lang="en-US" sz="2000" b="1" i="1" dirty="0">
                  <a:latin typeface="Times" pitchFamily="18" charset="0"/>
                </a:rPr>
                <a:t> Oxy ta </a:t>
              </a:r>
              <a:r>
                <a:rPr lang="en-US" sz="2000" b="1" i="1" dirty="0" err="1">
                  <a:latin typeface="Times" pitchFamily="18" charset="0"/>
                </a:rPr>
                <a:t>tính</a:t>
              </a:r>
              <a:r>
                <a:rPr lang="en-US" sz="2000" b="1" i="1" dirty="0">
                  <a:latin typeface="Times" pitchFamily="18" charset="0"/>
                </a:rPr>
                <a:t> </a:t>
              </a:r>
              <a:r>
                <a:rPr lang="en-US" sz="2000" b="1" i="1" err="1">
                  <a:latin typeface="Times" pitchFamily="18" charset="0"/>
                </a:rPr>
                <a:t>được</a:t>
              </a:r>
              <a:r>
                <a:rPr lang="en-US" sz="2000" b="1" i="1">
                  <a:latin typeface="Times" pitchFamily="18" charset="0"/>
                </a:rPr>
                <a:t> I</a:t>
              </a:r>
              <a:r>
                <a:rPr lang="en-US" sz="2000" b="1" i="1" baseline="-25000">
                  <a:latin typeface="Times" pitchFamily="18" charset="0"/>
                </a:rPr>
                <a:t>x</a:t>
              </a:r>
              <a:r>
                <a:rPr lang="en-US" sz="2000" b="1" i="1">
                  <a:latin typeface="Times" pitchFamily="18" charset="0"/>
                </a:rPr>
                <a:t>, I</a:t>
              </a:r>
              <a:r>
                <a:rPr lang="en-US" sz="2000" b="1" i="1" baseline="-25000">
                  <a:latin typeface="Times" pitchFamily="18" charset="0"/>
                </a:rPr>
                <a:t>y</a:t>
              </a:r>
              <a:r>
                <a:rPr lang="en-US" sz="2000" b="1" i="1">
                  <a:latin typeface="Times" pitchFamily="18" charset="0"/>
                </a:rPr>
                <a:t>, I</a:t>
              </a:r>
              <a:r>
                <a:rPr lang="en-US" sz="2000" b="1" i="1" baseline="-25000">
                  <a:latin typeface="Times" pitchFamily="18" charset="0"/>
                </a:rPr>
                <a:t>xy</a:t>
              </a:r>
              <a:r>
                <a:rPr lang="en-US" sz="2000" b="1" i="1" dirty="0">
                  <a:latin typeface="Times" pitchFamily="18" charset="0"/>
                </a:rPr>
                <a:t>.</a:t>
              </a:r>
              <a:endParaRPr lang="vi-VN" sz="2000" b="1" i="1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-107798" y="5907031"/>
              <a:ext cx="5220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err="1">
                  <a:latin typeface="Times" pitchFamily="18" charset="0"/>
                </a:rPr>
                <a:t>Trong</a:t>
              </a:r>
              <a:r>
                <a:rPr lang="en-US" sz="2000" b="1" i="1" dirty="0">
                  <a:latin typeface="Times" pitchFamily="18" charset="0"/>
                </a:rPr>
                <a:t> </a:t>
              </a:r>
              <a:r>
                <a:rPr lang="en-US" sz="2000" b="1" i="1" dirty="0" err="1">
                  <a:latin typeface="Times" pitchFamily="18" charset="0"/>
                </a:rPr>
                <a:t>Ouv</a:t>
              </a:r>
              <a:r>
                <a:rPr lang="en-US" sz="2000" b="1" i="1" dirty="0">
                  <a:latin typeface="Times" pitchFamily="18" charset="0"/>
                </a:rPr>
                <a:t> ta </a:t>
              </a:r>
              <a:r>
                <a:rPr lang="en-US" sz="2000" b="1" i="1" err="1">
                  <a:latin typeface="Times" pitchFamily="18" charset="0"/>
                </a:rPr>
                <a:t>tính</a:t>
              </a:r>
              <a:r>
                <a:rPr lang="en-US" sz="2000" b="1" i="1">
                  <a:latin typeface="Times" pitchFamily="18" charset="0"/>
                </a:rPr>
                <a:t> I</a:t>
              </a:r>
              <a:r>
                <a:rPr lang="en-US" sz="2000" b="1" i="1" baseline="-25000">
                  <a:latin typeface="Times" pitchFamily="18" charset="0"/>
                </a:rPr>
                <a:t>u</a:t>
              </a:r>
              <a:r>
                <a:rPr lang="en-US" sz="2000" b="1" i="1">
                  <a:latin typeface="Times" pitchFamily="18" charset="0"/>
                </a:rPr>
                <a:t>, I</a:t>
              </a:r>
              <a:r>
                <a:rPr lang="en-US" sz="2000" b="1" i="1" baseline="-25000">
                  <a:latin typeface="Times" pitchFamily="18" charset="0"/>
                </a:rPr>
                <a:t>v</a:t>
              </a:r>
              <a:r>
                <a:rPr lang="en-US" sz="2000" b="1" i="1">
                  <a:latin typeface="Times" pitchFamily="18" charset="0"/>
                </a:rPr>
                <a:t>, I</a:t>
              </a:r>
              <a:r>
                <a:rPr lang="en-US" sz="2000" b="1" i="1" baseline="-25000">
                  <a:latin typeface="Times" pitchFamily="18" charset="0"/>
                </a:rPr>
                <a:t>uv</a:t>
              </a:r>
              <a:r>
                <a:rPr lang="en-US" sz="2000" b="1" i="1" dirty="0">
                  <a:latin typeface="Times" pitchFamily="18" charset="0"/>
                </a:rPr>
                <a:t>?</a:t>
              </a:r>
              <a:endParaRPr lang="vi-VN" sz="2000" b="1" i="1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6075" y="786588"/>
            <a:ext cx="4417722" cy="4280534"/>
            <a:chOff x="-612576" y="897248"/>
            <a:chExt cx="5048030" cy="4891270"/>
          </a:xfrm>
        </p:grpSpPr>
        <p:grpSp>
          <p:nvGrpSpPr>
            <p:cNvPr id="10" name="Group 9"/>
            <p:cNvGrpSpPr/>
            <p:nvPr/>
          </p:nvGrpSpPr>
          <p:grpSpPr>
            <a:xfrm>
              <a:off x="-612576" y="897248"/>
              <a:ext cx="5048030" cy="4891270"/>
              <a:chOff x="-577653" y="1506285"/>
              <a:chExt cx="5012930" cy="4857259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355564" y="1506285"/>
                <a:ext cx="4079713" cy="3295012"/>
                <a:chOff x="758188" y="1506285"/>
                <a:chExt cx="4079713" cy="3295012"/>
              </a:xfrm>
            </p:grpSpPr>
            <p:grpSp>
              <p:nvGrpSpPr>
                <p:cNvPr id="6" name="Group 5"/>
                <p:cNvGrpSpPr/>
                <p:nvPr/>
              </p:nvGrpSpPr>
              <p:grpSpPr>
                <a:xfrm rot="20202048">
                  <a:off x="758188" y="1589362"/>
                  <a:ext cx="4079713" cy="2114811"/>
                  <a:chOff x="2034668" y="1148361"/>
                  <a:chExt cx="4079713" cy="2114811"/>
                </a:xfrm>
              </p:grpSpPr>
              <p:sp>
                <p:nvSpPr>
                  <p:cNvPr id="108" name="TextBox 107"/>
                  <p:cNvSpPr txBox="1"/>
                  <p:nvPr/>
                </p:nvSpPr>
                <p:spPr>
                  <a:xfrm>
                    <a:off x="5646351" y="2739306"/>
                    <a:ext cx="468030" cy="52386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b="1" i="1" dirty="0">
                        <a:latin typeface="Times New Roman" pitchFamily="18" charset="0"/>
                        <a:cs typeface="Times New Roman" pitchFamily="18" charset="0"/>
                      </a:rPr>
                      <a:t>u</a:t>
                    </a:r>
                    <a:endParaRPr lang="vi-VN" b="1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cxnSp>
                <p:nvCxnSpPr>
                  <p:cNvPr id="30" name="Straight Arrow Connector 29"/>
                  <p:cNvCxnSpPr/>
                  <p:nvPr/>
                </p:nvCxnSpPr>
                <p:spPr>
                  <a:xfrm flipV="1">
                    <a:off x="2089646" y="1410692"/>
                    <a:ext cx="0" cy="1802284"/>
                  </a:xfrm>
                  <a:prstGeom prst="straightConnector1">
                    <a:avLst/>
                  </a:prstGeom>
                  <a:ln w="25400">
                    <a:solidFill>
                      <a:srgbClr val="00B050"/>
                    </a:solidFill>
                    <a:tailEnd type="arrow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TextBox 31"/>
                  <p:cNvSpPr txBox="1"/>
                  <p:nvPr/>
                </p:nvSpPr>
                <p:spPr>
                  <a:xfrm rot="5110402">
                    <a:off x="2062586" y="1120443"/>
                    <a:ext cx="468030" cy="52386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b="1" i="1" dirty="0">
                        <a:latin typeface="Times New Roman" pitchFamily="18" charset="0"/>
                        <a:cs typeface="Times New Roman" pitchFamily="18" charset="0"/>
                      </a:rPr>
                      <a:t>v</a:t>
                    </a:r>
                    <a:endParaRPr lang="vi-VN" b="1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8" name="Group 7"/>
                <p:cNvGrpSpPr/>
                <p:nvPr/>
              </p:nvGrpSpPr>
              <p:grpSpPr>
                <a:xfrm>
                  <a:off x="935618" y="1506285"/>
                  <a:ext cx="3816380" cy="3295012"/>
                  <a:chOff x="935618" y="1506285"/>
                  <a:chExt cx="3816380" cy="3295012"/>
                </a:xfrm>
              </p:grpSpPr>
              <p:sp>
                <p:nvSpPr>
                  <p:cNvPr id="82" name="Freeform 81"/>
                  <p:cNvSpPr/>
                  <p:nvPr/>
                </p:nvSpPr>
                <p:spPr>
                  <a:xfrm>
                    <a:off x="1441573" y="2198343"/>
                    <a:ext cx="2566441" cy="1856385"/>
                  </a:xfrm>
                  <a:custGeom>
                    <a:avLst/>
                    <a:gdLst>
                      <a:gd name="connsiteX0" fmla="*/ 44853 w 2852356"/>
                      <a:gd name="connsiteY0" fmla="*/ 653935 h 1963973"/>
                      <a:gd name="connsiteX1" fmla="*/ 662691 w 2852356"/>
                      <a:gd name="connsiteY1" fmla="*/ 36097 h 1963973"/>
                      <a:gd name="connsiteX2" fmla="*/ 1626518 w 2852356"/>
                      <a:gd name="connsiteY2" fmla="*/ 110238 h 1963973"/>
                      <a:gd name="connsiteX3" fmla="*/ 2417351 w 2852356"/>
                      <a:gd name="connsiteY3" fmla="*/ 419157 h 1963973"/>
                      <a:gd name="connsiteX4" fmla="*/ 2849837 w 2852356"/>
                      <a:gd name="connsiteY4" fmla="*/ 728076 h 1963973"/>
                      <a:gd name="connsiteX5" fmla="*/ 2231999 w 2852356"/>
                      <a:gd name="connsiteY5" fmla="*/ 1543621 h 1963973"/>
                      <a:gd name="connsiteX6" fmla="*/ 922183 w 2852356"/>
                      <a:gd name="connsiteY6" fmla="*/ 1963751 h 1963973"/>
                      <a:gd name="connsiteX7" fmla="*/ 230205 w 2852356"/>
                      <a:gd name="connsiteY7" fmla="*/ 1494194 h 1963973"/>
                      <a:gd name="connsiteX8" fmla="*/ 156064 w 2852356"/>
                      <a:gd name="connsiteY8" fmla="*/ 1024638 h 1963973"/>
                      <a:gd name="connsiteX9" fmla="*/ 57210 w 2852356"/>
                      <a:gd name="connsiteY9" fmla="*/ 752789 h 1963973"/>
                      <a:gd name="connsiteX10" fmla="*/ 44853 w 2852356"/>
                      <a:gd name="connsiteY10" fmla="*/ 653935 h 1963973"/>
                      <a:gd name="connsiteX0" fmla="*/ 67963 w 2875466"/>
                      <a:gd name="connsiteY0" fmla="*/ 653935 h 1963973"/>
                      <a:gd name="connsiteX1" fmla="*/ 685801 w 2875466"/>
                      <a:gd name="connsiteY1" fmla="*/ 36097 h 1963973"/>
                      <a:gd name="connsiteX2" fmla="*/ 1649628 w 2875466"/>
                      <a:gd name="connsiteY2" fmla="*/ 110238 h 1963973"/>
                      <a:gd name="connsiteX3" fmla="*/ 2440461 w 2875466"/>
                      <a:gd name="connsiteY3" fmla="*/ 419157 h 1963973"/>
                      <a:gd name="connsiteX4" fmla="*/ 2872947 w 2875466"/>
                      <a:gd name="connsiteY4" fmla="*/ 728076 h 1963973"/>
                      <a:gd name="connsiteX5" fmla="*/ 2255109 w 2875466"/>
                      <a:gd name="connsiteY5" fmla="*/ 1543621 h 1963973"/>
                      <a:gd name="connsiteX6" fmla="*/ 945293 w 2875466"/>
                      <a:gd name="connsiteY6" fmla="*/ 1963751 h 1963973"/>
                      <a:gd name="connsiteX7" fmla="*/ 253315 w 2875466"/>
                      <a:gd name="connsiteY7" fmla="*/ 1494194 h 1963973"/>
                      <a:gd name="connsiteX8" fmla="*/ 179174 w 2875466"/>
                      <a:gd name="connsiteY8" fmla="*/ 1024638 h 1963973"/>
                      <a:gd name="connsiteX9" fmla="*/ 25551 w 2875466"/>
                      <a:gd name="connsiteY9" fmla="*/ 817083 h 1963973"/>
                      <a:gd name="connsiteX10" fmla="*/ 67963 w 2875466"/>
                      <a:gd name="connsiteY10" fmla="*/ 653935 h 1963973"/>
                      <a:gd name="connsiteX0" fmla="*/ 63466 w 2870969"/>
                      <a:gd name="connsiteY0" fmla="*/ 653935 h 1963973"/>
                      <a:gd name="connsiteX1" fmla="*/ 681304 w 2870969"/>
                      <a:gd name="connsiteY1" fmla="*/ 36097 h 1963973"/>
                      <a:gd name="connsiteX2" fmla="*/ 1645131 w 2870969"/>
                      <a:gd name="connsiteY2" fmla="*/ 110238 h 1963973"/>
                      <a:gd name="connsiteX3" fmla="*/ 2435964 w 2870969"/>
                      <a:gd name="connsiteY3" fmla="*/ 419157 h 1963973"/>
                      <a:gd name="connsiteX4" fmla="*/ 2868450 w 2870969"/>
                      <a:gd name="connsiteY4" fmla="*/ 728076 h 1963973"/>
                      <a:gd name="connsiteX5" fmla="*/ 2250612 w 2870969"/>
                      <a:gd name="connsiteY5" fmla="*/ 1543621 h 1963973"/>
                      <a:gd name="connsiteX6" fmla="*/ 940796 w 2870969"/>
                      <a:gd name="connsiteY6" fmla="*/ 1963751 h 1963973"/>
                      <a:gd name="connsiteX7" fmla="*/ 248818 w 2870969"/>
                      <a:gd name="connsiteY7" fmla="*/ 1494194 h 1963973"/>
                      <a:gd name="connsiteX8" fmla="*/ 72284 w 2870969"/>
                      <a:gd name="connsiteY8" fmla="*/ 1191325 h 1963973"/>
                      <a:gd name="connsiteX9" fmla="*/ 21054 w 2870969"/>
                      <a:gd name="connsiteY9" fmla="*/ 817083 h 1963973"/>
                      <a:gd name="connsiteX10" fmla="*/ 63466 w 2870969"/>
                      <a:gd name="connsiteY10" fmla="*/ 653935 h 1963973"/>
                      <a:gd name="connsiteX0" fmla="*/ 69723 w 2877226"/>
                      <a:gd name="connsiteY0" fmla="*/ 653935 h 1963973"/>
                      <a:gd name="connsiteX1" fmla="*/ 687561 w 2877226"/>
                      <a:gd name="connsiteY1" fmla="*/ 36097 h 1963973"/>
                      <a:gd name="connsiteX2" fmla="*/ 1651388 w 2877226"/>
                      <a:gd name="connsiteY2" fmla="*/ 110238 h 1963973"/>
                      <a:gd name="connsiteX3" fmla="*/ 2442221 w 2877226"/>
                      <a:gd name="connsiteY3" fmla="*/ 419157 h 1963973"/>
                      <a:gd name="connsiteX4" fmla="*/ 2874707 w 2877226"/>
                      <a:gd name="connsiteY4" fmla="*/ 728076 h 1963973"/>
                      <a:gd name="connsiteX5" fmla="*/ 2256869 w 2877226"/>
                      <a:gd name="connsiteY5" fmla="*/ 1543621 h 1963973"/>
                      <a:gd name="connsiteX6" fmla="*/ 947053 w 2877226"/>
                      <a:gd name="connsiteY6" fmla="*/ 1963751 h 1963973"/>
                      <a:gd name="connsiteX7" fmla="*/ 255075 w 2877226"/>
                      <a:gd name="connsiteY7" fmla="*/ 1494194 h 1963973"/>
                      <a:gd name="connsiteX8" fmla="*/ 78541 w 2877226"/>
                      <a:gd name="connsiteY8" fmla="*/ 1191325 h 1963973"/>
                      <a:gd name="connsiteX9" fmla="*/ 15405 w 2877226"/>
                      <a:gd name="connsiteY9" fmla="*/ 838514 h 1963973"/>
                      <a:gd name="connsiteX10" fmla="*/ 69723 w 2877226"/>
                      <a:gd name="connsiteY10" fmla="*/ 653935 h 1963973"/>
                      <a:gd name="connsiteX0" fmla="*/ 66262 w 2873765"/>
                      <a:gd name="connsiteY0" fmla="*/ 653935 h 1963973"/>
                      <a:gd name="connsiteX1" fmla="*/ 684100 w 2873765"/>
                      <a:gd name="connsiteY1" fmla="*/ 36097 h 1963973"/>
                      <a:gd name="connsiteX2" fmla="*/ 1647927 w 2873765"/>
                      <a:gd name="connsiteY2" fmla="*/ 110238 h 1963973"/>
                      <a:gd name="connsiteX3" fmla="*/ 2438760 w 2873765"/>
                      <a:gd name="connsiteY3" fmla="*/ 419157 h 1963973"/>
                      <a:gd name="connsiteX4" fmla="*/ 2871246 w 2873765"/>
                      <a:gd name="connsiteY4" fmla="*/ 728076 h 1963973"/>
                      <a:gd name="connsiteX5" fmla="*/ 2253408 w 2873765"/>
                      <a:gd name="connsiteY5" fmla="*/ 1543621 h 1963973"/>
                      <a:gd name="connsiteX6" fmla="*/ 943592 w 2873765"/>
                      <a:gd name="connsiteY6" fmla="*/ 1963751 h 1963973"/>
                      <a:gd name="connsiteX7" fmla="*/ 251614 w 2873765"/>
                      <a:gd name="connsiteY7" fmla="*/ 1494194 h 1963973"/>
                      <a:gd name="connsiteX8" fmla="*/ 75080 w 2873765"/>
                      <a:gd name="connsiteY8" fmla="*/ 1191325 h 1963973"/>
                      <a:gd name="connsiteX9" fmla="*/ 11944 w 2873765"/>
                      <a:gd name="connsiteY9" fmla="*/ 838514 h 1963973"/>
                      <a:gd name="connsiteX10" fmla="*/ 66262 w 2873765"/>
                      <a:gd name="connsiteY10" fmla="*/ 653935 h 1963973"/>
                      <a:gd name="connsiteX0" fmla="*/ 144697 w 2864093"/>
                      <a:gd name="connsiteY0" fmla="*/ 607955 h 1960855"/>
                      <a:gd name="connsiteX1" fmla="*/ 674428 w 2864093"/>
                      <a:gd name="connsiteY1" fmla="*/ 32979 h 1960855"/>
                      <a:gd name="connsiteX2" fmla="*/ 1638255 w 2864093"/>
                      <a:gd name="connsiteY2" fmla="*/ 107120 h 1960855"/>
                      <a:gd name="connsiteX3" fmla="*/ 2429088 w 2864093"/>
                      <a:gd name="connsiteY3" fmla="*/ 416039 h 1960855"/>
                      <a:gd name="connsiteX4" fmla="*/ 2861574 w 2864093"/>
                      <a:gd name="connsiteY4" fmla="*/ 724958 h 1960855"/>
                      <a:gd name="connsiteX5" fmla="*/ 2243736 w 2864093"/>
                      <a:gd name="connsiteY5" fmla="*/ 1540503 h 1960855"/>
                      <a:gd name="connsiteX6" fmla="*/ 933920 w 2864093"/>
                      <a:gd name="connsiteY6" fmla="*/ 1960633 h 1960855"/>
                      <a:gd name="connsiteX7" fmla="*/ 241942 w 2864093"/>
                      <a:gd name="connsiteY7" fmla="*/ 1491076 h 1960855"/>
                      <a:gd name="connsiteX8" fmla="*/ 65408 w 2864093"/>
                      <a:gd name="connsiteY8" fmla="*/ 1188207 h 1960855"/>
                      <a:gd name="connsiteX9" fmla="*/ 2272 w 2864093"/>
                      <a:gd name="connsiteY9" fmla="*/ 835396 h 1960855"/>
                      <a:gd name="connsiteX10" fmla="*/ 144697 w 2864093"/>
                      <a:gd name="connsiteY10" fmla="*/ 607955 h 1960855"/>
                      <a:gd name="connsiteX0" fmla="*/ 144697 w 2710841"/>
                      <a:gd name="connsiteY0" fmla="*/ 607955 h 1960834"/>
                      <a:gd name="connsiteX1" fmla="*/ 674428 w 2710841"/>
                      <a:gd name="connsiteY1" fmla="*/ 32979 h 1960834"/>
                      <a:gd name="connsiteX2" fmla="*/ 1638255 w 2710841"/>
                      <a:gd name="connsiteY2" fmla="*/ 107120 h 1960834"/>
                      <a:gd name="connsiteX3" fmla="*/ 2429088 w 2710841"/>
                      <a:gd name="connsiteY3" fmla="*/ 416039 h 1960834"/>
                      <a:gd name="connsiteX4" fmla="*/ 2706290 w 2710841"/>
                      <a:gd name="connsiteY4" fmla="*/ 864715 h 1960834"/>
                      <a:gd name="connsiteX5" fmla="*/ 2243736 w 2710841"/>
                      <a:gd name="connsiteY5" fmla="*/ 1540503 h 1960834"/>
                      <a:gd name="connsiteX6" fmla="*/ 933920 w 2710841"/>
                      <a:gd name="connsiteY6" fmla="*/ 1960633 h 1960834"/>
                      <a:gd name="connsiteX7" fmla="*/ 241942 w 2710841"/>
                      <a:gd name="connsiteY7" fmla="*/ 1491076 h 1960834"/>
                      <a:gd name="connsiteX8" fmla="*/ 65408 w 2710841"/>
                      <a:gd name="connsiteY8" fmla="*/ 1188207 h 1960834"/>
                      <a:gd name="connsiteX9" fmla="*/ 2272 w 2710841"/>
                      <a:gd name="connsiteY9" fmla="*/ 835396 h 1960834"/>
                      <a:gd name="connsiteX10" fmla="*/ 144697 w 2710841"/>
                      <a:gd name="connsiteY10" fmla="*/ 607955 h 19608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710841" h="1960834">
                        <a:moveTo>
                          <a:pt x="144697" y="607955"/>
                        </a:moveTo>
                        <a:cubicBezTo>
                          <a:pt x="256723" y="474219"/>
                          <a:pt x="425502" y="116452"/>
                          <a:pt x="674428" y="32979"/>
                        </a:cubicBezTo>
                        <a:cubicBezTo>
                          <a:pt x="923354" y="-50494"/>
                          <a:pt x="1345812" y="43277"/>
                          <a:pt x="1638255" y="107120"/>
                        </a:cubicBezTo>
                        <a:cubicBezTo>
                          <a:pt x="1930698" y="170963"/>
                          <a:pt x="2251082" y="289773"/>
                          <a:pt x="2429088" y="416039"/>
                        </a:cubicBezTo>
                        <a:cubicBezTo>
                          <a:pt x="2607094" y="542305"/>
                          <a:pt x="2737182" y="677304"/>
                          <a:pt x="2706290" y="864715"/>
                        </a:cubicBezTo>
                        <a:cubicBezTo>
                          <a:pt x="2675398" y="1052126"/>
                          <a:pt x="2539131" y="1357850"/>
                          <a:pt x="2243736" y="1540503"/>
                        </a:cubicBezTo>
                        <a:cubicBezTo>
                          <a:pt x="1948341" y="1723156"/>
                          <a:pt x="1267552" y="1968871"/>
                          <a:pt x="933920" y="1960633"/>
                        </a:cubicBezTo>
                        <a:cubicBezTo>
                          <a:pt x="600288" y="1952395"/>
                          <a:pt x="386694" y="1619814"/>
                          <a:pt x="241942" y="1491076"/>
                        </a:cubicBezTo>
                        <a:cubicBezTo>
                          <a:pt x="97190" y="1362338"/>
                          <a:pt x="94241" y="1311775"/>
                          <a:pt x="65408" y="1188207"/>
                        </a:cubicBezTo>
                        <a:cubicBezTo>
                          <a:pt x="36576" y="1064640"/>
                          <a:pt x="-10943" y="932105"/>
                          <a:pt x="2272" y="835396"/>
                        </a:cubicBezTo>
                        <a:cubicBezTo>
                          <a:pt x="15487" y="738687"/>
                          <a:pt x="32671" y="741691"/>
                          <a:pt x="144697" y="607955"/>
                        </a:cubicBezTo>
                        <a:close/>
                      </a:path>
                    </a:pathLst>
                  </a:custGeom>
                </p:spPr>
                <p:style>
                  <a:lnRef idx="2">
                    <a:schemeClr val="accent3">
                      <a:shade val="50000"/>
                    </a:schemeClr>
                  </a:lnRef>
                  <a:fillRef idx="1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cxnSp>
                <p:nvCxnSpPr>
                  <p:cNvPr id="104" name="Straight Arrow Connector 103"/>
                  <p:cNvCxnSpPr/>
                  <p:nvPr/>
                </p:nvCxnSpPr>
                <p:spPr>
                  <a:xfrm>
                    <a:off x="1377795" y="4353885"/>
                    <a:ext cx="3374203" cy="0"/>
                  </a:xfrm>
                  <a:prstGeom prst="straightConnector1">
                    <a:avLst/>
                  </a:prstGeom>
                  <a:ln w="25400">
                    <a:solidFill>
                      <a:srgbClr val="C00000"/>
                    </a:solidFill>
                    <a:tailEnd type="arrow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5" name="TextBox 104"/>
                  <p:cNvSpPr txBox="1"/>
                  <p:nvPr/>
                </p:nvSpPr>
                <p:spPr>
                  <a:xfrm>
                    <a:off x="4283968" y="3838086"/>
                    <a:ext cx="468030" cy="52386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b="1" i="1" dirty="0">
                        <a:latin typeface="Times New Roman" pitchFamily="18" charset="0"/>
                        <a:cs typeface="Times New Roman" pitchFamily="18" charset="0"/>
                      </a:rPr>
                      <a:t>x</a:t>
                    </a:r>
                    <a:endParaRPr lang="vi-VN" sz="2400" b="1" i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111" name="Group 110"/>
                  <p:cNvGrpSpPr/>
                  <p:nvPr/>
                </p:nvGrpSpPr>
                <p:grpSpPr>
                  <a:xfrm>
                    <a:off x="2973232" y="1791638"/>
                    <a:ext cx="1421832" cy="813270"/>
                    <a:chOff x="2853670" y="2295922"/>
                    <a:chExt cx="1421832" cy="813270"/>
                  </a:xfrm>
                </p:grpSpPr>
                <p:grpSp>
                  <p:nvGrpSpPr>
                    <p:cNvPr id="113" name="Group 112"/>
                    <p:cNvGrpSpPr/>
                    <p:nvPr/>
                  </p:nvGrpSpPr>
                  <p:grpSpPr>
                    <a:xfrm>
                      <a:off x="2853670" y="2549678"/>
                      <a:ext cx="710218" cy="559514"/>
                      <a:chOff x="2853670" y="2549678"/>
                      <a:chExt cx="710218" cy="559514"/>
                    </a:xfrm>
                  </p:grpSpPr>
                  <p:cxnSp>
                    <p:nvCxnSpPr>
                      <p:cNvPr id="115" name="Straight Arrow Connector 114"/>
                      <p:cNvCxnSpPr/>
                      <p:nvPr/>
                    </p:nvCxnSpPr>
                    <p:spPr>
                      <a:xfrm flipH="1">
                        <a:off x="2853670" y="2549678"/>
                        <a:ext cx="422186" cy="559514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6" name="Straight Connector 115"/>
                      <p:cNvCxnSpPr/>
                      <p:nvPr/>
                    </p:nvCxnSpPr>
                    <p:spPr>
                      <a:xfrm>
                        <a:off x="3275856" y="2549678"/>
                        <a:ext cx="288032" cy="0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14" name="TextBox 113"/>
                    <p:cNvSpPr txBox="1"/>
                    <p:nvPr/>
                  </p:nvSpPr>
                  <p:spPr>
                    <a:xfrm>
                      <a:off x="3501405" y="2295922"/>
                      <a:ext cx="774097" cy="52386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400" b="1" i="1">
                          <a:latin typeface="Times New Roman" pitchFamily="18" charset="0"/>
                          <a:cs typeface="Times New Roman" pitchFamily="18" charset="0"/>
                        </a:rPr>
                        <a:t>(A)</a:t>
                      </a:r>
                      <a:endParaRPr lang="vi-VN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cxnSp>
                <p:nvCxnSpPr>
                  <p:cNvPr id="27" name="Straight Arrow Connector 26"/>
                  <p:cNvCxnSpPr/>
                  <p:nvPr/>
                </p:nvCxnSpPr>
                <p:spPr>
                  <a:xfrm flipV="1">
                    <a:off x="1377795" y="1660738"/>
                    <a:ext cx="0" cy="2693148"/>
                  </a:xfrm>
                  <a:prstGeom prst="straightConnector1">
                    <a:avLst/>
                  </a:prstGeom>
                  <a:ln w="25400">
                    <a:solidFill>
                      <a:srgbClr val="C00000"/>
                    </a:solidFill>
                    <a:tailEnd type="arrow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935618" y="1506285"/>
                    <a:ext cx="468030" cy="52386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b="1" i="1" dirty="0">
                        <a:latin typeface="Times New Roman" pitchFamily="18" charset="0"/>
                        <a:cs typeface="Times New Roman" pitchFamily="18" charset="0"/>
                      </a:rPr>
                      <a:t>y</a:t>
                    </a:r>
                    <a:endParaRPr lang="vi-VN" sz="2400" b="1" i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5" name="TextBox 34"/>
                  <p:cNvSpPr txBox="1"/>
                  <p:nvPr/>
                </p:nvSpPr>
                <p:spPr>
                  <a:xfrm>
                    <a:off x="1081320" y="4277431"/>
                    <a:ext cx="468030" cy="52386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b="1" i="1" dirty="0">
                        <a:latin typeface="Times New Roman" pitchFamily="18" charset="0"/>
                        <a:cs typeface="Times New Roman" pitchFamily="18" charset="0"/>
                      </a:rPr>
                      <a:t>O</a:t>
                    </a:r>
                    <a:endParaRPr lang="vi-VN" sz="2400" b="1" i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cxnSp>
            <p:nvCxnSpPr>
              <p:cNvPr id="57" name="Straight Arrow Connector 56"/>
              <p:cNvCxnSpPr/>
              <p:nvPr/>
            </p:nvCxnSpPr>
            <p:spPr>
              <a:xfrm flipV="1">
                <a:off x="970789" y="3002711"/>
                <a:ext cx="3144570" cy="1354214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Arc 59"/>
              <p:cNvSpPr/>
              <p:nvPr/>
            </p:nvSpPr>
            <p:spPr>
              <a:xfrm>
                <a:off x="-577653" y="2497088"/>
                <a:ext cx="4176464" cy="3866456"/>
              </a:xfrm>
              <a:prstGeom prst="arc">
                <a:avLst>
                  <a:gd name="adj1" fmla="val 19710645"/>
                  <a:gd name="adj2" fmla="val 21460248"/>
                </a:avLst>
              </a:prstGeom>
              <a:ln w="25400">
                <a:headEnd type="stealth" w="lg" len="lg"/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graphicFrame>
            <p:nvGraphicFramePr>
              <p:cNvPr id="64" name="Object 6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3574428" y="3653732"/>
              <a:ext cx="269108" cy="25577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330" name="Equation" r:id="rId4" imgW="228600" imgH="215640" progId="Equation.DSMT4">
                      <p:embed/>
                    </p:oleObj>
                  </mc:Choice>
                  <mc:Fallback>
                    <p:oleObj name="Equation" r:id="rId4" imgW="228600" imgH="215640" progId="Equation.DSMT4">
                      <p:embed/>
                      <p:pic>
                        <p:nvPicPr>
                          <p:cNvPr id="64" name="Object 6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74428" y="3653732"/>
                            <a:ext cx="269108" cy="25577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71" name="TextBox 70"/>
            <p:cNvSpPr txBox="1"/>
            <p:nvPr/>
          </p:nvSpPr>
          <p:spPr>
            <a:xfrm>
              <a:off x="1983485" y="2139809"/>
              <a:ext cx="468030" cy="527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i="1" dirty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vi-VN" sz="2400" b="1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7" name="Flowchart: Connector 66"/>
            <p:cNvSpPr/>
            <p:nvPr/>
          </p:nvSpPr>
          <p:spPr>
            <a:xfrm>
              <a:off x="2109500" y="2541273"/>
              <a:ext cx="108000" cy="108000"/>
            </a:xfrm>
            <a:prstGeom prst="flowChartConnector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6178206" y="3029771"/>
            <a:ext cx="4489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>
                <a:solidFill>
                  <a:srgbClr val="FF0000"/>
                </a:solidFill>
                <a:latin typeface="Times" pitchFamily="18" charset="0"/>
              </a:rPr>
              <a:t>Các</a:t>
            </a:r>
            <a:r>
              <a:rPr lang="en-US" sz="2000" b="1" i="1" dirty="0">
                <a:solidFill>
                  <a:srgbClr val="FF0000"/>
                </a:solidFill>
                <a:latin typeface="Times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" pitchFamily="18" charset="0"/>
              </a:rPr>
              <a:t>mômen</a:t>
            </a:r>
            <a:r>
              <a:rPr lang="en-US" sz="2000" b="1" i="1" dirty="0">
                <a:solidFill>
                  <a:srgbClr val="FF0000"/>
                </a:solidFill>
                <a:latin typeface="Times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" pitchFamily="18" charset="0"/>
              </a:rPr>
              <a:t>quán</a:t>
            </a:r>
            <a:r>
              <a:rPr lang="en-US" sz="2000" b="1" i="1" dirty="0">
                <a:solidFill>
                  <a:srgbClr val="FF0000"/>
                </a:solidFill>
                <a:latin typeface="Times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" pitchFamily="18" charset="0"/>
              </a:rPr>
              <a:t>tính</a:t>
            </a:r>
            <a:r>
              <a:rPr lang="en-US" sz="2000" b="1" i="1" dirty="0">
                <a:solidFill>
                  <a:srgbClr val="FF0000"/>
                </a:solidFill>
                <a:latin typeface="Times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" pitchFamily="18" charset="0"/>
              </a:rPr>
              <a:t>chính</a:t>
            </a:r>
            <a:r>
              <a:rPr lang="en-US" sz="2000" b="1" i="1" dirty="0">
                <a:solidFill>
                  <a:srgbClr val="FF0000"/>
                </a:solidFill>
                <a:latin typeface="Times" pitchFamily="18" charset="0"/>
              </a:rPr>
              <a:t>.</a:t>
            </a:r>
            <a:endParaRPr lang="vi-VN" sz="2000" b="1" i="1" dirty="0">
              <a:solidFill>
                <a:srgbClr val="FF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159043" y="4175206"/>
            <a:ext cx="4489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>
                <a:solidFill>
                  <a:srgbClr val="FF0000"/>
                </a:solidFill>
                <a:latin typeface="Times" pitchFamily="18" charset="0"/>
              </a:rPr>
              <a:t>Phương</a:t>
            </a:r>
            <a:r>
              <a:rPr lang="en-US" sz="2000" b="1" i="1" dirty="0">
                <a:solidFill>
                  <a:srgbClr val="FF0000"/>
                </a:solidFill>
                <a:latin typeface="Times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" pitchFamily="18" charset="0"/>
              </a:rPr>
              <a:t>các</a:t>
            </a:r>
            <a:r>
              <a:rPr lang="en-US" sz="2000" b="1" i="1" dirty="0">
                <a:solidFill>
                  <a:srgbClr val="FF0000"/>
                </a:solidFill>
                <a:latin typeface="Times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" pitchFamily="18" charset="0"/>
              </a:rPr>
              <a:t>trục</a:t>
            </a:r>
            <a:r>
              <a:rPr lang="en-US" sz="2000" b="1" i="1" dirty="0">
                <a:solidFill>
                  <a:srgbClr val="FF0000"/>
                </a:solidFill>
                <a:latin typeface="Times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" pitchFamily="18" charset="0"/>
              </a:rPr>
              <a:t>chính</a:t>
            </a:r>
            <a:r>
              <a:rPr lang="en-US" sz="2000" b="1" i="1" dirty="0">
                <a:solidFill>
                  <a:srgbClr val="FF0000"/>
                </a:solidFill>
                <a:latin typeface="Times" pitchFamily="18" charset="0"/>
              </a:rPr>
              <a:t>.</a:t>
            </a:r>
            <a:endParaRPr lang="vi-VN" sz="2000" b="1" i="1" dirty="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0" y="6016621"/>
            <a:ext cx="121920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Oxy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US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I</a:t>
            </a:r>
            <a:r>
              <a:rPr lang="en-US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men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qtctt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qtctt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a</a:t>
            </a:r>
            <a:r>
              <a:rPr lang="en-US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a</a:t>
            </a:r>
            <a:r>
              <a:rPr lang="en-US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178206" y="437483"/>
            <a:ext cx="4489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Các mômen quán tính</a:t>
            </a:r>
            <a:endParaRPr lang="vi-VN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50763"/>
              </p:ext>
            </p:extLst>
          </p:nvPr>
        </p:nvGraphicFramePr>
        <p:xfrm>
          <a:off x="6338888" y="933450"/>
          <a:ext cx="4060825" cy="209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1" name="Equation" r:id="rId6" imgW="2654280" imgH="1371600" progId="Equation.DSMT4">
                  <p:embed/>
                </p:oleObj>
              </mc:Choice>
              <mc:Fallback>
                <p:oleObj name="Equation" r:id="rId6" imgW="2654280" imgH="13716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8888" y="933450"/>
                        <a:ext cx="4060825" cy="20939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rgbClr val="9BBB59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558666"/>
              </p:ext>
            </p:extLst>
          </p:nvPr>
        </p:nvGraphicFramePr>
        <p:xfrm>
          <a:off x="6329363" y="3471863"/>
          <a:ext cx="4089400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2" name="Equation" r:id="rId8" imgW="2654280" imgH="444240" progId="Equation.DSMT4">
                  <p:embed/>
                </p:oleObj>
              </mc:Choice>
              <mc:Fallback>
                <p:oleObj name="Equation" r:id="rId8" imgW="2654280" imgH="444240" progId="Equation.DSMT4">
                  <p:embed/>
                  <p:pic>
                    <p:nvPicPr>
                      <p:cNvPr id="73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9363" y="3471863"/>
                        <a:ext cx="4089400" cy="6778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rgbClr val="9BBB59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192961"/>
              </p:ext>
            </p:extLst>
          </p:nvPr>
        </p:nvGraphicFramePr>
        <p:xfrm>
          <a:off x="6246813" y="4643438"/>
          <a:ext cx="3049587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3" name="Equation" r:id="rId10" imgW="1981080" imgH="507960" progId="Equation.DSMT4">
                  <p:embed/>
                </p:oleObj>
              </mc:Choice>
              <mc:Fallback>
                <p:oleObj name="Equation" r:id="rId10" imgW="1981080" imgH="507960" progId="Equation.DSMT4">
                  <p:embed/>
                  <p:pic>
                    <p:nvPicPr>
                      <p:cNvPr id="81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6813" y="4643438"/>
                        <a:ext cx="3049587" cy="7762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rgbClr val="9BBB59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itle 1"/>
          <p:cNvSpPr txBox="1">
            <a:spLocks/>
          </p:cNvSpPr>
          <p:nvPr/>
        </p:nvSpPr>
        <p:spPr>
          <a:xfrm>
            <a:off x="0" y="-12870"/>
            <a:ext cx="12192000" cy="45737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>
                <a:solidFill>
                  <a:srgbClr val="FF0000"/>
                </a:solidFill>
                <a:latin typeface="Times" pitchFamily="18" charset="0"/>
              </a:rPr>
              <a:t>Công thức xoay trục của mômen quán tính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38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80" grpId="0"/>
      <p:bldP spid="83" grpId="0" animBg="1"/>
      <p:bldP spid="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87650-7F43-4478-8D57-C862F86D0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311761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trục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xoắn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cắt</a:t>
            </a:r>
            <a:r>
              <a:rPr lang="en-US" dirty="0"/>
              <a:t> </a:t>
            </a:r>
            <a:r>
              <a:rPr lang="en-US" dirty="0" err="1"/>
              <a:t>ngang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vành</a:t>
            </a:r>
            <a:r>
              <a:rPr lang="en-US" dirty="0"/>
              <a:t> </a:t>
            </a:r>
            <a:r>
              <a:rPr lang="en-US" dirty="0" err="1"/>
              <a:t>khăn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xoắn</a:t>
            </a:r>
            <a:r>
              <a:rPr lang="en-US" dirty="0"/>
              <a:t> </a:t>
            </a:r>
            <a:r>
              <a:rPr lang="en-US" dirty="0" err="1"/>
              <a:t>tốt</a:t>
            </a:r>
            <a:r>
              <a:rPr lang="en-US" dirty="0"/>
              <a:t> </a:t>
            </a:r>
            <a:r>
              <a:rPr lang="en-US" dirty="0" err="1"/>
              <a:t>hơn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,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thanh</a:t>
            </a:r>
            <a:r>
              <a:rPr lang="en-US" dirty="0"/>
              <a:t> </a:t>
            </a:r>
            <a:r>
              <a:rPr lang="en-US" dirty="0" err="1"/>
              <a:t>phụ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:</a:t>
            </a:r>
            <a:endParaRPr lang="en-AU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Tiết</a:t>
            </a:r>
            <a:r>
              <a:rPr lang="en-US" dirty="0"/>
              <a:t> </a:t>
            </a:r>
            <a:r>
              <a:rPr lang="en-US" dirty="0" err="1"/>
              <a:t>diện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cắt</a:t>
            </a:r>
            <a:r>
              <a:rPr lang="en-US" dirty="0"/>
              <a:t> </a:t>
            </a:r>
            <a:r>
              <a:rPr lang="en-US" dirty="0" err="1"/>
              <a:t>ngang</a:t>
            </a:r>
            <a:r>
              <a:rPr lang="en-US" dirty="0"/>
              <a:t> A.</a:t>
            </a:r>
            <a:endParaRPr lang="en-AU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cắt</a:t>
            </a:r>
            <a:r>
              <a:rPr lang="en-US" dirty="0"/>
              <a:t> </a:t>
            </a:r>
            <a:r>
              <a:rPr lang="en-US" dirty="0" err="1"/>
              <a:t>ngang</a:t>
            </a:r>
            <a:r>
              <a:rPr lang="en-US" dirty="0"/>
              <a:t>.</a:t>
            </a:r>
            <a:endParaRPr lang="en-AU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bố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cắt</a:t>
            </a:r>
            <a:r>
              <a:rPr lang="en-US" dirty="0"/>
              <a:t> </a:t>
            </a:r>
            <a:r>
              <a:rPr lang="en-US" dirty="0" err="1"/>
              <a:t>ngang</a:t>
            </a:r>
            <a:r>
              <a:rPr lang="en-US" dirty="0"/>
              <a:t>.</a:t>
            </a:r>
            <a:endParaRPr lang="en-AU" dirty="0"/>
          </a:p>
          <a:p>
            <a:endParaRPr lang="en-AU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9F7A005-94AF-4BD8-AF36-ECDAD61A2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736" y="1690688"/>
            <a:ext cx="4270528" cy="1930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>
            <a:extLst>
              <a:ext uri="{FF2B5EF4-FFF2-40B4-BE49-F238E27FC236}">
                <a16:creationId xmlns:a16="http://schemas.microsoft.com/office/drawing/2014/main" id="{04E6C9F6-3D9B-4869-B393-B921CAC61F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3786" y="1675606"/>
            <a:ext cx="2622110" cy="267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3EE3440-B3D6-49C6-99F5-AA2F363FE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B18B6D-F08F-4A0F-8FE8-3BCFC1C3D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93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 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77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6BCDB-F478-4DD7-A3C5-0E04E6B39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9091"/>
            <a:ext cx="10515600" cy="651597"/>
          </a:xfrm>
        </p:spPr>
        <p:txBody>
          <a:bodyPr>
            <a:normAutofit/>
          </a:bodyPr>
          <a:lstStyle/>
          <a:p>
            <a:r>
              <a:rPr lang="en-US" sz="2800" b="1" dirty="0"/>
              <a:t>5.2. </a:t>
            </a:r>
            <a:r>
              <a:rPr lang="en-US" sz="2800" b="1" dirty="0" err="1"/>
              <a:t>Mô</a:t>
            </a:r>
            <a:r>
              <a:rPr lang="en-US" sz="2800" b="1" dirty="0"/>
              <a:t> men </a:t>
            </a:r>
            <a:r>
              <a:rPr lang="en-US" sz="2800" b="1" dirty="0" err="1"/>
              <a:t>tĩnh</a:t>
            </a:r>
            <a:endParaRPr lang="en-AU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3E2A9-C66E-4D79-93E7-25D8EFD56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Momen</a:t>
            </a:r>
            <a:r>
              <a:rPr lang="en-US" dirty="0"/>
              <a:t> </a:t>
            </a:r>
            <a:r>
              <a:rPr lang="en-US" dirty="0" err="1"/>
              <a:t>tĩnh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diện</a:t>
            </a:r>
            <a:r>
              <a:rPr lang="en-US" dirty="0"/>
              <a:t> </a:t>
            </a:r>
            <a:r>
              <a:rPr lang="en-US" dirty="0" err="1"/>
              <a:t>tích</a:t>
            </a:r>
            <a:r>
              <a:rPr lang="en-US" dirty="0"/>
              <a:t> A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trục</a:t>
            </a:r>
            <a:r>
              <a:rPr lang="en-US" dirty="0"/>
              <a:t> x hay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trục</a:t>
            </a:r>
            <a:r>
              <a:rPr lang="en-US" dirty="0"/>
              <a:t> y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tích</a:t>
            </a:r>
            <a:r>
              <a:rPr lang="en-US" dirty="0"/>
              <a:t> </a:t>
            </a:r>
            <a:r>
              <a:rPr lang="en-US" dirty="0" err="1"/>
              <a:t>phân</a:t>
            </a:r>
            <a:endParaRPr lang="en-AU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109AD97-E085-4C8B-9C23-7D495B55F9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9685952"/>
              </p:ext>
            </p:extLst>
          </p:nvPr>
        </p:nvGraphicFramePr>
        <p:xfrm>
          <a:off x="1895847" y="2895293"/>
          <a:ext cx="1590303" cy="1767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3" imgW="685800" imgH="761760" progId="Equation.DSMT4">
                  <p:embed/>
                </p:oleObj>
              </mc:Choice>
              <mc:Fallback>
                <p:oleObj name="Equation" r:id="rId3" imgW="685800" imgH="7617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95847" y="2895293"/>
                        <a:ext cx="1590303" cy="17670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3C3915C3-6924-4DFC-8446-F9D47FD4BF99}"/>
              </a:ext>
            </a:extLst>
          </p:cNvPr>
          <p:cNvSpPr/>
          <p:nvPr/>
        </p:nvSpPr>
        <p:spPr>
          <a:xfrm>
            <a:off x="5035453" y="3244334"/>
            <a:ext cx="2879314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m</a:t>
            </a:r>
            <a:r>
              <a:rPr lang="en-US" sz="25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cm</a:t>
            </a:r>
            <a:r>
              <a:rPr lang="en-US" sz="25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…) </a:t>
            </a:r>
            <a:endParaRPr lang="en-AU" sz="25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BB5BDD-1505-4EF1-AD7B-3B122C361110}"/>
              </a:ext>
            </a:extLst>
          </p:cNvPr>
          <p:cNvSpPr/>
          <p:nvPr/>
        </p:nvSpPr>
        <p:spPr>
          <a:xfrm>
            <a:off x="552451" y="4834572"/>
            <a:ext cx="108013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ý: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28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S</a:t>
            </a:r>
            <a:r>
              <a:rPr lang="en-US" sz="28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0.</a:t>
            </a:r>
            <a:endParaRPr lang="en-A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Monem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tĩnh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trục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trục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trục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A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trục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cắt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ngang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A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130623-5695-4A69-A17D-5BB7C2203B5B}"/>
              </a:ext>
            </a:extLst>
          </p:cNvPr>
          <p:cNvSpPr/>
          <p:nvPr/>
        </p:nvSpPr>
        <p:spPr>
          <a:xfrm>
            <a:off x="1733550" y="2819399"/>
            <a:ext cx="2019300" cy="1880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 descr="A picture containing game&#10;&#10;Description automatically generated">
            <a:extLst>
              <a:ext uri="{FF2B5EF4-FFF2-40B4-BE49-F238E27FC236}">
                <a16:creationId xmlns:a16="http://schemas.microsoft.com/office/drawing/2014/main" id="{2AA2C120-6D8A-42EC-903E-36B8E04D5F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534" y="2397410"/>
            <a:ext cx="3403563" cy="276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569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7DE6C08-12C7-4780-A0F1-ED29F2B058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254644"/>
              </p:ext>
            </p:extLst>
          </p:nvPr>
        </p:nvGraphicFramePr>
        <p:xfrm>
          <a:off x="978192" y="4115507"/>
          <a:ext cx="6335309" cy="795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Equation" r:id="rId3" imgW="2933640" imgH="368280" progId="Equation.DSMT4">
                  <p:embed/>
                </p:oleObj>
              </mc:Choice>
              <mc:Fallback>
                <p:oleObj name="Equation" r:id="rId3" imgW="2933640" imgH="3682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8192" y="4115507"/>
                        <a:ext cx="6335309" cy="7953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Right 5">
            <a:extLst>
              <a:ext uri="{FF2B5EF4-FFF2-40B4-BE49-F238E27FC236}">
                <a16:creationId xmlns:a16="http://schemas.microsoft.com/office/drawing/2014/main" id="{4E0B07A1-ACB6-4884-AD8A-04E149F980F6}"/>
              </a:ext>
            </a:extLst>
          </p:cNvPr>
          <p:cNvSpPr/>
          <p:nvPr/>
        </p:nvSpPr>
        <p:spPr>
          <a:xfrm>
            <a:off x="235166" y="4211752"/>
            <a:ext cx="490065" cy="365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E13A59-F607-48C3-BDBB-621FA22EC562}"/>
              </a:ext>
            </a:extLst>
          </p:cNvPr>
          <p:cNvSpPr/>
          <p:nvPr/>
        </p:nvSpPr>
        <p:spPr>
          <a:xfrm>
            <a:off x="978192" y="3638453"/>
            <a:ext cx="612860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momen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tĩnh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trục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x ta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endParaRPr lang="en-AU" sz="25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B1EB18-DC81-417D-96DC-8B7864485FE4}"/>
              </a:ext>
            </a:extLst>
          </p:cNvPr>
          <p:cNvSpPr/>
          <p:nvPr/>
        </p:nvSpPr>
        <p:spPr>
          <a:xfrm>
            <a:off x="923951" y="5167251"/>
            <a:ext cx="52822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x0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0.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1BF6B706-7EDC-427A-A4CC-09E02BCC51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898862"/>
              </p:ext>
            </p:extLst>
          </p:nvPr>
        </p:nvGraphicFramePr>
        <p:xfrm>
          <a:off x="6790603" y="4997524"/>
          <a:ext cx="1545456" cy="127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Equation" r:id="rId5" imgW="583920" imgH="482400" progId="Equation.DSMT4">
                  <p:embed/>
                </p:oleObj>
              </mc:Choice>
              <mc:Fallback>
                <p:oleObj name="Equation" r:id="rId5" imgW="583920" imgH="4824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90603" y="4997524"/>
                        <a:ext cx="1545456" cy="12766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82206F44-F87A-465C-A0D7-726155FC38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114230"/>
              </p:ext>
            </p:extLst>
          </p:nvPr>
        </p:nvGraphicFramePr>
        <p:xfrm>
          <a:off x="9692832" y="4965059"/>
          <a:ext cx="1057117" cy="169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Equation" r:id="rId7" imgW="507960" imgH="812520" progId="Equation.DSMT4">
                  <p:embed/>
                </p:oleObj>
              </mc:Choice>
              <mc:Fallback>
                <p:oleObj name="Equation" r:id="rId7" imgW="507960" imgH="81252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692832" y="4965059"/>
                        <a:ext cx="1057117" cy="1691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Arrow: Right 12">
            <a:extLst>
              <a:ext uri="{FF2B5EF4-FFF2-40B4-BE49-F238E27FC236}">
                <a16:creationId xmlns:a16="http://schemas.microsoft.com/office/drawing/2014/main" id="{5EC4310A-42AC-432C-A383-4602B1289200}"/>
              </a:ext>
            </a:extLst>
          </p:cNvPr>
          <p:cNvSpPr/>
          <p:nvPr/>
        </p:nvSpPr>
        <p:spPr>
          <a:xfrm>
            <a:off x="6096000" y="5324711"/>
            <a:ext cx="490065" cy="365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2D6A0FC2-F610-4771-8F12-507B225C163B}"/>
              </a:ext>
            </a:extLst>
          </p:cNvPr>
          <p:cNvSpPr/>
          <p:nvPr/>
        </p:nvSpPr>
        <p:spPr>
          <a:xfrm>
            <a:off x="8880141" y="5472489"/>
            <a:ext cx="490065" cy="365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B17202F-50F6-48C4-A4E3-F7C6F74388AD}"/>
              </a:ext>
            </a:extLst>
          </p:cNvPr>
          <p:cNvSpPr/>
          <p:nvPr/>
        </p:nvSpPr>
        <p:spPr>
          <a:xfrm>
            <a:off x="9407369" y="4910849"/>
            <a:ext cx="1860680" cy="18680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B6C374A-4988-4902-84E8-6C498DCB4BAC}"/>
              </a:ext>
            </a:extLst>
          </p:cNvPr>
          <p:cNvSpPr/>
          <p:nvPr/>
        </p:nvSpPr>
        <p:spPr>
          <a:xfrm>
            <a:off x="6733394" y="4948013"/>
            <a:ext cx="1761583" cy="13261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9" name="Picture 18" descr="A screenshot of a cell phone&#10;&#10;Description automatically generated">
            <a:extLst>
              <a:ext uri="{FF2B5EF4-FFF2-40B4-BE49-F238E27FC236}">
                <a16:creationId xmlns:a16="http://schemas.microsoft.com/office/drawing/2014/main" id="{25C8E1EB-16F1-4044-B8B5-F0966A9A5FC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8" y="910354"/>
            <a:ext cx="10922816" cy="2755086"/>
          </a:xfrm>
          <a:prstGeom prst="rect">
            <a:avLst/>
          </a:prstGeom>
        </p:spPr>
      </p:pic>
      <p:pic>
        <p:nvPicPr>
          <p:cNvPr id="25" name="Picture 24" descr="A picture containing sitting&#10;&#10;Description automatically generated">
            <a:extLst>
              <a:ext uri="{FF2B5EF4-FFF2-40B4-BE49-F238E27FC236}">
                <a16:creationId xmlns:a16="http://schemas.microsoft.com/office/drawing/2014/main" id="{CE9CE6A0-9733-437B-A936-D56A2AECB13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659354"/>
            <a:ext cx="3532354" cy="319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80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4066"/>
            <a:ext cx="10668000" cy="5675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Nhận</a:t>
            </a:r>
            <a:r>
              <a:rPr lang="en-US" sz="2400" b="1" dirty="0"/>
              <a:t> </a:t>
            </a:r>
            <a:r>
              <a:rPr lang="en-US" sz="2400" b="1" dirty="0" err="1"/>
              <a:t>xét</a:t>
            </a:r>
            <a:r>
              <a:rPr lang="en-US" sz="2400" b="1" dirty="0"/>
              <a:t>:</a:t>
            </a:r>
          </a:p>
          <a:p>
            <a:pPr>
              <a:buFontTx/>
              <a:buChar char="-"/>
            </a:pPr>
            <a:r>
              <a:rPr lang="en-US" sz="2400" dirty="0" err="1"/>
              <a:t>Nếu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</a:t>
            </a:r>
            <a:r>
              <a:rPr lang="en-US" sz="2400" dirty="0" err="1"/>
              <a:t>cắt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trục</a:t>
            </a:r>
            <a:r>
              <a:rPr lang="en-US" sz="2400" dirty="0"/>
              <a:t> </a:t>
            </a:r>
            <a:r>
              <a:rPr lang="en-US" sz="2400" dirty="0" err="1"/>
              <a:t>đối</a:t>
            </a:r>
            <a:r>
              <a:rPr lang="en-US" sz="2400" dirty="0"/>
              <a:t> </a:t>
            </a:r>
            <a:r>
              <a:rPr lang="en-US" sz="2400" dirty="0" err="1"/>
              <a:t>xứng</a:t>
            </a:r>
            <a:r>
              <a:rPr lang="en-US" sz="2400" dirty="0"/>
              <a:t>,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tâm</a:t>
            </a:r>
            <a:r>
              <a:rPr lang="en-US" sz="2400" dirty="0"/>
              <a:t>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nằm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trục</a:t>
            </a:r>
            <a:r>
              <a:rPr lang="en-US" sz="2400" dirty="0"/>
              <a:t> này </a:t>
            </a:r>
          </a:p>
          <a:p>
            <a:pPr marL="0" indent="0">
              <a:buNone/>
            </a:pP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mô</a:t>
            </a:r>
            <a:r>
              <a:rPr lang="en-US" sz="2400" dirty="0"/>
              <a:t> men </a:t>
            </a:r>
            <a:r>
              <a:rPr lang="en-US" sz="2400" dirty="0" err="1"/>
              <a:t>tĩnh</a:t>
            </a:r>
            <a:r>
              <a:rPr lang="en-US" sz="2400" dirty="0"/>
              <a:t> </a:t>
            </a:r>
            <a:r>
              <a:rPr lang="en-US" sz="2400" dirty="0" err="1"/>
              <a:t>đối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trục</a:t>
            </a:r>
            <a:r>
              <a:rPr lang="en-US" sz="2400" dirty="0"/>
              <a:t> này </a:t>
            </a:r>
            <a:r>
              <a:rPr lang="en-US" sz="2400" dirty="0" err="1"/>
              <a:t>bằng</a:t>
            </a:r>
            <a:r>
              <a:rPr lang="en-US" sz="2400" dirty="0"/>
              <a:t> 0.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chất</a:t>
            </a:r>
            <a:r>
              <a:rPr lang="en-US" sz="2400" dirty="0"/>
              <a:t>:</a:t>
            </a:r>
          </a:p>
          <a:p>
            <a:pPr>
              <a:buFontTx/>
              <a:buChar char="-"/>
            </a:pPr>
            <a:r>
              <a:rPr lang="en-US" sz="2400" dirty="0" err="1"/>
              <a:t>Mô</a:t>
            </a:r>
            <a:r>
              <a:rPr lang="en-US" sz="2400" dirty="0"/>
              <a:t> men </a:t>
            </a:r>
            <a:r>
              <a:rPr lang="en-US" sz="2400" dirty="0" err="1"/>
              <a:t>tĩnh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phức</a:t>
            </a:r>
            <a:r>
              <a:rPr lang="en-US" sz="2400" dirty="0"/>
              <a:t> </a:t>
            </a:r>
            <a:r>
              <a:rPr lang="en-US" sz="2400" dirty="0" err="1"/>
              <a:t>tạp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tổng</a:t>
            </a:r>
            <a:r>
              <a:rPr lang="en-US" sz="2400" dirty="0"/>
              <a:t> </a:t>
            </a:r>
            <a:r>
              <a:rPr lang="en-US" sz="2400" dirty="0" err="1"/>
              <a:t>mô</a:t>
            </a:r>
            <a:r>
              <a:rPr lang="en-US" sz="2400" dirty="0"/>
              <a:t> men </a:t>
            </a:r>
            <a:r>
              <a:rPr lang="en-US" sz="2400" dirty="0" err="1"/>
              <a:t>tĩnh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 </a:t>
            </a:r>
            <a:r>
              <a:rPr lang="en-US" sz="2400" dirty="0" err="1"/>
              <a:t>giản</a:t>
            </a:r>
            <a:r>
              <a:rPr lang="en-US" sz="2400" dirty="0"/>
              <a:t>.</a:t>
            </a:r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r>
              <a:rPr lang="en-US" sz="2400" dirty="0" err="1"/>
              <a:t>Với</a:t>
            </a:r>
            <a:r>
              <a:rPr lang="en-US" sz="2400" dirty="0"/>
              <a:t>: A</a:t>
            </a:r>
            <a:r>
              <a:rPr lang="en-US" sz="2400" baseline="-25000" dirty="0"/>
              <a:t>i</a:t>
            </a:r>
            <a:r>
              <a:rPr lang="en-US" sz="2400" dirty="0"/>
              <a:t>, x</a:t>
            </a:r>
            <a:r>
              <a:rPr lang="en-US" sz="2400" baseline="-25000" dirty="0"/>
              <a:t>i</a:t>
            </a:r>
            <a:r>
              <a:rPr lang="en-US" sz="2400" dirty="0"/>
              <a:t>, </a:t>
            </a:r>
            <a:r>
              <a:rPr lang="en-US" sz="2400" dirty="0" err="1"/>
              <a:t>y</a:t>
            </a:r>
            <a:r>
              <a:rPr lang="en-US" sz="2400" baseline="-250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diện</a:t>
            </a:r>
            <a:r>
              <a:rPr lang="en-US" sz="2400" dirty="0"/>
              <a:t> </a:t>
            </a:r>
            <a:r>
              <a:rPr lang="en-US" sz="2400" dirty="0" err="1"/>
              <a:t>tích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tọa</a:t>
            </a:r>
            <a:r>
              <a:rPr lang="en-US" sz="2400" dirty="0"/>
              <a:t> </a:t>
            </a:r>
            <a:r>
              <a:rPr lang="en-US" sz="2400" dirty="0" err="1"/>
              <a:t>độ</a:t>
            </a:r>
            <a:r>
              <a:rPr lang="en-US" sz="2400" dirty="0"/>
              <a:t> </a:t>
            </a:r>
            <a:r>
              <a:rPr lang="en-US" sz="2400" dirty="0" err="1">
                <a:highlight>
                  <a:srgbClr val="FFFF00"/>
                </a:highlight>
              </a:rPr>
              <a:t>trọng</a:t>
            </a:r>
            <a:r>
              <a:rPr lang="en-US" sz="2400" dirty="0">
                <a:highlight>
                  <a:srgbClr val="FFFF00"/>
                </a:highlight>
              </a:rPr>
              <a:t> </a:t>
            </a:r>
            <a:r>
              <a:rPr lang="en-US" sz="2400" dirty="0" err="1">
                <a:highlight>
                  <a:srgbClr val="FFFF00"/>
                </a:highlight>
              </a:rPr>
              <a:t>tâm</a:t>
            </a:r>
            <a:r>
              <a:rPr lang="en-US" sz="2400" dirty="0">
                <a:highlight>
                  <a:srgbClr val="FFFF00"/>
                </a:highlight>
              </a:rPr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 </a:t>
            </a:r>
            <a:r>
              <a:rPr lang="en-US" sz="2400" dirty="0" err="1"/>
              <a:t>giản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, n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 </a:t>
            </a:r>
            <a:r>
              <a:rPr lang="en-US" sz="2400" dirty="0" err="1"/>
              <a:t>giản</a:t>
            </a:r>
            <a:r>
              <a:rPr lang="en-US" sz="2400" dirty="0"/>
              <a:t>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2800620"/>
              </p:ext>
            </p:extLst>
          </p:nvPr>
        </p:nvGraphicFramePr>
        <p:xfrm>
          <a:off x="2815011" y="4111823"/>
          <a:ext cx="4391623" cy="167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3" imgW="2273040" imgH="863280" progId="Equation.DSMT4">
                  <p:embed/>
                </p:oleObj>
              </mc:Choice>
              <mc:Fallback>
                <p:oleObj name="Equation" r:id="rId3" imgW="2273040" imgH="8632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15011" y="4111823"/>
                        <a:ext cx="4391623" cy="1671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7EE2AEFC-5067-4173-AE4B-6638274084E4}"/>
              </a:ext>
            </a:extLst>
          </p:cNvPr>
          <p:cNvSpPr/>
          <p:nvPr/>
        </p:nvSpPr>
        <p:spPr>
          <a:xfrm>
            <a:off x="2658146" y="3989399"/>
            <a:ext cx="4705351" cy="177809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6" name="Picture 5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DD62659A-0BD9-4574-B9FF-50CD746F58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500" y="498766"/>
            <a:ext cx="2286038" cy="275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659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D4080D2F-3B8C-4D6A-B297-30AC8AA07B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777" y="1659699"/>
            <a:ext cx="10360767" cy="481211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63A2B-98BC-4A38-ADDF-71EBAEBF8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8709"/>
            <a:ext cx="10515600" cy="562451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Ví</a:t>
            </a:r>
            <a:r>
              <a:rPr lang="en-US" b="1" dirty="0"/>
              <a:t> </a:t>
            </a:r>
            <a:r>
              <a:rPr lang="en-US" b="1" dirty="0" err="1"/>
              <a:t>dụ</a:t>
            </a:r>
            <a:r>
              <a:rPr lang="en-US" b="1" dirty="0"/>
              <a:t> 1: 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momen</a:t>
            </a:r>
            <a:r>
              <a:rPr lang="en-US" dirty="0"/>
              <a:t> </a:t>
            </a:r>
            <a:r>
              <a:rPr lang="en-US" dirty="0" err="1"/>
              <a:t>tĩnh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tọa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trọng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cắt</a:t>
            </a:r>
            <a:r>
              <a:rPr lang="en-US" dirty="0"/>
              <a:t> </a:t>
            </a:r>
            <a:r>
              <a:rPr lang="en-US" dirty="0" err="1"/>
              <a:t>ngang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nhật</a:t>
            </a:r>
            <a:r>
              <a:rPr lang="en-US" dirty="0"/>
              <a:t> (</a:t>
            </a:r>
            <a:r>
              <a:rPr lang="en-US" dirty="0" err="1"/>
              <a:t>bxh</a:t>
            </a:r>
            <a:r>
              <a:rPr lang="en-US" dirty="0"/>
              <a:t>)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trục</a:t>
            </a:r>
            <a:r>
              <a:rPr lang="en-US" dirty="0"/>
              <a:t> đi qua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cạnh</a:t>
            </a:r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C795A6-AF90-4AAB-AFB6-EB9799E96A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751" y="2970419"/>
            <a:ext cx="3857049" cy="3857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844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B1A2D-3B3E-40BC-8AC4-0F5425913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389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Ví</a:t>
            </a:r>
            <a:r>
              <a:rPr lang="en-US" b="1" dirty="0"/>
              <a:t> </a:t>
            </a:r>
            <a:r>
              <a:rPr lang="en-US" b="1" dirty="0" err="1"/>
              <a:t>dụ</a:t>
            </a:r>
            <a:r>
              <a:rPr lang="en-US" b="1" dirty="0"/>
              <a:t> 2:</a:t>
            </a:r>
            <a:r>
              <a:rPr lang="en-US" dirty="0"/>
              <a:t> 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momen</a:t>
            </a:r>
            <a:r>
              <a:rPr lang="en-US" dirty="0"/>
              <a:t> </a:t>
            </a:r>
            <a:r>
              <a:rPr lang="en-US" dirty="0" err="1"/>
              <a:t>tĩnh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tung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trọng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y</a:t>
            </a:r>
            <a:r>
              <a:rPr lang="en-US" baseline="-25000" dirty="0" err="1"/>
              <a:t>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cắt</a:t>
            </a:r>
            <a:r>
              <a:rPr lang="en-US" dirty="0"/>
              <a:t> </a:t>
            </a:r>
            <a:r>
              <a:rPr lang="en-US" dirty="0" err="1"/>
              <a:t>ngang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tam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trục</a:t>
            </a:r>
            <a:r>
              <a:rPr lang="en-US" dirty="0"/>
              <a:t> x </a:t>
            </a:r>
            <a:r>
              <a:rPr lang="en-US" dirty="0" err="1"/>
              <a:t>trùng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cạnh</a:t>
            </a:r>
            <a:r>
              <a:rPr lang="en-US" dirty="0"/>
              <a:t> </a:t>
            </a:r>
            <a:r>
              <a:rPr lang="en-US" dirty="0" err="1"/>
              <a:t>đáy</a:t>
            </a:r>
            <a:r>
              <a:rPr lang="en-US" dirty="0"/>
              <a:t>. </a:t>
            </a:r>
            <a:endParaRPr lang="en-AU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C317C093-AAFA-409A-A132-4D82410965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9364" y="1969589"/>
            <a:ext cx="3641004" cy="2603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5ABBADD3-71D6-405B-A7AD-07A6A0CEB2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146" y="2232883"/>
            <a:ext cx="5602872" cy="42896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78560" y="5172369"/>
            <a:ext cx="251726" cy="369332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 rtlCol="0">
            <a:spAutoFit/>
          </a:bodyPr>
          <a:lstStyle/>
          <a:p>
            <a:r>
              <a:rPr lang="en-US" sz="2400" b="1"/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30043" y="2958943"/>
            <a:ext cx="578299" cy="338554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 rtlCol="0">
            <a:spAutoFit/>
          </a:bodyPr>
          <a:lstStyle/>
          <a:p>
            <a:r>
              <a:rPr lang="en-US" sz="2200"/>
              <a:t>dA</a:t>
            </a:r>
          </a:p>
        </p:txBody>
      </p:sp>
    </p:spTree>
    <p:extLst>
      <p:ext uri="{BB962C8B-B14F-4D97-AF65-F5344CB8AC3E}">
        <p14:creationId xmlns:p14="http://schemas.microsoft.com/office/powerpoint/2010/main" val="2158435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88424-8883-41C8-8986-48078805D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0329"/>
            <a:ext cx="10515600" cy="554831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Ví</a:t>
            </a:r>
            <a:r>
              <a:rPr lang="en-US" b="1" dirty="0"/>
              <a:t> </a:t>
            </a:r>
            <a:r>
              <a:rPr lang="en-US" b="1" dirty="0" err="1"/>
              <a:t>dụ</a:t>
            </a:r>
            <a:r>
              <a:rPr lang="en-US" b="1" dirty="0"/>
              <a:t> 3:</a:t>
            </a:r>
            <a:r>
              <a:rPr lang="en-US" dirty="0"/>
              <a:t> 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momen</a:t>
            </a:r>
            <a:r>
              <a:rPr lang="en-US" dirty="0"/>
              <a:t> </a:t>
            </a:r>
            <a:r>
              <a:rPr lang="en-US" dirty="0" err="1"/>
              <a:t>tĩnh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tọa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trọng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cắt</a:t>
            </a:r>
            <a:r>
              <a:rPr lang="en-US" dirty="0"/>
              <a:t> </a:t>
            </a:r>
            <a:r>
              <a:rPr lang="en-US" dirty="0" err="1"/>
              <a:t>ngang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nửa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tròn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trục</a:t>
            </a:r>
            <a:r>
              <a:rPr lang="en-US" dirty="0"/>
              <a:t> x đi qua </a:t>
            </a:r>
            <a:r>
              <a:rPr lang="en-US" dirty="0" err="1"/>
              <a:t>đáy</a:t>
            </a:r>
            <a:r>
              <a:rPr lang="en-US" dirty="0"/>
              <a:t>.</a:t>
            </a:r>
            <a:endParaRPr lang="en-AU" dirty="0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82E2C907-C8C7-4842-96B1-B8720FB8F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03" y="2590683"/>
            <a:ext cx="7056261" cy="4089180"/>
          </a:xfrm>
          <a:prstGeom prst="rect">
            <a:avLst/>
          </a:prstGeom>
        </p:spPr>
      </p:pic>
      <p:pic>
        <p:nvPicPr>
          <p:cNvPr id="8194" name="Picture 2">
            <a:extLst>
              <a:ext uri="{FF2B5EF4-FFF2-40B4-BE49-F238E27FC236}">
                <a16:creationId xmlns:a16="http://schemas.microsoft.com/office/drawing/2014/main" id="{65117694-ACD3-43A4-81F9-758EB9E42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241" y="1809178"/>
            <a:ext cx="4353560" cy="282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67356" y="5388765"/>
            <a:ext cx="251726" cy="369332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 rtlCol="0">
            <a:spAutoFit/>
          </a:bodyPr>
          <a:lstStyle/>
          <a:p>
            <a:r>
              <a:rPr lang="en-US" sz="2400" b="1"/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61018" y="2420595"/>
            <a:ext cx="578299" cy="338554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 rtlCol="0">
            <a:spAutoFit/>
          </a:bodyPr>
          <a:lstStyle/>
          <a:p>
            <a:r>
              <a:rPr lang="en-US" sz="2200"/>
              <a:t>dA</a:t>
            </a:r>
          </a:p>
        </p:txBody>
      </p:sp>
    </p:spTree>
    <p:extLst>
      <p:ext uri="{BB962C8B-B14F-4D97-AF65-F5344CB8AC3E}">
        <p14:creationId xmlns:p14="http://schemas.microsoft.com/office/powerpoint/2010/main" val="3069378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2719</TotalTime>
  <Words>1211</Words>
  <Application>Microsoft Office PowerPoint</Application>
  <PresentationFormat>Widescreen</PresentationFormat>
  <Paragraphs>164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Symbol</vt:lpstr>
      <vt:lpstr>Times</vt:lpstr>
      <vt:lpstr>Times New Roman</vt:lpstr>
      <vt:lpstr>Wingdings</vt:lpstr>
      <vt:lpstr>Office Theme</vt:lpstr>
      <vt:lpstr>Equation</vt:lpstr>
      <vt:lpstr>CHƯƠNG 5  ĐẶC TRƯNG HÌNH HỌC CỦA MẶT CẮT NGANG PHẲNG</vt:lpstr>
      <vt:lpstr>5.1 Khái niệm chung</vt:lpstr>
      <vt:lpstr>PowerPoint Presentation</vt:lpstr>
      <vt:lpstr>5.2. Mô men tĩnh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5.3.2 Mô men quán tính chính trung tâm của một số hình đơn giản</vt:lpstr>
      <vt:lpstr>PowerPoint Presentation</vt:lpstr>
      <vt:lpstr>5.3.2 Mô men quán tính chính trung tâm của một số hình đơn giản</vt:lpstr>
      <vt:lpstr>5.4. Công thức chuyển trục song song</vt:lpstr>
      <vt:lpstr>5.4. Công thức chuyển trục song song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5  ĐẶC TRƯNG HÌNH HỌC CỦA MẶT CẮT NGANG PHẲNG</dc:title>
  <dc:creator>NDS</dc:creator>
  <cp:lastModifiedBy>Nguyễn Đức Sỹ</cp:lastModifiedBy>
  <cp:revision>77</cp:revision>
  <dcterms:created xsi:type="dcterms:W3CDTF">2020-03-16T13:45:23Z</dcterms:created>
  <dcterms:modified xsi:type="dcterms:W3CDTF">2023-03-22T08:06:58Z</dcterms:modified>
</cp:coreProperties>
</file>