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298" r:id="rId4"/>
    <p:sldId id="299" r:id="rId5"/>
    <p:sldId id="300" r:id="rId6"/>
    <p:sldId id="265" r:id="rId7"/>
    <p:sldId id="269" r:id="rId8"/>
    <p:sldId id="303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01" r:id="rId20"/>
    <p:sldId id="290" r:id="rId21"/>
    <p:sldId id="291" r:id="rId22"/>
    <p:sldId id="284" r:id="rId23"/>
    <p:sldId id="285" r:id="rId24"/>
    <p:sldId id="286" r:id="rId25"/>
    <p:sldId id="287" r:id="rId26"/>
    <p:sldId id="288" r:id="rId27"/>
    <p:sldId id="292" r:id="rId28"/>
    <p:sldId id="296" r:id="rId29"/>
    <p:sldId id="293" r:id="rId30"/>
    <p:sldId id="294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YCYfrjciVsCcY/ZkXvgaQ==" hashData="DgNEwGkba72vUTHpv0nZ7I5I4NykZuvYw28HsrUK+VwPQoh40xW2wRa8/KMX8cY5dBQ9KB10NNKo+prgE69cQ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EDC3-AB8C-4C87-8F92-07ED4D27E74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E193-651B-4319-9622-5DA8C6859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0AC169-9BB3-4405-A2C9-9C81D59A7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2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A9C9C-2302-4135-AD11-2F56C2E48E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" y="0"/>
            <a:ext cx="42529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ucnguyensy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2849" y="2057400"/>
            <a:ext cx="74834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en-US" sz="2000" b="1" dirty="0">
              <a:solidFill>
                <a:srgbClr val="FF9900"/>
              </a:solidFill>
              <a:cs typeface="Arial" charset="0"/>
            </a:endParaRPr>
          </a:p>
          <a:p>
            <a:pPr algn="ctr"/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 GIẢNG</a:t>
            </a:r>
          </a:p>
          <a:p>
            <a:pPr algn="ctr"/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VẼ KỸ THUẬT</a:t>
            </a:r>
          </a:p>
        </p:txBody>
      </p:sp>
    </p:spTree>
    <p:extLst>
      <p:ext uri="{BB962C8B-B14F-4D97-AF65-F5344CB8AC3E}">
        <p14:creationId xmlns:p14="http://schemas.microsoft.com/office/powerpoint/2010/main" val="7723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2046289"/>
            <a:ext cx="4826000" cy="1839911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/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9H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9B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itchFamily="18" charset="0"/>
              </a:rPr>
              <a:t>     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9321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14750"/>
            <a:ext cx="8683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564188"/>
            <a:ext cx="4195762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279525"/>
            <a:ext cx="33575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495800" y="3705225"/>
            <a:ext cx="6096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5321300" y="3705225"/>
            <a:ext cx="6096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0" name="Picture 36" descr="eq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157787"/>
            <a:ext cx="106997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1" name="Picture 37" descr="eq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947738"/>
            <a:ext cx="714375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541338" y="1047750"/>
            <a:ext cx="86026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803275" y="2174875"/>
            <a:ext cx="187325" cy="1873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957263" y="4879975"/>
            <a:ext cx="187325" cy="1873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776288" y="4357688"/>
            <a:ext cx="82677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5320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8" grpId="0" animBg="1"/>
      <p:bldP spid="93219" grpId="0" animBg="1"/>
      <p:bldP spid="93227" grpId="0" animBg="1"/>
      <p:bldP spid="93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6" y="2978944"/>
            <a:ext cx="1966119" cy="11541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  <p:pic>
        <p:nvPicPr>
          <p:cNvPr id="13620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5907"/>
          <a:stretch/>
        </p:blipFill>
        <p:spPr bwMode="auto">
          <a:xfrm>
            <a:off x="1631156" y="1447800"/>
            <a:ext cx="41671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04" name="Freeform 12"/>
          <p:cNvSpPr>
            <a:spLocks/>
          </p:cNvSpPr>
          <p:nvPr/>
        </p:nvSpPr>
        <p:spPr bwMode="auto">
          <a:xfrm>
            <a:off x="1957388" y="725488"/>
            <a:ext cx="2808287" cy="2166937"/>
          </a:xfrm>
          <a:custGeom>
            <a:avLst/>
            <a:gdLst>
              <a:gd name="T0" fmla="*/ 1348 w 1348"/>
              <a:gd name="T1" fmla="*/ 0 h 1040"/>
              <a:gd name="T2" fmla="*/ 258 w 1348"/>
              <a:gd name="T3" fmla="*/ 650 h 1040"/>
              <a:gd name="T4" fmla="*/ 0 w 1348"/>
              <a:gd name="T5" fmla="*/ 104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8" h="1040">
                <a:moveTo>
                  <a:pt x="1348" y="0"/>
                </a:moveTo>
                <a:lnTo>
                  <a:pt x="258" y="650"/>
                </a:lnTo>
                <a:lnTo>
                  <a:pt x="0" y="1040"/>
                </a:ln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973138"/>
            <a:ext cx="318452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 descr="eq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32250"/>
            <a:ext cx="1287462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7" name="Picture 15" descr="eq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051300"/>
            <a:ext cx="27622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6700" y="651023"/>
            <a:ext cx="6896100" cy="1025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4926" y="1676400"/>
            <a:ext cx="1922462" cy="1001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eq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17850"/>
            <a:ext cx="39973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eq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33625"/>
            <a:ext cx="4125913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6" name="Picture 18" descr="eq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654675"/>
            <a:ext cx="411162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76200" y="1141412"/>
            <a:ext cx="29718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32" name="Picture 24" descr="701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562225"/>
            <a:ext cx="379095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356350" y="1711323"/>
            <a:ext cx="1447800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Eke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914400" y="1704974"/>
            <a:ext cx="2286000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6" name="Picture 8" descr="eq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01638"/>
            <a:ext cx="7435850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4064000" y="355600"/>
            <a:ext cx="1447800" cy="622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4454525" y="369888"/>
            <a:ext cx="15875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Kẹp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  <a:endParaRPr lang="en-US" sz="24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	</a:t>
            </a:r>
            <a:endParaRPr lang="en-US" b="1"/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2006600" y="5918200"/>
            <a:ext cx="25781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2219325" y="5927725"/>
            <a:ext cx="3263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Thước thẳng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5334000" y="5803900"/>
            <a:ext cx="2692400" cy="1054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5292725" y="5921375"/>
            <a:ext cx="27447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Ê ke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</a:p>
        </p:txBody>
      </p:sp>
      <p:grpSp>
        <p:nvGrpSpPr>
          <p:cNvPr id="191514" name="Group 26"/>
          <p:cNvGrpSpPr>
            <a:grpSpLocks/>
          </p:cNvGrpSpPr>
          <p:nvPr/>
        </p:nvGrpSpPr>
        <p:grpSpPr bwMode="auto">
          <a:xfrm>
            <a:off x="142875" y="449263"/>
            <a:ext cx="9144000" cy="6151562"/>
            <a:chOff x="0" y="261"/>
            <a:chExt cx="5760" cy="3875"/>
          </a:xfrm>
        </p:grpSpPr>
        <p:pic>
          <p:nvPicPr>
            <p:cNvPr id="191512" name="Picture 24" descr="obliq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6"/>
              <a:ext cx="576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13" name="Rectangle 25"/>
            <p:cNvSpPr>
              <a:spLocks noChangeArrowheads="1"/>
            </p:cNvSpPr>
            <p:nvPr/>
          </p:nvSpPr>
          <p:spPr bwMode="auto">
            <a:xfrm>
              <a:off x="2115" y="261"/>
              <a:ext cx="2124" cy="3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1519" name="Group 31"/>
          <p:cNvGrpSpPr>
            <a:grpSpLocks/>
          </p:cNvGrpSpPr>
          <p:nvPr/>
        </p:nvGrpSpPr>
        <p:grpSpPr bwMode="auto">
          <a:xfrm>
            <a:off x="223838" y="925513"/>
            <a:ext cx="8877300" cy="5918200"/>
            <a:chOff x="168" y="592"/>
            <a:chExt cx="5592" cy="3728"/>
          </a:xfrm>
        </p:grpSpPr>
        <p:pic>
          <p:nvPicPr>
            <p:cNvPr id="191516" name="Picture 28" descr="obliq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592"/>
              <a:ext cx="5592" cy="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18" name="Freeform 30"/>
            <p:cNvSpPr>
              <a:spLocks/>
            </p:cNvSpPr>
            <p:nvPr/>
          </p:nvSpPr>
          <p:spPr bwMode="auto">
            <a:xfrm>
              <a:off x="225" y="918"/>
              <a:ext cx="1962" cy="738"/>
            </a:xfrm>
            <a:custGeom>
              <a:avLst/>
              <a:gdLst>
                <a:gd name="T0" fmla="*/ 540 w 1962"/>
                <a:gd name="T1" fmla="*/ 0 h 738"/>
                <a:gd name="T2" fmla="*/ 0 w 1962"/>
                <a:gd name="T3" fmla="*/ 666 h 738"/>
                <a:gd name="T4" fmla="*/ 1377 w 1962"/>
                <a:gd name="T5" fmla="*/ 738 h 738"/>
                <a:gd name="T6" fmla="*/ 1962 w 1962"/>
                <a:gd name="T7" fmla="*/ 36 h 738"/>
                <a:gd name="T8" fmla="*/ 540 w 1962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738">
                  <a:moveTo>
                    <a:pt x="540" y="0"/>
                  </a:moveTo>
                  <a:lnTo>
                    <a:pt x="0" y="666"/>
                  </a:lnTo>
                  <a:lnTo>
                    <a:pt x="1377" y="738"/>
                  </a:lnTo>
                  <a:lnTo>
                    <a:pt x="1962" y="3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1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4" name="Picture 8" descr="eq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44700"/>
            <a:ext cx="44069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5" name="Picture 9" descr="eq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470400"/>
            <a:ext cx="299402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6" name="Picture 10" descr="eq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62150"/>
            <a:ext cx="3816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484188" y="1204913"/>
            <a:ext cx="2924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5351463" y="1154113"/>
            <a:ext cx="1981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</a:rPr>
              <a:t>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b="1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2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5" y="1830562"/>
            <a:ext cx="3055056" cy="38481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3" name="Rectangle 5" descr="Oak"/>
          <p:cNvSpPr>
            <a:spLocks noChangeArrowheads="1"/>
          </p:cNvSpPr>
          <p:nvPr/>
        </p:nvSpPr>
        <p:spPr bwMode="auto">
          <a:xfrm>
            <a:off x="3328988" y="1704975"/>
            <a:ext cx="4792662" cy="36099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295" name="Group 7"/>
          <p:cNvGrpSpPr>
            <a:grpSpLocks/>
          </p:cNvGrpSpPr>
          <p:nvPr/>
        </p:nvGrpSpPr>
        <p:grpSpPr bwMode="auto">
          <a:xfrm>
            <a:off x="3619500" y="1831975"/>
            <a:ext cx="4241800" cy="3052763"/>
            <a:chOff x="2280" y="1154"/>
            <a:chExt cx="2672" cy="1923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280" y="1154"/>
              <a:ext cx="2672" cy="19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2406" y="1224"/>
              <a:ext cx="2488" cy="178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10"/>
            <p:cNvGrpSpPr>
              <a:grpSpLocks/>
            </p:cNvGrpSpPr>
            <p:nvPr/>
          </p:nvGrpSpPr>
          <p:grpSpPr bwMode="auto">
            <a:xfrm>
              <a:off x="3679" y="2710"/>
              <a:ext cx="1215" cy="300"/>
              <a:chOff x="3272" y="2288"/>
              <a:chExt cx="848" cy="202"/>
            </a:xfrm>
          </p:grpSpPr>
          <p:sp>
            <p:nvSpPr>
              <p:cNvPr id="140299" name="Rectangle 11"/>
              <p:cNvSpPr>
                <a:spLocks noChangeArrowheads="1"/>
              </p:cNvSpPr>
              <p:nvPr/>
            </p:nvSpPr>
            <p:spPr bwMode="auto">
              <a:xfrm>
                <a:off x="3272" y="2288"/>
                <a:ext cx="848" cy="2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0" name="Line 12"/>
              <p:cNvSpPr>
                <a:spLocks noChangeShapeType="1"/>
              </p:cNvSpPr>
              <p:nvPr/>
            </p:nvSpPr>
            <p:spPr bwMode="auto">
              <a:xfrm>
                <a:off x="3272" y="2388"/>
                <a:ext cx="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1" name="Line 13"/>
              <p:cNvSpPr>
                <a:spLocks noChangeShapeType="1"/>
              </p:cNvSpPr>
              <p:nvPr/>
            </p:nvSpPr>
            <p:spPr bwMode="auto">
              <a:xfrm>
                <a:off x="3272" y="2338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2" name="Line 14"/>
              <p:cNvSpPr>
                <a:spLocks noChangeShapeType="1"/>
              </p:cNvSpPr>
              <p:nvPr/>
            </p:nvSpPr>
            <p:spPr bwMode="auto">
              <a:xfrm>
                <a:off x="3977" y="2438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3" name="Line 15"/>
              <p:cNvSpPr>
                <a:spLocks noChangeShapeType="1"/>
              </p:cNvSpPr>
              <p:nvPr/>
            </p:nvSpPr>
            <p:spPr bwMode="auto">
              <a:xfrm>
                <a:off x="3392" y="22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4" name="Line 16"/>
              <p:cNvSpPr>
                <a:spLocks noChangeShapeType="1"/>
              </p:cNvSpPr>
              <p:nvPr/>
            </p:nvSpPr>
            <p:spPr bwMode="auto">
              <a:xfrm>
                <a:off x="3664" y="2290"/>
                <a:ext cx="0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5" name="Line 17"/>
              <p:cNvSpPr>
                <a:spLocks noChangeShapeType="1"/>
              </p:cNvSpPr>
              <p:nvPr/>
            </p:nvSpPr>
            <p:spPr bwMode="auto">
              <a:xfrm>
                <a:off x="3977" y="2390"/>
                <a:ext cx="0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6626225" y="4338638"/>
            <a:ext cx="12128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 i="1"/>
              <a:t>VẼ HÌNH HỌC</a:t>
            </a: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H="1">
            <a:off x="4819650" y="2519363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V="1">
            <a:off x="5086350" y="25114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5864225" y="6269038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6457950" y="24241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7521575" y="6234113"/>
            <a:ext cx="257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66" name="Group 78"/>
          <p:cNvGrpSpPr>
            <a:grpSpLocks/>
          </p:cNvGrpSpPr>
          <p:nvPr/>
        </p:nvGrpSpPr>
        <p:grpSpPr bwMode="auto">
          <a:xfrm>
            <a:off x="5078413" y="3563938"/>
            <a:ext cx="1366837" cy="512762"/>
            <a:chOff x="2425" y="3865"/>
            <a:chExt cx="861" cy="323"/>
          </a:xfrm>
        </p:grpSpPr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>
              <a:off x="2425" y="3865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3282" y="3875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>
              <a:off x="2433" y="4088"/>
              <a:ext cx="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2637" y="3954"/>
              <a:ext cx="3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 i="1"/>
                <a:t>210</a:t>
              </a:r>
            </a:p>
          </p:txBody>
        </p:sp>
      </p:grpSp>
      <p:grpSp>
        <p:nvGrpSpPr>
          <p:cNvPr id="140326" name="Group 38"/>
          <p:cNvGrpSpPr>
            <a:grpSpLocks/>
          </p:cNvGrpSpPr>
          <p:nvPr/>
        </p:nvGrpSpPr>
        <p:grpSpPr bwMode="auto">
          <a:xfrm>
            <a:off x="2759075" y="4821238"/>
            <a:ext cx="5445125" cy="1781175"/>
            <a:chOff x="1512" y="2512"/>
            <a:chExt cx="2835" cy="896"/>
          </a:xfrm>
        </p:grpSpPr>
        <p:grpSp>
          <p:nvGrpSpPr>
            <p:cNvPr id="140327" name="Group 39"/>
            <p:cNvGrpSpPr>
              <a:grpSpLocks/>
            </p:cNvGrpSpPr>
            <p:nvPr/>
          </p:nvGrpSpPr>
          <p:grpSpPr bwMode="auto">
            <a:xfrm>
              <a:off x="1512" y="2512"/>
              <a:ext cx="2835" cy="896"/>
              <a:chOff x="1512" y="2512"/>
              <a:chExt cx="2835" cy="896"/>
            </a:xfrm>
          </p:grpSpPr>
          <p:sp>
            <p:nvSpPr>
              <p:cNvPr id="140328" name="Rectangle 40"/>
              <p:cNvSpPr>
                <a:spLocks noChangeArrowheads="1"/>
              </p:cNvSpPr>
              <p:nvPr/>
            </p:nvSpPr>
            <p:spPr bwMode="auto">
              <a:xfrm>
                <a:off x="1512" y="2512"/>
                <a:ext cx="288" cy="896"/>
              </a:xfrm>
              <a:prstGeom prst="rect">
                <a:avLst/>
              </a:prstGeom>
              <a:solidFill>
                <a:schemeClr val="bg2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9" name="Freeform 41"/>
              <p:cNvSpPr>
                <a:spLocks/>
              </p:cNvSpPr>
              <p:nvPr/>
            </p:nvSpPr>
            <p:spPr bwMode="auto">
              <a:xfrm>
                <a:off x="1515" y="2796"/>
                <a:ext cx="2832" cy="331"/>
              </a:xfrm>
              <a:custGeom>
                <a:avLst/>
                <a:gdLst>
                  <a:gd name="T0" fmla="*/ 293 w 2832"/>
                  <a:gd name="T1" fmla="*/ 331 h 331"/>
                  <a:gd name="T2" fmla="*/ 0 w 2832"/>
                  <a:gd name="T3" fmla="*/ 331 h 331"/>
                  <a:gd name="T4" fmla="*/ 0 w 2832"/>
                  <a:gd name="T5" fmla="*/ 0 h 331"/>
                  <a:gd name="T6" fmla="*/ 2832 w 2832"/>
                  <a:gd name="T7" fmla="*/ 0 h 331"/>
                  <a:gd name="T8" fmla="*/ 2832 w 2832"/>
                  <a:gd name="T9" fmla="*/ 240 h 331"/>
                  <a:gd name="T10" fmla="*/ 293 w 2832"/>
                  <a:gd name="T1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2" h="331">
                    <a:moveTo>
                      <a:pt x="293" y="331"/>
                    </a:moveTo>
                    <a:lnTo>
                      <a:pt x="0" y="331"/>
                    </a:lnTo>
                    <a:lnTo>
                      <a:pt x="0" y="0"/>
                    </a:lnTo>
                    <a:lnTo>
                      <a:pt x="2832" y="0"/>
                    </a:lnTo>
                    <a:lnTo>
                      <a:pt x="2832" y="240"/>
                    </a:lnTo>
                    <a:lnTo>
                      <a:pt x="293" y="331"/>
                    </a:lnTo>
                    <a:close/>
                  </a:path>
                </a:pathLst>
              </a:custGeom>
              <a:solidFill>
                <a:srgbClr val="C0C0C0">
                  <a:alpha val="49001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30" name="Group 42"/>
              <p:cNvGrpSpPr>
                <a:grpSpLocks/>
              </p:cNvGrpSpPr>
              <p:nvPr/>
            </p:nvGrpSpPr>
            <p:grpSpPr bwMode="auto">
              <a:xfrm>
                <a:off x="1554" y="2859"/>
                <a:ext cx="56" cy="56"/>
                <a:chOff x="2155" y="3160"/>
                <a:chExt cx="56" cy="56"/>
              </a:xfrm>
            </p:grpSpPr>
            <p:sp>
              <p:nvSpPr>
                <p:cNvPr id="140331" name="Oval 43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3" name="Group 45"/>
              <p:cNvGrpSpPr>
                <a:grpSpLocks/>
              </p:cNvGrpSpPr>
              <p:nvPr/>
            </p:nvGrpSpPr>
            <p:grpSpPr bwMode="auto">
              <a:xfrm>
                <a:off x="1558" y="3012"/>
                <a:ext cx="56" cy="56"/>
                <a:chOff x="2155" y="3160"/>
                <a:chExt cx="56" cy="56"/>
              </a:xfrm>
            </p:grpSpPr>
            <p:sp>
              <p:nvSpPr>
                <p:cNvPr id="140334" name="Oval 46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6" name="Group 48"/>
              <p:cNvGrpSpPr>
                <a:grpSpLocks/>
              </p:cNvGrpSpPr>
              <p:nvPr/>
            </p:nvGrpSpPr>
            <p:grpSpPr bwMode="auto">
              <a:xfrm>
                <a:off x="1685" y="3016"/>
                <a:ext cx="56" cy="56"/>
                <a:chOff x="2155" y="3160"/>
                <a:chExt cx="56" cy="56"/>
              </a:xfrm>
            </p:grpSpPr>
            <p:sp>
              <p:nvSpPr>
                <p:cNvPr id="140337" name="Oval 49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9" name="Group 51"/>
              <p:cNvGrpSpPr>
                <a:grpSpLocks/>
              </p:cNvGrpSpPr>
              <p:nvPr/>
            </p:nvGrpSpPr>
            <p:grpSpPr bwMode="auto">
              <a:xfrm>
                <a:off x="1687" y="2859"/>
                <a:ext cx="56" cy="56"/>
                <a:chOff x="2155" y="3160"/>
                <a:chExt cx="56" cy="56"/>
              </a:xfrm>
            </p:grpSpPr>
            <p:sp>
              <p:nvSpPr>
                <p:cNvPr id="140340" name="Oval 52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4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>
              <a:off x="1517" y="2808"/>
              <a:ext cx="281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60" name="Line 72"/>
          <p:cNvSpPr>
            <a:spLocks noChangeShapeType="1"/>
          </p:cNvSpPr>
          <p:nvPr/>
        </p:nvSpPr>
        <p:spPr bwMode="auto">
          <a:xfrm>
            <a:off x="4826000" y="3551238"/>
            <a:ext cx="178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1" name="Line 73"/>
          <p:cNvSpPr>
            <a:spLocks noChangeShapeType="1"/>
          </p:cNvSpPr>
          <p:nvPr/>
        </p:nvSpPr>
        <p:spPr bwMode="auto">
          <a:xfrm flipV="1">
            <a:off x="6438900" y="2514600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49" name="Group 61"/>
          <p:cNvGrpSpPr>
            <a:grpSpLocks/>
          </p:cNvGrpSpPr>
          <p:nvPr/>
        </p:nvGrpSpPr>
        <p:grpSpPr bwMode="auto">
          <a:xfrm>
            <a:off x="8223250" y="3544888"/>
            <a:ext cx="792163" cy="1624012"/>
            <a:chOff x="5182" y="2233"/>
            <a:chExt cx="499" cy="1023"/>
          </a:xfrm>
        </p:grpSpPr>
        <p:grpSp>
          <p:nvGrpSpPr>
            <p:cNvPr id="140350" name="Group 62"/>
            <p:cNvGrpSpPr>
              <a:grpSpLocks/>
            </p:cNvGrpSpPr>
            <p:nvPr/>
          </p:nvGrpSpPr>
          <p:grpSpPr bwMode="auto">
            <a:xfrm>
              <a:off x="5182" y="2233"/>
              <a:ext cx="499" cy="1023"/>
              <a:chOff x="4757" y="2405"/>
              <a:chExt cx="475" cy="974"/>
            </a:xfrm>
          </p:grpSpPr>
          <p:sp>
            <p:nvSpPr>
              <p:cNvPr id="140351" name="Freeform 63"/>
              <p:cNvSpPr>
                <a:spLocks/>
              </p:cNvSpPr>
              <p:nvPr/>
            </p:nvSpPr>
            <p:spPr bwMode="auto">
              <a:xfrm>
                <a:off x="4757" y="2405"/>
                <a:ext cx="475" cy="974"/>
              </a:xfrm>
              <a:custGeom>
                <a:avLst/>
                <a:gdLst>
                  <a:gd name="T0" fmla="*/ 475 w 475"/>
                  <a:gd name="T1" fmla="*/ 974 h 974"/>
                  <a:gd name="T2" fmla="*/ 0 w 475"/>
                  <a:gd name="T3" fmla="*/ 974 h 974"/>
                  <a:gd name="T4" fmla="*/ 0 w 475"/>
                  <a:gd name="T5" fmla="*/ 0 h 974"/>
                  <a:gd name="T6" fmla="*/ 475 w 475"/>
                  <a:gd name="T7" fmla="*/ 97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5" h="974">
                    <a:moveTo>
                      <a:pt x="475" y="974"/>
                    </a:moveTo>
                    <a:lnTo>
                      <a:pt x="0" y="974"/>
                    </a:lnTo>
                    <a:lnTo>
                      <a:pt x="0" y="0"/>
                    </a:lnTo>
                    <a:lnTo>
                      <a:pt x="475" y="974"/>
                    </a:lnTo>
                    <a:close/>
                  </a:path>
                </a:pathLst>
              </a:custGeom>
              <a:solidFill>
                <a:srgbClr val="CCCC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52" name="Freeform 64"/>
              <p:cNvSpPr>
                <a:spLocks/>
              </p:cNvSpPr>
              <p:nvPr/>
            </p:nvSpPr>
            <p:spPr bwMode="auto">
              <a:xfrm>
                <a:off x="4848" y="2822"/>
                <a:ext cx="202" cy="437"/>
              </a:xfrm>
              <a:custGeom>
                <a:avLst/>
                <a:gdLst>
                  <a:gd name="T0" fmla="*/ 202 w 202"/>
                  <a:gd name="T1" fmla="*/ 437 h 437"/>
                  <a:gd name="T2" fmla="*/ 0 w 202"/>
                  <a:gd name="T3" fmla="*/ 437 h 437"/>
                  <a:gd name="T4" fmla="*/ 0 w 202"/>
                  <a:gd name="T5" fmla="*/ 0 h 437"/>
                  <a:gd name="T6" fmla="*/ 202 w 202"/>
                  <a:gd name="T7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437">
                    <a:moveTo>
                      <a:pt x="202" y="437"/>
                    </a:moveTo>
                    <a:lnTo>
                      <a:pt x="0" y="437"/>
                    </a:lnTo>
                    <a:lnTo>
                      <a:pt x="0" y="0"/>
                    </a:lnTo>
                    <a:lnTo>
                      <a:pt x="202" y="437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 flipV="1">
              <a:off x="5198" y="2323"/>
              <a:ext cx="0" cy="9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62" name="Line 74"/>
          <p:cNvSpPr>
            <a:spLocks noChangeShapeType="1"/>
          </p:cNvSpPr>
          <p:nvPr/>
        </p:nvSpPr>
        <p:spPr bwMode="auto">
          <a:xfrm>
            <a:off x="5067300" y="2517775"/>
            <a:ext cx="138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3" name="Line 75"/>
          <p:cNvSpPr>
            <a:spLocks noChangeShapeType="1"/>
          </p:cNvSpPr>
          <p:nvPr/>
        </p:nvSpPr>
        <p:spPr bwMode="auto">
          <a:xfrm>
            <a:off x="6438900" y="2514600"/>
            <a:ext cx="0" cy="103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4" name="Line 76"/>
          <p:cNvSpPr>
            <a:spLocks noChangeShapeType="1"/>
          </p:cNvSpPr>
          <p:nvPr/>
        </p:nvSpPr>
        <p:spPr bwMode="auto">
          <a:xfrm flipH="1">
            <a:off x="5083175" y="35528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5" name="Line 77"/>
          <p:cNvSpPr>
            <a:spLocks noChangeShapeType="1"/>
          </p:cNvSpPr>
          <p:nvPr/>
        </p:nvSpPr>
        <p:spPr bwMode="auto">
          <a:xfrm flipV="1">
            <a:off x="5083175" y="2514600"/>
            <a:ext cx="0" cy="105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54" name="Group 66"/>
          <p:cNvGrpSpPr>
            <a:grpSpLocks/>
          </p:cNvGrpSpPr>
          <p:nvPr/>
        </p:nvGrpSpPr>
        <p:grpSpPr bwMode="auto">
          <a:xfrm rot="2777580">
            <a:off x="8532813" y="1289050"/>
            <a:ext cx="114300" cy="1108075"/>
            <a:chOff x="4962" y="712"/>
            <a:chExt cx="71" cy="686"/>
          </a:xfrm>
        </p:grpSpPr>
        <p:sp>
          <p:nvSpPr>
            <p:cNvPr id="140355" name="Rectangle 67"/>
            <p:cNvSpPr>
              <a:spLocks noChangeArrowheads="1"/>
            </p:cNvSpPr>
            <p:nvPr/>
          </p:nvSpPr>
          <p:spPr bwMode="auto">
            <a:xfrm>
              <a:off x="4964" y="712"/>
              <a:ext cx="68" cy="616"/>
            </a:xfrm>
            <a:prstGeom prst="rect">
              <a:avLst/>
            </a:prstGeom>
            <a:solidFill>
              <a:srgbClr val="CC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4980" y="712"/>
              <a:ext cx="0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 flipH="1" flipV="1">
              <a:off x="5008" y="712"/>
              <a:ext cx="0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8" name="Freeform 70"/>
            <p:cNvSpPr>
              <a:spLocks/>
            </p:cNvSpPr>
            <p:nvPr/>
          </p:nvSpPr>
          <p:spPr bwMode="auto">
            <a:xfrm>
              <a:off x="4962" y="1329"/>
              <a:ext cx="71" cy="45"/>
            </a:xfrm>
            <a:custGeom>
              <a:avLst/>
              <a:gdLst>
                <a:gd name="T0" fmla="*/ 0 w 81"/>
                <a:gd name="T1" fmla="*/ 0 h 51"/>
                <a:gd name="T2" fmla="*/ 81 w 81"/>
                <a:gd name="T3" fmla="*/ 0 h 51"/>
                <a:gd name="T4" fmla="*/ 39 w 81"/>
                <a:gd name="T5" fmla="*/ 51 h 51"/>
                <a:gd name="T6" fmla="*/ 0 w 8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1">
                  <a:moveTo>
                    <a:pt x="0" y="0"/>
                  </a:moveTo>
                  <a:lnTo>
                    <a:pt x="81" y="0"/>
                  </a:lnTo>
                  <a:lnTo>
                    <a:pt x="3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>
              <a:off x="4998" y="1365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6456363" y="34274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8" name="Rectangle 80"/>
          <p:cNvSpPr>
            <a:spLocks noChangeArrowheads="1"/>
          </p:cNvSpPr>
          <p:nvPr/>
        </p:nvSpPr>
        <p:spPr bwMode="auto">
          <a:xfrm>
            <a:off x="4789488" y="245586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9" name="Rectangle 81"/>
          <p:cNvSpPr>
            <a:spLocks noChangeArrowheads="1"/>
          </p:cNvSpPr>
          <p:nvPr/>
        </p:nvSpPr>
        <p:spPr bwMode="auto">
          <a:xfrm>
            <a:off x="4808538" y="34274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73" name="Text Box 85"/>
          <p:cNvSpPr txBox="1">
            <a:spLocks noChangeArrowheads="1"/>
          </p:cNvSpPr>
          <p:nvPr/>
        </p:nvSpPr>
        <p:spPr bwMode="auto">
          <a:xfrm>
            <a:off x="152400" y="1015425"/>
            <a:ext cx="5014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80" name="Freeform 92"/>
          <p:cNvSpPr>
            <a:spLocks/>
          </p:cNvSpPr>
          <p:nvPr/>
        </p:nvSpPr>
        <p:spPr bwMode="auto">
          <a:xfrm rot="-5400000">
            <a:off x="3524251" y="1657350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1" name="Freeform 93"/>
          <p:cNvSpPr>
            <a:spLocks/>
          </p:cNvSpPr>
          <p:nvPr/>
        </p:nvSpPr>
        <p:spPr bwMode="auto">
          <a:xfrm rot="-5400000">
            <a:off x="7662863" y="4638675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2" name="Freeform 94"/>
          <p:cNvSpPr>
            <a:spLocks/>
          </p:cNvSpPr>
          <p:nvPr/>
        </p:nvSpPr>
        <p:spPr bwMode="auto">
          <a:xfrm rot="-10800000">
            <a:off x="3505200" y="4610100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3" name="Freeform 95"/>
          <p:cNvSpPr>
            <a:spLocks/>
          </p:cNvSpPr>
          <p:nvPr/>
        </p:nvSpPr>
        <p:spPr bwMode="auto">
          <a:xfrm rot="-10800000">
            <a:off x="7705725" y="1709738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>
            <a:off x="8320088" y="2938463"/>
            <a:ext cx="314325" cy="147637"/>
          </a:xfrm>
          <a:prstGeom prst="parallelogram">
            <a:avLst>
              <a:gd name="adj" fmla="val 53226"/>
            </a:avLst>
          </a:prstGeom>
          <a:solidFill>
            <a:srgbClr val="FF9966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41 L 8.33333E-7 -0.4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-0.01788 -0.01875 -0.03542 -0.0375 -0.06632 -0.04699 C -0.09722 -0.05671 -0.13681 -0.07245 -0.18698 -0.05833 C -0.2375 -0.04328 -0.33802 0.01644 -0.36944 0.0432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5 0.04329 L -0.17222 0.0432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1111 L 8.33333E-7 -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2 0.04329 C -0.18767 0.04329 -0.20278 0.04375 -0.22587 0.05301 C -0.24913 0.06181 -0.29097 0.07963 -0.31146 0.09514 C -0.33212 0.11111 -0.3408 0.13079 -0.34948 0.14722 C -0.35833 0.16296 -0.36563 0.18032 -0.36493 0.193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97 0.19329 L -0.1691 0.1932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25 C -0.00382 -0.02038 -0.00903 -0.04977 -0.03576 -0.08936 C -0.0625 -0.12871 -0.121 -0.20209 -0.1592 -0.22825 C -0.19739 -0.25371 -0.23524 -0.24445 -0.26528 -0.24538 C -0.29531 -0.24607 -0.32517 -0.2375 -0.33923 -0.23288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19329 C -0.17813 0.17963 -0.18716 0.16598 -0.20139 0.15579 C -0.21563 0.1456 -0.23733 0.13334 -0.25452 0.13218 C -0.2717 0.13102 -0.29045 0.13889 -0.30452 0.14885 C -0.31858 0.1588 -0.33212 0.18102 -0.33889 0.1919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93 0.19606 L -0.33993 0.0432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3 -0.23195 L -0.19166 -0.231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97 0.04329 C -0.33177 0.03704 -0.32188 0.03102 -0.30972 0.02801 C -0.29774 0.025 -0.2842 0.0169 -0.26892 0.02523 C -0.25365 0.03356 -0.23108 0.05 -0.21771 0.07801 C -0.20469 0.10602 -0.19462 0.17454 -0.18958 0.19329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0.19329 L -0.19132 0.0432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6157 L 8.33333E-7 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4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23195 C -0.17899 -0.23867 -0.16631 -0.24515 -0.14687 -0.24306 C -0.12742 -0.24098 -0.09687 -0.23635 -0.07499 -0.21945 C -0.05312 -0.20255 -0.02881 -0.17964 -0.01562 -0.14167 C -0.00242 -0.10371 0.00087 -0.04769 0.00417 0.00833 " pathEditMode="relative" ptsTypes="aaaaA">
                                      <p:cBhvr>
                                        <p:cTn id="92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01 0.04329 C -0.18472 0.02361 -0.17708 0.00394 -0.1625 -0.01227 C -0.14809 -0.02847 -0.12483 -0.0463 -0.10538 -0.05394 C -0.08576 -0.06157 -0.0625 -0.0662 -0.04497 -0.0581 C -0.02743 -0.05 -0.01024 -0.02176 -0.00035 -0.00532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 C -0.02431 -0.01759 -0.04497 -0.03495 -0.07274 -0.04329 C -0.10052 -0.05162 -0.13403 -0.05671 -0.17014 -0.05 C -0.20625 -0.04329 -0.26094 -0.01898 -0.28941 -0.00324 C -0.31788 0.0125 -0.33299 0.0338 -0.34097 0.04444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28 0.04329 L -0.19132 0.0432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1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2000"/>
                                        <p:tgtEl>
                                          <p:spTgt spid="1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0.0419 L -0.19097 0.1932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1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0.19329 L -0.34097 0.1932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2000"/>
                                        <p:tgtEl>
                                          <p:spTgt spid="1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93 0.19468 L -0.33993 0.041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28 0.04329 C -0.32708 0.02847 -0.31389 0.01366 -0.28819 -0.00116 C -0.2625 -0.01597 -0.21424 -0.03704 -0.18611 -0.0456 C -0.15799 -0.05417 -0.14358 -0.05509 -0.11944 -0.05255 C -0.09531 -0.05 -0.06076 -0.03935 -0.04132 -0.03032 C -0.02188 -0.0213 -0.01024 -0.00556 -0.00278 0.00162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-0.02031 -0.00278 -0.04045 -0.0051 -0.06458 -0.00232 C -0.08889 0.00069 -0.11354 0.00324 -0.14514 0.01921 C -0.17673 0.03472 -0.22534 0.06643 -0.25468 0.09189 C -0.28385 0.11759 -0.30677 0.14722 -0.321 0.17291 C -0.33541 0.19838 -0.3375 0.23449 -0.34062 0.24606 " pathEditMode="relative" rAng="0" ptsTypes="aaaaaA">
                                      <p:cBhvr>
                                        <p:cTn id="143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62 0.24606 L -0.19062 0.24606 " pathEditMode="relative" ptsTypes="AA">
                                      <p:cBhvr>
                                        <p:cTn id="146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1000"/>
                                        <p:tgtEl>
                                          <p:spTgt spid="1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0.24606 C -0.17378 0.24421 -0.16198 0.24676 -0.15399 0.26065 C -0.14601 0.27477 -0.14497 0.31597 -0.14253 0.33056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4 0.33055 L -0.07379 0.33055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10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33055 C -0.07257 0.28379 -0.07136 0.23727 -0.06649 0.18889 C -0.06163 0.14051 -0.05538 0.07199 -0.04462 0.04027 C -0.03386 0.00856 -0.01788 0.00347 -0.00191 -0.00139 " pathEditMode="relative" ptsTypes="aaaA">
                                      <p:cBhvr>
                                        <p:cTn id="161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-0.03495 C 0.01875 -0.04514 0.01164 -0.05532 -0.00104 -0.06968 C -0.01371 -0.08403 -0.02934 -0.11157 -0.05 -0.12106 C -0.07066 -0.13056 -0.09948 -0.13194 -0.125 -0.12662 C -0.15052 -0.1213 -0.19027 -0.09583 -0.20312 -0.08912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1 -0.08681 L -0.20191 -0.0451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30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21 0.05208 L -0.20121 0.0993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3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2 -0.08218 L -0.4052 -0.02662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3000"/>
                                        <p:tgtEl>
                                          <p:spTgt spid="1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25 0.0706 L -0.40625 0.12338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3000"/>
                                        <p:tgtEl>
                                          <p:spTgt spid="1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25 0.12338 C -0.39878 0.10162 -0.39114 0.08009 -0.35104 0.06111 C -0.31093 0.04213 -0.22274 0.02176 -0.16545 0.00949 C -0.10798 -0.00278 -0.05729 -0.00741 -0.00642 -0.01181 " pathEditMode="relative" rAng="0" ptsTypes="aaaA">
                                      <p:cBhvr>
                                        <p:cTn id="199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6" grpId="0"/>
      <p:bldP spid="140307" grpId="0" animBg="1"/>
      <p:bldP spid="140308" grpId="0" animBg="1"/>
      <p:bldP spid="140310" grpId="0" animBg="1"/>
      <p:bldP spid="140360" grpId="0" animBg="1"/>
      <p:bldP spid="140361" grpId="0" animBg="1"/>
      <p:bldP spid="140362" grpId="0" animBg="1"/>
      <p:bldP spid="140363" grpId="0" animBg="1"/>
      <p:bldP spid="140364" grpId="0" animBg="1"/>
      <p:bldP spid="140365" grpId="0" animBg="1"/>
      <p:bldP spid="140311" grpId="0" animBg="1"/>
      <p:bldP spid="140368" grpId="0" animBg="1"/>
      <p:bldP spid="140369" grpId="0" animBg="1"/>
      <p:bldP spid="140380" grpId="0" animBg="1"/>
      <p:bldP spid="140381" grpId="0" animBg="1"/>
      <p:bldP spid="140382" grpId="0" animBg="1"/>
      <p:bldP spid="140383" grpId="0" animBg="1"/>
      <p:bldP spid="140313" grpId="0" animBg="1"/>
      <p:bldP spid="140313" grpId="1" animBg="1"/>
      <p:bldP spid="140313" grpId="2" animBg="1"/>
      <p:bldP spid="140313" grpId="3" animBg="1"/>
      <p:bldP spid="140313" grpId="4" animBg="1"/>
      <p:bldP spid="140313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828800"/>
            <a:ext cx="7334250" cy="2819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 TIÊU CHUẨN 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b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 BẢN VẼ</a:t>
            </a:r>
          </a:p>
        </p:txBody>
      </p:sp>
    </p:spTree>
    <p:extLst>
      <p:ext uri="{BB962C8B-B14F-4D97-AF65-F5344CB8AC3E}">
        <p14:creationId xmlns:p14="http://schemas.microsoft.com/office/powerpoint/2010/main" val="2380121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355600" y="1100138"/>
            <a:ext cx="817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3420" y="2514600"/>
            <a:ext cx="7698579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93760" y="3879850"/>
            <a:ext cx="7688239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46401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2501900" y="5800725"/>
            <a:ext cx="5922963" cy="482600"/>
            <a:chOff x="1576" y="3262"/>
            <a:chExt cx="3731" cy="304"/>
          </a:xfrm>
        </p:grpSpPr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1576" y="3278"/>
              <a:ext cx="4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ISO</a:t>
              </a:r>
            </a:p>
          </p:txBody>
        </p:sp>
        <p:sp>
          <p:nvSpPr>
            <p:cNvPr id="195588" name="Text Box 4"/>
            <p:cNvSpPr txBox="1">
              <a:spLocks noChangeArrowheads="1"/>
            </p:cNvSpPr>
            <p:nvPr/>
          </p:nvSpPr>
          <p:spPr bwMode="auto">
            <a:xfrm>
              <a:off x="2312" y="3262"/>
              <a:ext cx="29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nternational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tandards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rganization</a:t>
              </a:r>
            </a:p>
          </p:txBody>
        </p:sp>
      </p:grpSp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479425" y="2833686"/>
            <a:ext cx="7954963" cy="511174"/>
            <a:chOff x="302" y="1393"/>
            <a:chExt cx="5011" cy="322"/>
          </a:xfrm>
        </p:grpSpPr>
        <p:sp>
          <p:nvSpPr>
            <p:cNvPr id="195591" name="Text Box 7"/>
            <p:cNvSpPr txBox="1">
              <a:spLocks noChangeArrowheads="1"/>
            </p:cNvSpPr>
            <p:nvPr/>
          </p:nvSpPr>
          <p:spPr bwMode="auto">
            <a:xfrm>
              <a:off x="1552" y="1424"/>
              <a:ext cx="5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ANSI</a:t>
              </a:r>
            </a:p>
          </p:txBody>
        </p:sp>
        <p:sp>
          <p:nvSpPr>
            <p:cNvPr id="195592" name="Text Box 8"/>
            <p:cNvSpPr txBox="1">
              <a:spLocks noChangeArrowheads="1"/>
            </p:cNvSpPr>
            <p:nvPr/>
          </p:nvSpPr>
          <p:spPr bwMode="auto">
            <a:xfrm>
              <a:off x="2288" y="1414"/>
              <a:ext cx="30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merican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ational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tandard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nstitute</a:t>
              </a:r>
            </a:p>
          </p:txBody>
        </p:sp>
        <p:sp>
          <p:nvSpPr>
            <p:cNvPr id="195593" name="Text Box 9"/>
            <p:cNvSpPr txBox="1">
              <a:spLocks noChangeArrowheads="1"/>
            </p:cNvSpPr>
            <p:nvPr/>
          </p:nvSpPr>
          <p:spPr bwMode="auto">
            <a:xfrm>
              <a:off x="302" y="1393"/>
              <a:ext cx="5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USA</a:t>
              </a:r>
            </a:p>
          </p:txBody>
        </p:sp>
      </p:grpSp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466725" y="3400428"/>
            <a:ext cx="6919913" cy="501651"/>
            <a:chOff x="294" y="1750"/>
            <a:chExt cx="4359" cy="316"/>
          </a:xfrm>
        </p:grpSpPr>
        <p:sp>
          <p:nvSpPr>
            <p:cNvPr id="195595" name="Text Box 11"/>
            <p:cNvSpPr txBox="1">
              <a:spLocks noChangeArrowheads="1"/>
            </p:cNvSpPr>
            <p:nvPr/>
          </p:nvSpPr>
          <p:spPr bwMode="auto">
            <a:xfrm>
              <a:off x="1561" y="1775"/>
              <a:ext cx="3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JIS</a:t>
              </a:r>
            </a:p>
          </p:txBody>
        </p:sp>
        <p:sp>
          <p:nvSpPr>
            <p:cNvPr id="195596" name="Text Box 12"/>
            <p:cNvSpPr txBox="1">
              <a:spLocks noChangeArrowheads="1"/>
            </p:cNvSpPr>
            <p:nvPr/>
          </p:nvSpPr>
          <p:spPr bwMode="auto">
            <a:xfrm>
              <a:off x="2288" y="1750"/>
              <a:ext cx="23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apanese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ndustrial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294" y="1761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Japan</a:t>
              </a:r>
            </a:p>
          </p:txBody>
        </p:sp>
      </p:grp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504825" y="3959228"/>
            <a:ext cx="5332413" cy="488951"/>
            <a:chOff x="318" y="2102"/>
            <a:chExt cx="3359" cy="308"/>
          </a:xfrm>
        </p:grpSpPr>
        <p:sp>
          <p:nvSpPr>
            <p:cNvPr id="195599" name="Text Box 15"/>
            <p:cNvSpPr txBox="1">
              <a:spLocks noChangeArrowheads="1"/>
            </p:cNvSpPr>
            <p:nvPr/>
          </p:nvSpPr>
          <p:spPr bwMode="auto">
            <a:xfrm>
              <a:off x="1569" y="2119"/>
              <a:ext cx="3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BS</a:t>
              </a:r>
            </a:p>
          </p:txBody>
        </p:sp>
        <p:sp>
          <p:nvSpPr>
            <p:cNvPr id="195600" name="Text Box 16"/>
            <p:cNvSpPr txBox="1">
              <a:spLocks noChangeArrowheads="1"/>
            </p:cNvSpPr>
            <p:nvPr/>
          </p:nvSpPr>
          <p:spPr bwMode="auto">
            <a:xfrm>
              <a:off x="2296" y="2102"/>
              <a:ext cx="13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ritish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601" name="Text Box 17"/>
            <p:cNvSpPr txBox="1">
              <a:spLocks noChangeArrowheads="1"/>
            </p:cNvSpPr>
            <p:nvPr/>
          </p:nvSpPr>
          <p:spPr bwMode="auto">
            <a:xfrm>
              <a:off x="318" y="2105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UK</a:t>
              </a:r>
            </a:p>
          </p:txBody>
        </p:sp>
      </p:grpSp>
      <p:grpSp>
        <p:nvGrpSpPr>
          <p:cNvPr id="195602" name="Group 18"/>
          <p:cNvGrpSpPr>
            <a:grpSpLocks/>
          </p:cNvGrpSpPr>
          <p:nvPr/>
        </p:nvGrpSpPr>
        <p:grpSpPr bwMode="auto">
          <a:xfrm>
            <a:off x="517525" y="4556125"/>
            <a:ext cx="5775325" cy="484188"/>
            <a:chOff x="326" y="2478"/>
            <a:chExt cx="3638" cy="305"/>
          </a:xfrm>
        </p:grpSpPr>
        <p:sp>
          <p:nvSpPr>
            <p:cNvPr id="195603" name="Text Box 19"/>
            <p:cNvSpPr txBox="1">
              <a:spLocks noChangeArrowheads="1"/>
            </p:cNvSpPr>
            <p:nvPr/>
          </p:nvSpPr>
          <p:spPr bwMode="auto">
            <a:xfrm>
              <a:off x="1577" y="2495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AS</a:t>
              </a:r>
            </a:p>
          </p:txBody>
        </p:sp>
        <p:sp>
          <p:nvSpPr>
            <p:cNvPr id="195604" name="Text Box 20"/>
            <p:cNvSpPr txBox="1">
              <a:spLocks noChangeArrowheads="1"/>
            </p:cNvSpPr>
            <p:nvPr/>
          </p:nvSpPr>
          <p:spPr bwMode="auto">
            <a:xfrm>
              <a:off x="2304" y="2478"/>
              <a:ext cx="1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ustralian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605" name="Text Box 21"/>
            <p:cNvSpPr txBox="1">
              <a:spLocks noChangeArrowheads="1"/>
            </p:cNvSpPr>
            <p:nvPr/>
          </p:nvSpPr>
          <p:spPr bwMode="auto">
            <a:xfrm>
              <a:off x="326" y="2481"/>
              <a:ext cx="8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Australia</a:t>
              </a:r>
            </a:p>
          </p:txBody>
        </p:sp>
      </p:grpSp>
      <p:grpSp>
        <p:nvGrpSpPr>
          <p:cNvPr id="195606" name="Group 22"/>
          <p:cNvGrpSpPr>
            <a:grpSpLocks/>
          </p:cNvGrpSpPr>
          <p:nvPr/>
        </p:nvGrpSpPr>
        <p:grpSpPr bwMode="auto">
          <a:xfrm>
            <a:off x="504825" y="5133980"/>
            <a:ext cx="7337425" cy="495301"/>
            <a:chOff x="318" y="2842"/>
            <a:chExt cx="4622" cy="312"/>
          </a:xfrm>
        </p:grpSpPr>
        <p:sp>
          <p:nvSpPr>
            <p:cNvPr id="195607" name="Text Box 23"/>
            <p:cNvSpPr txBox="1">
              <a:spLocks noChangeArrowheads="1"/>
            </p:cNvSpPr>
            <p:nvPr/>
          </p:nvSpPr>
          <p:spPr bwMode="auto">
            <a:xfrm>
              <a:off x="2296" y="2842"/>
              <a:ext cx="264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eutsches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nstitut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ü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ormung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08" name="Text Box 24"/>
            <p:cNvSpPr txBox="1">
              <a:spLocks noChangeArrowheads="1"/>
            </p:cNvSpPr>
            <p:nvPr/>
          </p:nvSpPr>
          <p:spPr bwMode="auto">
            <a:xfrm>
              <a:off x="1577" y="2863"/>
              <a:ext cx="4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DIN</a:t>
              </a:r>
            </a:p>
          </p:txBody>
        </p:sp>
        <p:sp>
          <p:nvSpPr>
            <p:cNvPr id="195609" name="Text Box 25"/>
            <p:cNvSpPr txBox="1">
              <a:spLocks noChangeArrowheads="1"/>
            </p:cNvSpPr>
            <p:nvPr/>
          </p:nvSpPr>
          <p:spPr bwMode="auto">
            <a:xfrm>
              <a:off x="318" y="2857"/>
              <a:ext cx="8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Germany</a:t>
              </a:r>
            </a:p>
          </p:txBody>
        </p:sp>
      </p:grpSp>
      <p:grpSp>
        <p:nvGrpSpPr>
          <p:cNvPr id="195610" name="Group 26"/>
          <p:cNvGrpSpPr>
            <a:grpSpLocks/>
          </p:cNvGrpSpPr>
          <p:nvPr/>
        </p:nvGrpSpPr>
        <p:grpSpPr bwMode="auto">
          <a:xfrm>
            <a:off x="482600" y="1447800"/>
            <a:ext cx="8178800" cy="571500"/>
            <a:chOff x="304" y="1016"/>
            <a:chExt cx="5152" cy="360"/>
          </a:xfrm>
        </p:grpSpPr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315" y="1024"/>
              <a:ext cx="5131" cy="336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2" name="Line 28"/>
            <p:cNvSpPr>
              <a:spLocks noChangeShapeType="1"/>
            </p:cNvSpPr>
            <p:nvPr/>
          </p:nvSpPr>
          <p:spPr bwMode="auto">
            <a:xfrm>
              <a:off x="304" y="137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3" name="Line 29"/>
            <p:cNvSpPr>
              <a:spLocks noChangeShapeType="1"/>
            </p:cNvSpPr>
            <p:nvPr/>
          </p:nvSpPr>
          <p:spPr bwMode="auto">
            <a:xfrm>
              <a:off x="320" y="101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4" name="Text Box 30"/>
            <p:cNvSpPr txBox="1">
              <a:spLocks noChangeArrowheads="1"/>
            </p:cNvSpPr>
            <p:nvPr/>
          </p:nvSpPr>
          <p:spPr bwMode="auto">
            <a:xfrm>
              <a:off x="326" y="1029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5" name="Text Box 31"/>
            <p:cNvSpPr txBox="1">
              <a:spLocks noChangeArrowheads="1"/>
            </p:cNvSpPr>
            <p:nvPr/>
          </p:nvSpPr>
          <p:spPr bwMode="auto">
            <a:xfrm>
              <a:off x="1584" y="1041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Mã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6" name="Text Box 32"/>
            <p:cNvSpPr txBox="1">
              <a:spLocks noChangeArrowheads="1"/>
            </p:cNvSpPr>
            <p:nvPr/>
          </p:nvSpPr>
          <p:spPr bwMode="auto">
            <a:xfrm>
              <a:off x="3198" y="1025"/>
              <a:ext cx="4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Tên</a:t>
              </a:r>
            </a:p>
          </p:txBody>
        </p:sp>
      </p:grpSp>
      <p:sp>
        <p:nvSpPr>
          <p:cNvPr id="195617" name="Line 33"/>
          <p:cNvSpPr>
            <a:spLocks noChangeShapeType="1"/>
          </p:cNvSpPr>
          <p:nvPr/>
        </p:nvSpPr>
        <p:spPr bwMode="auto">
          <a:xfrm>
            <a:off x="533400" y="63500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5618" name="Group 34"/>
          <p:cNvGrpSpPr>
            <a:grpSpLocks/>
          </p:cNvGrpSpPr>
          <p:nvPr/>
        </p:nvGrpSpPr>
        <p:grpSpPr bwMode="auto">
          <a:xfrm>
            <a:off x="441325" y="2203452"/>
            <a:ext cx="6199188" cy="488951"/>
            <a:chOff x="278" y="1483"/>
            <a:chExt cx="3905" cy="308"/>
          </a:xfrm>
        </p:grpSpPr>
        <p:sp>
          <p:nvSpPr>
            <p:cNvPr id="195619" name="Text Box 35"/>
            <p:cNvSpPr txBox="1">
              <a:spLocks noChangeArrowheads="1"/>
            </p:cNvSpPr>
            <p:nvPr/>
          </p:nvSpPr>
          <p:spPr bwMode="auto">
            <a:xfrm>
              <a:off x="1528" y="1500"/>
              <a:ext cx="6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TCVN</a:t>
              </a:r>
            </a:p>
          </p:txBody>
        </p:sp>
        <p:sp>
          <p:nvSpPr>
            <p:cNvPr id="195620" name="Text Box 36"/>
            <p:cNvSpPr txBox="1">
              <a:spLocks noChangeArrowheads="1"/>
            </p:cNvSpPr>
            <p:nvPr/>
          </p:nvSpPr>
          <p:spPr bwMode="auto">
            <a:xfrm>
              <a:off x="2264" y="1483"/>
              <a:ext cx="19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huẩn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iệt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21" name="Text Box 37"/>
            <p:cNvSpPr txBox="1">
              <a:spLocks noChangeArrowheads="1"/>
            </p:cNvSpPr>
            <p:nvPr/>
          </p:nvSpPr>
          <p:spPr bwMode="auto">
            <a:xfrm>
              <a:off x="278" y="1485"/>
              <a:ext cx="8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17386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95701" y="1030069"/>
            <a:ext cx="3685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375" y="1600200"/>
            <a:ext cx="4137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giấy từ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A0 ~ A4.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04800" y="1747837"/>
            <a:ext cx="175049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79450" y="2499460"/>
            <a:ext cx="351155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br>
              <a:rPr lang="en-US" sz="8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A0	 1189 x 841</a:t>
            </a:r>
            <a:endParaRPr lang="en-US" sz="2400" baseline="3000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A1	 841 x 594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A2	 594 x 420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A3	 420 x 297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A4</a:t>
            </a:r>
            <a:r>
              <a:rPr lang="en-US" sz="2400" dirty="0">
                <a:latin typeface="Arial" charset="0"/>
                <a:cs typeface="Arial" charset="0"/>
              </a:rPr>
              <a:t>	 297 </a:t>
            </a:r>
            <a:r>
              <a:rPr lang="en-US" sz="2400">
                <a:latin typeface="Arial" charset="0"/>
                <a:cs typeface="Arial" charset="0"/>
              </a:rPr>
              <a:t>x 210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314325" y="2605822"/>
            <a:ext cx="175049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81011" y="5795110"/>
            <a:ext cx="3948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mm)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91000" y="2749858"/>
            <a:ext cx="4800600" cy="3422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9" idx="0"/>
            <a:endCxn id="29" idx="2"/>
          </p:cNvCxnSpPr>
          <p:nvPr/>
        </p:nvCxnSpPr>
        <p:spPr>
          <a:xfrm>
            <a:off x="6591300" y="2749858"/>
            <a:ext cx="0" cy="342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91300" y="2749859"/>
            <a:ext cx="2400300" cy="34223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1"/>
          </p:cNvCxnSpPr>
          <p:nvPr/>
        </p:nvCxnSpPr>
        <p:spPr>
          <a:xfrm flipV="1">
            <a:off x="6591300" y="4461028"/>
            <a:ext cx="24003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91300" y="4461028"/>
            <a:ext cx="2400300" cy="1711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>
          <a:xfrm>
            <a:off x="7791450" y="4461028"/>
            <a:ext cx="0" cy="171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91450" y="4461028"/>
            <a:ext cx="1200150" cy="1711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1"/>
            <a:endCxn id="35" idx="3"/>
          </p:cNvCxnSpPr>
          <p:nvPr/>
        </p:nvCxnSpPr>
        <p:spPr>
          <a:xfrm>
            <a:off x="7791450" y="5316613"/>
            <a:ext cx="120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6591300" y="4532104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A3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629400" y="27432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4229100" y="2847857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A1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934951" y="2224549"/>
            <a:ext cx="1189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A0 (1m</a:t>
            </a:r>
            <a:r>
              <a:rPr lang="en-US" sz="2000" baseline="30000" dirty="0">
                <a:latin typeface="Arial" charset="0"/>
                <a:cs typeface="Angsana New" pitchFamily="18" charset="-34"/>
              </a:rPr>
              <a:t>2</a:t>
            </a:r>
            <a:r>
              <a:rPr lang="en-US" sz="2000" dirty="0">
                <a:latin typeface="Arial" charset="0"/>
                <a:cs typeface="Angsana New" pitchFamily="18" charset="-34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91450" y="5316613"/>
            <a:ext cx="1200150" cy="85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7791450" y="53166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A4</a:t>
            </a:r>
          </a:p>
        </p:txBody>
      </p:sp>
    </p:spTree>
    <p:extLst>
      <p:ext uri="{BB962C8B-B14F-4D97-AF65-F5344CB8AC3E}">
        <p14:creationId xmlns:p14="http://schemas.microsoft.com/office/powerpoint/2010/main" val="27180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1" grpId="0" animBg="1"/>
      <p:bldP spid="33" grpId="0" animBg="1"/>
      <p:bldP spid="35" grpId="0" animBg="1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1" y="914400"/>
            <a:ext cx="8915399" cy="580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2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- Engineering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Drawing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2 TC (</a:t>
            </a:r>
            <a:r>
              <a:rPr lang="en-US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30t).</a:t>
            </a:r>
          </a:p>
          <a:p>
            <a:pPr algn="just"/>
            <a:endParaRPr lang="en-US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nhằm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Nam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.;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nền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hoạ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lai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tỉ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mỉ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vấn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đê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chuyên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0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514286" y="5279702"/>
            <a:ext cx="2347014" cy="9432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677654" y="2084840"/>
            <a:ext cx="6191322" cy="41362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1250924" y="1878962"/>
            <a:ext cx="6797727" cy="45218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98" name="Group 18"/>
          <p:cNvGrpSpPr>
            <a:grpSpLocks/>
          </p:cNvGrpSpPr>
          <p:nvPr/>
        </p:nvGrpSpPr>
        <p:grpSpPr bwMode="auto">
          <a:xfrm>
            <a:off x="459855" y="2981068"/>
            <a:ext cx="1929129" cy="401143"/>
            <a:chOff x="680" y="1473"/>
            <a:chExt cx="512" cy="191"/>
          </a:xfrm>
        </p:grpSpPr>
        <p:sp>
          <p:nvSpPr>
            <p:cNvPr id="199699" name="Line 19"/>
            <p:cNvSpPr>
              <a:spLocks noChangeShapeType="1"/>
            </p:cNvSpPr>
            <p:nvPr/>
          </p:nvSpPr>
          <p:spPr bwMode="auto">
            <a:xfrm>
              <a:off x="680" y="1655"/>
              <a:ext cx="2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0" name="Line 20"/>
            <p:cNvSpPr>
              <a:spLocks noChangeShapeType="1"/>
            </p:cNvSpPr>
            <p:nvPr/>
          </p:nvSpPr>
          <p:spPr bwMode="auto">
            <a:xfrm flipH="1">
              <a:off x="1000" y="1655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1" name="Text Box 21"/>
            <p:cNvSpPr txBox="1">
              <a:spLocks noChangeArrowheads="1"/>
            </p:cNvSpPr>
            <p:nvPr/>
          </p:nvSpPr>
          <p:spPr bwMode="auto">
            <a:xfrm>
              <a:off x="746" y="1473"/>
              <a:ext cx="19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99702" name="Group 22"/>
          <p:cNvGrpSpPr>
            <a:grpSpLocks/>
          </p:cNvGrpSpPr>
          <p:nvPr/>
        </p:nvGrpSpPr>
        <p:grpSpPr bwMode="auto">
          <a:xfrm>
            <a:off x="3501877" y="5411827"/>
            <a:ext cx="400528" cy="1695286"/>
            <a:chOff x="1113" y="2011"/>
            <a:chExt cx="107" cy="548"/>
          </a:xfrm>
        </p:grpSpPr>
        <p:sp>
          <p:nvSpPr>
            <p:cNvPr id="199703" name="Line 23"/>
            <p:cNvSpPr>
              <a:spLocks noChangeShapeType="1"/>
            </p:cNvSpPr>
            <p:nvPr/>
          </p:nvSpPr>
          <p:spPr bwMode="auto">
            <a:xfrm>
              <a:off x="1214" y="20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4" name="Line 24"/>
            <p:cNvSpPr>
              <a:spLocks noChangeShapeType="1"/>
            </p:cNvSpPr>
            <p:nvPr/>
          </p:nvSpPr>
          <p:spPr bwMode="auto">
            <a:xfrm flipV="1">
              <a:off x="1214" y="232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5" name="Text Box 25"/>
            <p:cNvSpPr txBox="1">
              <a:spLocks noChangeArrowheads="1"/>
            </p:cNvSpPr>
            <p:nvPr/>
          </p:nvSpPr>
          <p:spPr bwMode="auto">
            <a:xfrm rot="16200000">
              <a:off x="1069" y="2055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06" name="Group 26"/>
          <p:cNvGrpSpPr>
            <a:grpSpLocks/>
          </p:cNvGrpSpPr>
          <p:nvPr/>
        </p:nvGrpSpPr>
        <p:grpSpPr bwMode="auto">
          <a:xfrm>
            <a:off x="6019208" y="1162807"/>
            <a:ext cx="400528" cy="1624135"/>
            <a:chOff x="2223" y="882"/>
            <a:chExt cx="107" cy="525"/>
          </a:xfrm>
        </p:grpSpPr>
        <p:sp>
          <p:nvSpPr>
            <p:cNvPr id="199707" name="Line 27"/>
            <p:cNvSpPr>
              <a:spLocks noChangeShapeType="1"/>
            </p:cNvSpPr>
            <p:nvPr/>
          </p:nvSpPr>
          <p:spPr bwMode="auto">
            <a:xfrm>
              <a:off x="2325" y="88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Line 28"/>
            <p:cNvSpPr>
              <a:spLocks noChangeShapeType="1"/>
            </p:cNvSpPr>
            <p:nvPr/>
          </p:nvSpPr>
          <p:spPr bwMode="auto">
            <a:xfrm flipV="1">
              <a:off x="2325" y="1175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9" name="Text Box 29"/>
            <p:cNvSpPr txBox="1">
              <a:spLocks noChangeArrowheads="1"/>
            </p:cNvSpPr>
            <p:nvPr/>
          </p:nvSpPr>
          <p:spPr bwMode="auto">
            <a:xfrm rot="16200000">
              <a:off x="2179" y="926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10" name="Group 30"/>
          <p:cNvGrpSpPr>
            <a:grpSpLocks/>
          </p:cNvGrpSpPr>
          <p:nvPr/>
        </p:nvGrpSpPr>
        <p:grpSpPr bwMode="auto">
          <a:xfrm>
            <a:off x="7157158" y="3561164"/>
            <a:ext cx="1639602" cy="400528"/>
            <a:chOff x="2424" y="1565"/>
            <a:chExt cx="530" cy="107"/>
          </a:xfrm>
        </p:grpSpPr>
        <p:sp>
          <p:nvSpPr>
            <p:cNvPr id="199711" name="Line 31"/>
            <p:cNvSpPr>
              <a:spLocks noChangeShapeType="1"/>
            </p:cNvSpPr>
            <p:nvPr/>
          </p:nvSpPr>
          <p:spPr bwMode="auto">
            <a:xfrm rot="-5400000">
              <a:off x="2540" y="1549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Line 32"/>
            <p:cNvSpPr>
              <a:spLocks noChangeShapeType="1"/>
            </p:cNvSpPr>
            <p:nvPr/>
          </p:nvSpPr>
          <p:spPr bwMode="auto">
            <a:xfrm rot="16200000" flipV="1">
              <a:off x="2822" y="15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Text Box 33"/>
            <p:cNvSpPr txBox="1">
              <a:spLocks noChangeArrowheads="1"/>
            </p:cNvSpPr>
            <p:nvPr/>
          </p:nvSpPr>
          <p:spPr bwMode="auto">
            <a:xfrm>
              <a:off x="2758" y="1565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18" name="Group 38"/>
          <p:cNvGrpSpPr>
            <a:grpSpLocks/>
          </p:cNvGrpSpPr>
          <p:nvPr/>
        </p:nvGrpSpPr>
        <p:grpSpPr bwMode="auto">
          <a:xfrm>
            <a:off x="287338" y="1046162"/>
            <a:ext cx="4983170" cy="461963"/>
            <a:chOff x="181" y="161"/>
            <a:chExt cx="3139" cy="291"/>
          </a:xfrm>
        </p:grpSpPr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386" y="161"/>
              <a:ext cx="29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181" y="218"/>
              <a:ext cx="143" cy="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610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18" name="Group 38"/>
          <p:cNvGrpSpPr>
            <a:grpSpLocks/>
          </p:cNvGrpSpPr>
          <p:nvPr/>
        </p:nvGrpSpPr>
        <p:grpSpPr bwMode="auto">
          <a:xfrm>
            <a:off x="287338" y="1046162"/>
            <a:ext cx="1800228" cy="461963"/>
            <a:chOff x="181" y="161"/>
            <a:chExt cx="1134" cy="291"/>
          </a:xfrm>
        </p:grpSpPr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386" y="161"/>
              <a:ext cx="9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181" y="218"/>
              <a:ext cx="143" cy="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7" y="1676400"/>
            <a:ext cx="8939428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0096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61938" y="1143000"/>
            <a:ext cx="86026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06434" y="1828800"/>
            <a:ext cx="89916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860425" y="2928938"/>
            <a:ext cx="174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Kích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thước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vẽ</a:t>
            </a:r>
            <a:endParaRPr lang="en-US" sz="2000" dirty="0">
              <a:latin typeface="Arial" charset="0"/>
              <a:cs typeface="Angsana New" pitchFamily="18" charset="-34"/>
            </a:endParaRPr>
          </a:p>
          <a:p>
            <a:pPr algn="l"/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(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trên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giấy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)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392738" y="2984500"/>
            <a:ext cx="194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Kích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thước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thật</a:t>
            </a:r>
            <a:endParaRPr lang="en-US" sz="2000" dirty="0">
              <a:latin typeface="Arial" charset="0"/>
              <a:cs typeface="Angsana New" pitchFamily="18" charset="-34"/>
            </a:endParaRPr>
          </a:p>
          <a:p>
            <a:pPr algn="l"/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(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ngoài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thực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tế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)</a:t>
            </a:r>
          </a:p>
        </p:txBody>
      </p:sp>
      <p:grpSp>
        <p:nvGrpSpPr>
          <p:cNvPr id="200715" name="Group 11"/>
          <p:cNvGrpSpPr>
            <a:grpSpLocks/>
          </p:cNvGrpSpPr>
          <p:nvPr/>
        </p:nvGrpSpPr>
        <p:grpSpPr bwMode="auto">
          <a:xfrm>
            <a:off x="5130800" y="3836988"/>
            <a:ext cx="3711575" cy="2286000"/>
            <a:chOff x="3120" y="2624"/>
            <a:chExt cx="2338" cy="1440"/>
          </a:xfrm>
        </p:grpSpPr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3120" y="2624"/>
              <a:ext cx="2338" cy="1440"/>
            </a:xfrm>
            <a:custGeom>
              <a:avLst/>
              <a:gdLst>
                <a:gd name="T0" fmla="*/ 0 w 1168"/>
                <a:gd name="T1" fmla="*/ 0 h 720"/>
                <a:gd name="T2" fmla="*/ 712 w 1168"/>
                <a:gd name="T3" fmla="*/ 0 h 720"/>
                <a:gd name="T4" fmla="*/ 1168 w 1168"/>
                <a:gd name="T5" fmla="*/ 720 h 720"/>
                <a:gd name="T6" fmla="*/ 0 w 1168"/>
                <a:gd name="T7" fmla="*/ 720 h 720"/>
                <a:gd name="T8" fmla="*/ 0 w 1168"/>
                <a:gd name="T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7" name="Oval 13"/>
            <p:cNvSpPr>
              <a:spLocks noChangeArrowheads="1"/>
            </p:cNvSpPr>
            <p:nvPr/>
          </p:nvSpPr>
          <p:spPr bwMode="auto">
            <a:xfrm>
              <a:off x="3712" y="2864"/>
              <a:ext cx="593" cy="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18" name="Group 14"/>
          <p:cNvGrpSpPr>
            <a:grpSpLocks/>
          </p:cNvGrpSpPr>
          <p:nvPr/>
        </p:nvGrpSpPr>
        <p:grpSpPr bwMode="auto">
          <a:xfrm>
            <a:off x="977900" y="4243388"/>
            <a:ext cx="1854200" cy="1143000"/>
            <a:chOff x="1032" y="2880"/>
            <a:chExt cx="1168" cy="720"/>
          </a:xfrm>
        </p:grpSpPr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1032" y="2880"/>
              <a:ext cx="1168" cy="720"/>
            </a:xfrm>
            <a:custGeom>
              <a:avLst/>
              <a:gdLst>
                <a:gd name="T0" fmla="*/ 0 w 1168"/>
                <a:gd name="T1" fmla="*/ 0 h 720"/>
                <a:gd name="T2" fmla="*/ 712 w 1168"/>
                <a:gd name="T3" fmla="*/ 0 h 720"/>
                <a:gd name="T4" fmla="*/ 1168 w 1168"/>
                <a:gd name="T5" fmla="*/ 720 h 720"/>
                <a:gd name="T6" fmla="*/ 0 w 1168"/>
                <a:gd name="T7" fmla="*/ 720 h 720"/>
                <a:gd name="T8" fmla="*/ 0 w 1168"/>
                <a:gd name="T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0" name="Oval 16"/>
            <p:cNvSpPr>
              <a:spLocks noChangeArrowheads="1"/>
            </p:cNvSpPr>
            <p:nvPr/>
          </p:nvSpPr>
          <p:spPr bwMode="auto">
            <a:xfrm>
              <a:off x="1328" y="3008"/>
              <a:ext cx="296" cy="2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65200" y="5389563"/>
            <a:ext cx="1863725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5118100" y="6122988"/>
            <a:ext cx="37290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12825" y="3794125"/>
            <a:ext cx="1096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Tỉ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lệ</a:t>
            </a:r>
            <a:r>
              <a:rPr lang="en-US" sz="2000" dirty="0">
                <a:latin typeface="Arial" charset="0"/>
                <a:cs typeface="Angsana New" pitchFamily="18" charset="-34"/>
              </a:rPr>
              <a:t> 1:2</a:t>
            </a:r>
            <a:endParaRPr lang="en-US" sz="2000" dirty="0">
              <a:solidFill>
                <a:srgbClr val="CC0000"/>
              </a:solidFill>
              <a:latin typeface="Arial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84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10" grpId="0"/>
      <p:bldP spid="200711" grpId="0"/>
      <p:bldP spid="200721" grpId="0" animBg="1"/>
      <p:bldP spid="200722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512763" y="928689"/>
            <a:ext cx="7818437" cy="1127125"/>
            <a:chOff x="323" y="2001"/>
            <a:chExt cx="4925" cy="710"/>
          </a:xfrm>
        </p:grpSpPr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85" y="2001"/>
              <a:ext cx="4663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“TỈ LỆ”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l">
                <a:lnSpc>
                  <a:spcPct val="14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01733" name="Rectangle 5"/>
            <p:cNvSpPr>
              <a:spLocks noChangeArrowheads="1"/>
            </p:cNvSpPr>
            <p:nvPr/>
          </p:nvSpPr>
          <p:spPr bwMode="auto">
            <a:xfrm>
              <a:off x="323" y="2158"/>
              <a:ext cx="141" cy="1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865313" y="1878014"/>
            <a:ext cx="486383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1:1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X:1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	(X &gt; 1)</a:t>
            </a:r>
          </a:p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1:X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(X &gt; 1)</a:t>
            </a:r>
          </a:p>
        </p:txBody>
      </p:sp>
      <p:graphicFrame>
        <p:nvGraphicFramePr>
          <p:cNvPr id="35" name="Group 258"/>
          <p:cNvGraphicFramePr>
            <a:graphicFrameLocks noGrp="1"/>
          </p:cNvGraphicFramePr>
          <p:nvPr>
            <p:extLst/>
          </p:nvPr>
        </p:nvGraphicFramePr>
        <p:xfrm>
          <a:off x="76200" y="3609976"/>
          <a:ext cx="8915400" cy="317182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79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nhỏ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Century Schoolbook" pitchFamily="34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:2,5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:75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:800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</a:t>
                      </a:r>
                      <a:r>
                        <a:rPr kumimoji="0" lang="nl-NL" sz="2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­­</a:t>
                      </a:r>
                      <a:r>
                        <a:rPr kumimoji="0" lang="nl-NL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hình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 to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:1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9802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" y="1524000"/>
            <a:ext cx="8912442" cy="5110093"/>
          </a:xfrm>
          <a:prstGeom prst="rect">
            <a:avLst/>
          </a:prstGeom>
        </p:spPr>
      </p:pic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76200" y="977900"/>
            <a:ext cx="86026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" y="1898716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124200" y="1898716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49650" y="1883123"/>
            <a:ext cx="3553300" cy="49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92100" y="2434021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2434021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49650" y="2418427"/>
            <a:ext cx="3553300" cy="49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92100" y="2974478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24200" y="296177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49650" y="2961590"/>
            <a:ext cx="3553300" cy="47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92100" y="3497227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124200" y="3497227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49650" y="3479172"/>
            <a:ext cx="3553300" cy="49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92100" y="4034220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11500" y="4046920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36950" y="4039663"/>
            <a:ext cx="3553300" cy="44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92100" y="4548924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124200" y="4561624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49650" y="4536038"/>
            <a:ext cx="3553300" cy="512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@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2100" y="5096084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124200" y="5087829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49650" y="5089609"/>
            <a:ext cx="3553300" cy="49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92100" y="5636188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124200" y="564888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449650" y="5614979"/>
            <a:ext cx="3553300" cy="436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2100" y="6118433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124200" y="615208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49650" y="6132947"/>
            <a:ext cx="3553300" cy="46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72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868363"/>
            <a:ext cx="8196263" cy="4335462"/>
          </a:xfrm>
        </p:spPr>
        <p:txBody>
          <a:bodyPr/>
          <a:lstStyle/>
          <a:p>
            <a:pPr>
              <a:buFontTx/>
              <a:buNone/>
            </a:pPr>
            <a:endParaRPr lang="en-US" sz="18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1800">
                <a:latin typeface="Times New Roman" pitchFamily="18" charset="0"/>
              </a:rPr>
              <a:t>           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8" y="1074116"/>
            <a:ext cx="7118350" cy="43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841375" y="5367338"/>
            <a:ext cx="2924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A: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liền đậm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615950" y="5519738"/>
            <a:ext cx="169863" cy="169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936625" y="5876925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B: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Nét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liền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mảnh</a:t>
            </a:r>
            <a:endParaRPr lang="en-US" sz="26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639763" y="6057900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946150" y="6372225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C: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Nét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lượn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sóng</a:t>
            </a:r>
            <a:endParaRPr lang="en-US" sz="26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649288" y="6553200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937125" y="4941887"/>
            <a:ext cx="38671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D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Đường dích dắc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4711700" y="5094287"/>
            <a:ext cx="169863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4918075" y="5422900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E: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đứt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4735513" y="5589587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4941888" y="5918200"/>
            <a:ext cx="41021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G: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chấm gạch mảnh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730750" y="6070600"/>
            <a:ext cx="169863" cy="169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4956175" y="6405562"/>
            <a:ext cx="410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K: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hai chấm gạch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4730750" y="6586537"/>
            <a:ext cx="169863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4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/>
      <p:bldP spid="161800" grpId="0" animBg="1"/>
      <p:bldP spid="161801" grpId="0"/>
      <p:bldP spid="161802" grpId="0" animBg="1"/>
      <p:bldP spid="161803" grpId="0"/>
      <p:bldP spid="161804" grpId="0" animBg="1"/>
      <p:bldP spid="161805" grpId="0"/>
      <p:bldP spid="161806" grpId="0" animBg="1"/>
      <p:bldP spid="161807" grpId="0"/>
      <p:bldP spid="161808" grpId="0" animBg="1"/>
      <p:bldP spid="161809" grpId="0"/>
      <p:bldP spid="161810" grpId="0" animBg="1"/>
      <p:bldP spid="161811" grpId="0"/>
      <p:bldP spid="1618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61" name="Picture 1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47800"/>
            <a:ext cx="6638925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452563"/>
            <a:ext cx="7115175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75629" y="1000780"/>
            <a:ext cx="4472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324741" y="3888924"/>
            <a:ext cx="2287992" cy="22879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35212" y="1000780"/>
            <a:ext cx="4587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524000"/>
            <a:ext cx="4761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1031" y="1994764"/>
            <a:ext cx="551396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cần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4mm.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031" y="3505200"/>
            <a:ext cx="55139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031" y="4648200"/>
            <a:ext cx="55139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mm.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2383808"/>
            <a:ext cx="2057400" cy="137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00800" y="1926608"/>
            <a:ext cx="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8200" y="1926608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00800" y="2079008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4256" y="1778000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82305" y="5433563"/>
            <a:ext cx="5132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06787" y="4686300"/>
            <a:ext cx="723900" cy="723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4"/>
            <a:endCxn id="16" idx="4"/>
          </p:cNvCxnSpPr>
          <p:nvPr/>
        </p:nvCxnSpPr>
        <p:spPr>
          <a:xfrm>
            <a:off x="7468737" y="5410200"/>
            <a:ext cx="0" cy="766716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68737" y="3919584"/>
            <a:ext cx="0" cy="7667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15" idx="2"/>
          </p:cNvCxnSpPr>
          <p:nvPr/>
        </p:nvCxnSpPr>
        <p:spPr>
          <a:xfrm>
            <a:off x="6324741" y="5032920"/>
            <a:ext cx="782046" cy="153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39786" y="5032920"/>
            <a:ext cx="782046" cy="153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1"/>
            <a:endCxn id="15" idx="1"/>
          </p:cNvCxnSpPr>
          <p:nvPr/>
        </p:nvCxnSpPr>
        <p:spPr>
          <a:xfrm>
            <a:off x="6659810" y="4223993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64013" y="5225238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  <a:endCxn id="15" idx="3"/>
          </p:cNvCxnSpPr>
          <p:nvPr/>
        </p:nvCxnSpPr>
        <p:spPr>
          <a:xfrm flipV="1">
            <a:off x="6659810" y="5304187"/>
            <a:ext cx="552990" cy="5376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7"/>
            <a:endCxn id="16" idx="7"/>
          </p:cNvCxnSpPr>
          <p:nvPr/>
        </p:nvCxnSpPr>
        <p:spPr>
          <a:xfrm flipV="1">
            <a:off x="7724674" y="4223993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69080" y="472584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16284" y="472584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7062721" y="4090980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062721" y="5593908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 rot="2656912">
            <a:off x="6826171" y="4330391"/>
            <a:ext cx="56553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 rot="2656912">
            <a:off x="7892181" y="5269100"/>
            <a:ext cx="56553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 rot="18990077">
            <a:off x="6635935" y="5242844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8" name="TextBox 47"/>
          <p:cNvSpPr txBox="1"/>
          <p:nvPr/>
        </p:nvSpPr>
        <p:spPr>
          <a:xfrm rot="18990077">
            <a:off x="7670408" y="421398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074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/>
      <p:bldP spid="9" grpId="0"/>
      <p:bldP spid="10" grpId="0"/>
      <p:bldP spid="13" grpId="0"/>
      <p:bldP spid="18" grpId="0"/>
      <p:bldP spid="15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733675" y="5092700"/>
            <a:ext cx="822325" cy="901700"/>
            <a:chOff x="2104" y="3376"/>
            <a:chExt cx="1031" cy="568"/>
          </a:xfrm>
        </p:grpSpPr>
        <p:sp>
          <p:nvSpPr>
            <p:cNvPr id="96261" name="Freeform 5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924175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3394075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894013" y="4581072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27250" y="4228647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2292350" y="4582660"/>
            <a:ext cx="6429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393700" y="5130800"/>
            <a:ext cx="822325" cy="901700"/>
            <a:chOff x="2104" y="3376"/>
            <a:chExt cx="1031" cy="568"/>
          </a:xfrm>
        </p:grpSpPr>
        <p:sp>
          <p:nvSpPr>
            <p:cNvPr id="96278" name="Freeform 22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584200" y="44699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1054100" y="44699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554038" y="4619172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409575" y="4076247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997700" y="528955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hoặc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6" name="AutoShape 30"/>
          <p:cNvSpPr>
            <a:spLocks noChangeArrowheads="1"/>
          </p:cNvSpPr>
          <p:nvPr/>
        </p:nvSpPr>
        <p:spPr bwMode="auto">
          <a:xfrm>
            <a:off x="1489075" y="514985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17500" y="1181100"/>
            <a:ext cx="8547100" cy="1285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327" name="Group 71"/>
          <p:cNvGrpSpPr>
            <a:grpSpLocks/>
          </p:cNvGrpSpPr>
          <p:nvPr/>
        </p:nvGrpSpPr>
        <p:grpSpPr bwMode="auto">
          <a:xfrm>
            <a:off x="419100" y="1130304"/>
            <a:ext cx="8446078" cy="1212852"/>
            <a:chOff x="264" y="712"/>
            <a:chExt cx="4251" cy="764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408" y="712"/>
              <a:ext cx="4107" cy="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khoảng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cách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đê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sô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́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mũi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̀ có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thê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ngoài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đường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dóng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kích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thước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th-TH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328" name="Group 72"/>
          <p:cNvGrpSpPr>
            <a:grpSpLocks/>
          </p:cNvGrpSpPr>
          <p:nvPr/>
        </p:nvGrpSpPr>
        <p:grpSpPr bwMode="auto">
          <a:xfrm>
            <a:off x="4495800" y="5092700"/>
            <a:ext cx="822325" cy="901700"/>
            <a:chOff x="2832" y="3208"/>
            <a:chExt cx="518" cy="568"/>
          </a:xfrm>
        </p:grpSpPr>
        <p:sp>
          <p:nvSpPr>
            <p:cNvPr id="96300" name="Freeform 44"/>
            <p:cNvSpPr>
              <a:spLocks/>
            </p:cNvSpPr>
            <p:nvPr/>
          </p:nvSpPr>
          <p:spPr bwMode="auto">
            <a:xfrm>
              <a:off x="2832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Freeform 45"/>
            <p:cNvSpPr>
              <a:spLocks/>
            </p:cNvSpPr>
            <p:nvPr/>
          </p:nvSpPr>
          <p:spPr bwMode="auto">
            <a:xfrm>
              <a:off x="2844" y="3216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02" name="Line 46"/>
          <p:cNvSpPr>
            <a:spLocks noChangeShapeType="1"/>
          </p:cNvSpPr>
          <p:nvPr/>
        </p:nvSpPr>
        <p:spPr bwMode="auto">
          <a:xfrm flipV="1">
            <a:off x="4862513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 flipV="1">
            <a:off x="5027613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4827588" y="4581072"/>
            <a:ext cx="231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5" name="Text Box 49"/>
          <p:cNvSpPr txBox="1">
            <a:spLocks noChangeArrowheads="1"/>
          </p:cNvSpPr>
          <p:nvPr/>
        </p:nvSpPr>
        <p:spPr bwMode="auto">
          <a:xfrm>
            <a:off x="4789488" y="4203247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06" name="AutoShape 50"/>
          <p:cNvSpPr>
            <a:spLocks noChangeArrowheads="1"/>
          </p:cNvSpPr>
          <p:nvPr/>
        </p:nvSpPr>
        <p:spPr bwMode="auto">
          <a:xfrm>
            <a:off x="5499100" y="50546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Text Box 51"/>
          <p:cNvSpPr txBox="1">
            <a:spLocks noChangeArrowheads="1"/>
          </p:cNvSpPr>
          <p:nvPr/>
        </p:nvSpPr>
        <p:spPr bwMode="auto">
          <a:xfrm>
            <a:off x="454025" y="3100388"/>
            <a:ext cx="30289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đu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̉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khoảng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cách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con </a:t>
            </a:r>
            <a:r>
              <a:rPr lang="en-US" sz="2400" b="1" i="1" dirty="0" err="1">
                <a:solidFill>
                  <a:schemeClr val="bg1"/>
                </a:solidFill>
                <a:latin typeface="Arial" charset="0"/>
              </a:rPr>
              <a:t>sô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́</a:t>
            </a:r>
            <a:endParaRPr lang="th-TH" sz="2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08" name="Text Box 52"/>
          <p:cNvSpPr txBox="1">
            <a:spLocks noChangeArrowheads="1"/>
          </p:cNvSpPr>
          <p:nvPr/>
        </p:nvSpPr>
        <p:spPr bwMode="auto">
          <a:xfrm>
            <a:off x="4492625" y="3100388"/>
            <a:ext cx="41973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Không đủ khoảng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cách cho </a:t>
            </a: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mũi tên</a:t>
            </a:r>
            <a:endParaRPr lang="th-TH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 flipV="1">
            <a:off x="6665913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3" name="Line 57"/>
          <p:cNvSpPr>
            <a:spLocks noChangeShapeType="1"/>
          </p:cNvSpPr>
          <p:nvPr/>
        </p:nvSpPr>
        <p:spPr bwMode="auto">
          <a:xfrm flipV="1">
            <a:off x="6811963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6237288" y="4568372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6575425" y="421118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 flipH="1">
            <a:off x="6789964" y="456361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29" name="Group 73"/>
          <p:cNvGrpSpPr>
            <a:grpSpLocks/>
          </p:cNvGrpSpPr>
          <p:nvPr/>
        </p:nvGrpSpPr>
        <p:grpSpPr bwMode="auto">
          <a:xfrm>
            <a:off x="6283325" y="5092700"/>
            <a:ext cx="823913" cy="901700"/>
            <a:chOff x="3958" y="3208"/>
            <a:chExt cx="519" cy="568"/>
          </a:xfrm>
        </p:grpSpPr>
        <p:sp>
          <p:nvSpPr>
            <p:cNvPr id="96317" name="Freeform 61"/>
            <p:cNvSpPr>
              <a:spLocks/>
            </p:cNvSpPr>
            <p:nvPr/>
          </p:nvSpPr>
          <p:spPr bwMode="auto">
            <a:xfrm>
              <a:off x="3958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Freeform 62"/>
            <p:cNvSpPr>
              <a:spLocks/>
            </p:cNvSpPr>
            <p:nvPr/>
          </p:nvSpPr>
          <p:spPr bwMode="auto">
            <a:xfrm>
              <a:off x="3973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19" name="Line 63"/>
          <p:cNvSpPr>
            <a:spLocks noChangeShapeType="1"/>
          </p:cNvSpPr>
          <p:nvPr/>
        </p:nvSpPr>
        <p:spPr bwMode="auto">
          <a:xfrm flipV="1">
            <a:off x="8153400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V="1">
            <a:off x="8299450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7724775" y="4568372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2" name="Text Box 66"/>
          <p:cNvSpPr txBox="1">
            <a:spLocks noChangeArrowheads="1"/>
          </p:cNvSpPr>
          <p:nvPr/>
        </p:nvSpPr>
        <p:spPr bwMode="auto">
          <a:xfrm>
            <a:off x="8382000" y="421118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23" name="Line 67"/>
          <p:cNvSpPr>
            <a:spLocks noChangeShapeType="1"/>
          </p:cNvSpPr>
          <p:nvPr/>
        </p:nvSpPr>
        <p:spPr bwMode="auto">
          <a:xfrm flipH="1">
            <a:off x="8277452" y="456361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30" name="Group 74"/>
          <p:cNvGrpSpPr>
            <a:grpSpLocks/>
          </p:cNvGrpSpPr>
          <p:nvPr/>
        </p:nvGrpSpPr>
        <p:grpSpPr bwMode="auto">
          <a:xfrm>
            <a:off x="7770813" y="5092700"/>
            <a:ext cx="823912" cy="901700"/>
            <a:chOff x="4895" y="3208"/>
            <a:chExt cx="519" cy="568"/>
          </a:xfrm>
        </p:grpSpPr>
        <p:sp>
          <p:nvSpPr>
            <p:cNvPr id="96324" name="Freeform 68"/>
            <p:cNvSpPr>
              <a:spLocks/>
            </p:cNvSpPr>
            <p:nvPr/>
          </p:nvSpPr>
          <p:spPr bwMode="auto">
            <a:xfrm>
              <a:off x="4895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5" name="Freeform 69"/>
            <p:cNvSpPr>
              <a:spLocks/>
            </p:cNvSpPr>
            <p:nvPr/>
          </p:nvSpPr>
          <p:spPr bwMode="auto">
            <a:xfrm>
              <a:off x="4910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4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628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25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10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/>
      <p:bldP spid="96265" grpId="0" animBg="1"/>
      <p:bldP spid="96266" grpId="0"/>
      <p:bldP spid="96267" grpId="0" animBg="1"/>
      <p:bldP spid="96280" grpId="0" animBg="1"/>
      <p:bldP spid="96281" grpId="0" animBg="1"/>
      <p:bldP spid="96282" grpId="0" animBg="1"/>
      <p:bldP spid="96283" grpId="0"/>
      <p:bldP spid="96283" grpId="1"/>
      <p:bldP spid="96283" grpId="2"/>
      <p:bldP spid="96285" grpId="0"/>
      <p:bldP spid="96286" grpId="0" animBg="1"/>
      <p:bldP spid="96289" grpId="0" animBg="1"/>
      <p:bldP spid="96302" grpId="0" animBg="1"/>
      <p:bldP spid="96303" grpId="0" animBg="1"/>
      <p:bldP spid="96304" grpId="0" animBg="1"/>
      <p:bldP spid="96305" grpId="0"/>
      <p:bldP spid="96306" grpId="0" animBg="1"/>
      <p:bldP spid="96307" grpId="0" animBg="1"/>
      <p:bldP spid="96308" grpId="0" animBg="1"/>
      <p:bldP spid="96312" grpId="0" animBg="1"/>
      <p:bldP spid="96313" grpId="0" animBg="1"/>
      <p:bldP spid="96314" grpId="0" animBg="1"/>
      <p:bldP spid="96315" grpId="0"/>
      <p:bldP spid="96316" grpId="0" animBg="1"/>
      <p:bldP spid="96319" grpId="0" animBg="1"/>
      <p:bldP spid="96320" grpId="0" animBg="1"/>
      <p:bldP spid="96321" grpId="0" animBg="1"/>
      <p:bldP spid="96322" grpId="0"/>
      <p:bldP spid="963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1062335"/>
            <a:ext cx="3978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" name="Oval 54"/>
          <p:cNvSpPr/>
          <p:nvPr/>
        </p:nvSpPr>
        <p:spPr>
          <a:xfrm>
            <a:off x="6324741" y="4468745"/>
            <a:ext cx="2287992" cy="22879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01031" y="1498937"/>
            <a:ext cx="55139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1032" y="2794337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01031" y="3784937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293870" y="1564479"/>
            <a:ext cx="70729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3"/>
            <a:endCxn id="55" idx="7"/>
          </p:cNvCxnSpPr>
          <p:nvPr/>
        </p:nvCxnSpPr>
        <p:spPr>
          <a:xfrm flipV="1">
            <a:off x="6659810" y="4803814"/>
            <a:ext cx="1617854" cy="16178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63484" y="1263767"/>
            <a:ext cx="46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7" name="TextBox 66"/>
          <p:cNvSpPr txBox="1"/>
          <p:nvPr/>
        </p:nvSpPr>
        <p:spPr>
          <a:xfrm rot="18990077">
            <a:off x="7052228" y="5276407"/>
            <a:ext cx="68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201031" y="4546937"/>
            <a:ext cx="55139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201031" y="510432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175631" y="5766137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032500" y="1246979"/>
            <a:ext cx="2578100" cy="2233158"/>
            <a:chOff x="6032500" y="1066800"/>
            <a:chExt cx="2578100" cy="2233158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6032500" y="2842758"/>
              <a:ext cx="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003335" y="2842758"/>
              <a:ext cx="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037328" y="3187700"/>
              <a:ext cx="196600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799328" y="2886692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037328" y="1715819"/>
              <a:ext cx="1966007" cy="1141512"/>
              <a:chOff x="6553200" y="2185719"/>
              <a:chExt cx="1966007" cy="114151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6553200" y="3327231"/>
                <a:ext cx="19660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8519207" y="2667000"/>
                <a:ext cx="0" cy="6602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7830685" y="2185719"/>
                <a:ext cx="688522" cy="481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6553200" y="2185719"/>
                <a:ext cx="128658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553200" y="2185719"/>
                <a:ext cx="0" cy="11415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flipV="1">
              <a:off x="6040372" y="1258619"/>
              <a:ext cx="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040372" y="1384300"/>
              <a:ext cx="126834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308721" y="1258619"/>
              <a:ext cx="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8022546" y="2857331"/>
              <a:ext cx="5880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314813" y="1703119"/>
              <a:ext cx="12957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8490058" y="1697973"/>
              <a:ext cx="0" cy="1144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6200000">
              <a:off x="8084042" y="1996369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8003335" y="2197100"/>
              <a:ext cx="2459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8182141" y="1688791"/>
              <a:ext cx="19519" cy="50830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 rot="16200000">
              <a:off x="7795644" y="1668709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82970" y="1066800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7" t="3595" b="29924"/>
          <a:stretch>
            <a:fillRect/>
          </a:stretch>
        </p:blipFill>
        <p:spPr bwMode="auto">
          <a:xfrm>
            <a:off x="6248400" y="3905988"/>
            <a:ext cx="2221481" cy="246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Connector 106"/>
          <p:cNvCxnSpPr/>
          <p:nvPr/>
        </p:nvCxnSpPr>
        <p:spPr>
          <a:xfrm flipV="1">
            <a:off x="8001169" y="1438798"/>
            <a:ext cx="0" cy="938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7746389" y="1216201"/>
            <a:ext cx="1436168" cy="400110"/>
            <a:chOff x="7746389" y="1036022"/>
            <a:chExt cx="1436168" cy="400110"/>
          </a:xfrm>
        </p:grpSpPr>
        <p:cxnSp>
          <p:nvCxnSpPr>
            <p:cNvPr id="109" name="Straight Arrow Connector 108"/>
            <p:cNvCxnSpPr/>
            <p:nvPr/>
          </p:nvCxnSpPr>
          <p:spPr>
            <a:xfrm flipH="1">
              <a:off x="7746389" y="1258619"/>
              <a:ext cx="620418" cy="1256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2"/>
            <p:cNvSpPr txBox="1">
              <a:spLocks noChangeArrowheads="1"/>
            </p:cNvSpPr>
            <p:nvPr/>
          </p:nvSpPr>
          <p:spPr bwMode="auto">
            <a:xfrm>
              <a:off x="8323540" y="1036022"/>
              <a:ext cx="8590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000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Thừa</a:t>
              </a:r>
              <a:endPara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001169" y="2361430"/>
            <a:ext cx="990431" cy="676080"/>
            <a:chOff x="8001169" y="2386493"/>
            <a:chExt cx="990431" cy="676080"/>
          </a:xfrm>
        </p:grpSpPr>
        <p:grpSp>
          <p:nvGrpSpPr>
            <p:cNvPr id="112" name="Group 111"/>
            <p:cNvGrpSpPr/>
            <p:nvPr/>
          </p:nvGrpSpPr>
          <p:grpSpPr>
            <a:xfrm>
              <a:off x="8001169" y="2386493"/>
              <a:ext cx="990431" cy="676080"/>
              <a:chOff x="8001169" y="2386493"/>
              <a:chExt cx="990431" cy="67608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>
                <a:off x="8890242" y="2409628"/>
                <a:ext cx="0" cy="65294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 rot="16200000">
                <a:off x="8482983" y="2484592"/>
                <a:ext cx="565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8001169" y="3062573"/>
                <a:ext cx="99043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8005531" y="2402342"/>
              <a:ext cx="969054" cy="145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8277664" y="2374345"/>
            <a:ext cx="670823" cy="1393644"/>
            <a:chOff x="8277664" y="2399408"/>
            <a:chExt cx="670823" cy="1393644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8623300" y="2399408"/>
              <a:ext cx="0" cy="9935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2"/>
            <p:cNvSpPr txBox="1">
              <a:spLocks noChangeArrowheads="1"/>
            </p:cNvSpPr>
            <p:nvPr/>
          </p:nvSpPr>
          <p:spPr bwMode="auto">
            <a:xfrm>
              <a:off x="8277664" y="3392942"/>
              <a:ext cx="670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Sai</a:t>
              </a:r>
              <a:endPara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  <p:bldP spid="60" grpId="0"/>
      <p:bldP spid="61" grpId="0"/>
      <p:bldP spid="66" grpId="0"/>
      <p:bldP spid="66" grpId="1"/>
      <p:bldP spid="67" grpId="0"/>
      <p:bldP spid="68" grpId="0"/>
      <p:bldP spid="7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1371600"/>
            <a:ext cx="8915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just"/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ba.Vẽ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18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1062335"/>
            <a:ext cx="3978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1031" y="152400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032" y="5181094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031" y="236817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độ dài hoặc góc.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01031" y="3149768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01031" y="4165431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568"/>
            <a:ext cx="3131205" cy="36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9" y="2722113"/>
            <a:ext cx="3648543" cy="26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42" y="3051827"/>
            <a:ext cx="3596028" cy="23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07791"/>
            <a:ext cx="6956136" cy="17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25865"/>
            <a:ext cx="3767886" cy="23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76214"/>
            <a:ext cx="3424277" cy="8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2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8900" y="909935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về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9352" y="377578"/>
            <a:ext cx="4870248" cy="6480422"/>
            <a:chOff x="2292552" y="377578"/>
            <a:chExt cx="4870248" cy="648042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552" y="377578"/>
              <a:ext cx="4870248" cy="6480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686300" y="1829734"/>
              <a:ext cx="0" cy="78068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72100" y="1829734"/>
              <a:ext cx="0" cy="78068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8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1447800"/>
            <a:ext cx="89153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	[1</a:t>
            </a:r>
            <a:r>
              <a:rPr lang="en-US" sz="2000">
                <a:latin typeface="Arial" pitchFamily="34" charset="0"/>
                <a:cs typeface="Arial" pitchFamily="34" charset="0"/>
              </a:rPr>
              <a:t>] Nguyễn Độ,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Vẽ kỹ thuật</a:t>
            </a:r>
            <a:r>
              <a:rPr lang="en-US" sz="2000">
                <a:latin typeface="Arial" pitchFamily="34" charset="0"/>
                <a:cs typeface="Arial" pitchFamily="34" charset="0"/>
              </a:rPr>
              <a:t>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Giáo dục Hà Nội 2009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[1]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Thọ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thuât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TTTX,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Nẵng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2009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[2] Nguyễn Quang Cự, Đoàn Như Kim,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Vẽ kỹ thuật xây dựn</a:t>
            </a:r>
            <a:r>
              <a:rPr lang="en-US" sz="2000">
                <a:latin typeface="Arial" pitchFamily="34" charset="0"/>
                <a:cs typeface="Arial" pitchFamily="34" charset="0"/>
              </a:rPr>
              <a:t>g,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	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Giáo dục Hà Nội 2001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[3] Trần Hữu Quế,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Vẽ kỹ thuật cơ khí</a:t>
            </a:r>
            <a:r>
              <a:rPr lang="en-US" sz="2000">
                <a:latin typeface="Arial" pitchFamily="34" charset="0"/>
                <a:cs typeface="Arial" pitchFamily="34" charset="0"/>
              </a:rPr>
              <a:t>, Tập 1,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Giáo dục 	Hà Nội 2001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" y="1257300"/>
            <a:ext cx="89153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chuyên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			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0,2.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45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phút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 	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: 0,3.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60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phút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		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: 0,5.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10</a:t>
            </a:r>
          </a:p>
          <a:p>
            <a:pPr lvl="0"/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ĐT: 0905 627917	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	email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ducnguyensy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@gmail.com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	Website: sites.google.com/site/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ducsybkdn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8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90500" y="1981200"/>
            <a:ext cx="8636000" cy="48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Bản vẽ kỹ thuật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là một văn bản để mô tả một sản phẩm bằng ngôn ngữ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đồ họa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chữ viết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trong nhiều lĩnh vực và cấp độ khác nhau, là công cụ chủ yếu diễn đạt ý đồ thiết kế, là tài liệu kỹ thuật cơ bản dùng để chỉ đạo sản xuất.</a:t>
            </a:r>
          </a:p>
          <a:p>
            <a:pPr algn="just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4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351" name="Text Box 79"/>
          <p:cNvSpPr txBox="1">
            <a:spLocks noChangeArrowheads="1"/>
          </p:cNvSpPr>
          <p:nvPr/>
        </p:nvSpPr>
        <p:spPr bwMode="auto">
          <a:xfrm>
            <a:off x="1523999" y="1371600"/>
            <a:ext cx="66377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NGHĨA BẢN VẼ KỸ THUẬT</a:t>
            </a:r>
          </a:p>
        </p:txBody>
      </p:sp>
    </p:spTree>
    <p:extLst>
      <p:ext uri="{BB962C8B-B14F-4D97-AF65-F5344CB8AC3E}">
        <p14:creationId xmlns:p14="http://schemas.microsoft.com/office/powerpoint/2010/main" val="23244721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0" y="1025824"/>
            <a:ext cx="8231580" cy="5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3641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3846"/>
            <a:ext cx="8305800" cy="58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1618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228600" y="2419925"/>
            <a:ext cx="2348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473075" y="2912011"/>
            <a:ext cx="86026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6295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8001000" cy="182403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 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DỤNG CỤ VÀ TRÌNH TỰ HOÀN THÀNH BẢN VẼ</a:t>
            </a:r>
          </a:p>
        </p:txBody>
      </p:sp>
    </p:spTree>
    <p:extLst>
      <p:ext uri="{BB962C8B-B14F-4D97-AF65-F5344CB8AC3E}">
        <p14:creationId xmlns:p14="http://schemas.microsoft.com/office/powerpoint/2010/main" val="14493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8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1851</Words>
  <Application>Microsoft Office PowerPoint</Application>
  <PresentationFormat>On-screen Show (4:3)</PresentationFormat>
  <Paragraphs>268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.VnCentury Schoolbook</vt:lpstr>
      <vt:lpstr>Angsana New</vt:lpstr>
      <vt:lpstr>Arial</vt:lpstr>
      <vt:lpstr>Calibri</vt:lpstr>
      <vt:lpstr>Cordia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VẬT LIỆU, DỤNG CỤ VÀ TRÌNH TỰ HOÀN THÀNH BẢN VẼ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1 NHỮNG TIÊU CHUẨN VỀ  TRÌNH BÀY BẢN VẼ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</dc:creator>
  <cp:lastModifiedBy>Nguyễn Đức Sỹ</cp:lastModifiedBy>
  <cp:revision>165</cp:revision>
  <dcterms:created xsi:type="dcterms:W3CDTF">2012-08-08T09:27:14Z</dcterms:created>
  <dcterms:modified xsi:type="dcterms:W3CDTF">2023-03-22T08:15:59Z</dcterms:modified>
</cp:coreProperties>
</file>