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66" r:id="rId3"/>
    <p:sldId id="283" r:id="rId4"/>
    <p:sldId id="291" r:id="rId5"/>
    <p:sldId id="293" r:id="rId6"/>
    <p:sldId id="376" r:id="rId7"/>
    <p:sldId id="377" r:id="rId8"/>
    <p:sldId id="378" r:id="rId9"/>
    <p:sldId id="361" r:id="rId10"/>
    <p:sldId id="362" r:id="rId11"/>
    <p:sldId id="363" r:id="rId12"/>
    <p:sldId id="388" r:id="rId13"/>
    <p:sldId id="389" r:id="rId14"/>
    <p:sldId id="390" r:id="rId15"/>
    <p:sldId id="391" r:id="rId16"/>
    <p:sldId id="379" r:id="rId17"/>
    <p:sldId id="380" r:id="rId18"/>
    <p:sldId id="381" r:id="rId19"/>
    <p:sldId id="392" r:id="rId20"/>
    <p:sldId id="393" r:id="rId21"/>
    <p:sldId id="394" r:id="rId22"/>
    <p:sldId id="395" r:id="rId23"/>
    <p:sldId id="398" r:id="rId24"/>
    <p:sldId id="399" r:id="rId25"/>
    <p:sldId id="400" r:id="rId26"/>
    <p:sldId id="330" r:id="rId27"/>
    <p:sldId id="401" r:id="rId28"/>
    <p:sldId id="336" r:id="rId29"/>
    <p:sldId id="337" r:id="rId30"/>
    <p:sldId id="338" r:id="rId31"/>
    <p:sldId id="402" r:id="rId32"/>
    <p:sldId id="403" r:id="rId33"/>
    <p:sldId id="404" r:id="rId34"/>
    <p:sldId id="40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rCm/a5Md1ZvbWEeNLGqvJA==" hashData="0qjQJgYmxgxVWr4APHCNdAGFDvo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76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DD6D-DCCE-4540-9D30-E60693ABE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76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A039-9C70-41A4-A6DB-EF5986D2A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7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6.wmf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png"/><Relationship Id="rId4" Type="http://schemas.openxmlformats.org/officeDocument/2006/relationships/image" Target="../media/image9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2849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BÀI GIẢNG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HÌNH HỌA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6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409575" y="1101724"/>
            <a:ext cx="873442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b)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Định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nghĩa</a:t>
            </a:r>
            <a:r>
              <a:rPr lang="en-US" b="1" i="1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sz="1600" dirty="0">
                <a:latin typeface="Times New Roman" pitchFamily="18" charset="0"/>
                <a:sym typeface="Symbol" pitchFamily="18" charset="2"/>
              </a:rPr>
              <a:t>β</a:t>
            </a:r>
            <a:r>
              <a:rPr lang="en-US" sz="1600" dirty="0">
                <a:latin typeface="Times New Roman" pitchFamily="18" charset="0"/>
              </a:rPr>
              <a:t>)//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2</a:t>
            </a:r>
            <a:endParaRPr lang="en-US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536575" y="4932362"/>
            <a:ext cx="15113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Times New Roman" pitchFamily="18" charset="0"/>
              </a:rPr>
              <a:t>*Tính chất :     </a:t>
            </a:r>
            <a:endParaRPr lang="en-US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		           </a:t>
            </a:r>
          </a:p>
          <a:p>
            <a:pPr marL="1600200" lvl="3" indent="-228600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  </a:t>
            </a:r>
            <a:endParaRPr lang="en-US" baseline="-25000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60020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3209925" y="4822824"/>
            <a:ext cx="34099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37.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1308100" y="2246312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1352550" y="2244724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7080" name="Text Box 8"/>
          <p:cNvSpPr txBox="1">
            <a:spLocks noChangeArrowheads="1"/>
          </p:cNvSpPr>
          <p:nvPr/>
        </p:nvSpPr>
        <p:spPr bwMode="auto">
          <a:xfrm>
            <a:off x="1395413" y="3452812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7081" name="Line 9"/>
          <p:cNvSpPr>
            <a:spLocks noChangeShapeType="1"/>
          </p:cNvSpPr>
          <p:nvPr/>
        </p:nvSpPr>
        <p:spPr bwMode="auto">
          <a:xfrm>
            <a:off x="5237163" y="3552824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82" name="Line 10"/>
          <p:cNvSpPr>
            <a:spLocks noChangeShapeType="1"/>
          </p:cNvSpPr>
          <p:nvPr/>
        </p:nvSpPr>
        <p:spPr bwMode="auto">
          <a:xfrm flipV="1">
            <a:off x="7481888" y="2233612"/>
            <a:ext cx="0" cy="2163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83" name="Text Box 11"/>
          <p:cNvSpPr txBox="1">
            <a:spLocks noChangeArrowheads="1"/>
          </p:cNvSpPr>
          <p:nvPr/>
        </p:nvSpPr>
        <p:spPr bwMode="auto">
          <a:xfrm>
            <a:off x="7234238" y="19637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87084" name="Text Box 12"/>
          <p:cNvSpPr txBox="1">
            <a:spLocks noChangeArrowheads="1"/>
          </p:cNvSpPr>
          <p:nvPr/>
        </p:nvSpPr>
        <p:spPr bwMode="auto">
          <a:xfrm>
            <a:off x="7418388" y="44180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387085" name="Text Box 13"/>
          <p:cNvSpPr txBox="1">
            <a:spLocks noChangeArrowheads="1"/>
          </p:cNvSpPr>
          <p:nvPr/>
        </p:nvSpPr>
        <p:spPr bwMode="auto">
          <a:xfrm>
            <a:off x="7886700" y="3300412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7086" name="Text Box 14"/>
          <p:cNvSpPr txBox="1">
            <a:spLocks noChangeArrowheads="1"/>
          </p:cNvSpPr>
          <p:nvPr/>
        </p:nvSpPr>
        <p:spPr bwMode="auto">
          <a:xfrm>
            <a:off x="5972175" y="277812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87087" name="Line 15"/>
          <p:cNvSpPr>
            <a:spLocks noChangeShapeType="1"/>
          </p:cNvSpPr>
          <p:nvPr/>
        </p:nvSpPr>
        <p:spPr bwMode="auto">
          <a:xfrm flipV="1">
            <a:off x="6145213" y="3071812"/>
            <a:ext cx="6350" cy="1300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88" name="Text Box 16"/>
          <p:cNvSpPr txBox="1">
            <a:spLocks noChangeArrowheads="1"/>
          </p:cNvSpPr>
          <p:nvPr/>
        </p:nvSpPr>
        <p:spPr bwMode="auto">
          <a:xfrm>
            <a:off x="5962650" y="441324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1</a:t>
            </a:r>
          </a:p>
        </p:txBody>
      </p:sp>
      <p:sp>
        <p:nvSpPr>
          <p:cNvPr id="387089" name="Line 17"/>
          <p:cNvSpPr>
            <a:spLocks noChangeShapeType="1"/>
          </p:cNvSpPr>
          <p:nvPr/>
        </p:nvSpPr>
        <p:spPr bwMode="auto">
          <a:xfrm>
            <a:off x="5432425" y="4386262"/>
            <a:ext cx="25320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0" name="Freeform 18"/>
          <p:cNvSpPr>
            <a:spLocks/>
          </p:cNvSpPr>
          <p:nvPr/>
        </p:nvSpPr>
        <p:spPr bwMode="auto">
          <a:xfrm>
            <a:off x="1296988" y="3763962"/>
            <a:ext cx="3744912" cy="1017587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7091" name="Line 19"/>
          <p:cNvSpPr>
            <a:spLocks noChangeShapeType="1"/>
          </p:cNvSpPr>
          <p:nvPr/>
        </p:nvSpPr>
        <p:spPr bwMode="auto">
          <a:xfrm flipV="1">
            <a:off x="6153150" y="2233612"/>
            <a:ext cx="1331913" cy="858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2" name="Line 20"/>
          <p:cNvSpPr>
            <a:spLocks noChangeShapeType="1"/>
          </p:cNvSpPr>
          <p:nvPr/>
        </p:nvSpPr>
        <p:spPr bwMode="auto">
          <a:xfrm>
            <a:off x="6165850" y="4375149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3" name="Oval 21"/>
          <p:cNvSpPr>
            <a:spLocks noChangeArrowheads="1"/>
          </p:cNvSpPr>
          <p:nvPr/>
        </p:nvSpPr>
        <p:spPr bwMode="auto">
          <a:xfrm>
            <a:off x="6119813" y="434816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4" name="Oval 22"/>
          <p:cNvSpPr>
            <a:spLocks noChangeArrowheads="1"/>
          </p:cNvSpPr>
          <p:nvPr/>
        </p:nvSpPr>
        <p:spPr bwMode="auto">
          <a:xfrm>
            <a:off x="7443788" y="4335462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095" name="Freeform 23"/>
          <p:cNvSpPr>
            <a:spLocks/>
          </p:cNvSpPr>
          <p:nvPr/>
        </p:nvSpPr>
        <p:spPr bwMode="auto">
          <a:xfrm>
            <a:off x="2044700" y="2590799"/>
            <a:ext cx="2444750" cy="1727200"/>
          </a:xfrm>
          <a:custGeom>
            <a:avLst/>
            <a:gdLst>
              <a:gd name="T0" fmla="*/ 2147483647 w 1540"/>
              <a:gd name="T1" fmla="*/ 0 h 1088"/>
              <a:gd name="T2" fmla="*/ 2147483647 w 1540"/>
              <a:gd name="T3" fmla="*/ 0 h 1088"/>
              <a:gd name="T4" fmla="*/ 0 w 1540"/>
              <a:gd name="T5" fmla="*/ 2147483647 h 1088"/>
              <a:gd name="T6" fmla="*/ 2147483647 w 1540"/>
              <a:gd name="T7" fmla="*/ 2147483647 h 1088"/>
              <a:gd name="T8" fmla="*/ 2147483647 w 1540"/>
              <a:gd name="T9" fmla="*/ 0 h 10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0" h="1088">
                <a:moveTo>
                  <a:pt x="1532" y="0"/>
                </a:moveTo>
                <a:lnTo>
                  <a:pt x="12" y="0"/>
                </a:lnTo>
                <a:lnTo>
                  <a:pt x="0" y="1088"/>
                </a:lnTo>
                <a:lnTo>
                  <a:pt x="1540" y="1084"/>
                </a:lnTo>
                <a:lnTo>
                  <a:pt x="1532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6" name="Text Box 24"/>
          <p:cNvSpPr txBox="1">
            <a:spLocks noChangeArrowheads="1"/>
          </p:cNvSpPr>
          <p:nvPr/>
        </p:nvSpPr>
        <p:spPr bwMode="auto">
          <a:xfrm>
            <a:off x="4108450" y="300831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</a:p>
        </p:txBody>
      </p:sp>
      <p:sp>
        <p:nvSpPr>
          <p:cNvPr id="387097" name="Text Box 25"/>
          <p:cNvSpPr txBox="1">
            <a:spLocks noChangeArrowheads="1"/>
          </p:cNvSpPr>
          <p:nvPr/>
        </p:nvSpPr>
        <p:spPr bwMode="auto">
          <a:xfrm>
            <a:off x="2028825" y="29575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87098" name="Line 26"/>
          <p:cNvSpPr>
            <a:spLocks noChangeShapeType="1"/>
          </p:cNvSpPr>
          <p:nvPr/>
        </p:nvSpPr>
        <p:spPr bwMode="auto">
          <a:xfrm flipH="1" flipV="1">
            <a:off x="3429000" y="2697162"/>
            <a:ext cx="0" cy="1073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099" name="Line 27"/>
          <p:cNvSpPr>
            <a:spLocks noChangeShapeType="1"/>
          </p:cNvSpPr>
          <p:nvPr/>
        </p:nvSpPr>
        <p:spPr bwMode="auto">
          <a:xfrm>
            <a:off x="3429000" y="2682874"/>
            <a:ext cx="623888" cy="4921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0" name="Text Box 28"/>
          <p:cNvSpPr txBox="1">
            <a:spLocks noChangeArrowheads="1"/>
          </p:cNvSpPr>
          <p:nvPr/>
        </p:nvSpPr>
        <p:spPr bwMode="auto">
          <a:xfrm>
            <a:off x="3492500" y="24764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87101" name="Line 29"/>
          <p:cNvSpPr>
            <a:spLocks noChangeShapeType="1"/>
          </p:cNvSpPr>
          <p:nvPr/>
        </p:nvSpPr>
        <p:spPr bwMode="auto">
          <a:xfrm flipH="1" flipV="1">
            <a:off x="2265363" y="3311524"/>
            <a:ext cx="0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2" name="Line 30"/>
          <p:cNvSpPr>
            <a:spLocks noChangeShapeType="1"/>
          </p:cNvSpPr>
          <p:nvPr/>
        </p:nvSpPr>
        <p:spPr bwMode="auto">
          <a:xfrm flipV="1">
            <a:off x="4038600" y="315594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3" name="Text Box 31"/>
          <p:cNvSpPr txBox="1">
            <a:spLocks noChangeArrowheads="1"/>
          </p:cNvSpPr>
          <p:nvPr/>
        </p:nvSpPr>
        <p:spPr bwMode="auto">
          <a:xfrm>
            <a:off x="2306638" y="4462462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7104" name="Line 32"/>
          <p:cNvSpPr>
            <a:spLocks noChangeShapeType="1"/>
          </p:cNvSpPr>
          <p:nvPr/>
        </p:nvSpPr>
        <p:spPr bwMode="auto">
          <a:xfrm>
            <a:off x="3429000" y="3773487"/>
            <a:ext cx="611188" cy="542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5" name="Text Box 33"/>
          <p:cNvSpPr txBox="1">
            <a:spLocks noChangeArrowheads="1"/>
          </p:cNvSpPr>
          <p:nvPr/>
        </p:nvSpPr>
        <p:spPr bwMode="auto">
          <a:xfrm>
            <a:off x="2676525" y="434022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</a:p>
        </p:txBody>
      </p:sp>
      <p:sp>
        <p:nvSpPr>
          <p:cNvPr id="387106" name="Line 34"/>
          <p:cNvSpPr>
            <a:spLocks noChangeShapeType="1"/>
          </p:cNvSpPr>
          <p:nvPr/>
        </p:nvSpPr>
        <p:spPr bwMode="auto">
          <a:xfrm>
            <a:off x="3141663" y="3773487"/>
            <a:ext cx="608012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07" name="Text Box 35"/>
          <p:cNvSpPr txBox="1">
            <a:spLocks noChangeArrowheads="1"/>
          </p:cNvSpPr>
          <p:nvPr/>
        </p:nvSpPr>
        <p:spPr bwMode="auto">
          <a:xfrm>
            <a:off x="4298950" y="2586037"/>
            <a:ext cx="1539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="1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87108" name="Text Box 36"/>
          <p:cNvSpPr txBox="1">
            <a:spLocks noChangeArrowheads="1"/>
          </p:cNvSpPr>
          <p:nvPr/>
        </p:nvSpPr>
        <p:spPr bwMode="auto">
          <a:xfrm>
            <a:off x="3641725" y="433704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87109" name="Line 37"/>
          <p:cNvSpPr>
            <a:spLocks noChangeShapeType="1"/>
          </p:cNvSpPr>
          <p:nvPr/>
        </p:nvSpPr>
        <p:spPr bwMode="auto">
          <a:xfrm flipV="1">
            <a:off x="2859088" y="3840162"/>
            <a:ext cx="0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0" name="Line 38"/>
          <p:cNvSpPr>
            <a:spLocks noChangeShapeType="1"/>
          </p:cNvSpPr>
          <p:nvPr/>
        </p:nvSpPr>
        <p:spPr bwMode="auto">
          <a:xfrm flipV="1">
            <a:off x="2260600" y="2682874"/>
            <a:ext cx="1179513" cy="6191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1" name="Line 39"/>
          <p:cNvSpPr>
            <a:spLocks noChangeShapeType="1"/>
          </p:cNvSpPr>
          <p:nvPr/>
        </p:nvSpPr>
        <p:spPr bwMode="auto">
          <a:xfrm>
            <a:off x="2268538" y="3306762"/>
            <a:ext cx="600075" cy="5286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2" name="Line 40"/>
          <p:cNvSpPr>
            <a:spLocks noChangeShapeType="1"/>
          </p:cNvSpPr>
          <p:nvPr/>
        </p:nvSpPr>
        <p:spPr bwMode="auto">
          <a:xfrm flipV="1">
            <a:off x="2868613" y="3181349"/>
            <a:ext cx="1166812" cy="666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3" name="Line 41"/>
          <p:cNvSpPr>
            <a:spLocks noChangeShapeType="1"/>
          </p:cNvSpPr>
          <p:nvPr/>
        </p:nvSpPr>
        <p:spPr bwMode="auto">
          <a:xfrm>
            <a:off x="2032000" y="4311649"/>
            <a:ext cx="24765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4" name="Line 42"/>
          <p:cNvSpPr>
            <a:spLocks noChangeShapeType="1"/>
          </p:cNvSpPr>
          <p:nvPr/>
        </p:nvSpPr>
        <p:spPr bwMode="auto">
          <a:xfrm>
            <a:off x="2260600" y="3773487"/>
            <a:ext cx="598488" cy="542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5" name="Oval 43"/>
          <p:cNvSpPr>
            <a:spLocks noChangeArrowheads="1"/>
          </p:cNvSpPr>
          <p:nvPr/>
        </p:nvSpPr>
        <p:spPr bwMode="auto">
          <a:xfrm>
            <a:off x="2808288" y="42703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16" name="Text Box 44"/>
          <p:cNvSpPr txBox="1">
            <a:spLocks noChangeArrowheads="1"/>
          </p:cNvSpPr>
          <p:nvPr/>
        </p:nvSpPr>
        <p:spPr bwMode="auto">
          <a:xfrm>
            <a:off x="2600325" y="36941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387117" name="Line 45"/>
          <p:cNvSpPr>
            <a:spLocks noChangeShapeType="1"/>
          </p:cNvSpPr>
          <p:nvPr/>
        </p:nvSpPr>
        <p:spPr bwMode="auto">
          <a:xfrm flipV="1">
            <a:off x="3733800" y="3956049"/>
            <a:ext cx="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8" name="Line 46"/>
          <p:cNvSpPr>
            <a:spLocks noChangeShapeType="1"/>
          </p:cNvSpPr>
          <p:nvPr/>
        </p:nvSpPr>
        <p:spPr bwMode="auto">
          <a:xfrm>
            <a:off x="2851150" y="3841749"/>
            <a:ext cx="8890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19" name="Line 47"/>
          <p:cNvSpPr>
            <a:spLocks noChangeShapeType="1"/>
          </p:cNvSpPr>
          <p:nvPr/>
        </p:nvSpPr>
        <p:spPr bwMode="auto">
          <a:xfrm flipV="1">
            <a:off x="3740150" y="3194049"/>
            <a:ext cx="298450" cy="78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0" name="Line 48"/>
          <p:cNvSpPr>
            <a:spLocks noChangeShapeType="1"/>
          </p:cNvSpPr>
          <p:nvPr/>
        </p:nvSpPr>
        <p:spPr bwMode="auto">
          <a:xfrm flipV="1">
            <a:off x="3130550" y="3448049"/>
            <a:ext cx="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1" name="Line 49"/>
          <p:cNvSpPr>
            <a:spLocks noChangeShapeType="1"/>
          </p:cNvSpPr>
          <p:nvPr/>
        </p:nvSpPr>
        <p:spPr bwMode="auto">
          <a:xfrm>
            <a:off x="3122613" y="3449637"/>
            <a:ext cx="614362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2" name="Line 50"/>
          <p:cNvSpPr>
            <a:spLocks noChangeShapeType="1"/>
          </p:cNvSpPr>
          <p:nvPr/>
        </p:nvSpPr>
        <p:spPr bwMode="auto">
          <a:xfrm flipV="1">
            <a:off x="3130550" y="2692399"/>
            <a:ext cx="29845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3" name="Line 51"/>
          <p:cNvSpPr>
            <a:spLocks noChangeShapeType="1"/>
          </p:cNvSpPr>
          <p:nvPr/>
        </p:nvSpPr>
        <p:spPr bwMode="auto">
          <a:xfrm flipH="1" flipV="1">
            <a:off x="2266950" y="3301999"/>
            <a:ext cx="8509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24" name="Oval 52"/>
          <p:cNvSpPr>
            <a:spLocks noChangeArrowheads="1"/>
          </p:cNvSpPr>
          <p:nvPr/>
        </p:nvSpPr>
        <p:spPr bwMode="auto">
          <a:xfrm>
            <a:off x="4000500" y="3143249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5" name="Oval 53"/>
          <p:cNvSpPr>
            <a:spLocks noChangeArrowheads="1"/>
          </p:cNvSpPr>
          <p:nvPr/>
        </p:nvSpPr>
        <p:spPr bwMode="auto">
          <a:xfrm>
            <a:off x="4008438" y="4276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6" name="Oval 54"/>
          <p:cNvSpPr>
            <a:spLocks noChangeArrowheads="1"/>
          </p:cNvSpPr>
          <p:nvPr/>
        </p:nvSpPr>
        <p:spPr bwMode="auto">
          <a:xfrm>
            <a:off x="3697288" y="42703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7" name="Oval 55"/>
          <p:cNvSpPr>
            <a:spLocks noChangeArrowheads="1"/>
          </p:cNvSpPr>
          <p:nvPr/>
        </p:nvSpPr>
        <p:spPr bwMode="auto">
          <a:xfrm>
            <a:off x="3697288" y="394017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8" name="Oval 56"/>
          <p:cNvSpPr>
            <a:spLocks noChangeArrowheads="1"/>
          </p:cNvSpPr>
          <p:nvPr/>
        </p:nvSpPr>
        <p:spPr bwMode="auto">
          <a:xfrm>
            <a:off x="2820988" y="38115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29" name="Oval 57"/>
          <p:cNvSpPr>
            <a:spLocks noChangeArrowheads="1"/>
          </p:cNvSpPr>
          <p:nvPr/>
        </p:nvSpPr>
        <p:spPr bwMode="auto">
          <a:xfrm>
            <a:off x="2230438" y="325596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30" name="Oval 58"/>
          <p:cNvSpPr>
            <a:spLocks noChangeArrowheads="1"/>
          </p:cNvSpPr>
          <p:nvPr/>
        </p:nvSpPr>
        <p:spPr bwMode="auto">
          <a:xfrm>
            <a:off x="3390900" y="265271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31" name="Oval 59"/>
          <p:cNvSpPr>
            <a:spLocks noChangeArrowheads="1"/>
          </p:cNvSpPr>
          <p:nvPr/>
        </p:nvSpPr>
        <p:spPr bwMode="auto">
          <a:xfrm>
            <a:off x="3092450" y="341471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32" name="Text Box 60"/>
          <p:cNvSpPr txBox="1">
            <a:spLocks noChangeArrowheads="1"/>
          </p:cNvSpPr>
          <p:nvPr/>
        </p:nvSpPr>
        <p:spPr bwMode="auto">
          <a:xfrm>
            <a:off x="3810000" y="383381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</a:p>
        </p:txBody>
      </p:sp>
      <p:sp>
        <p:nvSpPr>
          <p:cNvPr id="387133" name="Text Box 61"/>
          <p:cNvSpPr txBox="1">
            <a:spLocks noChangeArrowheads="1"/>
          </p:cNvSpPr>
          <p:nvPr/>
        </p:nvSpPr>
        <p:spPr bwMode="auto">
          <a:xfrm>
            <a:off x="3194050" y="32384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87134" name="Text Box 62"/>
          <p:cNvSpPr txBox="1">
            <a:spLocks noChangeArrowheads="1"/>
          </p:cNvSpPr>
          <p:nvPr/>
        </p:nvSpPr>
        <p:spPr bwMode="auto">
          <a:xfrm>
            <a:off x="4060825" y="43306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387135" name="Freeform 63"/>
          <p:cNvSpPr>
            <a:spLocks/>
          </p:cNvSpPr>
          <p:nvPr/>
        </p:nvSpPr>
        <p:spPr bwMode="auto">
          <a:xfrm>
            <a:off x="4157663" y="2590799"/>
            <a:ext cx="314325" cy="325438"/>
          </a:xfrm>
          <a:custGeom>
            <a:avLst/>
            <a:gdLst>
              <a:gd name="T0" fmla="*/ 0 w 116"/>
              <a:gd name="T1" fmla="*/ 0 h 120"/>
              <a:gd name="T2" fmla="*/ 2147483647 w 116"/>
              <a:gd name="T3" fmla="*/ 2147483647 h 120"/>
              <a:gd name="T4" fmla="*/ 2147483647 w 116"/>
              <a:gd name="T5" fmla="*/ 2147483647 h 120"/>
              <a:gd name="T6" fmla="*/ 2147483647 w 116"/>
              <a:gd name="T7" fmla="*/ 2147483647 h 1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" h="120">
                <a:moveTo>
                  <a:pt x="0" y="0"/>
                </a:moveTo>
                <a:cubicBezTo>
                  <a:pt x="1" y="15"/>
                  <a:pt x="3" y="31"/>
                  <a:pt x="12" y="48"/>
                </a:cubicBezTo>
                <a:cubicBezTo>
                  <a:pt x="21" y="65"/>
                  <a:pt x="39" y="88"/>
                  <a:pt x="56" y="100"/>
                </a:cubicBezTo>
                <a:cubicBezTo>
                  <a:pt x="73" y="112"/>
                  <a:pt x="95" y="119"/>
                  <a:pt x="116" y="120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6" name="Line 64"/>
          <p:cNvSpPr>
            <a:spLocks noChangeShapeType="1"/>
          </p:cNvSpPr>
          <p:nvPr/>
        </p:nvSpPr>
        <p:spPr bwMode="auto">
          <a:xfrm>
            <a:off x="6140450" y="3086099"/>
            <a:ext cx="95885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7" name="Line 65"/>
          <p:cNvSpPr>
            <a:spLocks noChangeShapeType="1"/>
          </p:cNvSpPr>
          <p:nvPr/>
        </p:nvSpPr>
        <p:spPr bwMode="auto">
          <a:xfrm flipH="1">
            <a:off x="7099300" y="2241549"/>
            <a:ext cx="381000" cy="996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8" name="Line 66"/>
          <p:cNvSpPr>
            <a:spLocks noChangeShapeType="1"/>
          </p:cNvSpPr>
          <p:nvPr/>
        </p:nvSpPr>
        <p:spPr bwMode="auto">
          <a:xfrm>
            <a:off x="7099300" y="3238499"/>
            <a:ext cx="0" cy="1155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39" name="Oval 67"/>
          <p:cNvSpPr>
            <a:spLocks noChangeArrowheads="1"/>
          </p:cNvSpPr>
          <p:nvPr/>
        </p:nvSpPr>
        <p:spPr bwMode="auto">
          <a:xfrm>
            <a:off x="7434263" y="22050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0" name="Oval 68"/>
          <p:cNvSpPr>
            <a:spLocks noChangeArrowheads="1"/>
          </p:cNvSpPr>
          <p:nvPr/>
        </p:nvSpPr>
        <p:spPr bwMode="auto">
          <a:xfrm>
            <a:off x="6113463" y="304482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1" name="Oval 69"/>
          <p:cNvSpPr>
            <a:spLocks noChangeArrowheads="1"/>
          </p:cNvSpPr>
          <p:nvPr/>
        </p:nvSpPr>
        <p:spPr bwMode="auto">
          <a:xfrm>
            <a:off x="7072313" y="319722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2" name="Oval 70"/>
          <p:cNvSpPr>
            <a:spLocks noChangeArrowheads="1"/>
          </p:cNvSpPr>
          <p:nvPr/>
        </p:nvSpPr>
        <p:spPr bwMode="auto">
          <a:xfrm>
            <a:off x="7072313" y="4340224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143" name="Text Box 71"/>
          <p:cNvSpPr txBox="1">
            <a:spLocks noChangeArrowheads="1"/>
          </p:cNvSpPr>
          <p:nvPr/>
        </p:nvSpPr>
        <p:spPr bwMode="auto">
          <a:xfrm>
            <a:off x="7172325" y="321627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87144" name="Text Box 72"/>
          <p:cNvSpPr txBox="1">
            <a:spLocks noChangeArrowheads="1"/>
          </p:cNvSpPr>
          <p:nvPr/>
        </p:nvSpPr>
        <p:spPr bwMode="auto">
          <a:xfrm>
            <a:off x="6959600" y="440689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1</a:t>
            </a:r>
          </a:p>
        </p:txBody>
      </p:sp>
      <p:sp>
        <p:nvSpPr>
          <p:cNvPr id="387145" name="Text Box 73"/>
          <p:cNvSpPr txBox="1">
            <a:spLocks noChangeArrowheads="1"/>
          </p:cNvSpPr>
          <p:nvPr/>
        </p:nvSpPr>
        <p:spPr bwMode="auto">
          <a:xfrm>
            <a:off x="5592763" y="4041774"/>
            <a:ext cx="406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87146" name="Text Box 74"/>
          <p:cNvSpPr txBox="1">
            <a:spLocks noChangeArrowheads="1"/>
          </p:cNvSpPr>
          <p:nvPr/>
        </p:nvSpPr>
        <p:spPr bwMode="auto">
          <a:xfrm>
            <a:off x="2198688" y="3983037"/>
            <a:ext cx="406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87147" name="Line 75"/>
          <p:cNvSpPr>
            <a:spLocks noChangeShapeType="1"/>
          </p:cNvSpPr>
          <p:nvPr/>
        </p:nvSpPr>
        <p:spPr bwMode="auto">
          <a:xfrm>
            <a:off x="2038350" y="3762374"/>
            <a:ext cx="17668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48" name="Line 76"/>
          <p:cNvSpPr>
            <a:spLocks noChangeShapeType="1"/>
          </p:cNvSpPr>
          <p:nvPr/>
        </p:nvSpPr>
        <p:spPr bwMode="auto">
          <a:xfrm flipV="1">
            <a:off x="3830638" y="2587624"/>
            <a:ext cx="0" cy="11747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153" name="Text Box 81"/>
          <p:cNvSpPr txBox="1">
            <a:spLocks noChangeArrowheads="1"/>
          </p:cNvSpPr>
          <p:nvPr/>
        </p:nvSpPr>
        <p:spPr bwMode="auto">
          <a:xfrm>
            <a:off x="7834313" y="4076699"/>
            <a:ext cx="50958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CC0000"/>
                </a:solidFill>
              </a:rPr>
              <a:t>β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endParaRPr lang="en-US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096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8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/>
      <p:bldP spid="387077" grpId="0"/>
      <p:bldP spid="387078" grpId="0" animBg="1"/>
      <p:bldP spid="387079" grpId="0"/>
      <p:bldP spid="387080" grpId="0"/>
      <p:bldP spid="387081" grpId="0" animBg="1"/>
      <p:bldP spid="387082" grpId="0" animBg="1"/>
      <p:bldP spid="387083" grpId="0"/>
      <p:bldP spid="387084" grpId="0"/>
      <p:bldP spid="387085" grpId="0"/>
      <p:bldP spid="387086" grpId="0"/>
      <p:bldP spid="387087" grpId="0" animBg="1"/>
      <p:bldP spid="387088" grpId="0"/>
      <p:bldP spid="387089" grpId="0" animBg="1"/>
      <p:bldP spid="387090" grpId="0" animBg="1"/>
      <p:bldP spid="387091" grpId="0" animBg="1"/>
      <p:bldP spid="387092" grpId="0" animBg="1"/>
      <p:bldP spid="387093" grpId="0" animBg="1"/>
      <p:bldP spid="387094" grpId="0" animBg="1"/>
      <p:bldP spid="387095" grpId="0" animBg="1"/>
      <p:bldP spid="387096" grpId="0"/>
      <p:bldP spid="387097" grpId="0"/>
      <p:bldP spid="387098" grpId="0" animBg="1"/>
      <p:bldP spid="387099" grpId="0" animBg="1"/>
      <p:bldP spid="387100" grpId="0"/>
      <p:bldP spid="387101" grpId="0" animBg="1"/>
      <p:bldP spid="387102" grpId="0" animBg="1"/>
      <p:bldP spid="387103" grpId="0"/>
      <p:bldP spid="387104" grpId="0" animBg="1"/>
      <p:bldP spid="387105" grpId="0"/>
      <p:bldP spid="387106" grpId="0" animBg="1"/>
      <p:bldP spid="387107" grpId="0"/>
      <p:bldP spid="387108" grpId="0"/>
      <p:bldP spid="387109" grpId="0" animBg="1"/>
      <p:bldP spid="387110" grpId="0" animBg="1"/>
      <p:bldP spid="387111" grpId="0" animBg="1"/>
      <p:bldP spid="387112" grpId="0" animBg="1"/>
      <p:bldP spid="387113" grpId="0" animBg="1"/>
      <p:bldP spid="387114" grpId="0" animBg="1"/>
      <p:bldP spid="387115" grpId="0" animBg="1"/>
      <p:bldP spid="387116" grpId="0"/>
      <p:bldP spid="387117" grpId="0" animBg="1"/>
      <p:bldP spid="387118" grpId="0" animBg="1"/>
      <p:bldP spid="387119" grpId="0" animBg="1"/>
      <p:bldP spid="387120" grpId="0" animBg="1"/>
      <p:bldP spid="387121" grpId="0" animBg="1"/>
      <p:bldP spid="387122" grpId="0" animBg="1"/>
      <p:bldP spid="387123" grpId="0" animBg="1"/>
      <p:bldP spid="387124" grpId="0" animBg="1"/>
      <p:bldP spid="387125" grpId="0" animBg="1"/>
      <p:bldP spid="387126" grpId="0" animBg="1"/>
      <p:bldP spid="387127" grpId="0" animBg="1"/>
      <p:bldP spid="387128" grpId="0" animBg="1"/>
      <p:bldP spid="387129" grpId="0" animBg="1"/>
      <p:bldP spid="387130" grpId="0" animBg="1"/>
      <p:bldP spid="387131" grpId="0" animBg="1"/>
      <p:bldP spid="387132" grpId="0"/>
      <p:bldP spid="387133" grpId="0"/>
      <p:bldP spid="387134" grpId="0"/>
      <p:bldP spid="387135" grpId="0" animBg="1"/>
      <p:bldP spid="387136" grpId="0" animBg="1"/>
      <p:bldP spid="387137" grpId="0" animBg="1"/>
      <p:bldP spid="387138" grpId="0" animBg="1"/>
      <p:bldP spid="387139" grpId="0" animBg="1"/>
      <p:bldP spid="387140" grpId="0" animBg="1"/>
      <p:bldP spid="387141" grpId="0" animBg="1"/>
      <p:bldP spid="387142" grpId="0" animBg="1"/>
      <p:bldP spid="387143" grpId="0"/>
      <p:bldP spid="387144" grpId="0"/>
      <p:bldP spid="387145" grpId="0"/>
      <p:bldP spid="387146" grpId="0"/>
      <p:bldP spid="387147" grpId="0" animBg="1"/>
      <p:bldP spid="387148" grpId="0" animBg="1"/>
      <p:bldP spid="3871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398463" y="1069974"/>
            <a:ext cx="86741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c)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cạnh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Định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nghĩa</a:t>
            </a:r>
            <a:r>
              <a:rPr lang="en-US" b="1" i="1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(γ)// P</a:t>
            </a:r>
            <a:r>
              <a:rPr lang="en-US" baseline="-25000" dirty="0">
                <a:latin typeface="Times New Roman" pitchFamily="18" charset="0"/>
              </a:rPr>
              <a:t>3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i="1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88101" name="Rectangle 5"/>
          <p:cNvSpPr>
            <a:spLocks noChangeArrowheads="1"/>
          </p:cNvSpPr>
          <p:nvPr/>
        </p:nvSpPr>
        <p:spPr bwMode="auto">
          <a:xfrm>
            <a:off x="504825" y="4779962"/>
            <a:ext cx="15113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Times New Roman" pitchFamily="18" charset="0"/>
              </a:rPr>
              <a:t>*Tính chất :     </a:t>
            </a:r>
            <a:endParaRPr lang="en-US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		           </a:t>
            </a:r>
          </a:p>
          <a:p>
            <a:pPr marL="1428750" lvl="3" indent="-228600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  </a:t>
            </a:r>
            <a:endParaRPr lang="en-US" baseline="-250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388102" name="Rectangle 6"/>
          <p:cNvSpPr>
            <a:spLocks noChangeArrowheads="1"/>
          </p:cNvSpPr>
          <p:nvPr/>
        </p:nvSpPr>
        <p:spPr bwMode="auto">
          <a:xfrm>
            <a:off x="2257425" y="4652962"/>
            <a:ext cx="36703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38.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cạnh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88103" name="Freeform 7"/>
          <p:cNvSpPr>
            <a:spLocks/>
          </p:cNvSpPr>
          <p:nvPr/>
        </p:nvSpPr>
        <p:spPr bwMode="auto">
          <a:xfrm>
            <a:off x="3117850" y="2135187"/>
            <a:ext cx="1420813" cy="2343150"/>
          </a:xfrm>
          <a:custGeom>
            <a:avLst/>
            <a:gdLst>
              <a:gd name="T0" fmla="*/ 0 w 895"/>
              <a:gd name="T1" fmla="*/ 2147483647 h 1476"/>
              <a:gd name="T2" fmla="*/ 2147483647 w 895"/>
              <a:gd name="T3" fmla="*/ 2147483647 h 1476"/>
              <a:gd name="T4" fmla="*/ 2147483647 w 895"/>
              <a:gd name="T5" fmla="*/ 2147483647 h 1476"/>
              <a:gd name="T6" fmla="*/ 2147483647 w 895"/>
              <a:gd name="T7" fmla="*/ 0 h 1476"/>
              <a:gd name="T8" fmla="*/ 0 w 895"/>
              <a:gd name="T9" fmla="*/ 2147483647 h 1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5" h="1476">
                <a:moveTo>
                  <a:pt x="0" y="902"/>
                </a:moveTo>
                <a:lnTo>
                  <a:pt x="895" y="1476"/>
                </a:lnTo>
                <a:lnTo>
                  <a:pt x="889" y="574"/>
                </a:lnTo>
                <a:lnTo>
                  <a:pt x="7" y="0"/>
                </a:lnTo>
                <a:lnTo>
                  <a:pt x="0" y="902"/>
                </a:lnTo>
                <a:close/>
              </a:path>
            </a:pathLst>
          </a:custGeom>
          <a:solidFill>
            <a:schemeClr val="accent2">
              <a:alpha val="47058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04" name="Freeform 8"/>
          <p:cNvSpPr>
            <a:spLocks/>
          </p:cNvSpPr>
          <p:nvPr/>
        </p:nvSpPr>
        <p:spPr bwMode="auto">
          <a:xfrm>
            <a:off x="906463" y="3568700"/>
            <a:ext cx="3636962" cy="935037"/>
          </a:xfrm>
          <a:custGeom>
            <a:avLst/>
            <a:gdLst>
              <a:gd name="T0" fmla="*/ 2147483647 w 2291"/>
              <a:gd name="T1" fmla="*/ 2147483647 h 589"/>
              <a:gd name="T2" fmla="*/ 2147483647 w 2291"/>
              <a:gd name="T3" fmla="*/ 0 h 589"/>
              <a:gd name="T4" fmla="*/ 0 w 2291"/>
              <a:gd name="T5" fmla="*/ 2147483647 h 589"/>
              <a:gd name="T6" fmla="*/ 2147483647 w 2291"/>
              <a:gd name="T7" fmla="*/ 2147483647 h 589"/>
              <a:gd name="T8" fmla="*/ 2147483647 w 2291"/>
              <a:gd name="T9" fmla="*/ 2147483647 h 5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89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743" y="589"/>
                </a:lnTo>
                <a:lnTo>
                  <a:pt x="2291" y="58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8105" name="Rectangle 9"/>
          <p:cNvSpPr>
            <a:spLocks noChangeArrowheads="1"/>
          </p:cNvSpPr>
          <p:nvPr/>
        </p:nvSpPr>
        <p:spPr bwMode="auto">
          <a:xfrm>
            <a:off x="900113" y="2132012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06" name="Text Box 10"/>
          <p:cNvSpPr txBox="1">
            <a:spLocks noChangeArrowheads="1"/>
          </p:cNvSpPr>
          <p:nvPr/>
        </p:nvSpPr>
        <p:spPr bwMode="auto">
          <a:xfrm>
            <a:off x="1109663" y="33131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07" name="Text Box 11"/>
          <p:cNvSpPr txBox="1">
            <a:spLocks noChangeArrowheads="1"/>
          </p:cNvSpPr>
          <p:nvPr/>
        </p:nvSpPr>
        <p:spPr bwMode="auto">
          <a:xfrm>
            <a:off x="938213" y="21431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88108" name="Text Box 12"/>
          <p:cNvSpPr txBox="1">
            <a:spLocks noChangeArrowheads="1"/>
          </p:cNvSpPr>
          <p:nvPr/>
        </p:nvSpPr>
        <p:spPr bwMode="auto">
          <a:xfrm>
            <a:off x="4286250" y="29765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88109" name="Text Box 13"/>
          <p:cNvSpPr txBox="1">
            <a:spLocks noChangeArrowheads="1"/>
          </p:cNvSpPr>
          <p:nvPr/>
        </p:nvSpPr>
        <p:spPr bwMode="auto">
          <a:xfrm>
            <a:off x="4329113" y="41449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10" name="Rectangle 14"/>
          <p:cNvSpPr>
            <a:spLocks noChangeArrowheads="1"/>
          </p:cNvSpPr>
          <p:nvPr/>
        </p:nvSpPr>
        <p:spPr bwMode="auto">
          <a:xfrm>
            <a:off x="2168525" y="4246562"/>
            <a:ext cx="39417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i="1">
              <a:latin typeface="Times New Roman" pitchFamily="18" charset="0"/>
            </a:endParaRPr>
          </a:p>
        </p:txBody>
      </p:sp>
      <p:sp>
        <p:nvSpPr>
          <p:cNvPr id="388111" name="Text Box 15"/>
          <p:cNvSpPr txBox="1">
            <a:spLocks noChangeArrowheads="1"/>
          </p:cNvSpPr>
          <p:nvPr/>
        </p:nvSpPr>
        <p:spPr bwMode="auto">
          <a:xfrm>
            <a:off x="3859213" y="35607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12" name="Text Box 16"/>
          <p:cNvSpPr txBox="1">
            <a:spLocks noChangeArrowheads="1"/>
          </p:cNvSpPr>
          <p:nvPr/>
        </p:nvSpPr>
        <p:spPr bwMode="auto">
          <a:xfrm>
            <a:off x="3408363" y="25574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13" name="Text Box 17"/>
          <p:cNvSpPr txBox="1">
            <a:spLocks noChangeArrowheads="1"/>
          </p:cNvSpPr>
          <p:nvPr/>
        </p:nvSpPr>
        <p:spPr bwMode="auto">
          <a:xfrm>
            <a:off x="2970213" y="21002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14" name="Text Box 18"/>
          <p:cNvSpPr txBox="1">
            <a:spLocks noChangeArrowheads="1"/>
          </p:cNvSpPr>
          <p:nvPr/>
        </p:nvSpPr>
        <p:spPr bwMode="auto">
          <a:xfrm>
            <a:off x="3175000" y="33639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15" name="Oval 19"/>
          <p:cNvSpPr>
            <a:spLocks noChangeArrowheads="1"/>
          </p:cNvSpPr>
          <p:nvPr/>
        </p:nvSpPr>
        <p:spPr bwMode="auto">
          <a:xfrm>
            <a:off x="3087688" y="35210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16" name="Line 20"/>
          <p:cNvSpPr>
            <a:spLocks noChangeShapeType="1"/>
          </p:cNvSpPr>
          <p:nvPr/>
        </p:nvSpPr>
        <p:spPr bwMode="auto">
          <a:xfrm>
            <a:off x="2354263" y="2801937"/>
            <a:ext cx="984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17" name="Line 21"/>
          <p:cNvSpPr>
            <a:spLocks noChangeShapeType="1"/>
          </p:cNvSpPr>
          <p:nvPr/>
        </p:nvSpPr>
        <p:spPr bwMode="auto">
          <a:xfrm>
            <a:off x="2773363" y="3716337"/>
            <a:ext cx="10350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18" name="Line 22"/>
          <p:cNvSpPr>
            <a:spLocks noChangeShapeType="1"/>
          </p:cNvSpPr>
          <p:nvPr/>
        </p:nvSpPr>
        <p:spPr bwMode="auto">
          <a:xfrm flipH="1" flipV="1">
            <a:off x="3338513" y="2801937"/>
            <a:ext cx="438150" cy="920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19" name="Oval 23"/>
          <p:cNvSpPr>
            <a:spLocks noChangeArrowheads="1"/>
          </p:cNvSpPr>
          <p:nvPr/>
        </p:nvSpPr>
        <p:spPr bwMode="auto">
          <a:xfrm>
            <a:off x="3748088" y="36734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20" name="Text Box 24"/>
          <p:cNvSpPr txBox="1">
            <a:spLocks noChangeArrowheads="1"/>
          </p:cNvSpPr>
          <p:nvPr/>
        </p:nvSpPr>
        <p:spPr bwMode="auto">
          <a:xfrm>
            <a:off x="3624263" y="30003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388121" name="Freeform 25"/>
          <p:cNvSpPr>
            <a:spLocks/>
          </p:cNvSpPr>
          <p:nvPr/>
        </p:nvSpPr>
        <p:spPr bwMode="auto">
          <a:xfrm>
            <a:off x="2159000" y="2259012"/>
            <a:ext cx="1250950" cy="2247900"/>
          </a:xfrm>
          <a:custGeom>
            <a:avLst/>
            <a:gdLst>
              <a:gd name="T0" fmla="*/ 0 w 788"/>
              <a:gd name="T1" fmla="*/ 0 h 1416"/>
              <a:gd name="T2" fmla="*/ 0 w 788"/>
              <a:gd name="T3" fmla="*/ 2147483647 h 1416"/>
              <a:gd name="T4" fmla="*/ 2147483647 w 788"/>
              <a:gd name="T5" fmla="*/ 2147483647 h 1416"/>
              <a:gd name="T6" fmla="*/ 2147483647 w 788"/>
              <a:gd name="T7" fmla="*/ 2147483647 h 1416"/>
              <a:gd name="T8" fmla="*/ 0 w 788"/>
              <a:gd name="T9" fmla="*/ 0 h 1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8" h="1416">
                <a:moveTo>
                  <a:pt x="0" y="0"/>
                </a:moveTo>
                <a:lnTo>
                  <a:pt x="0" y="828"/>
                </a:lnTo>
                <a:lnTo>
                  <a:pt x="788" y="1416"/>
                </a:lnTo>
                <a:lnTo>
                  <a:pt x="782" y="48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2" name="Text Box 26"/>
          <p:cNvSpPr txBox="1">
            <a:spLocks noChangeArrowheads="1"/>
          </p:cNvSpPr>
          <p:nvPr/>
        </p:nvSpPr>
        <p:spPr bwMode="auto">
          <a:xfrm>
            <a:off x="2060575" y="42116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1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88123" name="Text Box 27"/>
          <p:cNvSpPr txBox="1">
            <a:spLocks noChangeArrowheads="1"/>
          </p:cNvSpPr>
          <p:nvPr/>
        </p:nvSpPr>
        <p:spPr bwMode="auto">
          <a:xfrm>
            <a:off x="2309813" y="255746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</a:p>
        </p:txBody>
      </p:sp>
      <p:sp>
        <p:nvSpPr>
          <p:cNvPr id="388124" name="Line 28"/>
          <p:cNvSpPr>
            <a:spLocks noChangeShapeType="1"/>
          </p:cNvSpPr>
          <p:nvPr/>
        </p:nvSpPr>
        <p:spPr bwMode="auto">
          <a:xfrm>
            <a:off x="2157413" y="3573462"/>
            <a:ext cx="842962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5" name="Text Box 29"/>
          <p:cNvSpPr txBox="1">
            <a:spLocks noChangeArrowheads="1"/>
          </p:cNvSpPr>
          <p:nvPr/>
        </p:nvSpPr>
        <p:spPr bwMode="auto">
          <a:xfrm>
            <a:off x="2917825" y="42545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8126" name="Line 30"/>
          <p:cNvSpPr>
            <a:spLocks noChangeShapeType="1"/>
          </p:cNvSpPr>
          <p:nvPr/>
        </p:nvSpPr>
        <p:spPr bwMode="auto">
          <a:xfrm flipV="1">
            <a:off x="2163763" y="2132012"/>
            <a:ext cx="0" cy="1441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7" name="Text Box 31"/>
          <p:cNvSpPr txBox="1">
            <a:spLocks noChangeArrowheads="1"/>
          </p:cNvSpPr>
          <p:nvPr/>
        </p:nvSpPr>
        <p:spPr bwMode="auto">
          <a:xfrm>
            <a:off x="1897063" y="31289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28" name="Line 32"/>
          <p:cNvSpPr>
            <a:spLocks noChangeShapeType="1"/>
          </p:cNvSpPr>
          <p:nvPr/>
        </p:nvSpPr>
        <p:spPr bwMode="auto">
          <a:xfrm flipV="1">
            <a:off x="2774950" y="3706812"/>
            <a:ext cx="1588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29" name="Line 33"/>
          <p:cNvSpPr>
            <a:spLocks noChangeShapeType="1"/>
          </p:cNvSpPr>
          <p:nvPr/>
        </p:nvSpPr>
        <p:spPr bwMode="auto">
          <a:xfrm>
            <a:off x="2171700" y="2690812"/>
            <a:ext cx="203200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0" name="Line 34"/>
          <p:cNvSpPr>
            <a:spLocks noChangeShapeType="1"/>
          </p:cNvSpPr>
          <p:nvPr/>
        </p:nvSpPr>
        <p:spPr bwMode="auto">
          <a:xfrm flipH="1" flipV="1">
            <a:off x="2360613" y="2801937"/>
            <a:ext cx="4064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1" name="Line 35"/>
          <p:cNvSpPr>
            <a:spLocks noChangeShapeType="1"/>
          </p:cNvSpPr>
          <p:nvPr/>
        </p:nvSpPr>
        <p:spPr bwMode="auto">
          <a:xfrm flipH="1" flipV="1">
            <a:off x="2163763" y="3265487"/>
            <a:ext cx="61595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2" name="Line 36"/>
          <p:cNvSpPr>
            <a:spLocks noChangeShapeType="1"/>
          </p:cNvSpPr>
          <p:nvPr/>
        </p:nvSpPr>
        <p:spPr bwMode="auto">
          <a:xfrm>
            <a:off x="2354263" y="2795587"/>
            <a:ext cx="1587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3" name="Line 37"/>
          <p:cNvSpPr>
            <a:spLocks noChangeShapeType="1"/>
          </p:cNvSpPr>
          <p:nvPr/>
        </p:nvSpPr>
        <p:spPr bwMode="auto">
          <a:xfrm>
            <a:off x="2163763" y="2420937"/>
            <a:ext cx="1587" cy="857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4" name="Line 38"/>
          <p:cNvSpPr>
            <a:spLocks noChangeShapeType="1"/>
          </p:cNvSpPr>
          <p:nvPr/>
        </p:nvSpPr>
        <p:spPr bwMode="auto">
          <a:xfrm>
            <a:off x="2347913" y="3722687"/>
            <a:ext cx="438150" cy="317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35" name="Oval 39"/>
          <p:cNvSpPr>
            <a:spLocks noChangeArrowheads="1"/>
          </p:cNvSpPr>
          <p:nvPr/>
        </p:nvSpPr>
        <p:spPr bwMode="auto">
          <a:xfrm>
            <a:off x="2135188" y="26701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36" name="Oval 40"/>
          <p:cNvSpPr>
            <a:spLocks noChangeArrowheads="1"/>
          </p:cNvSpPr>
          <p:nvPr/>
        </p:nvSpPr>
        <p:spPr bwMode="auto">
          <a:xfrm>
            <a:off x="2135188" y="323532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37" name="Text Box 41"/>
          <p:cNvSpPr txBox="1">
            <a:spLocks noChangeArrowheads="1"/>
          </p:cNvSpPr>
          <p:nvPr/>
        </p:nvSpPr>
        <p:spPr bwMode="auto">
          <a:xfrm>
            <a:off x="2620963" y="30400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88138" name="Text Box 42"/>
          <p:cNvSpPr txBox="1">
            <a:spLocks noChangeArrowheads="1"/>
          </p:cNvSpPr>
          <p:nvPr/>
        </p:nvSpPr>
        <p:spPr bwMode="auto">
          <a:xfrm>
            <a:off x="2124075" y="3644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8139" name="Text Box 43"/>
          <p:cNvSpPr txBox="1">
            <a:spLocks noChangeArrowheads="1"/>
          </p:cNvSpPr>
          <p:nvPr/>
        </p:nvSpPr>
        <p:spPr bwMode="auto">
          <a:xfrm>
            <a:off x="1914525" y="25273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40" name="Line 44"/>
          <p:cNvSpPr>
            <a:spLocks noChangeShapeType="1"/>
          </p:cNvSpPr>
          <p:nvPr/>
        </p:nvSpPr>
        <p:spPr bwMode="auto">
          <a:xfrm>
            <a:off x="2355850" y="2805112"/>
            <a:ext cx="679450" cy="12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1" name="Line 45"/>
          <p:cNvSpPr>
            <a:spLocks noChangeShapeType="1"/>
          </p:cNvSpPr>
          <p:nvPr/>
        </p:nvSpPr>
        <p:spPr bwMode="auto">
          <a:xfrm flipH="1">
            <a:off x="2768600" y="2919412"/>
            <a:ext cx="279400" cy="781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2" name="Line 46"/>
          <p:cNvSpPr>
            <a:spLocks noChangeShapeType="1"/>
          </p:cNvSpPr>
          <p:nvPr/>
        </p:nvSpPr>
        <p:spPr bwMode="auto">
          <a:xfrm>
            <a:off x="3048000" y="2925762"/>
            <a:ext cx="984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3" name="Line 47"/>
          <p:cNvSpPr>
            <a:spLocks noChangeShapeType="1"/>
          </p:cNvSpPr>
          <p:nvPr/>
        </p:nvSpPr>
        <p:spPr bwMode="auto">
          <a:xfrm flipH="1" flipV="1">
            <a:off x="3333750" y="2792412"/>
            <a:ext cx="704850" cy="139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4" name="Line 48"/>
          <p:cNvSpPr>
            <a:spLocks noChangeShapeType="1"/>
          </p:cNvSpPr>
          <p:nvPr/>
        </p:nvSpPr>
        <p:spPr bwMode="auto">
          <a:xfrm flipH="1">
            <a:off x="3778250" y="2932112"/>
            <a:ext cx="260350" cy="781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5" name="Freeform 49"/>
          <p:cNvSpPr>
            <a:spLocks/>
          </p:cNvSpPr>
          <p:nvPr/>
        </p:nvSpPr>
        <p:spPr bwMode="auto">
          <a:xfrm>
            <a:off x="2165350" y="2398712"/>
            <a:ext cx="869950" cy="533400"/>
          </a:xfrm>
          <a:custGeom>
            <a:avLst/>
            <a:gdLst>
              <a:gd name="T0" fmla="*/ 2147483647 w 548"/>
              <a:gd name="T1" fmla="*/ 2147483647 h 336"/>
              <a:gd name="T2" fmla="*/ 0 w 548"/>
              <a:gd name="T3" fmla="*/ 0 h 3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8" h="336">
                <a:moveTo>
                  <a:pt x="548" y="336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6" name="Line 50"/>
          <p:cNvSpPr>
            <a:spLocks noChangeShapeType="1"/>
          </p:cNvSpPr>
          <p:nvPr/>
        </p:nvSpPr>
        <p:spPr bwMode="auto">
          <a:xfrm>
            <a:off x="2159000" y="3579812"/>
            <a:ext cx="1250950" cy="9271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47" name="Oval 51"/>
          <p:cNvSpPr>
            <a:spLocks noChangeArrowheads="1"/>
          </p:cNvSpPr>
          <p:nvPr/>
        </p:nvSpPr>
        <p:spPr bwMode="auto">
          <a:xfrm>
            <a:off x="3309938" y="27590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48" name="Text Box 52"/>
          <p:cNvSpPr txBox="1">
            <a:spLocks noChangeArrowheads="1"/>
          </p:cNvSpPr>
          <p:nvPr/>
        </p:nvSpPr>
        <p:spPr bwMode="auto">
          <a:xfrm>
            <a:off x="2811463" y="36941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88149" name="Text Box 53"/>
          <p:cNvSpPr txBox="1">
            <a:spLocks noChangeArrowheads="1"/>
          </p:cNvSpPr>
          <p:nvPr/>
        </p:nvSpPr>
        <p:spPr bwMode="auto">
          <a:xfrm>
            <a:off x="2627313" y="39830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88150" name="Oval 54"/>
          <p:cNvSpPr>
            <a:spLocks noChangeArrowheads="1"/>
          </p:cNvSpPr>
          <p:nvPr/>
        </p:nvSpPr>
        <p:spPr bwMode="auto">
          <a:xfrm>
            <a:off x="2332038" y="277812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1" name="Oval 55"/>
          <p:cNvSpPr>
            <a:spLocks noChangeArrowheads="1"/>
          </p:cNvSpPr>
          <p:nvPr/>
        </p:nvSpPr>
        <p:spPr bwMode="auto">
          <a:xfrm>
            <a:off x="4002088" y="28987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2" name="Oval 56"/>
          <p:cNvSpPr>
            <a:spLocks noChangeArrowheads="1"/>
          </p:cNvSpPr>
          <p:nvPr/>
        </p:nvSpPr>
        <p:spPr bwMode="auto">
          <a:xfrm>
            <a:off x="2135188" y="237172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3" name="Oval 57"/>
          <p:cNvSpPr>
            <a:spLocks noChangeArrowheads="1"/>
          </p:cNvSpPr>
          <p:nvPr/>
        </p:nvSpPr>
        <p:spPr bwMode="auto">
          <a:xfrm>
            <a:off x="3011488" y="28987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4" name="Oval 58"/>
          <p:cNvSpPr>
            <a:spLocks noChangeArrowheads="1"/>
          </p:cNvSpPr>
          <p:nvPr/>
        </p:nvSpPr>
        <p:spPr bwMode="auto">
          <a:xfrm>
            <a:off x="2319338" y="36988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5" name="Oval 59"/>
          <p:cNvSpPr>
            <a:spLocks noChangeArrowheads="1"/>
          </p:cNvSpPr>
          <p:nvPr/>
        </p:nvSpPr>
        <p:spPr bwMode="auto">
          <a:xfrm>
            <a:off x="2738438" y="399732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6" name="Text Box 60"/>
          <p:cNvSpPr txBox="1">
            <a:spLocks noChangeArrowheads="1"/>
          </p:cNvSpPr>
          <p:nvPr/>
        </p:nvSpPr>
        <p:spPr bwMode="auto">
          <a:xfrm>
            <a:off x="2976563" y="26654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388157" name="Line 61"/>
          <p:cNvSpPr>
            <a:spLocks noChangeShapeType="1"/>
          </p:cNvSpPr>
          <p:nvPr/>
        </p:nvSpPr>
        <p:spPr bwMode="auto">
          <a:xfrm>
            <a:off x="3041650" y="2957512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58" name="Oval 62"/>
          <p:cNvSpPr>
            <a:spLocks noChangeArrowheads="1"/>
          </p:cNvSpPr>
          <p:nvPr/>
        </p:nvSpPr>
        <p:spPr bwMode="auto">
          <a:xfrm>
            <a:off x="3011488" y="420052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59" name="Oval 63"/>
          <p:cNvSpPr>
            <a:spLocks noChangeArrowheads="1"/>
          </p:cNvSpPr>
          <p:nvPr/>
        </p:nvSpPr>
        <p:spPr bwMode="auto">
          <a:xfrm>
            <a:off x="2738438" y="3673475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60" name="Text Box 64"/>
          <p:cNvSpPr txBox="1">
            <a:spLocks noChangeArrowheads="1"/>
          </p:cNvSpPr>
          <p:nvPr/>
        </p:nvSpPr>
        <p:spPr bwMode="auto">
          <a:xfrm>
            <a:off x="1912938" y="22526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61" name="Text Box 65"/>
          <p:cNvSpPr txBox="1">
            <a:spLocks noChangeArrowheads="1"/>
          </p:cNvSpPr>
          <p:nvPr/>
        </p:nvSpPr>
        <p:spPr bwMode="auto">
          <a:xfrm>
            <a:off x="3992563" y="26336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62" name="Text Box 66"/>
          <p:cNvSpPr txBox="1">
            <a:spLocks noChangeArrowheads="1"/>
          </p:cNvSpPr>
          <p:nvPr/>
        </p:nvSpPr>
        <p:spPr bwMode="auto">
          <a:xfrm>
            <a:off x="3262313" y="2919412"/>
            <a:ext cx="304800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388163" name="Freeform 67"/>
          <p:cNvSpPr>
            <a:spLocks/>
          </p:cNvSpPr>
          <p:nvPr/>
        </p:nvSpPr>
        <p:spPr bwMode="auto">
          <a:xfrm>
            <a:off x="3178175" y="2900362"/>
            <a:ext cx="225425" cy="406400"/>
          </a:xfrm>
          <a:custGeom>
            <a:avLst/>
            <a:gdLst>
              <a:gd name="T0" fmla="*/ 2147483647 w 78"/>
              <a:gd name="T1" fmla="*/ 0 h 136"/>
              <a:gd name="T2" fmla="*/ 2147483647 w 78"/>
              <a:gd name="T3" fmla="*/ 2147483647 h 136"/>
              <a:gd name="T4" fmla="*/ 2147483647 w 78"/>
              <a:gd name="T5" fmla="*/ 2147483647 h 136"/>
              <a:gd name="T6" fmla="*/ 2147483647 w 78"/>
              <a:gd name="T7" fmla="*/ 2147483647 h 1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" h="136">
                <a:moveTo>
                  <a:pt x="2" y="0"/>
                </a:moveTo>
                <a:cubicBezTo>
                  <a:pt x="1" y="17"/>
                  <a:pt x="0" y="34"/>
                  <a:pt x="6" y="52"/>
                </a:cubicBezTo>
                <a:cubicBezTo>
                  <a:pt x="12" y="70"/>
                  <a:pt x="26" y="94"/>
                  <a:pt x="38" y="108"/>
                </a:cubicBezTo>
                <a:cubicBezTo>
                  <a:pt x="50" y="122"/>
                  <a:pt x="60" y="128"/>
                  <a:pt x="78" y="136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64" name="Text Box 68"/>
          <p:cNvSpPr txBox="1">
            <a:spLocks noChangeArrowheads="1"/>
          </p:cNvSpPr>
          <p:nvPr/>
        </p:nvSpPr>
        <p:spPr bwMode="auto">
          <a:xfrm>
            <a:off x="1916113" y="2833687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γ</a:t>
            </a:r>
          </a:p>
        </p:txBody>
      </p:sp>
      <p:sp>
        <p:nvSpPr>
          <p:cNvPr id="388165" name="Text Box 69"/>
          <p:cNvSpPr txBox="1">
            <a:spLocks noChangeArrowheads="1"/>
          </p:cNvSpPr>
          <p:nvPr/>
        </p:nvSpPr>
        <p:spPr bwMode="auto">
          <a:xfrm>
            <a:off x="2411413" y="3779837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</a:t>
            </a:r>
            <a:r>
              <a:rPr lang="en-US" i="1" baseline="-25000">
                <a:latin typeface="Times New Roman" pitchFamily="18" charset="0"/>
              </a:rPr>
              <a:t>γ</a:t>
            </a:r>
          </a:p>
        </p:txBody>
      </p:sp>
      <p:sp>
        <p:nvSpPr>
          <p:cNvPr id="388166" name="Text Box 70"/>
          <p:cNvSpPr txBox="1">
            <a:spLocks noChangeArrowheads="1"/>
          </p:cNvSpPr>
          <p:nvPr/>
        </p:nvSpPr>
        <p:spPr bwMode="auto">
          <a:xfrm>
            <a:off x="5599113" y="2789237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</p:txBody>
      </p:sp>
      <p:sp>
        <p:nvSpPr>
          <p:cNvPr id="388167" name="Text Box 71"/>
          <p:cNvSpPr txBox="1">
            <a:spLocks noChangeArrowheads="1"/>
          </p:cNvSpPr>
          <p:nvPr/>
        </p:nvSpPr>
        <p:spPr bwMode="auto">
          <a:xfrm>
            <a:off x="5562600" y="3989387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 err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i="1" baseline="-25000" dirty="0" err="1">
                <a:solidFill>
                  <a:srgbClr val="CC0000"/>
                </a:solidFill>
                <a:latin typeface="Times New Roman" pitchFamily="18" charset="0"/>
              </a:rPr>
              <a:t>γ</a:t>
            </a:r>
            <a:endParaRPr lang="en-US" b="1" i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388168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322145"/>
              </p:ext>
            </p:extLst>
          </p:nvPr>
        </p:nvGraphicFramePr>
        <p:xfrm>
          <a:off x="5949950" y="369411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5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3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9950" y="3694112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69" name="Text Box 73"/>
          <p:cNvSpPr txBox="1">
            <a:spLocks noChangeArrowheads="1"/>
          </p:cNvSpPr>
          <p:nvPr/>
        </p:nvSpPr>
        <p:spPr bwMode="auto">
          <a:xfrm>
            <a:off x="5116513" y="3308350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70" name="Line 74"/>
          <p:cNvSpPr>
            <a:spLocks noChangeShapeType="1"/>
          </p:cNvSpPr>
          <p:nvPr/>
        </p:nvSpPr>
        <p:spPr bwMode="auto">
          <a:xfrm flipV="1">
            <a:off x="5878513" y="2222500"/>
            <a:ext cx="1587" cy="24066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1" name="Text Box 75"/>
          <p:cNvSpPr txBox="1">
            <a:spLocks noChangeArrowheads="1"/>
          </p:cNvSpPr>
          <p:nvPr/>
        </p:nvSpPr>
        <p:spPr bwMode="auto">
          <a:xfrm>
            <a:off x="5599113" y="4224337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8172" name="Line 76"/>
          <p:cNvSpPr>
            <a:spLocks noChangeShapeType="1"/>
          </p:cNvSpPr>
          <p:nvPr/>
        </p:nvSpPr>
        <p:spPr bwMode="auto">
          <a:xfrm>
            <a:off x="6840538" y="1916112"/>
            <a:ext cx="1587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3" name="Line 77"/>
          <p:cNvSpPr>
            <a:spLocks noChangeShapeType="1"/>
          </p:cNvSpPr>
          <p:nvPr/>
        </p:nvSpPr>
        <p:spPr bwMode="auto">
          <a:xfrm flipV="1">
            <a:off x="5880100" y="2219325"/>
            <a:ext cx="20574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4" name="Text Box 78"/>
          <p:cNvSpPr txBox="1">
            <a:spLocks noChangeArrowheads="1"/>
          </p:cNvSpPr>
          <p:nvPr/>
        </p:nvSpPr>
        <p:spPr bwMode="auto">
          <a:xfrm>
            <a:off x="7014210" y="2290762"/>
            <a:ext cx="3352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75" name="Text Box 79"/>
          <p:cNvSpPr txBox="1">
            <a:spLocks noChangeArrowheads="1"/>
          </p:cNvSpPr>
          <p:nvPr/>
        </p:nvSpPr>
        <p:spPr bwMode="auto">
          <a:xfrm>
            <a:off x="6913563" y="4718050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76" name="Text Box 80"/>
          <p:cNvSpPr txBox="1">
            <a:spLocks noChangeArrowheads="1"/>
          </p:cNvSpPr>
          <p:nvPr/>
        </p:nvSpPr>
        <p:spPr bwMode="auto">
          <a:xfrm>
            <a:off x="7753350" y="3057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177" name="Text Box 81"/>
          <p:cNvSpPr txBox="1">
            <a:spLocks noChangeArrowheads="1"/>
          </p:cNvSpPr>
          <p:nvPr/>
        </p:nvSpPr>
        <p:spPr bwMode="auto">
          <a:xfrm>
            <a:off x="5610225" y="24860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78" name="Freeform 82"/>
          <p:cNvSpPr>
            <a:spLocks/>
          </p:cNvSpPr>
          <p:nvPr/>
        </p:nvSpPr>
        <p:spPr bwMode="auto">
          <a:xfrm>
            <a:off x="6829425" y="3556000"/>
            <a:ext cx="300038" cy="27781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79" name="Line 83"/>
          <p:cNvSpPr>
            <a:spLocks noChangeShapeType="1"/>
          </p:cNvSpPr>
          <p:nvPr/>
        </p:nvSpPr>
        <p:spPr bwMode="auto">
          <a:xfrm>
            <a:off x="4995863" y="3554412"/>
            <a:ext cx="37655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0" name="Text Box 84"/>
          <p:cNvSpPr txBox="1">
            <a:spLocks noChangeArrowheads="1"/>
          </p:cNvSpPr>
          <p:nvPr/>
        </p:nvSpPr>
        <p:spPr bwMode="auto">
          <a:xfrm>
            <a:off x="6870700" y="32734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88181" name="Line 85"/>
          <p:cNvSpPr>
            <a:spLocks noChangeShapeType="1"/>
          </p:cNvSpPr>
          <p:nvPr/>
        </p:nvSpPr>
        <p:spPr bwMode="auto">
          <a:xfrm>
            <a:off x="5876925" y="2220912"/>
            <a:ext cx="3175" cy="100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2" name="Line 86"/>
          <p:cNvSpPr>
            <a:spLocks noChangeShapeType="1"/>
          </p:cNvSpPr>
          <p:nvPr/>
        </p:nvSpPr>
        <p:spPr bwMode="auto">
          <a:xfrm>
            <a:off x="5872163" y="3827462"/>
            <a:ext cx="3175" cy="81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3" name="Line 87"/>
          <p:cNvSpPr>
            <a:spLocks noChangeShapeType="1"/>
          </p:cNvSpPr>
          <p:nvPr/>
        </p:nvSpPr>
        <p:spPr bwMode="auto">
          <a:xfrm flipV="1">
            <a:off x="5830888" y="4370387"/>
            <a:ext cx="6223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4" name="Oval 88"/>
          <p:cNvSpPr>
            <a:spLocks noChangeArrowheads="1"/>
          </p:cNvSpPr>
          <p:nvPr/>
        </p:nvSpPr>
        <p:spPr bwMode="auto">
          <a:xfrm>
            <a:off x="5827713" y="43307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85" name="Line 89"/>
          <p:cNvSpPr>
            <a:spLocks noChangeShapeType="1"/>
          </p:cNvSpPr>
          <p:nvPr/>
        </p:nvSpPr>
        <p:spPr bwMode="auto">
          <a:xfrm>
            <a:off x="6416675" y="4379912"/>
            <a:ext cx="4508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6" name="Freeform 90"/>
          <p:cNvSpPr>
            <a:spLocks/>
          </p:cNvSpPr>
          <p:nvPr/>
        </p:nvSpPr>
        <p:spPr bwMode="auto">
          <a:xfrm>
            <a:off x="6842125" y="3536950"/>
            <a:ext cx="847725" cy="84931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7" name="Line 91"/>
          <p:cNvSpPr>
            <a:spLocks noChangeShapeType="1"/>
          </p:cNvSpPr>
          <p:nvPr/>
        </p:nvSpPr>
        <p:spPr bwMode="auto">
          <a:xfrm flipV="1">
            <a:off x="5875338" y="4624387"/>
            <a:ext cx="501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8" name="Line 92"/>
          <p:cNvSpPr>
            <a:spLocks noChangeShapeType="1"/>
          </p:cNvSpPr>
          <p:nvPr/>
        </p:nvSpPr>
        <p:spPr bwMode="auto">
          <a:xfrm>
            <a:off x="6346825" y="4621212"/>
            <a:ext cx="4889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89" name="Freeform 93"/>
          <p:cNvSpPr>
            <a:spLocks/>
          </p:cNvSpPr>
          <p:nvPr/>
        </p:nvSpPr>
        <p:spPr bwMode="auto">
          <a:xfrm>
            <a:off x="6823075" y="3562350"/>
            <a:ext cx="1119188" cy="10588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0" name="Line 94"/>
          <p:cNvSpPr>
            <a:spLocks noChangeShapeType="1"/>
          </p:cNvSpPr>
          <p:nvPr/>
        </p:nvSpPr>
        <p:spPr bwMode="auto">
          <a:xfrm>
            <a:off x="5865813" y="2589212"/>
            <a:ext cx="1295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1" name="Line 95"/>
          <p:cNvSpPr>
            <a:spLocks noChangeShapeType="1"/>
          </p:cNvSpPr>
          <p:nvPr/>
        </p:nvSpPr>
        <p:spPr bwMode="auto">
          <a:xfrm>
            <a:off x="5872163" y="3230562"/>
            <a:ext cx="1803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2" name="Line 96"/>
          <p:cNvSpPr>
            <a:spLocks noChangeShapeType="1"/>
          </p:cNvSpPr>
          <p:nvPr/>
        </p:nvSpPr>
        <p:spPr bwMode="auto">
          <a:xfrm>
            <a:off x="7129463" y="2601912"/>
            <a:ext cx="1587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3" name="Line 97"/>
          <p:cNvSpPr>
            <a:spLocks noChangeShapeType="1"/>
          </p:cNvSpPr>
          <p:nvPr/>
        </p:nvSpPr>
        <p:spPr bwMode="auto">
          <a:xfrm>
            <a:off x="7675563" y="3243262"/>
            <a:ext cx="1587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4" name="Line 98"/>
          <p:cNvSpPr>
            <a:spLocks noChangeShapeType="1"/>
          </p:cNvSpPr>
          <p:nvPr/>
        </p:nvSpPr>
        <p:spPr bwMode="auto">
          <a:xfrm>
            <a:off x="7142163" y="2576512"/>
            <a:ext cx="527050" cy="641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5" name="Oval 99"/>
          <p:cNvSpPr>
            <a:spLocks noChangeArrowheads="1"/>
          </p:cNvSpPr>
          <p:nvPr/>
        </p:nvSpPr>
        <p:spPr bwMode="auto">
          <a:xfrm>
            <a:off x="5830888" y="318928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96" name="Oval 100"/>
          <p:cNvSpPr>
            <a:spLocks noChangeArrowheads="1"/>
          </p:cNvSpPr>
          <p:nvPr/>
        </p:nvSpPr>
        <p:spPr bwMode="auto">
          <a:xfrm>
            <a:off x="5837238" y="25495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197" name="Text Box 101"/>
          <p:cNvSpPr txBox="1">
            <a:spLocks noChangeArrowheads="1"/>
          </p:cNvSpPr>
          <p:nvPr/>
        </p:nvSpPr>
        <p:spPr bwMode="auto">
          <a:xfrm>
            <a:off x="5591175" y="3022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198" name="Line 102"/>
          <p:cNvSpPr>
            <a:spLocks noChangeShapeType="1"/>
          </p:cNvSpPr>
          <p:nvPr/>
        </p:nvSpPr>
        <p:spPr bwMode="auto">
          <a:xfrm flipV="1">
            <a:off x="5875338" y="3830637"/>
            <a:ext cx="5016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199" name="Line 103"/>
          <p:cNvSpPr>
            <a:spLocks noChangeShapeType="1"/>
          </p:cNvSpPr>
          <p:nvPr/>
        </p:nvSpPr>
        <p:spPr bwMode="auto">
          <a:xfrm>
            <a:off x="6346825" y="3827462"/>
            <a:ext cx="4889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0" name="Oval 104"/>
          <p:cNvSpPr>
            <a:spLocks noChangeArrowheads="1"/>
          </p:cNvSpPr>
          <p:nvPr/>
        </p:nvSpPr>
        <p:spPr bwMode="auto">
          <a:xfrm>
            <a:off x="5840413" y="37973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01" name="Text Box 105"/>
          <p:cNvSpPr txBox="1">
            <a:spLocks noChangeArrowheads="1"/>
          </p:cNvSpPr>
          <p:nvPr/>
        </p:nvSpPr>
        <p:spPr bwMode="auto">
          <a:xfrm>
            <a:off x="5618163" y="44704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8202" name="Text Box 106"/>
          <p:cNvSpPr txBox="1">
            <a:spLocks noChangeArrowheads="1"/>
          </p:cNvSpPr>
          <p:nvPr/>
        </p:nvSpPr>
        <p:spPr bwMode="auto">
          <a:xfrm>
            <a:off x="5629275" y="37147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8203" name="Text Box 107"/>
          <p:cNvSpPr txBox="1">
            <a:spLocks noChangeArrowheads="1"/>
          </p:cNvSpPr>
          <p:nvPr/>
        </p:nvSpPr>
        <p:spPr bwMode="auto">
          <a:xfrm>
            <a:off x="8023225" y="21129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88204" name="Line 108"/>
          <p:cNvSpPr>
            <a:spLocks noChangeShapeType="1"/>
          </p:cNvSpPr>
          <p:nvPr/>
        </p:nvSpPr>
        <p:spPr bwMode="auto">
          <a:xfrm flipV="1">
            <a:off x="7943850" y="2201862"/>
            <a:ext cx="0" cy="135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5" name="Line 109"/>
          <p:cNvSpPr>
            <a:spLocks noChangeShapeType="1"/>
          </p:cNvSpPr>
          <p:nvPr/>
        </p:nvSpPr>
        <p:spPr bwMode="auto">
          <a:xfrm flipV="1">
            <a:off x="7137400" y="2220912"/>
            <a:ext cx="806450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6" name="Line 110"/>
          <p:cNvSpPr>
            <a:spLocks noChangeShapeType="1"/>
          </p:cNvSpPr>
          <p:nvPr/>
        </p:nvSpPr>
        <p:spPr bwMode="auto">
          <a:xfrm flipH="1">
            <a:off x="7677150" y="2227262"/>
            <a:ext cx="260350" cy="1022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207" name="Text Box 111"/>
          <p:cNvSpPr txBox="1">
            <a:spLocks noChangeArrowheads="1"/>
          </p:cNvSpPr>
          <p:nvPr/>
        </p:nvSpPr>
        <p:spPr bwMode="auto">
          <a:xfrm>
            <a:off x="5610225" y="2108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88208" name="Oval 112"/>
          <p:cNvSpPr>
            <a:spLocks noChangeArrowheads="1"/>
          </p:cNvSpPr>
          <p:nvPr/>
        </p:nvSpPr>
        <p:spPr bwMode="auto">
          <a:xfrm>
            <a:off x="5843588" y="4600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09" name="Oval 113"/>
          <p:cNvSpPr>
            <a:spLocks noChangeArrowheads="1"/>
          </p:cNvSpPr>
          <p:nvPr/>
        </p:nvSpPr>
        <p:spPr bwMode="auto">
          <a:xfrm>
            <a:off x="5837238" y="21875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0" name="Oval 114"/>
          <p:cNvSpPr>
            <a:spLocks noChangeArrowheads="1"/>
          </p:cNvSpPr>
          <p:nvPr/>
        </p:nvSpPr>
        <p:spPr bwMode="auto">
          <a:xfrm>
            <a:off x="7100888" y="25479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1" name="Oval 115"/>
          <p:cNvSpPr>
            <a:spLocks noChangeArrowheads="1"/>
          </p:cNvSpPr>
          <p:nvPr/>
        </p:nvSpPr>
        <p:spPr bwMode="auto">
          <a:xfrm>
            <a:off x="7640638" y="317658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2" name="Oval 116"/>
          <p:cNvSpPr>
            <a:spLocks noChangeArrowheads="1"/>
          </p:cNvSpPr>
          <p:nvPr/>
        </p:nvSpPr>
        <p:spPr bwMode="auto">
          <a:xfrm>
            <a:off x="7907338" y="2192337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213" name="Text Box 117"/>
          <p:cNvSpPr txBox="1">
            <a:spLocks noChangeArrowheads="1"/>
          </p:cNvSpPr>
          <p:nvPr/>
        </p:nvSpPr>
        <p:spPr bwMode="auto">
          <a:xfrm>
            <a:off x="8348663" y="3543300"/>
            <a:ext cx="673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y</a:t>
            </a:r>
            <a:endParaRPr lang="en-US" sz="1400" baseline="-25000">
              <a:latin typeface="Times New Roman" pitchFamily="18" charset="0"/>
            </a:endParaRPr>
          </a:p>
        </p:txBody>
      </p:sp>
      <p:sp>
        <p:nvSpPr>
          <p:cNvPr id="388214" name="Text Box 118"/>
          <p:cNvSpPr txBox="1">
            <a:spLocks noChangeArrowheads="1"/>
          </p:cNvSpPr>
          <p:nvPr/>
        </p:nvSpPr>
        <p:spPr bwMode="auto">
          <a:xfrm>
            <a:off x="6907213" y="1865312"/>
            <a:ext cx="56673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z</a:t>
            </a:r>
            <a:endParaRPr lang="en-US" sz="1400" baseline="-25000">
              <a:latin typeface="Times New Roman" pitchFamily="18" charset="0"/>
            </a:endParaRPr>
          </a:p>
        </p:txBody>
      </p:sp>
      <p:pic>
        <p:nvPicPr>
          <p:cNvPr id="119" name="Picture 1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1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8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8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8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"/>
                                        <p:tgtEl>
                                          <p:spTgt spid="3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1" grpId="0"/>
      <p:bldP spid="388102" grpId="0"/>
      <p:bldP spid="388103" grpId="0" animBg="1"/>
      <p:bldP spid="388104" grpId="0" animBg="1"/>
      <p:bldP spid="388105" grpId="0" animBg="1"/>
      <p:bldP spid="388106" grpId="0"/>
      <p:bldP spid="388107" grpId="0"/>
      <p:bldP spid="388108" grpId="0"/>
      <p:bldP spid="388109" grpId="0"/>
      <p:bldP spid="388110" grpId="0"/>
      <p:bldP spid="388111" grpId="0"/>
      <p:bldP spid="388112" grpId="0"/>
      <p:bldP spid="388113" grpId="0"/>
      <p:bldP spid="388114" grpId="0"/>
      <p:bldP spid="388115" grpId="0" animBg="1"/>
      <p:bldP spid="388116" grpId="0" animBg="1"/>
      <p:bldP spid="388117" grpId="0" animBg="1"/>
      <p:bldP spid="388118" grpId="0" animBg="1"/>
      <p:bldP spid="388119" grpId="0" animBg="1"/>
      <p:bldP spid="388120" grpId="0"/>
      <p:bldP spid="388121" grpId="0" animBg="1"/>
      <p:bldP spid="388122" grpId="0"/>
      <p:bldP spid="388123" grpId="0"/>
      <p:bldP spid="388124" grpId="0" animBg="1"/>
      <p:bldP spid="388125" grpId="0"/>
      <p:bldP spid="388126" grpId="0" animBg="1"/>
      <p:bldP spid="388127" grpId="0"/>
      <p:bldP spid="388128" grpId="0" animBg="1"/>
      <p:bldP spid="388129" grpId="0" animBg="1"/>
      <p:bldP spid="388130" grpId="0" animBg="1"/>
      <p:bldP spid="388131" grpId="0" animBg="1"/>
      <p:bldP spid="388132" grpId="0" animBg="1"/>
      <p:bldP spid="388133" grpId="0" animBg="1"/>
      <p:bldP spid="388134" grpId="0" animBg="1"/>
      <p:bldP spid="388135" grpId="0" animBg="1"/>
      <p:bldP spid="388136" grpId="0" animBg="1"/>
      <p:bldP spid="388137" grpId="0"/>
      <p:bldP spid="388138" grpId="0"/>
      <p:bldP spid="388139" grpId="0"/>
      <p:bldP spid="388140" grpId="0" animBg="1"/>
      <p:bldP spid="388141" grpId="0" animBg="1"/>
      <p:bldP spid="388142" grpId="0" animBg="1"/>
      <p:bldP spid="388143" grpId="0" animBg="1"/>
      <p:bldP spid="388144" grpId="0" animBg="1"/>
      <p:bldP spid="388145" grpId="0" animBg="1"/>
      <p:bldP spid="388146" grpId="0" animBg="1"/>
      <p:bldP spid="388147" grpId="0" animBg="1"/>
      <p:bldP spid="388148" grpId="0"/>
      <p:bldP spid="388149" grpId="0"/>
      <p:bldP spid="388150" grpId="0" animBg="1"/>
      <p:bldP spid="388151" grpId="0" animBg="1"/>
      <p:bldP spid="388152" grpId="0" animBg="1"/>
      <p:bldP spid="388153" grpId="0" animBg="1"/>
      <p:bldP spid="388154" grpId="0" animBg="1"/>
      <p:bldP spid="388155" grpId="0" animBg="1"/>
      <p:bldP spid="388156" grpId="0"/>
      <p:bldP spid="388157" grpId="0" animBg="1"/>
      <p:bldP spid="388158" grpId="0" animBg="1"/>
      <p:bldP spid="388159" grpId="0" animBg="1"/>
      <p:bldP spid="388160" grpId="0"/>
      <p:bldP spid="388161" grpId="0"/>
      <p:bldP spid="388162" grpId="0"/>
      <p:bldP spid="388163" grpId="0" animBg="1"/>
      <p:bldP spid="388164" grpId="0"/>
      <p:bldP spid="388165" grpId="0"/>
      <p:bldP spid="388166" grpId="0"/>
      <p:bldP spid="388167" grpId="0"/>
      <p:bldP spid="388169" grpId="0"/>
      <p:bldP spid="388170" grpId="0" animBg="1"/>
      <p:bldP spid="388171" grpId="0"/>
      <p:bldP spid="388172" grpId="0" animBg="1"/>
      <p:bldP spid="388173" grpId="0" animBg="1"/>
      <p:bldP spid="388174" grpId="0"/>
      <p:bldP spid="388175" grpId="0"/>
      <p:bldP spid="388176" grpId="0"/>
      <p:bldP spid="388177" grpId="0"/>
      <p:bldP spid="388178" grpId="0" animBg="1"/>
      <p:bldP spid="388179" grpId="0" animBg="1"/>
      <p:bldP spid="388180" grpId="0"/>
      <p:bldP spid="388181" grpId="0" animBg="1"/>
      <p:bldP spid="388182" grpId="0" animBg="1"/>
      <p:bldP spid="388183" grpId="0" animBg="1"/>
      <p:bldP spid="388184" grpId="0" animBg="1"/>
      <p:bldP spid="388185" grpId="0" animBg="1"/>
      <p:bldP spid="388186" grpId="0" animBg="1"/>
      <p:bldP spid="388187" grpId="0" animBg="1"/>
      <p:bldP spid="388188" grpId="0" animBg="1"/>
      <p:bldP spid="388189" grpId="0" animBg="1"/>
      <p:bldP spid="388190" grpId="0" animBg="1"/>
      <p:bldP spid="388191" grpId="0" animBg="1"/>
      <p:bldP spid="388192" grpId="0" animBg="1"/>
      <p:bldP spid="388193" grpId="0" animBg="1"/>
      <p:bldP spid="388194" grpId="0" animBg="1"/>
      <p:bldP spid="388195" grpId="0" animBg="1"/>
      <p:bldP spid="388196" grpId="0" animBg="1"/>
      <p:bldP spid="388197" grpId="0"/>
      <p:bldP spid="388198" grpId="0" animBg="1"/>
      <p:bldP spid="388199" grpId="0" animBg="1"/>
      <p:bldP spid="388200" grpId="0" animBg="1"/>
      <p:bldP spid="388201" grpId="0"/>
      <p:bldP spid="388202" grpId="0"/>
      <p:bldP spid="388203" grpId="0"/>
      <p:bldP spid="388204" grpId="0" animBg="1"/>
      <p:bldP spid="388205" grpId="0" animBg="1"/>
      <p:bldP spid="388206" grpId="0" animBg="1"/>
      <p:bldP spid="388207" grpId="0"/>
      <p:bldP spid="388208" grpId="0" animBg="1"/>
      <p:bldP spid="388209" grpId="0" animBg="1"/>
      <p:bldP spid="388210" grpId="0" animBg="1"/>
      <p:bldP spid="388211" grpId="0" animBg="1"/>
      <p:bldP spid="388212" grpId="0" animBg="1"/>
      <p:bldP spid="388213" grpId="0"/>
      <p:bldP spid="3882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220663" y="1110476"/>
            <a:ext cx="8574087" cy="157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4.5-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(</a:t>
            </a:r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toán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liên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4.5.1- </a:t>
            </a: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toán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cơ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</a:rPr>
              <a:t> 1</a:t>
            </a:r>
            <a:endParaRPr lang="en-US" sz="1600" dirty="0">
              <a:latin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Cho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α(</a:t>
            </a:r>
            <a:r>
              <a:rPr lang="en-US" b="1" dirty="0" err="1">
                <a:latin typeface="Times New Roman" pitchFamily="18" charset="0"/>
              </a:rPr>
              <a:t>a,b</a:t>
            </a:r>
            <a:r>
              <a:rPr lang="en-US" b="1" dirty="0">
                <a:latin typeface="Times New Roman" pitchFamily="18" charset="0"/>
              </a:rPr>
              <a:t>),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thuộc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(α).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Biết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đứng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bằng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i="1" baseline="-25000" dirty="0">
                <a:latin typeface="Times New Roman" pitchFamily="18" charset="0"/>
              </a:rPr>
              <a:t>1 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1905000" y="6477000"/>
            <a:ext cx="6529388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39. </a:t>
            </a:r>
            <a:r>
              <a:rPr lang="en-US" i="1" dirty="0" err="1">
                <a:latin typeface="Times New Roman" pitchFamily="18" charset="0"/>
              </a:rPr>
              <a:t>Bài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toán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cơ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bản</a:t>
            </a:r>
            <a:r>
              <a:rPr lang="en-US" i="1" dirty="0">
                <a:latin typeface="Times New Roman" pitchFamily="18" charset="0"/>
              </a:rPr>
              <a:t> 1</a:t>
            </a: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68644" name="Line 4"/>
          <p:cNvSpPr>
            <a:spLocks noChangeShapeType="1"/>
          </p:cNvSpPr>
          <p:nvPr/>
        </p:nvSpPr>
        <p:spPr bwMode="auto">
          <a:xfrm>
            <a:off x="3775075" y="3158351"/>
            <a:ext cx="982663" cy="1098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5" name="Line 5"/>
          <p:cNvSpPr>
            <a:spLocks noChangeShapeType="1"/>
          </p:cNvSpPr>
          <p:nvPr/>
        </p:nvSpPr>
        <p:spPr bwMode="auto">
          <a:xfrm flipH="1">
            <a:off x="3797300" y="5103039"/>
            <a:ext cx="1050925" cy="1062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6" name="Text Box 6"/>
          <p:cNvSpPr txBox="1">
            <a:spLocks noChangeArrowheads="1"/>
          </p:cNvSpPr>
          <p:nvPr/>
        </p:nvSpPr>
        <p:spPr bwMode="auto">
          <a:xfrm>
            <a:off x="3870325" y="291387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8647" name="Text Box 7"/>
          <p:cNvSpPr txBox="1">
            <a:spLocks noChangeArrowheads="1"/>
          </p:cNvSpPr>
          <p:nvPr/>
        </p:nvSpPr>
        <p:spPr bwMode="auto">
          <a:xfrm>
            <a:off x="4767263" y="397273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4800600" y="520940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8649" name="Text Box 9"/>
          <p:cNvSpPr txBox="1">
            <a:spLocks noChangeArrowheads="1"/>
          </p:cNvSpPr>
          <p:nvPr/>
        </p:nvSpPr>
        <p:spPr bwMode="auto">
          <a:xfrm>
            <a:off x="3875088" y="612380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8650" name="Line 10"/>
          <p:cNvSpPr>
            <a:spLocks noChangeShapeType="1"/>
          </p:cNvSpPr>
          <p:nvPr/>
        </p:nvSpPr>
        <p:spPr bwMode="auto">
          <a:xfrm flipH="1" flipV="1">
            <a:off x="2581275" y="5391964"/>
            <a:ext cx="1244600" cy="771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1" name="Line 11"/>
          <p:cNvSpPr>
            <a:spLocks noChangeShapeType="1"/>
          </p:cNvSpPr>
          <p:nvPr/>
        </p:nvSpPr>
        <p:spPr bwMode="auto">
          <a:xfrm flipH="1">
            <a:off x="2671763" y="3155176"/>
            <a:ext cx="1125537" cy="995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2" name="Line 12"/>
          <p:cNvSpPr>
            <a:spLocks noChangeShapeType="1"/>
          </p:cNvSpPr>
          <p:nvPr/>
        </p:nvSpPr>
        <p:spPr bwMode="auto">
          <a:xfrm>
            <a:off x="3797300" y="3128189"/>
            <a:ext cx="0" cy="305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3" name="Oval 13"/>
          <p:cNvSpPr>
            <a:spLocks noChangeArrowheads="1"/>
          </p:cNvSpPr>
          <p:nvPr/>
        </p:nvSpPr>
        <p:spPr bwMode="auto">
          <a:xfrm>
            <a:off x="3754438" y="3113901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54" name="Oval 14"/>
          <p:cNvSpPr>
            <a:spLocks noChangeArrowheads="1"/>
          </p:cNvSpPr>
          <p:nvPr/>
        </p:nvSpPr>
        <p:spPr bwMode="auto">
          <a:xfrm>
            <a:off x="3767138" y="612697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2603500" y="41314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8656" name="Text Box 16"/>
          <p:cNvSpPr txBox="1">
            <a:spLocks noChangeArrowheads="1"/>
          </p:cNvSpPr>
          <p:nvPr/>
        </p:nvSpPr>
        <p:spPr bwMode="auto">
          <a:xfrm>
            <a:off x="2984500" y="5693589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657" name="Line 17"/>
          <p:cNvSpPr>
            <a:spLocks noChangeShapeType="1"/>
          </p:cNvSpPr>
          <p:nvPr/>
        </p:nvSpPr>
        <p:spPr bwMode="auto">
          <a:xfrm flipV="1">
            <a:off x="2517775" y="3418701"/>
            <a:ext cx="2532063" cy="4445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4711700" y="318375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659" name="Line 19"/>
          <p:cNvSpPr>
            <a:spLocks noChangeShapeType="1"/>
          </p:cNvSpPr>
          <p:nvPr/>
        </p:nvSpPr>
        <p:spPr bwMode="auto">
          <a:xfrm>
            <a:off x="3098800" y="3764776"/>
            <a:ext cx="0" cy="1019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0" name="Line 20"/>
          <p:cNvSpPr>
            <a:spLocks noChangeShapeType="1"/>
          </p:cNvSpPr>
          <p:nvPr/>
        </p:nvSpPr>
        <p:spPr bwMode="auto">
          <a:xfrm>
            <a:off x="4135438" y="4702989"/>
            <a:ext cx="0" cy="1112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1" name="Line 21"/>
          <p:cNvSpPr>
            <a:spLocks noChangeShapeType="1"/>
          </p:cNvSpPr>
          <p:nvPr/>
        </p:nvSpPr>
        <p:spPr bwMode="auto">
          <a:xfrm>
            <a:off x="2679700" y="5680889"/>
            <a:ext cx="2395538" cy="2587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2" name="Text Box 22"/>
          <p:cNvSpPr txBox="1">
            <a:spLocks noChangeArrowheads="1"/>
          </p:cNvSpPr>
          <p:nvPr/>
        </p:nvSpPr>
        <p:spPr bwMode="auto">
          <a:xfrm>
            <a:off x="4678363" y="588726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663" name="Oval 23"/>
          <p:cNvSpPr>
            <a:spLocks noChangeArrowheads="1"/>
          </p:cNvSpPr>
          <p:nvPr/>
        </p:nvSpPr>
        <p:spPr bwMode="auto">
          <a:xfrm>
            <a:off x="4083050" y="580312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4" name="Oval 24"/>
          <p:cNvSpPr>
            <a:spLocks noChangeArrowheads="1"/>
          </p:cNvSpPr>
          <p:nvPr/>
        </p:nvSpPr>
        <p:spPr bwMode="auto">
          <a:xfrm>
            <a:off x="3067050" y="3723501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5" name="Text Box 25"/>
          <p:cNvSpPr txBox="1">
            <a:spLocks noChangeArrowheads="1"/>
          </p:cNvSpPr>
          <p:nvPr/>
        </p:nvSpPr>
        <p:spPr bwMode="auto">
          <a:xfrm>
            <a:off x="2941638" y="3444101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666" name="Text Box 26"/>
          <p:cNvSpPr txBox="1">
            <a:spLocks noChangeArrowheads="1"/>
          </p:cNvSpPr>
          <p:nvPr/>
        </p:nvSpPr>
        <p:spPr bwMode="auto">
          <a:xfrm>
            <a:off x="4132263" y="3263126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8667" name="Text Box 27"/>
          <p:cNvSpPr txBox="1">
            <a:spLocks noChangeArrowheads="1"/>
          </p:cNvSpPr>
          <p:nvPr/>
        </p:nvSpPr>
        <p:spPr bwMode="auto">
          <a:xfrm>
            <a:off x="2801938" y="530306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8668" name="Text Box 28"/>
          <p:cNvSpPr txBox="1">
            <a:spLocks noChangeArrowheads="1"/>
          </p:cNvSpPr>
          <p:nvPr/>
        </p:nvSpPr>
        <p:spPr bwMode="auto">
          <a:xfrm>
            <a:off x="4144963" y="5855514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8726" name="Line 86"/>
          <p:cNvSpPr>
            <a:spLocks noChangeShapeType="1"/>
          </p:cNvSpPr>
          <p:nvPr/>
        </p:nvSpPr>
        <p:spPr bwMode="auto">
          <a:xfrm>
            <a:off x="3098800" y="4698226"/>
            <a:ext cx="0" cy="1019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7" name="Oval 87"/>
          <p:cNvSpPr>
            <a:spLocks noChangeArrowheads="1"/>
          </p:cNvSpPr>
          <p:nvPr/>
        </p:nvSpPr>
        <p:spPr bwMode="auto">
          <a:xfrm>
            <a:off x="3067050" y="568247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8" name="Line 88"/>
          <p:cNvSpPr>
            <a:spLocks noChangeShapeType="1"/>
          </p:cNvSpPr>
          <p:nvPr/>
        </p:nvSpPr>
        <p:spPr bwMode="auto">
          <a:xfrm>
            <a:off x="4137025" y="3574276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9" name="Oval 89"/>
          <p:cNvSpPr>
            <a:spLocks noChangeArrowheads="1"/>
          </p:cNvSpPr>
          <p:nvPr/>
        </p:nvSpPr>
        <p:spPr bwMode="auto">
          <a:xfrm>
            <a:off x="4105275" y="353776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286000" y="4615676"/>
            <a:ext cx="2954337" cy="274637"/>
            <a:chOff x="2286000" y="3886200"/>
            <a:chExt cx="2954337" cy="274637"/>
          </a:xfrm>
        </p:grpSpPr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2286000" y="4138612"/>
              <a:ext cx="2700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4935537" y="3886200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747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6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6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6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3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6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6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36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3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6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36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36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36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3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36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 animBg="1"/>
      <p:bldP spid="368645" grpId="0" animBg="1"/>
      <p:bldP spid="368646" grpId="0"/>
      <p:bldP spid="368647" grpId="0"/>
      <p:bldP spid="368648" grpId="0"/>
      <p:bldP spid="368649" grpId="0"/>
      <p:bldP spid="368650" grpId="0" animBg="1"/>
      <p:bldP spid="368651" grpId="0" animBg="1"/>
      <p:bldP spid="368652" grpId="0" animBg="1"/>
      <p:bldP spid="368653" grpId="0" animBg="1"/>
      <p:bldP spid="368654" grpId="0" animBg="1"/>
      <p:bldP spid="368655" grpId="0"/>
      <p:bldP spid="368656" grpId="0"/>
      <p:bldP spid="368657" grpId="0" animBg="1"/>
      <p:bldP spid="368658" grpId="0"/>
      <p:bldP spid="368659" grpId="0" animBg="1"/>
      <p:bldP spid="368660" grpId="0" animBg="1"/>
      <p:bldP spid="368661" grpId="0" animBg="1"/>
      <p:bldP spid="368662" grpId="0"/>
      <p:bldP spid="368663" grpId="0" animBg="1"/>
      <p:bldP spid="368664" grpId="0" animBg="1"/>
      <p:bldP spid="368665" grpId="0"/>
      <p:bldP spid="368666" grpId="0"/>
      <p:bldP spid="368667" grpId="0"/>
      <p:bldP spid="368668" grpId="0"/>
      <p:bldP spid="368726" grpId="0" animBg="1"/>
      <p:bldP spid="368727" grpId="0" animBg="1"/>
      <p:bldP spid="368728" grpId="0" animBg="1"/>
      <p:bldP spid="3687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ChangeArrowheads="1"/>
          </p:cNvSpPr>
          <p:nvPr/>
        </p:nvSpPr>
        <p:spPr bwMode="auto">
          <a:xfrm>
            <a:off x="-231775" y="1109663"/>
            <a:ext cx="5514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α( m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 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b="1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        </a:t>
            </a:r>
            <a:endParaRPr lang="en-US" b="1" dirty="0">
              <a:latin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M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≡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∩ n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b="1" i="1" dirty="0"/>
              <a:t>→ </a:t>
            </a:r>
            <a:r>
              <a:rPr lang="en-US" dirty="0">
                <a:latin typeface="Times New Roman" pitchFamily="18" charset="0"/>
              </a:rPr>
              <a:t>M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Symbol" pitchFamily="18" charset="2"/>
              </a:rPr>
              <a:t>Î </a:t>
            </a:r>
            <a:r>
              <a:rPr lang="en-US" dirty="0">
                <a:latin typeface="Times New Roman" pitchFamily="18" charset="0"/>
              </a:rPr>
              <a:t>x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≡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i="1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∩ x </a:t>
            </a:r>
            <a:r>
              <a:rPr lang="en-US" b="1" i="1" dirty="0"/>
              <a:t>→ </a:t>
            </a:r>
            <a:r>
              <a:rPr lang="en-US" dirty="0">
                <a:latin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Symbol" pitchFamily="18" charset="2"/>
              </a:rPr>
              <a:t>Î </a:t>
            </a:r>
            <a:r>
              <a:rPr lang="en-US" dirty="0">
                <a:latin typeface="Times New Roman" pitchFamily="18" charset="0"/>
              </a:rPr>
              <a:t>m</a:t>
            </a:r>
            <a:r>
              <a:rPr lang="en-US" baseline="-25000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- 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i="1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qua M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endParaRPr lang="en-US" dirty="0">
              <a:latin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-"/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CC0000"/>
                </a:solidFill>
                <a:latin typeface="Times New Roman" pitchFamily="18" charset="0"/>
              </a:rPr>
              <a:t>       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69667" name="Rectangle 3"/>
          <p:cNvSpPr>
            <a:spLocks noChangeArrowheads="1"/>
          </p:cNvSpPr>
          <p:nvPr/>
        </p:nvSpPr>
        <p:spPr bwMode="auto">
          <a:xfrm>
            <a:off x="4429125" y="4540250"/>
            <a:ext cx="43688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40.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về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bài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toán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cơ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bản</a:t>
            </a:r>
            <a:r>
              <a:rPr lang="en-US" i="1" dirty="0">
                <a:latin typeface="Times New Roman" pitchFamily="18" charset="0"/>
              </a:rPr>
              <a:t> 1</a:t>
            </a: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69668" name="Line 4"/>
          <p:cNvSpPr>
            <a:spLocks noChangeShapeType="1"/>
          </p:cNvSpPr>
          <p:nvPr/>
        </p:nvSpPr>
        <p:spPr bwMode="auto">
          <a:xfrm>
            <a:off x="4467225" y="3152775"/>
            <a:ext cx="4548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9" name="Line 5"/>
          <p:cNvSpPr>
            <a:spLocks noChangeShapeType="1"/>
          </p:cNvSpPr>
          <p:nvPr/>
        </p:nvSpPr>
        <p:spPr bwMode="auto">
          <a:xfrm>
            <a:off x="4864100" y="1776413"/>
            <a:ext cx="368141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0" name="Line 6"/>
          <p:cNvSpPr>
            <a:spLocks noChangeShapeType="1"/>
          </p:cNvSpPr>
          <p:nvPr/>
        </p:nvSpPr>
        <p:spPr bwMode="auto">
          <a:xfrm>
            <a:off x="4940300" y="4124325"/>
            <a:ext cx="35956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1" name="Line 7"/>
          <p:cNvSpPr>
            <a:spLocks noChangeShapeType="1"/>
          </p:cNvSpPr>
          <p:nvPr/>
        </p:nvSpPr>
        <p:spPr bwMode="auto">
          <a:xfrm>
            <a:off x="5715000" y="23987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2" name="Line 8"/>
          <p:cNvSpPr>
            <a:spLocks noChangeShapeType="1"/>
          </p:cNvSpPr>
          <p:nvPr/>
        </p:nvSpPr>
        <p:spPr bwMode="auto">
          <a:xfrm>
            <a:off x="5445125" y="1595438"/>
            <a:ext cx="2790825" cy="1811337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3" name="Line 9"/>
          <p:cNvSpPr>
            <a:spLocks noChangeShapeType="1"/>
          </p:cNvSpPr>
          <p:nvPr/>
        </p:nvSpPr>
        <p:spPr bwMode="auto">
          <a:xfrm>
            <a:off x="7840663" y="3543300"/>
            <a:ext cx="0" cy="593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4" name="Line 10"/>
          <p:cNvSpPr>
            <a:spLocks noChangeShapeType="1"/>
          </p:cNvSpPr>
          <p:nvPr/>
        </p:nvSpPr>
        <p:spPr bwMode="auto">
          <a:xfrm flipH="1" flipV="1">
            <a:off x="5283200" y="2962275"/>
            <a:ext cx="2979738" cy="136048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5" name="Text Box 11"/>
          <p:cNvSpPr txBox="1">
            <a:spLocks noChangeArrowheads="1"/>
          </p:cNvSpPr>
          <p:nvPr/>
        </p:nvSpPr>
        <p:spPr bwMode="auto">
          <a:xfrm>
            <a:off x="5576888" y="31877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9676" name="Text Box 12"/>
          <p:cNvSpPr txBox="1">
            <a:spLocks noChangeArrowheads="1"/>
          </p:cNvSpPr>
          <p:nvPr/>
        </p:nvSpPr>
        <p:spPr bwMode="auto">
          <a:xfrm>
            <a:off x="6834188" y="22463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69677" name="Text Box 13"/>
          <p:cNvSpPr txBox="1">
            <a:spLocks noChangeArrowheads="1"/>
          </p:cNvSpPr>
          <p:nvPr/>
        </p:nvSpPr>
        <p:spPr bwMode="auto">
          <a:xfrm>
            <a:off x="6751638" y="33591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5707063" y="14795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9679" name="Text Box 15"/>
          <p:cNvSpPr txBox="1">
            <a:spLocks noChangeArrowheads="1"/>
          </p:cNvSpPr>
          <p:nvPr/>
        </p:nvSpPr>
        <p:spPr bwMode="auto">
          <a:xfrm>
            <a:off x="7858125" y="28670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9680" name="Text Box 16"/>
          <p:cNvSpPr txBox="1">
            <a:spLocks noChangeArrowheads="1"/>
          </p:cNvSpPr>
          <p:nvPr/>
        </p:nvSpPr>
        <p:spPr bwMode="auto">
          <a:xfrm>
            <a:off x="7764463" y="41481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9681" name="Oval 17"/>
          <p:cNvSpPr>
            <a:spLocks noChangeArrowheads="1"/>
          </p:cNvSpPr>
          <p:nvPr/>
        </p:nvSpPr>
        <p:spPr bwMode="auto">
          <a:xfrm>
            <a:off x="5670550" y="31194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2" name="Oval 18"/>
          <p:cNvSpPr>
            <a:spLocks noChangeArrowheads="1"/>
          </p:cNvSpPr>
          <p:nvPr/>
        </p:nvSpPr>
        <p:spPr bwMode="auto">
          <a:xfrm>
            <a:off x="7812088" y="40989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3" name="Text Box 19"/>
          <p:cNvSpPr txBox="1">
            <a:spLocks noChangeArrowheads="1"/>
          </p:cNvSpPr>
          <p:nvPr/>
        </p:nvSpPr>
        <p:spPr bwMode="auto">
          <a:xfrm>
            <a:off x="7866063" y="1482725"/>
            <a:ext cx="2984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i="1" baseline="-25000" dirty="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b="1" i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69684" name="Text Box 20"/>
          <p:cNvSpPr txBox="1">
            <a:spLocks noChangeArrowheads="1"/>
          </p:cNvSpPr>
          <p:nvPr/>
        </p:nvSpPr>
        <p:spPr bwMode="auto">
          <a:xfrm>
            <a:off x="8116888" y="3806825"/>
            <a:ext cx="2984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i="1" baseline="-25000" dirty="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69685" name="Text Box 21"/>
          <p:cNvSpPr txBox="1">
            <a:spLocks noChangeArrowheads="1"/>
          </p:cNvSpPr>
          <p:nvPr/>
        </p:nvSpPr>
        <p:spPr bwMode="auto">
          <a:xfrm>
            <a:off x="4759325" y="28892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369686" name="Line 22"/>
          <p:cNvSpPr>
            <a:spLocks noChangeShapeType="1"/>
          </p:cNvSpPr>
          <p:nvPr/>
        </p:nvSpPr>
        <p:spPr bwMode="auto">
          <a:xfrm>
            <a:off x="5721350" y="1768475"/>
            <a:ext cx="0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7" name="Oval 23"/>
          <p:cNvSpPr>
            <a:spLocks noChangeArrowheads="1"/>
          </p:cNvSpPr>
          <p:nvPr/>
        </p:nvSpPr>
        <p:spPr bwMode="auto">
          <a:xfrm>
            <a:off x="5683250" y="17351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688" name="Line 24"/>
          <p:cNvSpPr>
            <a:spLocks noChangeShapeType="1"/>
          </p:cNvSpPr>
          <p:nvPr/>
        </p:nvSpPr>
        <p:spPr bwMode="auto">
          <a:xfrm>
            <a:off x="7840663" y="3154363"/>
            <a:ext cx="0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9" name="Oval 25"/>
          <p:cNvSpPr>
            <a:spLocks noChangeArrowheads="1"/>
          </p:cNvSpPr>
          <p:nvPr/>
        </p:nvSpPr>
        <p:spPr bwMode="auto">
          <a:xfrm>
            <a:off x="7804150" y="31130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953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9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69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69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369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3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36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6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3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36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369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36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36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36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36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3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369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6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6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8" grpId="0" animBg="1"/>
      <p:bldP spid="369669" grpId="0" animBg="1"/>
      <p:bldP spid="369670" grpId="0" animBg="1"/>
      <p:bldP spid="369671" grpId="0" animBg="1"/>
      <p:bldP spid="369672" grpId="0" animBg="1"/>
      <p:bldP spid="369673" grpId="0" animBg="1"/>
      <p:bldP spid="369674" grpId="0" animBg="1"/>
      <p:bldP spid="369675" grpId="0"/>
      <p:bldP spid="369676" grpId="0"/>
      <p:bldP spid="369677" grpId="0"/>
      <p:bldP spid="369678" grpId="0"/>
      <p:bldP spid="369679" grpId="0"/>
      <p:bldP spid="369680" grpId="0"/>
      <p:bldP spid="369681" grpId="0" animBg="1"/>
      <p:bldP spid="369682" grpId="0" animBg="1"/>
      <p:bldP spid="369683" grpId="0"/>
      <p:bldP spid="369684" grpId="0"/>
      <p:bldP spid="369685" grpId="0"/>
      <p:bldP spid="369686" grpId="0" animBg="1"/>
      <p:bldP spid="369687" grpId="0" animBg="1"/>
      <p:bldP spid="369688" grpId="0" animBg="1"/>
      <p:bldP spid="3696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ChangeArrowheads="1"/>
          </p:cNvSpPr>
          <p:nvPr/>
        </p:nvSpPr>
        <p:spPr bwMode="auto">
          <a:xfrm>
            <a:off x="282575" y="1084262"/>
            <a:ext cx="4713288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4.5.2- </a:t>
            </a: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toán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cơ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</a:rPr>
              <a:t> 2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Cho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α(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a,b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K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α.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K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K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1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K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</a:t>
            </a:r>
            <a:r>
              <a:rPr lang="en-US" sz="2000" dirty="0" err="1">
                <a:latin typeface="Symbol" pitchFamily="18" charset="2"/>
              </a:rPr>
              <a:t>Î</a:t>
            </a:r>
            <a:r>
              <a:rPr lang="en-US" sz="1600" dirty="0">
                <a:latin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</a:rPr>
              <a:t>α)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 </a:t>
            </a:r>
            <a:r>
              <a:rPr lang="en-US" dirty="0" err="1">
                <a:latin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</a:rPr>
              <a:t>qua K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?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(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</a:rPr>
              <a:t> 1)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-  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2000" dirty="0">
                <a:latin typeface="Symbol" pitchFamily="18" charset="2"/>
              </a:rPr>
              <a:t>Î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(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i="1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4470400" y="6318250"/>
            <a:ext cx="388302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41. </a:t>
            </a:r>
            <a:r>
              <a:rPr lang="en-US" i="1" dirty="0" err="1">
                <a:latin typeface="Times New Roman" pitchFamily="18" charset="0"/>
              </a:rPr>
              <a:t>Bài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toán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cơ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bản</a:t>
            </a:r>
            <a:r>
              <a:rPr lang="en-US" i="1" dirty="0">
                <a:latin typeface="Times New Roman" pitchFamily="18" charset="0"/>
              </a:rPr>
              <a:t> 2</a:t>
            </a: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70692" name="Line 4"/>
          <p:cNvSpPr>
            <a:spLocks noChangeShapeType="1"/>
          </p:cNvSpPr>
          <p:nvPr/>
        </p:nvSpPr>
        <p:spPr bwMode="auto">
          <a:xfrm>
            <a:off x="6673850" y="1281113"/>
            <a:ext cx="1436688" cy="1839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3" name="Line 5"/>
          <p:cNvSpPr>
            <a:spLocks noChangeShapeType="1"/>
          </p:cNvSpPr>
          <p:nvPr/>
        </p:nvSpPr>
        <p:spPr bwMode="auto">
          <a:xfrm flipH="1">
            <a:off x="6672263" y="4319588"/>
            <a:ext cx="1590675" cy="176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8243888" y="2719388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8312150" y="4460875"/>
            <a:ext cx="487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6834188" y="5989638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0697" name="Line 9"/>
          <p:cNvSpPr>
            <a:spLocks noChangeShapeType="1"/>
          </p:cNvSpPr>
          <p:nvPr/>
        </p:nvSpPr>
        <p:spPr bwMode="auto">
          <a:xfrm flipH="1" flipV="1">
            <a:off x="4729163" y="4887913"/>
            <a:ext cx="1958975" cy="1184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 flipH="1">
            <a:off x="4873625" y="1276350"/>
            <a:ext cx="1836738" cy="1566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9" name="Line 11"/>
          <p:cNvSpPr>
            <a:spLocks noChangeShapeType="1"/>
          </p:cNvSpPr>
          <p:nvPr/>
        </p:nvSpPr>
        <p:spPr bwMode="auto">
          <a:xfrm>
            <a:off x="6691313" y="1281113"/>
            <a:ext cx="0" cy="477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0" name="Oval 12"/>
          <p:cNvSpPr>
            <a:spLocks noChangeArrowheads="1"/>
          </p:cNvSpPr>
          <p:nvPr/>
        </p:nvSpPr>
        <p:spPr bwMode="auto">
          <a:xfrm>
            <a:off x="6651625" y="125253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01" name="Text Box 13"/>
          <p:cNvSpPr txBox="1">
            <a:spLocks noChangeArrowheads="1"/>
          </p:cNvSpPr>
          <p:nvPr/>
        </p:nvSpPr>
        <p:spPr bwMode="auto">
          <a:xfrm>
            <a:off x="4802188" y="2835275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a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4991100" y="5164138"/>
            <a:ext cx="487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 flipV="1">
            <a:off x="4665663" y="1952625"/>
            <a:ext cx="4044950" cy="711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4" name="Text Box 16"/>
          <p:cNvSpPr txBox="1">
            <a:spLocks noChangeArrowheads="1"/>
          </p:cNvSpPr>
          <p:nvPr/>
        </p:nvSpPr>
        <p:spPr bwMode="auto">
          <a:xfrm>
            <a:off x="8224838" y="1676400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05" name="Line 17"/>
          <p:cNvSpPr>
            <a:spLocks noChangeShapeType="1"/>
          </p:cNvSpPr>
          <p:nvPr/>
        </p:nvSpPr>
        <p:spPr bwMode="auto">
          <a:xfrm>
            <a:off x="5178425" y="3916363"/>
            <a:ext cx="0" cy="1217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>
            <a:off x="7381875" y="3548063"/>
            <a:ext cx="0" cy="174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7" name="Line 19"/>
          <p:cNvSpPr>
            <a:spLocks noChangeShapeType="1"/>
          </p:cNvSpPr>
          <p:nvPr/>
        </p:nvSpPr>
        <p:spPr bwMode="auto">
          <a:xfrm>
            <a:off x="4573588" y="5127625"/>
            <a:ext cx="4013200" cy="2413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8" name="Text Box 20"/>
          <p:cNvSpPr txBox="1">
            <a:spLocks noChangeArrowheads="1"/>
          </p:cNvSpPr>
          <p:nvPr/>
        </p:nvSpPr>
        <p:spPr bwMode="auto">
          <a:xfrm>
            <a:off x="8294688" y="5341938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09" name="Text Box 21"/>
          <p:cNvSpPr txBox="1">
            <a:spLocks noChangeArrowheads="1"/>
          </p:cNvSpPr>
          <p:nvPr/>
        </p:nvSpPr>
        <p:spPr bwMode="auto">
          <a:xfrm>
            <a:off x="7386638" y="1808163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10" name="Text Box 22"/>
          <p:cNvSpPr txBox="1">
            <a:spLocks noChangeArrowheads="1"/>
          </p:cNvSpPr>
          <p:nvPr/>
        </p:nvSpPr>
        <p:spPr bwMode="auto">
          <a:xfrm>
            <a:off x="4745038" y="4562475"/>
            <a:ext cx="485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0711" name="Text Box 23"/>
          <p:cNvSpPr txBox="1">
            <a:spLocks noChangeArrowheads="1"/>
          </p:cNvSpPr>
          <p:nvPr/>
        </p:nvSpPr>
        <p:spPr bwMode="auto">
          <a:xfrm>
            <a:off x="7399338" y="5295900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12" name="Text Box 24"/>
          <p:cNvSpPr txBox="1">
            <a:spLocks noChangeArrowheads="1"/>
          </p:cNvSpPr>
          <p:nvPr/>
        </p:nvSpPr>
        <p:spPr bwMode="auto">
          <a:xfrm>
            <a:off x="6824663" y="1066800"/>
            <a:ext cx="485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6357938" y="3743325"/>
            <a:ext cx="0" cy="148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4948238" y="2181225"/>
            <a:ext cx="487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15" name="Text Box 27"/>
          <p:cNvSpPr txBox="1">
            <a:spLocks noChangeArrowheads="1"/>
          </p:cNvSpPr>
          <p:nvPr/>
        </p:nvSpPr>
        <p:spPr bwMode="auto">
          <a:xfrm>
            <a:off x="6069013" y="4884738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K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0716" name="Text Box 28"/>
          <p:cNvSpPr txBox="1">
            <a:spLocks noChangeArrowheads="1"/>
          </p:cNvSpPr>
          <p:nvPr/>
        </p:nvSpPr>
        <p:spPr bwMode="auto">
          <a:xfrm>
            <a:off x="6237288" y="2024063"/>
            <a:ext cx="487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K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>
            <a:off x="5178425" y="255587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8" name="Line 30"/>
          <p:cNvSpPr>
            <a:spLocks noChangeShapeType="1"/>
          </p:cNvSpPr>
          <p:nvPr/>
        </p:nvSpPr>
        <p:spPr bwMode="auto">
          <a:xfrm>
            <a:off x="7378700" y="2178050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9" name="Line 31"/>
          <p:cNvSpPr>
            <a:spLocks noChangeShapeType="1"/>
          </p:cNvSpPr>
          <p:nvPr/>
        </p:nvSpPr>
        <p:spPr bwMode="auto">
          <a:xfrm>
            <a:off x="6357938" y="2384425"/>
            <a:ext cx="0" cy="146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20" name="Oval 32"/>
          <p:cNvSpPr>
            <a:spLocks noChangeArrowheads="1"/>
          </p:cNvSpPr>
          <p:nvPr/>
        </p:nvSpPr>
        <p:spPr bwMode="auto">
          <a:xfrm>
            <a:off x="6318250" y="519588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1" name="Oval 33"/>
          <p:cNvSpPr>
            <a:spLocks noChangeArrowheads="1"/>
          </p:cNvSpPr>
          <p:nvPr/>
        </p:nvSpPr>
        <p:spPr bwMode="auto">
          <a:xfrm>
            <a:off x="5138738" y="512921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2" name="Oval 34"/>
          <p:cNvSpPr>
            <a:spLocks noChangeArrowheads="1"/>
          </p:cNvSpPr>
          <p:nvPr/>
        </p:nvSpPr>
        <p:spPr bwMode="auto">
          <a:xfrm>
            <a:off x="5138738" y="253841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3" name="Oval 35"/>
          <p:cNvSpPr>
            <a:spLocks noChangeArrowheads="1"/>
          </p:cNvSpPr>
          <p:nvPr/>
        </p:nvSpPr>
        <p:spPr bwMode="auto">
          <a:xfrm>
            <a:off x="6318250" y="2319338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4" name="Oval 36"/>
          <p:cNvSpPr>
            <a:spLocks noChangeArrowheads="1"/>
          </p:cNvSpPr>
          <p:nvPr/>
        </p:nvSpPr>
        <p:spPr bwMode="auto">
          <a:xfrm>
            <a:off x="7329488" y="213836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5" name="Oval 37"/>
          <p:cNvSpPr>
            <a:spLocks noChangeArrowheads="1"/>
          </p:cNvSpPr>
          <p:nvPr/>
        </p:nvSpPr>
        <p:spPr bwMode="auto">
          <a:xfrm>
            <a:off x="7348538" y="526256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26" name="Oval 38"/>
          <p:cNvSpPr>
            <a:spLocks noChangeArrowheads="1"/>
          </p:cNvSpPr>
          <p:nvPr/>
        </p:nvSpPr>
        <p:spPr bwMode="auto">
          <a:xfrm>
            <a:off x="6642100" y="602456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579145" y="3829844"/>
            <a:ext cx="4031455" cy="274637"/>
            <a:chOff x="4579145" y="3829844"/>
            <a:chExt cx="4031455" cy="274637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579145" y="4082256"/>
              <a:ext cx="37774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13"/>
            <p:cNvSpPr txBox="1">
              <a:spLocks noChangeArrowheads="1"/>
            </p:cNvSpPr>
            <p:nvPr/>
          </p:nvSpPr>
          <p:spPr bwMode="auto">
            <a:xfrm>
              <a:off x="8305800" y="3829844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44" name="Picture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411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0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70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370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70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3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3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370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370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37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370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37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3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3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7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7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37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3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3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370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37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37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500"/>
                                        <p:tgtEl>
                                          <p:spTgt spid="37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500"/>
                                        <p:tgtEl>
                                          <p:spTgt spid="37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2" grpId="0" animBg="1"/>
      <p:bldP spid="370693" grpId="0" animBg="1"/>
      <p:bldP spid="370694" grpId="0"/>
      <p:bldP spid="370695" grpId="0"/>
      <p:bldP spid="370696" grpId="0"/>
      <p:bldP spid="370697" grpId="0" animBg="1"/>
      <p:bldP spid="370698" grpId="0" animBg="1"/>
      <p:bldP spid="370699" grpId="0" animBg="1"/>
      <p:bldP spid="370700" grpId="0" animBg="1"/>
      <p:bldP spid="370701" grpId="0"/>
      <p:bldP spid="370702" grpId="0"/>
      <p:bldP spid="370703" grpId="0" animBg="1"/>
      <p:bldP spid="370704" grpId="0"/>
      <p:bldP spid="370705" grpId="0" animBg="1"/>
      <p:bldP spid="370706" grpId="0" animBg="1"/>
      <p:bldP spid="370707" grpId="0" animBg="1"/>
      <p:bldP spid="370708" grpId="0"/>
      <p:bldP spid="370709" grpId="0"/>
      <p:bldP spid="370710" grpId="0"/>
      <p:bldP spid="370711" grpId="0"/>
      <p:bldP spid="370712" grpId="0"/>
      <p:bldP spid="370713" grpId="0" animBg="1"/>
      <p:bldP spid="370714" grpId="0"/>
      <p:bldP spid="370715" grpId="0"/>
      <p:bldP spid="370716" grpId="0"/>
      <p:bldP spid="370717" grpId="0" animBg="1"/>
      <p:bldP spid="370718" grpId="0" animBg="1"/>
      <p:bldP spid="370719" grpId="0" animBg="1"/>
      <p:bldP spid="370720" grpId="0" animBg="1"/>
      <p:bldP spid="370721" grpId="0" animBg="1"/>
      <p:bldP spid="370722" grpId="0" animBg="1"/>
      <p:bldP spid="370723" grpId="0" animBg="1"/>
      <p:bldP spid="370724" grpId="0" animBg="1"/>
      <p:bldP spid="370725" grpId="0" animBg="1"/>
      <p:bldP spid="3707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-174625" y="1077913"/>
            <a:ext cx="4113213" cy="257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Cho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α(m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). 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K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thuộc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(α).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K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K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  <a:p>
            <a:pPr marL="742950" lvl="1" indent="-28575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       </a:t>
            </a: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Gắn</a:t>
            </a:r>
            <a:r>
              <a:rPr lang="en-US" dirty="0">
                <a:latin typeface="Times New Roman" pitchFamily="18" charset="0"/>
              </a:rPr>
              <a:t> K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</a:t>
            </a:r>
            <a:r>
              <a:rPr lang="en-US" sz="2000" dirty="0" err="1">
                <a:latin typeface="Symbol" pitchFamily="18" charset="2"/>
              </a:rPr>
              <a:t>Î</a:t>
            </a:r>
            <a:r>
              <a:rPr lang="en-US" sz="1600" dirty="0">
                <a:latin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</a:rPr>
              <a:t>α)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/>
              <a:t>                   </a:t>
            </a:r>
            <a:r>
              <a:rPr lang="en-US" dirty="0">
                <a:latin typeface="Times New Roman" pitchFamily="18" charset="0"/>
              </a:rPr>
              <a:t>→</a:t>
            </a:r>
            <a:r>
              <a:rPr lang="en-US" sz="1400" dirty="0"/>
              <a:t> </a:t>
            </a:r>
            <a:r>
              <a:rPr lang="en-US" dirty="0">
                <a:latin typeface="Times New Roman" pitchFamily="18" charset="0"/>
              </a:rPr>
              <a:t>l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qua K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-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Î </a:t>
            </a:r>
            <a:r>
              <a:rPr lang="en-US" dirty="0">
                <a:latin typeface="Times New Roman" pitchFamily="18" charset="0"/>
              </a:rPr>
              <a:t>l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1715" name="Rectangle 3"/>
          <p:cNvSpPr>
            <a:spLocks noChangeArrowheads="1"/>
          </p:cNvSpPr>
          <p:nvPr/>
        </p:nvSpPr>
        <p:spPr bwMode="auto">
          <a:xfrm>
            <a:off x="4397375" y="5827135"/>
            <a:ext cx="45942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42.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về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bài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toán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cơ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bản</a:t>
            </a:r>
            <a:r>
              <a:rPr lang="en-US" i="1" dirty="0">
                <a:latin typeface="Times New Roman" pitchFamily="18" charset="0"/>
              </a:rPr>
              <a:t> 2</a:t>
            </a: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71716" name="Line 4"/>
          <p:cNvSpPr>
            <a:spLocks noChangeShapeType="1"/>
          </p:cNvSpPr>
          <p:nvPr/>
        </p:nvSpPr>
        <p:spPr bwMode="auto">
          <a:xfrm>
            <a:off x="3459163" y="3213100"/>
            <a:ext cx="5273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17" name="Line 5"/>
          <p:cNvSpPr>
            <a:spLocks noChangeShapeType="1"/>
          </p:cNvSpPr>
          <p:nvPr/>
        </p:nvSpPr>
        <p:spPr bwMode="auto">
          <a:xfrm flipV="1">
            <a:off x="3813175" y="1276350"/>
            <a:ext cx="3243263" cy="19272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18" name="Line 6"/>
          <p:cNvSpPr>
            <a:spLocks noChangeShapeType="1"/>
          </p:cNvSpPr>
          <p:nvPr/>
        </p:nvSpPr>
        <p:spPr bwMode="auto">
          <a:xfrm>
            <a:off x="3825875" y="3200400"/>
            <a:ext cx="4768850" cy="23320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19" name="Line 7"/>
          <p:cNvSpPr>
            <a:spLocks noChangeShapeType="1"/>
          </p:cNvSpPr>
          <p:nvPr/>
        </p:nvSpPr>
        <p:spPr bwMode="auto">
          <a:xfrm>
            <a:off x="5360988" y="1401763"/>
            <a:ext cx="3100387" cy="1925637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20" name="Line 8"/>
          <p:cNvSpPr>
            <a:spLocks noChangeShapeType="1"/>
          </p:cNvSpPr>
          <p:nvPr/>
        </p:nvSpPr>
        <p:spPr bwMode="auto">
          <a:xfrm>
            <a:off x="5418138" y="2541588"/>
            <a:ext cx="3081337" cy="304800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>
            <a:off x="6097588" y="2470150"/>
            <a:ext cx="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>
            <a:off x="8285163" y="4203700"/>
            <a:ext cx="0" cy="1166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23" name="Text Box 11"/>
          <p:cNvSpPr txBox="1">
            <a:spLocks noChangeArrowheads="1"/>
          </p:cNvSpPr>
          <p:nvPr/>
        </p:nvSpPr>
        <p:spPr bwMode="auto">
          <a:xfrm>
            <a:off x="3676650" y="2813050"/>
            <a:ext cx="447675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α</a:t>
            </a:r>
            <a:r>
              <a:rPr lang="en-US" i="1" baseline="-25000">
                <a:latin typeface="Times New Roman" pitchFamily="18" charset="0"/>
              </a:rPr>
              <a:t>x</a:t>
            </a:r>
          </a:p>
          <a:p>
            <a:pPr eaLnBrk="1" hangingPunct="1">
              <a:spcBef>
                <a:spcPct val="50000"/>
              </a:spcBef>
            </a:pPr>
            <a:endParaRPr lang="en-US" i="1">
              <a:latin typeface="Times New Roman" pitchFamily="18" charset="0"/>
            </a:endParaRPr>
          </a:p>
        </p:txBody>
      </p:sp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7745413" y="2587625"/>
            <a:ext cx="4048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l</a:t>
            </a:r>
            <a:r>
              <a:rPr lang="en-US" b="1" i="1" baseline="-25000" dirty="0">
                <a:solidFill>
                  <a:srgbClr val="0033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71725" name="Text Box 13"/>
          <p:cNvSpPr txBox="1">
            <a:spLocks noChangeArrowheads="1"/>
          </p:cNvSpPr>
          <p:nvPr/>
        </p:nvSpPr>
        <p:spPr bwMode="auto">
          <a:xfrm>
            <a:off x="7616825" y="4464050"/>
            <a:ext cx="4048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003300"/>
                </a:solidFill>
                <a:latin typeface="Times New Roman" pitchFamily="18" charset="0"/>
              </a:rPr>
              <a:t>l</a:t>
            </a:r>
            <a:r>
              <a:rPr lang="en-US" b="1" i="1" baseline="-25000" dirty="0">
                <a:solidFill>
                  <a:srgbClr val="0033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6318250" y="1744663"/>
            <a:ext cx="4048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1727" name="Text Box 15"/>
          <p:cNvSpPr txBox="1">
            <a:spLocks noChangeArrowheads="1"/>
          </p:cNvSpPr>
          <p:nvPr/>
        </p:nvSpPr>
        <p:spPr bwMode="auto">
          <a:xfrm>
            <a:off x="6202363" y="2930525"/>
            <a:ext cx="419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1728" name="Text Box 16"/>
          <p:cNvSpPr txBox="1">
            <a:spLocks noChangeArrowheads="1"/>
          </p:cNvSpPr>
          <p:nvPr/>
        </p:nvSpPr>
        <p:spPr bwMode="auto">
          <a:xfrm>
            <a:off x="8264525" y="2892425"/>
            <a:ext cx="4048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1729" name="Text Box 17"/>
          <p:cNvSpPr txBox="1">
            <a:spLocks noChangeArrowheads="1"/>
          </p:cNvSpPr>
          <p:nvPr/>
        </p:nvSpPr>
        <p:spPr bwMode="auto">
          <a:xfrm>
            <a:off x="8335963" y="5140325"/>
            <a:ext cx="5191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1730" name="Text Box 18"/>
          <p:cNvSpPr txBox="1">
            <a:spLocks noChangeArrowheads="1"/>
          </p:cNvSpPr>
          <p:nvPr/>
        </p:nvSpPr>
        <p:spPr bwMode="auto">
          <a:xfrm>
            <a:off x="4397375" y="2940050"/>
            <a:ext cx="4048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71731" name="Oval 19"/>
          <p:cNvSpPr>
            <a:spLocks noChangeArrowheads="1"/>
          </p:cNvSpPr>
          <p:nvPr/>
        </p:nvSpPr>
        <p:spPr bwMode="auto">
          <a:xfrm>
            <a:off x="3798888" y="31654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732" name="Oval 20"/>
          <p:cNvSpPr>
            <a:spLocks noChangeArrowheads="1"/>
          </p:cNvSpPr>
          <p:nvPr/>
        </p:nvSpPr>
        <p:spPr bwMode="auto">
          <a:xfrm>
            <a:off x="8243888" y="53562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733" name="Oval 21"/>
          <p:cNvSpPr>
            <a:spLocks noChangeArrowheads="1"/>
          </p:cNvSpPr>
          <p:nvPr/>
        </p:nvSpPr>
        <p:spPr bwMode="auto">
          <a:xfrm>
            <a:off x="6062663" y="3170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734" name="Line 22"/>
          <p:cNvSpPr>
            <a:spLocks noChangeShapeType="1"/>
          </p:cNvSpPr>
          <p:nvPr/>
        </p:nvSpPr>
        <p:spPr bwMode="auto">
          <a:xfrm flipV="1">
            <a:off x="5594350" y="1919288"/>
            <a:ext cx="0" cy="784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35" name="Oval 23"/>
          <p:cNvSpPr>
            <a:spLocks noChangeArrowheads="1"/>
          </p:cNvSpPr>
          <p:nvPr/>
        </p:nvSpPr>
        <p:spPr bwMode="auto">
          <a:xfrm>
            <a:off x="5556250" y="26685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736" name="Text Box 24"/>
          <p:cNvSpPr txBox="1">
            <a:spLocks noChangeArrowheads="1"/>
          </p:cNvSpPr>
          <p:nvPr/>
        </p:nvSpPr>
        <p:spPr bwMode="auto">
          <a:xfrm>
            <a:off x="5645150" y="1325563"/>
            <a:ext cx="4048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1737" name="Text Box 25"/>
          <p:cNvSpPr txBox="1">
            <a:spLocks noChangeArrowheads="1"/>
          </p:cNvSpPr>
          <p:nvPr/>
        </p:nvSpPr>
        <p:spPr bwMode="auto">
          <a:xfrm>
            <a:off x="5668963" y="2492375"/>
            <a:ext cx="419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1740" name="Text Box 28"/>
          <p:cNvSpPr txBox="1">
            <a:spLocks noChangeArrowheads="1"/>
          </p:cNvSpPr>
          <p:nvPr/>
        </p:nvSpPr>
        <p:spPr bwMode="auto">
          <a:xfrm>
            <a:off x="6672263" y="1009650"/>
            <a:ext cx="2984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i="1" baseline="-25000" dirty="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b="1" i="1" baseline="-25000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71741" name="Text Box 29"/>
          <p:cNvSpPr txBox="1">
            <a:spLocks noChangeArrowheads="1"/>
          </p:cNvSpPr>
          <p:nvPr/>
        </p:nvSpPr>
        <p:spPr bwMode="auto">
          <a:xfrm>
            <a:off x="7146925" y="4832350"/>
            <a:ext cx="2984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i="1" baseline="-25000" dirty="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71742" name="Line 30"/>
          <p:cNvSpPr>
            <a:spLocks noChangeShapeType="1"/>
          </p:cNvSpPr>
          <p:nvPr/>
        </p:nvSpPr>
        <p:spPr bwMode="auto">
          <a:xfrm>
            <a:off x="5597525" y="1552575"/>
            <a:ext cx="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43" name="Oval 31"/>
          <p:cNvSpPr>
            <a:spLocks noChangeArrowheads="1"/>
          </p:cNvSpPr>
          <p:nvPr/>
        </p:nvSpPr>
        <p:spPr bwMode="auto">
          <a:xfrm>
            <a:off x="5567363" y="1519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744" name="Line 32"/>
          <p:cNvSpPr>
            <a:spLocks noChangeShapeType="1"/>
          </p:cNvSpPr>
          <p:nvPr/>
        </p:nvSpPr>
        <p:spPr bwMode="auto">
          <a:xfrm>
            <a:off x="8283575" y="3219450"/>
            <a:ext cx="0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45" name="Line 33"/>
          <p:cNvSpPr>
            <a:spLocks noChangeShapeType="1"/>
          </p:cNvSpPr>
          <p:nvPr/>
        </p:nvSpPr>
        <p:spPr bwMode="auto">
          <a:xfrm>
            <a:off x="6096000" y="1857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46" name="Oval 34"/>
          <p:cNvSpPr>
            <a:spLocks noChangeArrowheads="1"/>
          </p:cNvSpPr>
          <p:nvPr/>
        </p:nvSpPr>
        <p:spPr bwMode="auto">
          <a:xfrm>
            <a:off x="8243888" y="317023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747" name="Oval 35"/>
          <p:cNvSpPr>
            <a:spLocks noChangeArrowheads="1"/>
          </p:cNvSpPr>
          <p:nvPr/>
        </p:nvSpPr>
        <p:spPr bwMode="auto">
          <a:xfrm>
            <a:off x="6062663" y="1817688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644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71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71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371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3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3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71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37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37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37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37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37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37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37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37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37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3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7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3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3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371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37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37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37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37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6" grpId="0" animBg="1"/>
      <p:bldP spid="371717" grpId="0" animBg="1"/>
      <p:bldP spid="371718" grpId="0" animBg="1"/>
      <p:bldP spid="371719" grpId="0" animBg="1"/>
      <p:bldP spid="371720" grpId="0" animBg="1"/>
      <p:bldP spid="371721" grpId="0" animBg="1"/>
      <p:bldP spid="371722" grpId="0" animBg="1"/>
      <p:bldP spid="371723" grpId="0"/>
      <p:bldP spid="371724" grpId="0"/>
      <p:bldP spid="371725" grpId="0"/>
      <p:bldP spid="371726" grpId="0"/>
      <p:bldP spid="371727" grpId="0"/>
      <p:bldP spid="371728" grpId="0"/>
      <p:bldP spid="371729" grpId="0"/>
      <p:bldP spid="371730" grpId="0"/>
      <p:bldP spid="371731" grpId="0" animBg="1"/>
      <p:bldP spid="371732" grpId="0" animBg="1"/>
      <p:bldP spid="371733" grpId="0" animBg="1"/>
      <p:bldP spid="371734" grpId="0" animBg="1"/>
      <p:bldP spid="371735" grpId="0" animBg="1"/>
      <p:bldP spid="371736" grpId="0"/>
      <p:bldP spid="371737" grpId="0"/>
      <p:bldP spid="371740" grpId="0"/>
      <p:bldP spid="371741" grpId="0"/>
      <p:bldP spid="371742" grpId="0" animBg="1"/>
      <p:bldP spid="371743" grpId="0" animBg="1"/>
      <p:bldP spid="371744" grpId="0" animBg="1"/>
      <p:bldP spid="371745" grpId="0" animBg="1"/>
      <p:bldP spid="371746" grpId="0" animBg="1"/>
      <p:bldP spid="3717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3"/>
          <p:cNvSpPr>
            <a:spLocks/>
          </p:cNvSpPr>
          <p:nvPr/>
        </p:nvSpPr>
        <p:spPr bwMode="auto">
          <a:xfrm>
            <a:off x="157001" y="5549548"/>
            <a:ext cx="5224560" cy="1235398"/>
          </a:xfrm>
          <a:custGeom>
            <a:avLst/>
            <a:gdLst>
              <a:gd name="T0" fmla="*/ 2104 w 2359"/>
              <a:gd name="T1" fmla="*/ 358 h 641"/>
              <a:gd name="T2" fmla="*/ 1424 w 2359"/>
              <a:gd name="T3" fmla="*/ 1 h 641"/>
              <a:gd name="T4" fmla="*/ 0 w 2359"/>
              <a:gd name="T5" fmla="*/ 0 h 641"/>
              <a:gd name="T6" fmla="*/ 599 w 2359"/>
              <a:gd name="T7" fmla="*/ 377 h 641"/>
              <a:gd name="T8" fmla="*/ 2104 w 2359"/>
              <a:gd name="T9" fmla="*/ 358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4590170" y="6366245"/>
            <a:ext cx="5475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 rot="9000000">
            <a:off x="2409244" y="4549024"/>
            <a:ext cx="3887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8" name="Rectangle 166"/>
          <p:cNvSpPr>
            <a:spLocks noChangeArrowheads="1"/>
          </p:cNvSpPr>
          <p:nvPr/>
        </p:nvSpPr>
        <p:spPr bwMode="auto">
          <a:xfrm>
            <a:off x="152400" y="3276600"/>
            <a:ext cx="3540554" cy="2279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67"/>
          <p:cNvSpPr>
            <a:spLocks noChangeShapeType="1"/>
          </p:cNvSpPr>
          <p:nvPr/>
        </p:nvSpPr>
        <p:spPr bwMode="auto">
          <a:xfrm flipV="1">
            <a:off x="442270" y="3656191"/>
            <a:ext cx="3250683" cy="189565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68"/>
          <p:cNvSpPr>
            <a:spLocks noChangeShapeType="1"/>
          </p:cNvSpPr>
          <p:nvPr/>
        </p:nvSpPr>
        <p:spPr bwMode="auto">
          <a:xfrm>
            <a:off x="423865" y="5563351"/>
            <a:ext cx="2079702" cy="1205491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69"/>
          <p:cNvSpPr>
            <a:spLocks noChangeArrowheads="1"/>
          </p:cNvSpPr>
          <p:nvPr/>
        </p:nvSpPr>
        <p:spPr bwMode="auto">
          <a:xfrm>
            <a:off x="400860" y="5524242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70"/>
          <p:cNvSpPr txBox="1">
            <a:spLocks noChangeArrowheads="1"/>
          </p:cNvSpPr>
          <p:nvPr/>
        </p:nvSpPr>
        <p:spPr bwMode="auto">
          <a:xfrm>
            <a:off x="237521" y="3281201"/>
            <a:ext cx="4647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5" name="Freeform 182"/>
          <p:cNvSpPr>
            <a:spLocks/>
          </p:cNvSpPr>
          <p:nvPr/>
        </p:nvSpPr>
        <p:spPr bwMode="auto">
          <a:xfrm>
            <a:off x="2494365" y="3656191"/>
            <a:ext cx="1575880" cy="3124153"/>
          </a:xfrm>
          <a:custGeom>
            <a:avLst/>
            <a:gdLst>
              <a:gd name="T0" fmla="*/ 529 w 685"/>
              <a:gd name="T1" fmla="*/ 0 h 1358"/>
              <a:gd name="T2" fmla="*/ 562 w 685"/>
              <a:gd name="T3" fmla="*/ 90 h 1358"/>
              <a:gd name="T4" fmla="*/ 629 w 685"/>
              <a:gd name="T5" fmla="*/ 124 h 1358"/>
              <a:gd name="T6" fmla="*/ 653 w 685"/>
              <a:gd name="T7" fmla="*/ 215 h 1358"/>
              <a:gd name="T8" fmla="*/ 677 w 685"/>
              <a:gd name="T9" fmla="*/ 297 h 1358"/>
              <a:gd name="T10" fmla="*/ 605 w 685"/>
              <a:gd name="T11" fmla="*/ 498 h 1358"/>
              <a:gd name="T12" fmla="*/ 586 w 685"/>
              <a:gd name="T13" fmla="*/ 551 h 1358"/>
              <a:gd name="T14" fmla="*/ 591 w 685"/>
              <a:gd name="T15" fmla="*/ 700 h 1358"/>
              <a:gd name="T16" fmla="*/ 552 w 685"/>
              <a:gd name="T17" fmla="*/ 916 h 1358"/>
              <a:gd name="T18" fmla="*/ 499 w 685"/>
              <a:gd name="T19" fmla="*/ 1089 h 1358"/>
              <a:gd name="T20" fmla="*/ 403 w 685"/>
              <a:gd name="T21" fmla="*/ 1180 h 1358"/>
              <a:gd name="T22" fmla="*/ 336 w 685"/>
              <a:gd name="T23" fmla="*/ 1190 h 1358"/>
              <a:gd name="T24" fmla="*/ 231 w 685"/>
              <a:gd name="T25" fmla="*/ 1290 h 1358"/>
              <a:gd name="T26" fmla="*/ 125 w 685"/>
              <a:gd name="T27" fmla="*/ 1348 h 1358"/>
              <a:gd name="T28" fmla="*/ 0 w 685"/>
              <a:gd name="T29" fmla="*/ 1353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85" h="1358">
                <a:moveTo>
                  <a:pt x="529" y="0"/>
                </a:moveTo>
                <a:cubicBezTo>
                  <a:pt x="535" y="15"/>
                  <a:pt x="545" y="69"/>
                  <a:pt x="562" y="90"/>
                </a:cubicBezTo>
                <a:cubicBezTo>
                  <a:pt x="579" y="111"/>
                  <a:pt x="614" y="103"/>
                  <a:pt x="629" y="124"/>
                </a:cubicBezTo>
                <a:cubicBezTo>
                  <a:pt x="644" y="145"/>
                  <a:pt x="645" y="186"/>
                  <a:pt x="653" y="215"/>
                </a:cubicBezTo>
                <a:cubicBezTo>
                  <a:pt x="661" y="244"/>
                  <a:pt x="685" y="250"/>
                  <a:pt x="677" y="297"/>
                </a:cubicBezTo>
                <a:cubicBezTo>
                  <a:pt x="669" y="344"/>
                  <a:pt x="620" y="456"/>
                  <a:pt x="605" y="498"/>
                </a:cubicBezTo>
                <a:cubicBezTo>
                  <a:pt x="590" y="540"/>
                  <a:pt x="588" y="517"/>
                  <a:pt x="586" y="551"/>
                </a:cubicBezTo>
                <a:cubicBezTo>
                  <a:pt x="584" y="585"/>
                  <a:pt x="597" y="639"/>
                  <a:pt x="591" y="700"/>
                </a:cubicBezTo>
                <a:cubicBezTo>
                  <a:pt x="585" y="761"/>
                  <a:pt x="567" y="851"/>
                  <a:pt x="552" y="916"/>
                </a:cubicBezTo>
                <a:cubicBezTo>
                  <a:pt x="537" y="981"/>
                  <a:pt x="524" y="1045"/>
                  <a:pt x="499" y="1089"/>
                </a:cubicBezTo>
                <a:cubicBezTo>
                  <a:pt x="474" y="1133"/>
                  <a:pt x="430" y="1163"/>
                  <a:pt x="403" y="1180"/>
                </a:cubicBezTo>
                <a:cubicBezTo>
                  <a:pt x="376" y="1197"/>
                  <a:pt x="365" y="1172"/>
                  <a:pt x="336" y="1190"/>
                </a:cubicBezTo>
                <a:cubicBezTo>
                  <a:pt x="307" y="1208"/>
                  <a:pt x="266" y="1264"/>
                  <a:pt x="231" y="1290"/>
                </a:cubicBezTo>
                <a:cubicBezTo>
                  <a:pt x="196" y="1316"/>
                  <a:pt x="163" y="1338"/>
                  <a:pt x="125" y="1348"/>
                </a:cubicBezTo>
                <a:cubicBezTo>
                  <a:pt x="87" y="1358"/>
                  <a:pt x="20" y="1354"/>
                  <a:pt x="0" y="1353"/>
                </a:cubicBezTo>
              </a:path>
            </a:pathLst>
          </a:custGeom>
          <a:noFill/>
          <a:ln w="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87"/>
          <p:cNvSpPr txBox="1">
            <a:spLocks noChangeArrowheads="1"/>
          </p:cNvSpPr>
          <p:nvPr/>
        </p:nvSpPr>
        <p:spPr bwMode="auto">
          <a:xfrm>
            <a:off x="2218409" y="4079494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n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8" name="Rectangle 205"/>
          <p:cNvSpPr>
            <a:spLocks noChangeArrowheads="1"/>
          </p:cNvSpPr>
          <p:nvPr/>
        </p:nvSpPr>
        <p:spPr bwMode="auto">
          <a:xfrm>
            <a:off x="2466742" y="6419943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9" name="Freeform 206"/>
          <p:cNvSpPr>
            <a:spLocks/>
          </p:cNvSpPr>
          <p:nvPr/>
        </p:nvSpPr>
        <p:spPr bwMode="auto">
          <a:xfrm rot="10800000">
            <a:off x="2331025" y="6504278"/>
            <a:ext cx="609647" cy="165640"/>
          </a:xfrm>
          <a:custGeom>
            <a:avLst/>
            <a:gdLst>
              <a:gd name="T0" fmla="*/ 0 w 304"/>
              <a:gd name="T1" fmla="*/ 0 h 83"/>
              <a:gd name="T2" fmla="*/ 51 w 304"/>
              <a:gd name="T3" fmla="*/ 43 h 83"/>
              <a:gd name="T4" fmla="*/ 135 w 304"/>
              <a:gd name="T5" fmla="*/ 49 h 83"/>
              <a:gd name="T6" fmla="*/ 201 w 304"/>
              <a:gd name="T7" fmla="*/ 16 h 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4" h="83">
                <a:moveTo>
                  <a:pt x="0" y="0"/>
                </a:moveTo>
                <a:cubicBezTo>
                  <a:pt x="21" y="25"/>
                  <a:pt x="42" y="51"/>
                  <a:pt x="76" y="64"/>
                </a:cubicBezTo>
                <a:cubicBezTo>
                  <a:pt x="110" y="77"/>
                  <a:pt x="166" y="83"/>
                  <a:pt x="204" y="76"/>
                </a:cubicBezTo>
                <a:cubicBezTo>
                  <a:pt x="242" y="69"/>
                  <a:pt x="287" y="35"/>
                  <a:pt x="304" y="24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09"/>
          <p:cNvSpPr>
            <a:spLocks noChangeShapeType="1"/>
          </p:cNvSpPr>
          <p:nvPr/>
        </p:nvSpPr>
        <p:spPr bwMode="auto">
          <a:xfrm flipH="1" flipV="1">
            <a:off x="1564939" y="4896187"/>
            <a:ext cx="231770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212"/>
          <p:cNvSpPr>
            <a:spLocks noChangeShapeType="1"/>
          </p:cNvSpPr>
          <p:nvPr/>
        </p:nvSpPr>
        <p:spPr bwMode="auto">
          <a:xfrm>
            <a:off x="444570" y="5561050"/>
            <a:ext cx="3248383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213"/>
          <p:cNvSpPr>
            <a:spLocks noChangeShapeType="1"/>
          </p:cNvSpPr>
          <p:nvPr/>
        </p:nvSpPr>
        <p:spPr bwMode="auto">
          <a:xfrm flipV="1">
            <a:off x="3690653" y="3713705"/>
            <a:ext cx="0" cy="1838143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218"/>
          <p:cNvSpPr txBox="1">
            <a:spLocks noChangeArrowheads="1"/>
          </p:cNvSpPr>
          <p:nvPr/>
        </p:nvSpPr>
        <p:spPr bwMode="auto">
          <a:xfrm>
            <a:off x="225042" y="5330619"/>
            <a:ext cx="3335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x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66" name="Text Box 187"/>
          <p:cNvSpPr txBox="1">
            <a:spLocks noChangeArrowheads="1"/>
          </p:cNvSpPr>
          <p:nvPr/>
        </p:nvSpPr>
        <p:spPr bwMode="auto">
          <a:xfrm>
            <a:off x="1581044" y="6019893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m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67" name="Line 168"/>
          <p:cNvSpPr>
            <a:spLocks noChangeShapeType="1"/>
          </p:cNvSpPr>
          <p:nvPr/>
        </p:nvSpPr>
        <p:spPr bwMode="auto">
          <a:xfrm>
            <a:off x="1564941" y="4896189"/>
            <a:ext cx="2079702" cy="1205491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 Box 187"/>
          <p:cNvSpPr txBox="1">
            <a:spLocks noChangeArrowheads="1"/>
          </p:cNvSpPr>
          <p:nvPr/>
        </p:nvSpPr>
        <p:spPr bwMode="auto">
          <a:xfrm>
            <a:off x="3223641" y="5563351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h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cxnSp>
        <p:nvCxnSpPr>
          <p:cNvPr id="73" name="Straight Arrow Connector 72"/>
          <p:cNvCxnSpPr>
            <a:stCxn id="20" idx="3"/>
          </p:cNvCxnSpPr>
          <p:nvPr/>
        </p:nvCxnSpPr>
        <p:spPr>
          <a:xfrm>
            <a:off x="2611804" y="4356493"/>
            <a:ext cx="16103" cy="668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7" idx="0"/>
          </p:cNvCxnSpPr>
          <p:nvPr/>
        </p:nvCxnSpPr>
        <p:spPr>
          <a:xfrm>
            <a:off x="1564941" y="4896189"/>
            <a:ext cx="16103" cy="6671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ine 168"/>
          <p:cNvSpPr>
            <a:spLocks noChangeShapeType="1"/>
          </p:cNvSpPr>
          <p:nvPr/>
        </p:nvSpPr>
        <p:spPr bwMode="auto">
          <a:xfrm>
            <a:off x="1583344" y="5551849"/>
            <a:ext cx="1606939" cy="929709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Text Box 187"/>
          <p:cNvSpPr txBox="1">
            <a:spLocks noChangeArrowheads="1"/>
          </p:cNvSpPr>
          <p:nvPr/>
        </p:nvSpPr>
        <p:spPr bwMode="auto">
          <a:xfrm>
            <a:off x="3171233" y="4563357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h</a:t>
            </a:r>
            <a:r>
              <a:rPr lang="en-US" i="1" baseline="-25000" dirty="0">
                <a:latin typeface="Times New Roman" pitchFamily="18" charset="0"/>
              </a:rPr>
              <a:t>2α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82" name="Text Box 187"/>
          <p:cNvSpPr txBox="1">
            <a:spLocks noChangeArrowheads="1"/>
          </p:cNvSpPr>
          <p:nvPr/>
        </p:nvSpPr>
        <p:spPr bwMode="auto">
          <a:xfrm>
            <a:off x="2690111" y="5958278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h</a:t>
            </a:r>
            <a:r>
              <a:rPr lang="en-US" i="1" baseline="-25000" dirty="0">
                <a:latin typeface="Times New Roman" pitchFamily="18" charset="0"/>
              </a:rPr>
              <a:t>1α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83" name="Text Box 170"/>
          <p:cNvSpPr txBox="1">
            <a:spLocks noChangeArrowheads="1"/>
          </p:cNvSpPr>
          <p:nvPr/>
        </p:nvSpPr>
        <p:spPr bwMode="auto">
          <a:xfrm>
            <a:off x="1436730" y="4661449"/>
            <a:ext cx="4647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N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0" y="1139825"/>
            <a:ext cx="907769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4.6-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đặc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biệt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4.6.1-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bằng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AutoNum type="alphaLcParenR"/>
            </a:pPr>
            <a:r>
              <a:rPr lang="en-US" b="1" dirty="0" err="1">
                <a:latin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nghĩa</a:t>
            </a:r>
            <a:r>
              <a:rPr lang="en-US" b="1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  <a:buAutoNum type="alphaLcParenR"/>
            </a:pPr>
            <a:r>
              <a:rPr lang="en-US" b="1" dirty="0">
                <a:latin typeface="Times New Roman" pitchFamily="18" charset="0"/>
              </a:rPr>
              <a:t>b) </a:t>
            </a:r>
            <a:r>
              <a:rPr lang="en-US" b="1" dirty="0" err="1">
                <a:latin typeface="Times New Roman" pitchFamily="18" charset="0"/>
              </a:rPr>
              <a:t>Tính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chất</a:t>
            </a:r>
            <a:r>
              <a:rPr lang="en-US" b="1" dirty="0">
                <a:latin typeface="Times New Roman" pitchFamily="18" charset="0"/>
              </a:rPr>
              <a:t>: 	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3" name="Oval 169"/>
          <p:cNvSpPr>
            <a:spLocks noChangeArrowheads="1"/>
          </p:cNvSpPr>
          <p:nvPr/>
        </p:nvSpPr>
        <p:spPr bwMode="auto">
          <a:xfrm>
            <a:off x="1524000" y="4853940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18"/>
          <p:cNvSpPr txBox="1">
            <a:spLocks noChangeArrowheads="1"/>
          </p:cNvSpPr>
          <p:nvPr/>
        </p:nvSpPr>
        <p:spPr bwMode="auto">
          <a:xfrm>
            <a:off x="1398149" y="4419600"/>
            <a:ext cx="3335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029200" y="3552030"/>
            <a:ext cx="3825190" cy="3025160"/>
            <a:chOff x="5029200" y="3552030"/>
            <a:chExt cx="3825190" cy="3025160"/>
          </a:xfrm>
        </p:grpSpPr>
        <p:graphicFrame>
          <p:nvGraphicFramePr>
            <p:cNvPr id="35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4244805"/>
                </p:ext>
              </p:extLst>
            </p:nvPr>
          </p:nvGraphicFramePr>
          <p:xfrm>
            <a:off x="5911907" y="4016050"/>
            <a:ext cx="139447" cy="263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470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Picture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1907" y="4016050"/>
                          <a:ext cx="139447" cy="2634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6" name="Group 35"/>
            <p:cNvGrpSpPr/>
            <p:nvPr/>
          </p:nvGrpSpPr>
          <p:grpSpPr>
            <a:xfrm>
              <a:off x="5029200" y="3552030"/>
              <a:ext cx="3825190" cy="3025160"/>
              <a:chOff x="5247367" y="3327853"/>
              <a:chExt cx="3825190" cy="3025160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5247367" y="4495800"/>
                <a:ext cx="46763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x</a:t>
                </a:r>
                <a:endParaRPr lang="en-US" baseline="-25000" dirty="0">
                  <a:latin typeface="Times New Roman" pitchFamily="18" charset="0"/>
                </a:endParaRPr>
              </a:p>
            </p:txBody>
          </p:sp>
          <p:sp>
            <p:nvSpPr>
              <p:cNvPr id="40" name="Line 12"/>
              <p:cNvSpPr>
                <a:spLocks noChangeShapeType="1"/>
              </p:cNvSpPr>
              <p:nvPr/>
            </p:nvSpPr>
            <p:spPr bwMode="auto">
              <a:xfrm>
                <a:off x="5340185" y="4781600"/>
                <a:ext cx="3732372" cy="77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13"/>
              <p:cNvSpPr>
                <a:spLocks noChangeShapeType="1"/>
              </p:cNvSpPr>
              <p:nvPr/>
            </p:nvSpPr>
            <p:spPr bwMode="auto">
              <a:xfrm flipH="1" flipV="1">
                <a:off x="5910850" y="4771916"/>
                <a:ext cx="1952264" cy="128988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 flipV="1">
                <a:off x="5886354" y="3327853"/>
                <a:ext cx="2196296" cy="1461493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Text Box 15"/>
              <p:cNvSpPr txBox="1">
                <a:spLocks noChangeArrowheads="1"/>
              </p:cNvSpPr>
              <p:nvPr/>
            </p:nvSpPr>
            <p:spPr bwMode="auto">
              <a:xfrm>
                <a:off x="7366046" y="3340643"/>
                <a:ext cx="668185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 dirty="0">
                    <a:latin typeface="Times New Roman" pitchFamily="18" charset="0"/>
                  </a:rPr>
                  <a:t>n</a:t>
                </a:r>
                <a:r>
                  <a:rPr lang="en-US" i="1" baseline="-25000" dirty="0"/>
                  <a:t>α</a:t>
                </a:r>
              </a:p>
              <a:p>
                <a:pPr eaLnBrk="1" hangingPunct="1">
                  <a:spcBef>
                    <a:spcPct val="50000"/>
                  </a:spcBef>
                </a:pPr>
                <a:endParaRPr lang="en-US" i="1" baseline="-25000" dirty="0">
                  <a:latin typeface="Times New Roman" pitchFamily="18" charset="0"/>
                </a:endParaRPr>
              </a:p>
            </p:txBody>
          </p:sp>
          <p:sp>
            <p:nvSpPr>
              <p:cNvPr id="47" name="Text Box 16"/>
              <p:cNvSpPr txBox="1">
                <a:spLocks noChangeArrowheads="1"/>
              </p:cNvSpPr>
              <p:nvPr/>
            </p:nvSpPr>
            <p:spPr bwMode="auto">
              <a:xfrm>
                <a:off x="7243993" y="5799015"/>
                <a:ext cx="668186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 dirty="0">
                    <a:latin typeface="Times New Roman" pitchFamily="18" charset="0"/>
                  </a:rPr>
                  <a:t>m</a:t>
                </a:r>
                <a:r>
                  <a:rPr lang="en-US" i="1" baseline="-25000" dirty="0"/>
                  <a:t>α</a:t>
                </a:r>
              </a:p>
              <a:p>
                <a:pPr eaLnBrk="1" hangingPunct="1">
                  <a:spcBef>
                    <a:spcPct val="50000"/>
                  </a:spcBef>
                </a:pPr>
                <a:endParaRPr lang="en-US" i="1" baseline="-25000" dirty="0">
                  <a:latin typeface="Times New Roman" pitchFamily="18" charset="0"/>
                </a:endParaRPr>
              </a:p>
            </p:txBody>
          </p:sp>
        </p:grp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6600853" y="5018364"/>
              <a:ext cx="1628748" cy="10048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6" name="Text Box 15"/>
            <p:cNvSpPr txBox="1">
              <a:spLocks noChangeArrowheads="1"/>
            </p:cNvSpPr>
            <p:nvPr/>
          </p:nvSpPr>
          <p:spPr bwMode="auto">
            <a:xfrm>
              <a:off x="7561415" y="4089507"/>
              <a:ext cx="6681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h</a:t>
              </a:r>
              <a:r>
                <a:rPr lang="en-US" i="1" baseline="-25000" dirty="0"/>
                <a:t>2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sp>
          <p:nvSpPr>
            <p:cNvPr id="57" name="Line 14"/>
            <p:cNvSpPr>
              <a:spLocks noChangeShapeType="1"/>
            </p:cNvSpPr>
            <p:nvPr/>
          </p:nvSpPr>
          <p:spPr bwMode="auto">
            <a:xfrm flipV="1">
              <a:off x="6600852" y="4398015"/>
              <a:ext cx="14997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12"/>
            <p:cNvSpPr>
              <a:spLocks noChangeShapeType="1"/>
            </p:cNvSpPr>
            <p:nvPr/>
          </p:nvSpPr>
          <p:spPr bwMode="auto">
            <a:xfrm>
              <a:off x="6574772" y="4393243"/>
              <a:ext cx="0" cy="656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 Box 15"/>
            <p:cNvSpPr txBox="1">
              <a:spLocks noChangeArrowheads="1"/>
            </p:cNvSpPr>
            <p:nvPr/>
          </p:nvSpPr>
          <p:spPr bwMode="auto">
            <a:xfrm>
              <a:off x="7895508" y="5541306"/>
              <a:ext cx="6681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h</a:t>
              </a:r>
              <a:r>
                <a:rPr lang="en-US" i="1" baseline="-25000" dirty="0"/>
                <a:t>1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6228117" y="4186577"/>
              <a:ext cx="44621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N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5" name="Oval 14"/>
            <p:cNvSpPr>
              <a:spLocks noChangeArrowheads="1"/>
            </p:cNvSpPr>
            <p:nvPr/>
          </p:nvSpPr>
          <p:spPr bwMode="auto">
            <a:xfrm>
              <a:off x="6524066" y="4335729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9"/>
            <p:cNvSpPr txBox="1">
              <a:spLocks noChangeArrowheads="1"/>
            </p:cNvSpPr>
            <p:nvPr/>
          </p:nvSpPr>
          <p:spPr bwMode="auto">
            <a:xfrm>
              <a:off x="6169119" y="4721721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N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0" name="Oval 14"/>
            <p:cNvSpPr>
              <a:spLocks noChangeArrowheads="1"/>
            </p:cNvSpPr>
            <p:nvPr/>
          </p:nvSpPr>
          <p:spPr bwMode="auto">
            <a:xfrm>
              <a:off x="6527800" y="4952966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4876800" y="6346031"/>
            <a:ext cx="45942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43.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bằng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0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7" grpId="1" animBg="1"/>
      <p:bldP spid="68" grpId="0"/>
      <p:bldP spid="80" grpId="0" animBg="1"/>
      <p:bldP spid="81" grpId="0"/>
      <p:bldP spid="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3"/>
          <p:cNvSpPr>
            <a:spLocks/>
          </p:cNvSpPr>
          <p:nvPr/>
        </p:nvSpPr>
        <p:spPr bwMode="auto">
          <a:xfrm>
            <a:off x="157001" y="5549548"/>
            <a:ext cx="5224560" cy="1219294"/>
          </a:xfrm>
          <a:custGeom>
            <a:avLst/>
            <a:gdLst>
              <a:gd name="T0" fmla="*/ 2104 w 2359"/>
              <a:gd name="T1" fmla="*/ 358 h 641"/>
              <a:gd name="T2" fmla="*/ 1424 w 2359"/>
              <a:gd name="T3" fmla="*/ 1 h 641"/>
              <a:gd name="T4" fmla="*/ 0 w 2359"/>
              <a:gd name="T5" fmla="*/ 0 h 641"/>
              <a:gd name="T6" fmla="*/ 599 w 2359"/>
              <a:gd name="T7" fmla="*/ 377 h 641"/>
              <a:gd name="T8" fmla="*/ 2104 w 2359"/>
              <a:gd name="T9" fmla="*/ 358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4590170" y="6366245"/>
            <a:ext cx="5475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 rot="9000000">
            <a:off x="2409244" y="4549024"/>
            <a:ext cx="3887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8" name="Rectangle 166"/>
          <p:cNvSpPr>
            <a:spLocks noChangeArrowheads="1"/>
          </p:cNvSpPr>
          <p:nvPr/>
        </p:nvSpPr>
        <p:spPr bwMode="auto">
          <a:xfrm>
            <a:off x="152400" y="3276600"/>
            <a:ext cx="3540554" cy="2279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67"/>
          <p:cNvSpPr>
            <a:spLocks noChangeShapeType="1"/>
          </p:cNvSpPr>
          <p:nvPr/>
        </p:nvSpPr>
        <p:spPr bwMode="auto">
          <a:xfrm flipV="1">
            <a:off x="442270" y="3656191"/>
            <a:ext cx="3250683" cy="189565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68"/>
          <p:cNvSpPr>
            <a:spLocks noChangeShapeType="1"/>
          </p:cNvSpPr>
          <p:nvPr/>
        </p:nvSpPr>
        <p:spPr bwMode="auto">
          <a:xfrm>
            <a:off x="423865" y="5563351"/>
            <a:ext cx="2079702" cy="1205491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69"/>
          <p:cNvSpPr>
            <a:spLocks noChangeArrowheads="1"/>
          </p:cNvSpPr>
          <p:nvPr/>
        </p:nvSpPr>
        <p:spPr bwMode="auto">
          <a:xfrm>
            <a:off x="400860" y="5524242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70"/>
          <p:cNvSpPr txBox="1">
            <a:spLocks noChangeArrowheads="1"/>
          </p:cNvSpPr>
          <p:nvPr/>
        </p:nvSpPr>
        <p:spPr bwMode="auto">
          <a:xfrm>
            <a:off x="237521" y="3281201"/>
            <a:ext cx="4647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5" name="Freeform 182"/>
          <p:cNvSpPr>
            <a:spLocks/>
          </p:cNvSpPr>
          <p:nvPr/>
        </p:nvSpPr>
        <p:spPr bwMode="auto">
          <a:xfrm>
            <a:off x="2494365" y="3656191"/>
            <a:ext cx="1575880" cy="3124153"/>
          </a:xfrm>
          <a:custGeom>
            <a:avLst/>
            <a:gdLst>
              <a:gd name="T0" fmla="*/ 529 w 685"/>
              <a:gd name="T1" fmla="*/ 0 h 1358"/>
              <a:gd name="T2" fmla="*/ 562 w 685"/>
              <a:gd name="T3" fmla="*/ 90 h 1358"/>
              <a:gd name="T4" fmla="*/ 629 w 685"/>
              <a:gd name="T5" fmla="*/ 124 h 1358"/>
              <a:gd name="T6" fmla="*/ 653 w 685"/>
              <a:gd name="T7" fmla="*/ 215 h 1358"/>
              <a:gd name="T8" fmla="*/ 677 w 685"/>
              <a:gd name="T9" fmla="*/ 297 h 1358"/>
              <a:gd name="T10" fmla="*/ 605 w 685"/>
              <a:gd name="T11" fmla="*/ 498 h 1358"/>
              <a:gd name="T12" fmla="*/ 586 w 685"/>
              <a:gd name="T13" fmla="*/ 551 h 1358"/>
              <a:gd name="T14" fmla="*/ 591 w 685"/>
              <a:gd name="T15" fmla="*/ 700 h 1358"/>
              <a:gd name="T16" fmla="*/ 552 w 685"/>
              <a:gd name="T17" fmla="*/ 916 h 1358"/>
              <a:gd name="T18" fmla="*/ 499 w 685"/>
              <a:gd name="T19" fmla="*/ 1089 h 1358"/>
              <a:gd name="T20" fmla="*/ 403 w 685"/>
              <a:gd name="T21" fmla="*/ 1180 h 1358"/>
              <a:gd name="T22" fmla="*/ 336 w 685"/>
              <a:gd name="T23" fmla="*/ 1190 h 1358"/>
              <a:gd name="T24" fmla="*/ 231 w 685"/>
              <a:gd name="T25" fmla="*/ 1290 h 1358"/>
              <a:gd name="T26" fmla="*/ 125 w 685"/>
              <a:gd name="T27" fmla="*/ 1348 h 1358"/>
              <a:gd name="T28" fmla="*/ 0 w 685"/>
              <a:gd name="T29" fmla="*/ 1353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85" h="1358">
                <a:moveTo>
                  <a:pt x="529" y="0"/>
                </a:moveTo>
                <a:cubicBezTo>
                  <a:pt x="535" y="15"/>
                  <a:pt x="545" y="69"/>
                  <a:pt x="562" y="90"/>
                </a:cubicBezTo>
                <a:cubicBezTo>
                  <a:pt x="579" y="111"/>
                  <a:pt x="614" y="103"/>
                  <a:pt x="629" y="124"/>
                </a:cubicBezTo>
                <a:cubicBezTo>
                  <a:pt x="644" y="145"/>
                  <a:pt x="645" y="186"/>
                  <a:pt x="653" y="215"/>
                </a:cubicBezTo>
                <a:cubicBezTo>
                  <a:pt x="661" y="244"/>
                  <a:pt x="685" y="250"/>
                  <a:pt x="677" y="297"/>
                </a:cubicBezTo>
                <a:cubicBezTo>
                  <a:pt x="669" y="344"/>
                  <a:pt x="620" y="456"/>
                  <a:pt x="605" y="498"/>
                </a:cubicBezTo>
                <a:cubicBezTo>
                  <a:pt x="590" y="540"/>
                  <a:pt x="588" y="517"/>
                  <a:pt x="586" y="551"/>
                </a:cubicBezTo>
                <a:cubicBezTo>
                  <a:pt x="584" y="585"/>
                  <a:pt x="597" y="639"/>
                  <a:pt x="591" y="700"/>
                </a:cubicBezTo>
                <a:cubicBezTo>
                  <a:pt x="585" y="761"/>
                  <a:pt x="567" y="851"/>
                  <a:pt x="552" y="916"/>
                </a:cubicBezTo>
                <a:cubicBezTo>
                  <a:pt x="537" y="981"/>
                  <a:pt x="524" y="1045"/>
                  <a:pt x="499" y="1089"/>
                </a:cubicBezTo>
                <a:cubicBezTo>
                  <a:pt x="474" y="1133"/>
                  <a:pt x="430" y="1163"/>
                  <a:pt x="403" y="1180"/>
                </a:cubicBezTo>
                <a:cubicBezTo>
                  <a:pt x="376" y="1197"/>
                  <a:pt x="365" y="1172"/>
                  <a:pt x="336" y="1190"/>
                </a:cubicBezTo>
                <a:cubicBezTo>
                  <a:pt x="307" y="1208"/>
                  <a:pt x="266" y="1264"/>
                  <a:pt x="231" y="1290"/>
                </a:cubicBezTo>
                <a:cubicBezTo>
                  <a:pt x="196" y="1316"/>
                  <a:pt x="163" y="1338"/>
                  <a:pt x="125" y="1348"/>
                </a:cubicBezTo>
                <a:cubicBezTo>
                  <a:pt x="87" y="1358"/>
                  <a:pt x="20" y="1354"/>
                  <a:pt x="0" y="1353"/>
                </a:cubicBezTo>
              </a:path>
            </a:pathLst>
          </a:custGeom>
          <a:noFill/>
          <a:ln w="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87"/>
          <p:cNvSpPr txBox="1">
            <a:spLocks noChangeArrowheads="1"/>
          </p:cNvSpPr>
          <p:nvPr/>
        </p:nvSpPr>
        <p:spPr bwMode="auto">
          <a:xfrm>
            <a:off x="2218409" y="4079494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n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8" name="Rectangle 205"/>
          <p:cNvSpPr>
            <a:spLocks noChangeArrowheads="1"/>
          </p:cNvSpPr>
          <p:nvPr/>
        </p:nvSpPr>
        <p:spPr bwMode="auto">
          <a:xfrm>
            <a:off x="2397741" y="6419943"/>
            <a:ext cx="450909" cy="531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9" name="Freeform 206"/>
          <p:cNvSpPr>
            <a:spLocks/>
          </p:cNvSpPr>
          <p:nvPr/>
        </p:nvSpPr>
        <p:spPr bwMode="auto">
          <a:xfrm rot="10800000">
            <a:off x="2331025" y="6504278"/>
            <a:ext cx="609647" cy="165640"/>
          </a:xfrm>
          <a:custGeom>
            <a:avLst/>
            <a:gdLst>
              <a:gd name="T0" fmla="*/ 0 w 304"/>
              <a:gd name="T1" fmla="*/ 0 h 83"/>
              <a:gd name="T2" fmla="*/ 51 w 304"/>
              <a:gd name="T3" fmla="*/ 43 h 83"/>
              <a:gd name="T4" fmla="*/ 135 w 304"/>
              <a:gd name="T5" fmla="*/ 49 h 83"/>
              <a:gd name="T6" fmla="*/ 201 w 304"/>
              <a:gd name="T7" fmla="*/ 16 h 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4" h="83">
                <a:moveTo>
                  <a:pt x="0" y="0"/>
                </a:moveTo>
                <a:cubicBezTo>
                  <a:pt x="21" y="25"/>
                  <a:pt x="42" y="51"/>
                  <a:pt x="76" y="64"/>
                </a:cubicBezTo>
                <a:cubicBezTo>
                  <a:pt x="110" y="77"/>
                  <a:pt x="166" y="83"/>
                  <a:pt x="204" y="76"/>
                </a:cubicBezTo>
                <a:cubicBezTo>
                  <a:pt x="242" y="69"/>
                  <a:pt x="287" y="35"/>
                  <a:pt x="304" y="24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09"/>
          <p:cNvSpPr>
            <a:spLocks noChangeShapeType="1"/>
          </p:cNvSpPr>
          <p:nvPr/>
        </p:nvSpPr>
        <p:spPr bwMode="auto">
          <a:xfrm flipH="1" flipV="1">
            <a:off x="1572990" y="6240101"/>
            <a:ext cx="204404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212"/>
          <p:cNvSpPr>
            <a:spLocks noChangeShapeType="1"/>
          </p:cNvSpPr>
          <p:nvPr/>
        </p:nvSpPr>
        <p:spPr bwMode="auto">
          <a:xfrm>
            <a:off x="444570" y="5561050"/>
            <a:ext cx="3248383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218"/>
          <p:cNvSpPr txBox="1">
            <a:spLocks noChangeArrowheads="1"/>
          </p:cNvSpPr>
          <p:nvPr/>
        </p:nvSpPr>
        <p:spPr bwMode="auto">
          <a:xfrm>
            <a:off x="225042" y="5330619"/>
            <a:ext cx="1667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x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66" name="Text Box 187"/>
          <p:cNvSpPr txBox="1">
            <a:spLocks noChangeArrowheads="1"/>
          </p:cNvSpPr>
          <p:nvPr/>
        </p:nvSpPr>
        <p:spPr bwMode="auto">
          <a:xfrm>
            <a:off x="1825014" y="6472535"/>
            <a:ext cx="393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 dirty="0">
                <a:latin typeface="Times New Roman" pitchFamily="18" charset="0"/>
              </a:rPr>
              <a:t>m</a:t>
            </a:r>
            <a:r>
              <a:rPr lang="en-US" sz="1400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sz="1600" i="1" baseline="-25000" dirty="0">
              <a:latin typeface="Times New Roman" pitchFamily="18" charset="0"/>
            </a:endParaRPr>
          </a:p>
        </p:txBody>
      </p:sp>
      <p:sp>
        <p:nvSpPr>
          <p:cNvPr id="67" name="Line 168"/>
          <p:cNvSpPr>
            <a:spLocks noChangeShapeType="1"/>
          </p:cNvSpPr>
          <p:nvPr/>
        </p:nvSpPr>
        <p:spPr bwMode="auto">
          <a:xfrm flipV="1">
            <a:off x="1564938" y="4661449"/>
            <a:ext cx="2389769" cy="15821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 Box 187"/>
          <p:cNvSpPr txBox="1">
            <a:spLocks noChangeArrowheads="1"/>
          </p:cNvSpPr>
          <p:nvPr/>
        </p:nvSpPr>
        <p:spPr bwMode="auto">
          <a:xfrm>
            <a:off x="2850032" y="5004653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f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cxnSp>
        <p:nvCxnSpPr>
          <p:cNvPr id="73" name="Straight Arrow Connector 72"/>
          <p:cNvCxnSpPr>
            <a:stCxn id="20" idx="3"/>
          </p:cNvCxnSpPr>
          <p:nvPr/>
        </p:nvCxnSpPr>
        <p:spPr>
          <a:xfrm>
            <a:off x="2611804" y="4356493"/>
            <a:ext cx="16103" cy="668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67" idx="0"/>
          </p:cNvCxnSpPr>
          <p:nvPr/>
        </p:nvCxnSpPr>
        <p:spPr>
          <a:xfrm flipH="1" flipV="1">
            <a:off x="737093" y="5547102"/>
            <a:ext cx="827845" cy="6964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ine 168"/>
          <p:cNvSpPr>
            <a:spLocks noChangeShapeType="1"/>
          </p:cNvSpPr>
          <p:nvPr/>
        </p:nvSpPr>
        <p:spPr bwMode="auto">
          <a:xfrm flipV="1">
            <a:off x="736995" y="3810000"/>
            <a:ext cx="3073005" cy="1765182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Text Box 187"/>
          <p:cNvSpPr txBox="1">
            <a:spLocks noChangeArrowheads="1"/>
          </p:cNvSpPr>
          <p:nvPr/>
        </p:nvSpPr>
        <p:spPr bwMode="auto">
          <a:xfrm>
            <a:off x="3221725" y="4113617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f</a:t>
            </a:r>
            <a:r>
              <a:rPr lang="en-US" i="1" baseline="-25000" dirty="0">
                <a:latin typeface="Times New Roman" pitchFamily="18" charset="0"/>
              </a:rPr>
              <a:t>2α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82" name="Text Box 187"/>
          <p:cNvSpPr txBox="1">
            <a:spLocks noChangeArrowheads="1"/>
          </p:cNvSpPr>
          <p:nvPr/>
        </p:nvSpPr>
        <p:spPr bwMode="auto">
          <a:xfrm>
            <a:off x="2690111" y="5958278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f</a:t>
            </a:r>
            <a:r>
              <a:rPr lang="en-US" i="1" baseline="-25000" dirty="0">
                <a:latin typeface="Times New Roman" pitchFamily="18" charset="0"/>
              </a:rPr>
              <a:t>1α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83" name="Text Box 170"/>
          <p:cNvSpPr txBox="1">
            <a:spLocks noChangeArrowheads="1"/>
          </p:cNvSpPr>
          <p:nvPr/>
        </p:nvSpPr>
        <p:spPr bwMode="auto">
          <a:xfrm>
            <a:off x="1427893" y="6277308"/>
            <a:ext cx="4647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M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0" y="1139825"/>
            <a:ext cx="9077695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4.6-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đặc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biệt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4.6.2-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a) </a:t>
            </a:r>
            <a:r>
              <a:rPr lang="en-US" b="1" dirty="0" err="1">
                <a:latin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nghĩa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b) </a:t>
            </a:r>
            <a:r>
              <a:rPr lang="en-US" b="1" dirty="0" err="1">
                <a:latin typeface="Times New Roman" pitchFamily="18" charset="0"/>
              </a:rPr>
              <a:t>Tính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chất</a:t>
            </a:r>
            <a:r>
              <a:rPr lang="en-US" b="1" dirty="0">
                <a:latin typeface="Times New Roman" pitchFamily="18" charset="0"/>
              </a:rPr>
              <a:t>: 	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3" name="Oval 169"/>
          <p:cNvSpPr>
            <a:spLocks noChangeArrowheads="1"/>
          </p:cNvSpPr>
          <p:nvPr/>
        </p:nvSpPr>
        <p:spPr bwMode="auto">
          <a:xfrm>
            <a:off x="1533484" y="6204442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47009" y="3439494"/>
            <a:ext cx="3825190" cy="3025160"/>
            <a:chOff x="4800600" y="3475830"/>
            <a:chExt cx="3825190" cy="3025160"/>
          </a:xfrm>
        </p:grpSpPr>
        <p:graphicFrame>
          <p:nvGraphicFramePr>
            <p:cNvPr id="3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2567786"/>
                </p:ext>
              </p:extLst>
            </p:nvPr>
          </p:nvGraphicFramePr>
          <p:xfrm>
            <a:off x="6356980" y="5100012"/>
            <a:ext cx="139447" cy="263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93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Picture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56980" y="5100012"/>
                          <a:ext cx="139447" cy="2634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2" name="Group 31"/>
            <p:cNvGrpSpPr/>
            <p:nvPr/>
          </p:nvGrpSpPr>
          <p:grpSpPr>
            <a:xfrm>
              <a:off x="4800600" y="3475830"/>
              <a:ext cx="3825190" cy="3025160"/>
              <a:chOff x="5247367" y="3327853"/>
              <a:chExt cx="3825190" cy="3025160"/>
            </a:xfrm>
          </p:grpSpPr>
          <p:sp>
            <p:nvSpPr>
              <p:cNvPr id="34" name="Text Box 11"/>
              <p:cNvSpPr txBox="1">
                <a:spLocks noChangeArrowheads="1"/>
              </p:cNvSpPr>
              <p:nvPr/>
            </p:nvSpPr>
            <p:spPr bwMode="auto">
              <a:xfrm>
                <a:off x="5247367" y="4495800"/>
                <a:ext cx="46763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x</a:t>
                </a:r>
                <a:endParaRPr lang="en-US" sz="1400" baseline="-25000" dirty="0">
                  <a:latin typeface="Times New Roman" pitchFamily="18" charset="0"/>
                </a:endParaRPr>
              </a:p>
            </p:txBody>
          </p:sp>
          <p:sp>
            <p:nvSpPr>
              <p:cNvPr id="35" name="Line 12"/>
              <p:cNvSpPr>
                <a:spLocks noChangeShapeType="1"/>
              </p:cNvSpPr>
              <p:nvPr/>
            </p:nvSpPr>
            <p:spPr bwMode="auto">
              <a:xfrm>
                <a:off x="5340185" y="4781600"/>
                <a:ext cx="3732372" cy="77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 flipH="1" flipV="1">
                <a:off x="5910850" y="4771916"/>
                <a:ext cx="1952264" cy="128988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 flipV="1">
                <a:off x="5886354" y="3327853"/>
                <a:ext cx="2196296" cy="1461493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15"/>
              <p:cNvSpPr txBox="1">
                <a:spLocks noChangeArrowheads="1"/>
              </p:cNvSpPr>
              <p:nvPr/>
            </p:nvSpPr>
            <p:spPr bwMode="auto">
              <a:xfrm>
                <a:off x="7366046" y="3340643"/>
                <a:ext cx="668185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 dirty="0">
                    <a:latin typeface="Times New Roman" pitchFamily="18" charset="0"/>
                  </a:rPr>
                  <a:t>n</a:t>
                </a:r>
                <a:r>
                  <a:rPr lang="en-US" i="1" baseline="-25000" dirty="0"/>
                  <a:t>α</a:t>
                </a:r>
              </a:p>
              <a:p>
                <a:pPr eaLnBrk="1" hangingPunct="1">
                  <a:spcBef>
                    <a:spcPct val="50000"/>
                  </a:spcBef>
                </a:pPr>
                <a:endParaRPr lang="en-US" i="1" baseline="-25000" dirty="0">
                  <a:latin typeface="Times New Roman" pitchFamily="18" charset="0"/>
                </a:endParaRPr>
              </a:p>
            </p:txBody>
          </p:sp>
          <p:sp>
            <p:nvSpPr>
              <p:cNvPr id="41" name="Text Box 16"/>
              <p:cNvSpPr txBox="1">
                <a:spLocks noChangeArrowheads="1"/>
              </p:cNvSpPr>
              <p:nvPr/>
            </p:nvSpPr>
            <p:spPr bwMode="auto">
              <a:xfrm>
                <a:off x="7243993" y="5799015"/>
                <a:ext cx="668186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 dirty="0">
                    <a:latin typeface="Times New Roman" pitchFamily="18" charset="0"/>
                  </a:rPr>
                  <a:t>m</a:t>
                </a:r>
                <a:r>
                  <a:rPr lang="en-US" i="1" baseline="-25000" dirty="0"/>
                  <a:t>α</a:t>
                </a:r>
              </a:p>
              <a:p>
                <a:pPr eaLnBrk="1" hangingPunct="1">
                  <a:spcBef>
                    <a:spcPct val="50000"/>
                  </a:spcBef>
                </a:pPr>
                <a:endParaRPr lang="en-US" i="1" baseline="-25000" dirty="0">
                  <a:latin typeface="Times New Roman" pitchFamily="18" charset="0"/>
                </a:endParaRPr>
              </a:p>
            </p:txBody>
          </p:sp>
        </p:grpSp>
        <p:sp>
          <p:nvSpPr>
            <p:cNvPr id="50" name="Line 14"/>
            <p:cNvSpPr>
              <a:spLocks noChangeShapeType="1"/>
            </p:cNvSpPr>
            <p:nvPr/>
          </p:nvSpPr>
          <p:spPr bwMode="auto">
            <a:xfrm flipV="1">
              <a:off x="6245982" y="3913029"/>
              <a:ext cx="1539283" cy="10242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7353496" y="3791724"/>
              <a:ext cx="6681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f</a:t>
              </a:r>
              <a:r>
                <a:rPr lang="en-US" i="1" baseline="-25000" dirty="0"/>
                <a:t>2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sp>
          <p:nvSpPr>
            <p:cNvPr id="53" name="Line 14"/>
            <p:cNvSpPr>
              <a:spLocks noChangeShapeType="1"/>
            </p:cNvSpPr>
            <p:nvPr/>
          </p:nvSpPr>
          <p:spPr bwMode="auto">
            <a:xfrm flipV="1">
              <a:off x="6273073" y="5481977"/>
              <a:ext cx="14997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12"/>
            <p:cNvSpPr>
              <a:spLocks noChangeShapeType="1"/>
            </p:cNvSpPr>
            <p:nvPr/>
          </p:nvSpPr>
          <p:spPr bwMode="auto">
            <a:xfrm>
              <a:off x="6260496" y="4937323"/>
              <a:ext cx="0" cy="551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15"/>
            <p:cNvSpPr txBox="1">
              <a:spLocks noChangeArrowheads="1"/>
            </p:cNvSpPr>
            <p:nvPr/>
          </p:nvSpPr>
          <p:spPr bwMode="auto">
            <a:xfrm>
              <a:off x="7587464" y="5185215"/>
              <a:ext cx="6681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f</a:t>
              </a:r>
              <a:r>
                <a:rPr lang="en-US" i="1" baseline="-25000" dirty="0"/>
                <a:t>1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sp>
          <p:nvSpPr>
            <p:cNvPr id="60" name="Text Box 9"/>
            <p:cNvSpPr txBox="1">
              <a:spLocks noChangeArrowheads="1"/>
            </p:cNvSpPr>
            <p:nvPr/>
          </p:nvSpPr>
          <p:spPr bwMode="auto">
            <a:xfrm>
              <a:off x="5943600" y="5392579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M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1" name="Oval 14"/>
            <p:cNvSpPr>
              <a:spLocks noChangeArrowheads="1"/>
            </p:cNvSpPr>
            <p:nvPr/>
          </p:nvSpPr>
          <p:spPr bwMode="auto">
            <a:xfrm>
              <a:off x="6208987" y="5419691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9"/>
            <p:cNvSpPr txBox="1">
              <a:spLocks noChangeArrowheads="1"/>
            </p:cNvSpPr>
            <p:nvPr/>
          </p:nvSpPr>
          <p:spPr bwMode="auto">
            <a:xfrm>
              <a:off x="5981700" y="4634252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M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>
              <a:off x="6196287" y="4876766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876800" y="6346031"/>
            <a:ext cx="45942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44.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6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7" grpId="0" animBg="1"/>
      <p:bldP spid="68" grpId="0"/>
      <p:bldP spid="80" grpId="0" animBg="1"/>
      <p:bldP spid="81" grpId="0"/>
      <p:bldP spid="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0" y="990601"/>
            <a:ext cx="9077695" cy="213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4.6-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đặc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biệt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4.6.3-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dốc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nhất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đối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endParaRPr lang="en-US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	a)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dốc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nhất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đối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bằng</a:t>
            </a:r>
            <a:r>
              <a:rPr lang="en-US" b="1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</a:rPr>
              <a:t> so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đối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dốc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tồn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" name="Freeform 163"/>
          <p:cNvSpPr>
            <a:spLocks/>
          </p:cNvSpPr>
          <p:nvPr/>
        </p:nvSpPr>
        <p:spPr bwMode="auto">
          <a:xfrm>
            <a:off x="157001" y="5398604"/>
            <a:ext cx="5224560" cy="1219294"/>
          </a:xfrm>
          <a:custGeom>
            <a:avLst/>
            <a:gdLst>
              <a:gd name="T0" fmla="*/ 2104 w 2359"/>
              <a:gd name="T1" fmla="*/ 358 h 641"/>
              <a:gd name="T2" fmla="*/ 1424 w 2359"/>
              <a:gd name="T3" fmla="*/ 1 h 641"/>
              <a:gd name="T4" fmla="*/ 0 w 2359"/>
              <a:gd name="T5" fmla="*/ 0 h 641"/>
              <a:gd name="T6" fmla="*/ 599 w 2359"/>
              <a:gd name="T7" fmla="*/ 377 h 641"/>
              <a:gd name="T8" fmla="*/ 2104 w 2359"/>
              <a:gd name="T9" fmla="*/ 358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164"/>
          <p:cNvSpPr txBox="1">
            <a:spLocks noChangeArrowheads="1"/>
          </p:cNvSpPr>
          <p:nvPr/>
        </p:nvSpPr>
        <p:spPr bwMode="auto">
          <a:xfrm>
            <a:off x="4590170" y="6215301"/>
            <a:ext cx="5475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6" name="Text Box 165"/>
          <p:cNvSpPr txBox="1">
            <a:spLocks noChangeArrowheads="1"/>
          </p:cNvSpPr>
          <p:nvPr/>
        </p:nvSpPr>
        <p:spPr bwMode="auto">
          <a:xfrm rot="9000000">
            <a:off x="2409244" y="4398080"/>
            <a:ext cx="3887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7" name="Rectangle 166"/>
          <p:cNvSpPr>
            <a:spLocks noChangeArrowheads="1"/>
          </p:cNvSpPr>
          <p:nvPr/>
        </p:nvSpPr>
        <p:spPr bwMode="auto">
          <a:xfrm>
            <a:off x="152400" y="3125656"/>
            <a:ext cx="3540554" cy="2279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67"/>
          <p:cNvSpPr>
            <a:spLocks noChangeShapeType="1"/>
          </p:cNvSpPr>
          <p:nvPr/>
        </p:nvSpPr>
        <p:spPr bwMode="auto">
          <a:xfrm flipV="1">
            <a:off x="442270" y="3505247"/>
            <a:ext cx="3250683" cy="189565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168"/>
          <p:cNvSpPr>
            <a:spLocks noChangeShapeType="1"/>
          </p:cNvSpPr>
          <p:nvPr/>
        </p:nvSpPr>
        <p:spPr bwMode="auto">
          <a:xfrm>
            <a:off x="423865" y="5412407"/>
            <a:ext cx="2079702" cy="1205491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69"/>
          <p:cNvSpPr>
            <a:spLocks noChangeArrowheads="1"/>
          </p:cNvSpPr>
          <p:nvPr/>
        </p:nvSpPr>
        <p:spPr bwMode="auto">
          <a:xfrm>
            <a:off x="400860" y="5373298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70"/>
          <p:cNvSpPr txBox="1">
            <a:spLocks noChangeArrowheads="1"/>
          </p:cNvSpPr>
          <p:nvPr/>
        </p:nvSpPr>
        <p:spPr bwMode="auto">
          <a:xfrm>
            <a:off x="237521" y="3130257"/>
            <a:ext cx="4647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P</a:t>
            </a:r>
            <a:r>
              <a:rPr lang="en-US" baseline="-25000" dirty="0">
                <a:latin typeface="Times New Roman" pitchFamily="18" charset="0"/>
                <a:cs typeface="Arial" charset="0"/>
              </a:rPr>
              <a:t>2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12" name="Freeform 182"/>
          <p:cNvSpPr>
            <a:spLocks/>
          </p:cNvSpPr>
          <p:nvPr/>
        </p:nvSpPr>
        <p:spPr bwMode="auto">
          <a:xfrm>
            <a:off x="2494365" y="3505247"/>
            <a:ext cx="1575880" cy="3124153"/>
          </a:xfrm>
          <a:custGeom>
            <a:avLst/>
            <a:gdLst>
              <a:gd name="T0" fmla="*/ 529 w 685"/>
              <a:gd name="T1" fmla="*/ 0 h 1358"/>
              <a:gd name="T2" fmla="*/ 562 w 685"/>
              <a:gd name="T3" fmla="*/ 90 h 1358"/>
              <a:gd name="T4" fmla="*/ 629 w 685"/>
              <a:gd name="T5" fmla="*/ 124 h 1358"/>
              <a:gd name="T6" fmla="*/ 653 w 685"/>
              <a:gd name="T7" fmla="*/ 215 h 1358"/>
              <a:gd name="T8" fmla="*/ 677 w 685"/>
              <a:gd name="T9" fmla="*/ 297 h 1358"/>
              <a:gd name="T10" fmla="*/ 605 w 685"/>
              <a:gd name="T11" fmla="*/ 498 h 1358"/>
              <a:gd name="T12" fmla="*/ 586 w 685"/>
              <a:gd name="T13" fmla="*/ 551 h 1358"/>
              <a:gd name="T14" fmla="*/ 591 w 685"/>
              <a:gd name="T15" fmla="*/ 700 h 1358"/>
              <a:gd name="T16" fmla="*/ 552 w 685"/>
              <a:gd name="T17" fmla="*/ 916 h 1358"/>
              <a:gd name="T18" fmla="*/ 499 w 685"/>
              <a:gd name="T19" fmla="*/ 1089 h 1358"/>
              <a:gd name="T20" fmla="*/ 403 w 685"/>
              <a:gd name="T21" fmla="*/ 1180 h 1358"/>
              <a:gd name="T22" fmla="*/ 336 w 685"/>
              <a:gd name="T23" fmla="*/ 1190 h 1358"/>
              <a:gd name="T24" fmla="*/ 231 w 685"/>
              <a:gd name="T25" fmla="*/ 1290 h 1358"/>
              <a:gd name="T26" fmla="*/ 125 w 685"/>
              <a:gd name="T27" fmla="*/ 1348 h 1358"/>
              <a:gd name="T28" fmla="*/ 0 w 685"/>
              <a:gd name="T29" fmla="*/ 1353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685" h="1358">
                <a:moveTo>
                  <a:pt x="529" y="0"/>
                </a:moveTo>
                <a:cubicBezTo>
                  <a:pt x="535" y="15"/>
                  <a:pt x="545" y="69"/>
                  <a:pt x="562" y="90"/>
                </a:cubicBezTo>
                <a:cubicBezTo>
                  <a:pt x="579" y="111"/>
                  <a:pt x="614" y="103"/>
                  <a:pt x="629" y="124"/>
                </a:cubicBezTo>
                <a:cubicBezTo>
                  <a:pt x="644" y="145"/>
                  <a:pt x="645" y="186"/>
                  <a:pt x="653" y="215"/>
                </a:cubicBezTo>
                <a:cubicBezTo>
                  <a:pt x="661" y="244"/>
                  <a:pt x="685" y="250"/>
                  <a:pt x="677" y="297"/>
                </a:cubicBezTo>
                <a:cubicBezTo>
                  <a:pt x="669" y="344"/>
                  <a:pt x="620" y="456"/>
                  <a:pt x="605" y="498"/>
                </a:cubicBezTo>
                <a:cubicBezTo>
                  <a:pt x="590" y="540"/>
                  <a:pt x="588" y="517"/>
                  <a:pt x="586" y="551"/>
                </a:cubicBezTo>
                <a:cubicBezTo>
                  <a:pt x="584" y="585"/>
                  <a:pt x="597" y="639"/>
                  <a:pt x="591" y="700"/>
                </a:cubicBezTo>
                <a:cubicBezTo>
                  <a:pt x="585" y="761"/>
                  <a:pt x="567" y="851"/>
                  <a:pt x="552" y="916"/>
                </a:cubicBezTo>
                <a:cubicBezTo>
                  <a:pt x="537" y="981"/>
                  <a:pt x="524" y="1045"/>
                  <a:pt x="499" y="1089"/>
                </a:cubicBezTo>
                <a:cubicBezTo>
                  <a:pt x="474" y="1133"/>
                  <a:pt x="430" y="1163"/>
                  <a:pt x="403" y="1180"/>
                </a:cubicBezTo>
                <a:cubicBezTo>
                  <a:pt x="376" y="1197"/>
                  <a:pt x="365" y="1172"/>
                  <a:pt x="336" y="1190"/>
                </a:cubicBezTo>
                <a:cubicBezTo>
                  <a:pt x="307" y="1208"/>
                  <a:pt x="266" y="1264"/>
                  <a:pt x="231" y="1290"/>
                </a:cubicBezTo>
                <a:cubicBezTo>
                  <a:pt x="196" y="1316"/>
                  <a:pt x="163" y="1338"/>
                  <a:pt x="125" y="1348"/>
                </a:cubicBezTo>
                <a:cubicBezTo>
                  <a:pt x="87" y="1358"/>
                  <a:pt x="20" y="1354"/>
                  <a:pt x="0" y="1353"/>
                </a:cubicBezTo>
              </a:path>
            </a:pathLst>
          </a:custGeom>
          <a:noFill/>
          <a:ln w="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87"/>
          <p:cNvSpPr txBox="1">
            <a:spLocks noChangeArrowheads="1"/>
          </p:cNvSpPr>
          <p:nvPr/>
        </p:nvSpPr>
        <p:spPr bwMode="auto">
          <a:xfrm>
            <a:off x="3015009" y="3519443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n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14" name="Freeform 206"/>
          <p:cNvSpPr>
            <a:spLocks/>
          </p:cNvSpPr>
          <p:nvPr/>
        </p:nvSpPr>
        <p:spPr bwMode="auto">
          <a:xfrm rot="10800000">
            <a:off x="1715920" y="5755084"/>
            <a:ext cx="176684" cy="82820"/>
          </a:xfrm>
          <a:custGeom>
            <a:avLst/>
            <a:gdLst>
              <a:gd name="T0" fmla="*/ 0 w 304"/>
              <a:gd name="T1" fmla="*/ 0 h 83"/>
              <a:gd name="T2" fmla="*/ 51 w 304"/>
              <a:gd name="T3" fmla="*/ 43 h 83"/>
              <a:gd name="T4" fmla="*/ 135 w 304"/>
              <a:gd name="T5" fmla="*/ 49 h 83"/>
              <a:gd name="T6" fmla="*/ 201 w 304"/>
              <a:gd name="T7" fmla="*/ 16 h 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4" h="83">
                <a:moveTo>
                  <a:pt x="0" y="0"/>
                </a:moveTo>
                <a:cubicBezTo>
                  <a:pt x="21" y="25"/>
                  <a:pt x="42" y="51"/>
                  <a:pt x="76" y="64"/>
                </a:cubicBezTo>
                <a:cubicBezTo>
                  <a:pt x="110" y="77"/>
                  <a:pt x="166" y="83"/>
                  <a:pt x="204" y="76"/>
                </a:cubicBezTo>
                <a:cubicBezTo>
                  <a:pt x="242" y="69"/>
                  <a:pt x="287" y="35"/>
                  <a:pt x="304" y="24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209"/>
          <p:cNvSpPr>
            <a:spLocks noChangeShapeType="1"/>
          </p:cNvSpPr>
          <p:nvPr/>
        </p:nvSpPr>
        <p:spPr bwMode="auto">
          <a:xfrm flipH="1">
            <a:off x="737095" y="4263365"/>
            <a:ext cx="1665815" cy="1149042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212"/>
          <p:cNvSpPr>
            <a:spLocks noChangeShapeType="1"/>
          </p:cNvSpPr>
          <p:nvPr/>
        </p:nvSpPr>
        <p:spPr bwMode="auto">
          <a:xfrm>
            <a:off x="444570" y="5410106"/>
            <a:ext cx="3248383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18"/>
          <p:cNvSpPr txBox="1">
            <a:spLocks noChangeArrowheads="1"/>
          </p:cNvSpPr>
          <p:nvPr/>
        </p:nvSpPr>
        <p:spPr bwMode="auto">
          <a:xfrm>
            <a:off x="225042" y="5179675"/>
            <a:ext cx="1667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x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18" name="Line 168"/>
          <p:cNvSpPr>
            <a:spLocks noChangeShapeType="1"/>
          </p:cNvSpPr>
          <p:nvPr/>
        </p:nvSpPr>
        <p:spPr bwMode="auto">
          <a:xfrm flipV="1">
            <a:off x="1564939" y="4265579"/>
            <a:ext cx="850167" cy="1827049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7"/>
          <p:cNvSpPr txBox="1">
            <a:spLocks noChangeArrowheads="1"/>
          </p:cNvSpPr>
          <p:nvPr/>
        </p:nvSpPr>
        <p:spPr bwMode="auto">
          <a:xfrm>
            <a:off x="2148412" y="4803438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endParaRPr lang="en-US" i="1" baseline="-25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stCxn id="18" idx="0"/>
          </p:cNvCxnSpPr>
          <p:nvPr/>
        </p:nvCxnSpPr>
        <p:spPr>
          <a:xfrm flipH="1" flipV="1">
            <a:off x="737095" y="5396160"/>
            <a:ext cx="827844" cy="696468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ine 168"/>
          <p:cNvSpPr>
            <a:spLocks noChangeShapeType="1"/>
          </p:cNvSpPr>
          <p:nvPr/>
        </p:nvSpPr>
        <p:spPr bwMode="auto">
          <a:xfrm flipH="1" flipV="1">
            <a:off x="2415106" y="4263365"/>
            <a:ext cx="23294" cy="1149041"/>
          </a:xfrm>
          <a:prstGeom prst="line">
            <a:avLst/>
          </a:prstGeom>
          <a:noFill/>
          <a:ln w="3175">
            <a:solidFill>
              <a:schemeClr val="tx1"/>
            </a:solidFill>
            <a:prstDash val="solid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187"/>
          <p:cNvSpPr txBox="1">
            <a:spLocks noChangeArrowheads="1"/>
          </p:cNvSpPr>
          <p:nvPr/>
        </p:nvSpPr>
        <p:spPr bwMode="auto">
          <a:xfrm>
            <a:off x="2505064" y="6297343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25" name="Text Box 170"/>
          <p:cNvSpPr txBox="1">
            <a:spLocks noChangeArrowheads="1"/>
          </p:cNvSpPr>
          <p:nvPr/>
        </p:nvSpPr>
        <p:spPr bwMode="auto">
          <a:xfrm>
            <a:off x="1427893" y="6126364"/>
            <a:ext cx="4647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M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26" name="Oval 169"/>
          <p:cNvSpPr>
            <a:spLocks noChangeArrowheads="1"/>
          </p:cNvSpPr>
          <p:nvPr/>
        </p:nvSpPr>
        <p:spPr bwMode="auto">
          <a:xfrm>
            <a:off x="1533484" y="6053498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187"/>
          <p:cNvSpPr txBox="1">
            <a:spLocks noChangeArrowheads="1"/>
          </p:cNvSpPr>
          <p:nvPr/>
        </p:nvSpPr>
        <p:spPr bwMode="auto">
          <a:xfrm>
            <a:off x="1725979" y="6249599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m</a:t>
            </a:r>
            <a:r>
              <a:rPr lang="en-US" i="1" baseline="-25000" dirty="0"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1" name="Text Box 170"/>
          <p:cNvSpPr txBox="1">
            <a:spLocks noChangeArrowheads="1"/>
          </p:cNvSpPr>
          <p:nvPr/>
        </p:nvSpPr>
        <p:spPr bwMode="auto">
          <a:xfrm>
            <a:off x="2273497" y="4021231"/>
            <a:ext cx="2588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Arial" charset="0"/>
              </a:rPr>
              <a:t>N</a:t>
            </a:r>
            <a:endParaRPr lang="el-GR" baseline="-25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" name="Oval 169"/>
          <p:cNvSpPr>
            <a:spLocks noChangeArrowheads="1"/>
          </p:cNvSpPr>
          <p:nvPr/>
        </p:nvSpPr>
        <p:spPr bwMode="auto">
          <a:xfrm>
            <a:off x="2371684" y="4227709"/>
            <a:ext cx="66716" cy="7131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68"/>
          <p:cNvSpPr>
            <a:spLocks noChangeShapeType="1"/>
          </p:cNvSpPr>
          <p:nvPr/>
        </p:nvSpPr>
        <p:spPr bwMode="auto">
          <a:xfrm flipV="1">
            <a:off x="1564939" y="5400904"/>
            <a:ext cx="873461" cy="6917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187"/>
          <p:cNvSpPr txBox="1">
            <a:spLocks noChangeArrowheads="1"/>
          </p:cNvSpPr>
          <p:nvPr/>
        </p:nvSpPr>
        <p:spPr bwMode="auto">
          <a:xfrm>
            <a:off x="2108590" y="5607073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5" name="Text Box 187"/>
          <p:cNvSpPr txBox="1">
            <a:spLocks noChangeArrowheads="1"/>
          </p:cNvSpPr>
          <p:nvPr/>
        </p:nvSpPr>
        <p:spPr bwMode="auto">
          <a:xfrm>
            <a:off x="1519225" y="4833352"/>
            <a:ext cx="39339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6" name="Text Box 187"/>
          <p:cNvSpPr txBox="1">
            <a:spLocks noChangeArrowheads="1"/>
          </p:cNvSpPr>
          <p:nvPr/>
        </p:nvSpPr>
        <p:spPr bwMode="auto">
          <a:xfrm>
            <a:off x="1824025" y="5486400"/>
            <a:ext cx="3933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  <a:sym typeface="Symbol"/>
              </a:rPr>
              <a:t></a:t>
            </a: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9" name="Freeform 206"/>
          <p:cNvSpPr>
            <a:spLocks/>
          </p:cNvSpPr>
          <p:nvPr/>
        </p:nvSpPr>
        <p:spPr bwMode="auto">
          <a:xfrm rot="12833049">
            <a:off x="1606967" y="5996451"/>
            <a:ext cx="304264" cy="138144"/>
          </a:xfrm>
          <a:custGeom>
            <a:avLst/>
            <a:gdLst>
              <a:gd name="T0" fmla="*/ 0 w 304"/>
              <a:gd name="T1" fmla="*/ 0 h 83"/>
              <a:gd name="T2" fmla="*/ 51 w 304"/>
              <a:gd name="T3" fmla="*/ 43 h 83"/>
              <a:gd name="T4" fmla="*/ 135 w 304"/>
              <a:gd name="T5" fmla="*/ 49 h 83"/>
              <a:gd name="T6" fmla="*/ 201 w 304"/>
              <a:gd name="T7" fmla="*/ 16 h 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4" h="83">
                <a:moveTo>
                  <a:pt x="0" y="0"/>
                </a:moveTo>
                <a:cubicBezTo>
                  <a:pt x="21" y="25"/>
                  <a:pt x="42" y="51"/>
                  <a:pt x="76" y="64"/>
                </a:cubicBezTo>
                <a:cubicBezTo>
                  <a:pt x="110" y="77"/>
                  <a:pt x="166" y="83"/>
                  <a:pt x="204" y="76"/>
                </a:cubicBezTo>
                <a:cubicBezTo>
                  <a:pt x="242" y="69"/>
                  <a:pt x="287" y="35"/>
                  <a:pt x="304" y="24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169"/>
          <p:cNvSpPr>
            <a:spLocks noChangeArrowheads="1"/>
          </p:cNvSpPr>
          <p:nvPr/>
        </p:nvSpPr>
        <p:spPr bwMode="auto">
          <a:xfrm>
            <a:off x="1714500" y="6046111"/>
            <a:ext cx="55137" cy="5894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052888" y="2819400"/>
            <a:ext cx="3819525" cy="3986429"/>
            <a:chOff x="4052888" y="3048000"/>
            <a:chExt cx="3819525" cy="3986429"/>
          </a:xfrm>
        </p:grpSpPr>
        <p:sp>
          <p:nvSpPr>
            <p:cNvPr id="41" name="Line 4"/>
            <p:cNvSpPr>
              <a:spLocks noChangeShapeType="1"/>
            </p:cNvSpPr>
            <p:nvPr/>
          </p:nvSpPr>
          <p:spPr bwMode="auto">
            <a:xfrm>
              <a:off x="4052888" y="5014912"/>
              <a:ext cx="38195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5"/>
            <p:cNvSpPr>
              <a:spLocks noChangeShapeType="1"/>
            </p:cNvSpPr>
            <p:nvPr/>
          </p:nvSpPr>
          <p:spPr bwMode="auto">
            <a:xfrm flipV="1">
              <a:off x="4406900" y="3078162"/>
              <a:ext cx="3243263" cy="192722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6"/>
            <p:cNvSpPr>
              <a:spLocks noChangeShapeType="1"/>
            </p:cNvSpPr>
            <p:nvPr/>
          </p:nvSpPr>
          <p:spPr bwMode="auto">
            <a:xfrm>
              <a:off x="4419601" y="5002212"/>
              <a:ext cx="3352800" cy="1709977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7"/>
            <p:cNvSpPr>
              <a:spLocks noChangeShapeType="1"/>
            </p:cNvSpPr>
            <p:nvPr/>
          </p:nvSpPr>
          <p:spPr bwMode="auto">
            <a:xfrm flipV="1">
              <a:off x="6632260" y="3286694"/>
              <a:ext cx="677862" cy="1699643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8"/>
            <p:cNvSpPr>
              <a:spLocks noChangeShapeType="1"/>
            </p:cNvSpPr>
            <p:nvPr/>
          </p:nvSpPr>
          <p:spPr bwMode="auto">
            <a:xfrm flipH="1">
              <a:off x="6607176" y="5014912"/>
              <a:ext cx="674687" cy="1109903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>
              <a:off x="6616960" y="5014912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6918008" y="5609295"/>
              <a:ext cx="40481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i="1" dirty="0">
                  <a:solidFill>
                    <a:srgbClr val="003300"/>
                  </a:solidFill>
                  <a:latin typeface="Times New Roman" pitchFamily="18" charset="0"/>
                </a:rPr>
                <a:t>d</a:t>
              </a:r>
              <a:r>
                <a:rPr lang="en-US" b="1" i="1" baseline="-25000" dirty="0">
                  <a:solidFill>
                    <a:srgbClr val="0033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6300787" y="4727575"/>
              <a:ext cx="40481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M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6362700" y="6103937"/>
              <a:ext cx="4191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M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3" name="Text Box 16"/>
            <p:cNvSpPr txBox="1">
              <a:spLocks noChangeArrowheads="1"/>
            </p:cNvSpPr>
            <p:nvPr/>
          </p:nvSpPr>
          <p:spPr bwMode="auto">
            <a:xfrm>
              <a:off x="7079456" y="3048000"/>
              <a:ext cx="40481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N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54" name="Text Box 17"/>
            <p:cNvSpPr txBox="1">
              <a:spLocks noChangeArrowheads="1"/>
            </p:cNvSpPr>
            <p:nvPr/>
          </p:nvSpPr>
          <p:spPr bwMode="auto">
            <a:xfrm>
              <a:off x="7353301" y="4754562"/>
              <a:ext cx="5191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N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5" name="Text Box 18"/>
            <p:cNvSpPr txBox="1">
              <a:spLocks noChangeArrowheads="1"/>
            </p:cNvSpPr>
            <p:nvPr/>
          </p:nvSpPr>
          <p:spPr bwMode="auto">
            <a:xfrm>
              <a:off x="4991100" y="4741862"/>
              <a:ext cx="404813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x</a:t>
              </a:r>
              <a:endParaRPr lang="en-US" sz="1600" baseline="-25000">
                <a:latin typeface="Times New Roman" pitchFamily="18" charset="0"/>
              </a:endParaRPr>
            </a:p>
          </p:txBody>
        </p:sp>
        <p:sp>
          <p:nvSpPr>
            <p:cNvPr id="56" name="Oval 19"/>
            <p:cNvSpPr>
              <a:spLocks noChangeArrowheads="1"/>
            </p:cNvSpPr>
            <p:nvPr/>
          </p:nvSpPr>
          <p:spPr bwMode="auto">
            <a:xfrm>
              <a:off x="4392613" y="4967287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21"/>
            <p:cNvSpPr>
              <a:spLocks noChangeArrowheads="1"/>
            </p:cNvSpPr>
            <p:nvPr/>
          </p:nvSpPr>
          <p:spPr bwMode="auto">
            <a:xfrm>
              <a:off x="6572250" y="6105525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22"/>
            <p:cNvSpPr>
              <a:spLocks noChangeShapeType="1"/>
            </p:cNvSpPr>
            <p:nvPr/>
          </p:nvSpPr>
          <p:spPr bwMode="auto">
            <a:xfrm flipV="1">
              <a:off x="7277099" y="3308349"/>
              <a:ext cx="4764" cy="1007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Oval 23"/>
            <p:cNvSpPr>
              <a:spLocks noChangeArrowheads="1"/>
            </p:cNvSpPr>
            <p:nvPr/>
          </p:nvSpPr>
          <p:spPr bwMode="auto">
            <a:xfrm>
              <a:off x="7239000" y="4962525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Text Box 28"/>
            <p:cNvSpPr txBox="1">
              <a:spLocks noChangeArrowheads="1"/>
            </p:cNvSpPr>
            <p:nvPr/>
          </p:nvSpPr>
          <p:spPr bwMode="auto">
            <a:xfrm>
              <a:off x="6350000" y="3389312"/>
              <a:ext cx="29845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i="1" dirty="0">
                  <a:solidFill>
                    <a:srgbClr val="CC0000"/>
                  </a:solidFill>
                  <a:latin typeface="Times New Roman" pitchFamily="18" charset="0"/>
                </a:rPr>
                <a:t>n</a:t>
              </a:r>
              <a:r>
                <a:rPr lang="en-US" b="1" i="1" baseline="-25000" dirty="0">
                  <a:solidFill>
                    <a:srgbClr val="CC0000"/>
                  </a:solidFill>
                  <a:latin typeface="Times New Roman" pitchFamily="18" charset="0"/>
                </a:rPr>
                <a:t>α</a:t>
              </a:r>
            </a:p>
            <a:p>
              <a:pPr eaLnBrk="1" hangingPunct="1">
                <a:spcBef>
                  <a:spcPct val="50000"/>
                </a:spcBef>
              </a:pPr>
              <a:endParaRPr lang="en-US" b="1" i="1" baseline="-25000" dirty="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7011671" y="6480431"/>
              <a:ext cx="29845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i="1" dirty="0">
                  <a:solidFill>
                    <a:srgbClr val="CC0000"/>
                  </a:solidFill>
                  <a:latin typeface="Times New Roman" pitchFamily="18" charset="0"/>
                </a:rPr>
                <a:t>m</a:t>
              </a:r>
              <a:r>
                <a:rPr lang="en-US" b="1" i="1" baseline="-25000" dirty="0">
                  <a:solidFill>
                    <a:srgbClr val="CC0000"/>
                  </a:solidFill>
                  <a:latin typeface="Times New Roman" pitchFamily="18" charset="0"/>
                </a:rPr>
                <a:t>α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sp>
          <p:nvSpPr>
            <p:cNvPr id="65" name="Line 30"/>
            <p:cNvSpPr>
              <a:spLocks noChangeShapeType="1"/>
            </p:cNvSpPr>
            <p:nvPr/>
          </p:nvSpPr>
          <p:spPr bwMode="auto">
            <a:xfrm flipH="1">
              <a:off x="7277099" y="4315887"/>
              <a:ext cx="4763" cy="694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Oval 31"/>
            <p:cNvSpPr>
              <a:spLocks noChangeArrowheads="1"/>
            </p:cNvSpPr>
            <p:nvPr/>
          </p:nvSpPr>
          <p:spPr bwMode="auto">
            <a:xfrm>
              <a:off x="7239000" y="3276600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33"/>
            <p:cNvSpPr>
              <a:spLocks noChangeShapeType="1"/>
            </p:cNvSpPr>
            <p:nvPr/>
          </p:nvSpPr>
          <p:spPr bwMode="auto">
            <a:xfrm>
              <a:off x="6616960" y="5441835"/>
              <a:ext cx="0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Oval 35"/>
            <p:cNvSpPr>
              <a:spLocks noChangeArrowheads="1"/>
            </p:cNvSpPr>
            <p:nvPr/>
          </p:nvSpPr>
          <p:spPr bwMode="auto">
            <a:xfrm>
              <a:off x="6594159" y="4952999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206"/>
            <p:cNvSpPr>
              <a:spLocks/>
            </p:cNvSpPr>
            <p:nvPr/>
          </p:nvSpPr>
          <p:spPr bwMode="auto">
            <a:xfrm rot="12833049">
              <a:off x="6634079" y="6037209"/>
              <a:ext cx="336245" cy="129670"/>
            </a:xfrm>
            <a:custGeom>
              <a:avLst/>
              <a:gdLst>
                <a:gd name="T0" fmla="*/ 0 w 304"/>
                <a:gd name="T1" fmla="*/ 0 h 83"/>
                <a:gd name="T2" fmla="*/ 51 w 304"/>
                <a:gd name="T3" fmla="*/ 43 h 83"/>
                <a:gd name="T4" fmla="*/ 135 w 304"/>
                <a:gd name="T5" fmla="*/ 49 h 83"/>
                <a:gd name="T6" fmla="*/ 201 w 304"/>
                <a:gd name="T7" fmla="*/ 16 h 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4" h="83">
                  <a:moveTo>
                    <a:pt x="0" y="0"/>
                  </a:moveTo>
                  <a:cubicBezTo>
                    <a:pt x="21" y="25"/>
                    <a:pt x="42" y="51"/>
                    <a:pt x="76" y="64"/>
                  </a:cubicBezTo>
                  <a:cubicBezTo>
                    <a:pt x="110" y="77"/>
                    <a:pt x="166" y="83"/>
                    <a:pt x="204" y="76"/>
                  </a:cubicBezTo>
                  <a:cubicBezTo>
                    <a:pt x="242" y="69"/>
                    <a:pt x="287" y="35"/>
                    <a:pt x="304" y="24"/>
                  </a:cubicBezTo>
                </a:path>
              </a:pathLst>
            </a:custGeom>
            <a:noFill/>
            <a:ln w="1270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169"/>
            <p:cNvSpPr>
              <a:spLocks noChangeArrowheads="1"/>
            </p:cNvSpPr>
            <p:nvPr/>
          </p:nvSpPr>
          <p:spPr bwMode="auto">
            <a:xfrm>
              <a:off x="6780003" y="6103620"/>
              <a:ext cx="55137" cy="5894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Text Box 13"/>
            <p:cNvSpPr txBox="1">
              <a:spLocks noChangeArrowheads="1"/>
            </p:cNvSpPr>
            <p:nvPr/>
          </p:nvSpPr>
          <p:spPr bwMode="auto">
            <a:xfrm>
              <a:off x="6674643" y="4135585"/>
              <a:ext cx="40481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i="1" dirty="0">
                  <a:solidFill>
                    <a:srgbClr val="003300"/>
                  </a:solidFill>
                  <a:latin typeface="Times New Roman" pitchFamily="18" charset="0"/>
                </a:rPr>
                <a:t>d</a:t>
              </a:r>
              <a:r>
                <a:rPr lang="en-US" b="1" i="1" baseline="-25000" dirty="0">
                  <a:solidFill>
                    <a:srgbClr val="00330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75" name="Freeform 206"/>
          <p:cNvSpPr>
            <a:spLocks/>
          </p:cNvSpPr>
          <p:nvPr/>
        </p:nvSpPr>
        <p:spPr bwMode="auto">
          <a:xfrm rot="10594230">
            <a:off x="2312589" y="6367678"/>
            <a:ext cx="578128" cy="180549"/>
          </a:xfrm>
          <a:custGeom>
            <a:avLst/>
            <a:gdLst>
              <a:gd name="T0" fmla="*/ 0 w 304"/>
              <a:gd name="T1" fmla="*/ 0 h 83"/>
              <a:gd name="T2" fmla="*/ 51 w 304"/>
              <a:gd name="T3" fmla="*/ 43 h 83"/>
              <a:gd name="T4" fmla="*/ 135 w 304"/>
              <a:gd name="T5" fmla="*/ 49 h 83"/>
              <a:gd name="T6" fmla="*/ 201 w 304"/>
              <a:gd name="T7" fmla="*/ 16 h 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4" h="83">
                <a:moveTo>
                  <a:pt x="0" y="0"/>
                </a:moveTo>
                <a:cubicBezTo>
                  <a:pt x="21" y="25"/>
                  <a:pt x="42" y="51"/>
                  <a:pt x="76" y="64"/>
                </a:cubicBezTo>
                <a:cubicBezTo>
                  <a:pt x="110" y="77"/>
                  <a:pt x="166" y="83"/>
                  <a:pt x="204" y="76"/>
                </a:cubicBezTo>
                <a:cubicBezTo>
                  <a:pt x="242" y="69"/>
                  <a:pt x="287" y="35"/>
                  <a:pt x="304" y="24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4648200" y="6519862"/>
            <a:ext cx="45942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45.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dốc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nhất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13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 animBg="1"/>
      <p:bldP spid="19" grpId="0"/>
      <p:bldP spid="22" grpId="0" animBg="1"/>
      <p:bldP spid="24" grpId="0"/>
      <p:bldP spid="25" grpId="0"/>
      <p:bldP spid="26" grpId="0" animBg="1"/>
      <p:bldP spid="29" grpId="0"/>
      <p:bldP spid="31" grpId="0"/>
      <p:bldP spid="32" grpId="0" animBg="1"/>
      <p:bldP spid="33" grpId="0" animBg="1"/>
      <p:bldP spid="34" grpId="0"/>
      <p:bldP spid="35" grpId="0"/>
      <p:bldP spid="36" grpId="0"/>
      <p:bldP spid="39" grpId="0" animBg="1"/>
      <p:bldP spid="40" grpId="0" animBg="1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0" y="990601"/>
            <a:ext cx="9077695" cy="190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4.6-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đặc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biệt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4.6.3-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dốc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nhất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đối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endParaRPr lang="en-US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	b)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dốc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nhất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đối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đứng</a:t>
            </a:r>
            <a:r>
              <a:rPr lang="en-US" b="1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</a:rPr>
              <a:t> so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đối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dốc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chúng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tồn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.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209800" y="2895600"/>
            <a:ext cx="3819525" cy="3956267"/>
            <a:chOff x="2209800" y="3078162"/>
            <a:chExt cx="3819525" cy="3956267"/>
          </a:xfrm>
        </p:grpSpPr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5168583" y="6480431"/>
              <a:ext cx="29845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i="1" dirty="0">
                  <a:solidFill>
                    <a:srgbClr val="CC0000"/>
                  </a:solidFill>
                  <a:latin typeface="Times New Roman" pitchFamily="18" charset="0"/>
                </a:rPr>
                <a:t>m</a:t>
              </a:r>
              <a:r>
                <a:rPr lang="el-GR" b="1" i="1" baseline="-25000" dirty="0">
                  <a:solidFill>
                    <a:srgbClr val="CC0000"/>
                  </a:solidFill>
                  <a:latin typeface="Times New Roman" pitchFamily="18" charset="0"/>
                </a:rPr>
                <a:t>β</a:t>
              </a:r>
              <a:endParaRPr lang="en-US" b="1" i="1" baseline="-25000" dirty="0">
                <a:solidFill>
                  <a:srgbClr val="CC0000"/>
                </a:solidFill>
                <a:latin typeface="Times New Roman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209800" y="3078162"/>
              <a:ext cx="3819525" cy="3634027"/>
              <a:chOff x="2209800" y="3078162"/>
              <a:chExt cx="3819525" cy="3634027"/>
            </a:xfrm>
          </p:grpSpPr>
          <p:sp>
            <p:nvSpPr>
              <p:cNvPr id="41" name="Line 4"/>
              <p:cNvSpPr>
                <a:spLocks noChangeShapeType="1"/>
              </p:cNvSpPr>
              <p:nvPr/>
            </p:nvSpPr>
            <p:spPr bwMode="auto">
              <a:xfrm>
                <a:off x="2209800" y="5014912"/>
                <a:ext cx="38195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"/>
              <p:cNvSpPr>
                <a:spLocks noChangeShapeType="1"/>
              </p:cNvSpPr>
              <p:nvPr/>
            </p:nvSpPr>
            <p:spPr bwMode="auto">
              <a:xfrm flipV="1">
                <a:off x="2563812" y="3078162"/>
                <a:ext cx="3243263" cy="1927225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2576513" y="5002212"/>
                <a:ext cx="3352800" cy="170997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 flipH="1" flipV="1">
                <a:off x="4113623" y="4079674"/>
                <a:ext cx="675548" cy="873326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8"/>
              <p:cNvSpPr>
                <a:spLocks noChangeShapeType="1"/>
              </p:cNvSpPr>
              <p:nvPr/>
            </p:nvSpPr>
            <p:spPr bwMode="auto">
              <a:xfrm>
                <a:off x="4124324" y="4991100"/>
                <a:ext cx="685801" cy="1162050"/>
              </a:xfrm>
              <a:prstGeom prst="line">
                <a:avLst/>
              </a:prstGeom>
              <a:noFill/>
              <a:ln w="28575">
                <a:solidFill>
                  <a:srgbClr val="00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9"/>
              <p:cNvSpPr>
                <a:spLocks noChangeShapeType="1"/>
              </p:cNvSpPr>
              <p:nvPr/>
            </p:nvSpPr>
            <p:spPr bwMode="auto">
              <a:xfrm flipH="1">
                <a:off x="4810125" y="5482295"/>
                <a:ext cx="1847" cy="689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13"/>
              <p:cNvSpPr txBox="1">
                <a:spLocks noChangeArrowheads="1"/>
              </p:cNvSpPr>
              <p:nvPr/>
            </p:nvSpPr>
            <p:spPr bwMode="auto">
              <a:xfrm>
                <a:off x="4232750" y="5500415"/>
                <a:ext cx="40481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i="1" dirty="0">
                    <a:solidFill>
                      <a:srgbClr val="003300"/>
                    </a:solidFill>
                    <a:latin typeface="Times New Roman" pitchFamily="18" charset="0"/>
                  </a:rPr>
                  <a:t>d’</a:t>
                </a:r>
                <a:r>
                  <a:rPr lang="en-US" b="1" i="1" baseline="-25000" dirty="0">
                    <a:solidFill>
                      <a:srgbClr val="003300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 Box 14"/>
              <p:cNvSpPr txBox="1">
                <a:spLocks noChangeArrowheads="1"/>
              </p:cNvSpPr>
              <p:nvPr/>
            </p:nvSpPr>
            <p:spPr bwMode="auto">
              <a:xfrm>
                <a:off x="4457699" y="4727575"/>
                <a:ext cx="40481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M</a:t>
                </a:r>
                <a:r>
                  <a:rPr lang="en-US" baseline="-25000" dirty="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52" name="Text Box 15"/>
              <p:cNvSpPr txBox="1">
                <a:spLocks noChangeArrowheads="1"/>
              </p:cNvSpPr>
              <p:nvPr/>
            </p:nvSpPr>
            <p:spPr bwMode="auto">
              <a:xfrm>
                <a:off x="4519612" y="6103937"/>
                <a:ext cx="4191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M</a:t>
                </a:r>
                <a:r>
                  <a:rPr lang="en-US" baseline="-25000" dirty="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53" name="Text Box 16"/>
              <p:cNvSpPr txBox="1">
                <a:spLocks noChangeArrowheads="1"/>
              </p:cNvSpPr>
              <p:nvPr/>
            </p:nvSpPr>
            <p:spPr bwMode="auto">
              <a:xfrm>
                <a:off x="3874294" y="3784600"/>
                <a:ext cx="40481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N</a:t>
                </a:r>
                <a:r>
                  <a:rPr lang="en-US" baseline="-25000" dirty="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54" name="Text Box 17"/>
              <p:cNvSpPr txBox="1">
                <a:spLocks noChangeArrowheads="1"/>
              </p:cNvSpPr>
              <p:nvPr/>
            </p:nvSpPr>
            <p:spPr bwMode="auto">
              <a:xfrm>
                <a:off x="3828256" y="4727574"/>
                <a:ext cx="51911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N</a:t>
                </a:r>
                <a:r>
                  <a:rPr lang="en-US" baseline="-25000" dirty="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55" name="Text Box 18"/>
              <p:cNvSpPr txBox="1">
                <a:spLocks noChangeArrowheads="1"/>
              </p:cNvSpPr>
              <p:nvPr/>
            </p:nvSpPr>
            <p:spPr bwMode="auto">
              <a:xfrm>
                <a:off x="3148012" y="4741862"/>
                <a:ext cx="404813" cy="244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Times New Roman" pitchFamily="18" charset="0"/>
                  </a:rPr>
                  <a:t>x</a:t>
                </a:r>
                <a:endParaRPr lang="en-US" sz="1600" baseline="-25000">
                  <a:latin typeface="Times New Roman" pitchFamily="18" charset="0"/>
                </a:endParaRPr>
              </a:p>
            </p:txBody>
          </p:sp>
          <p:sp>
            <p:nvSpPr>
              <p:cNvPr id="56" name="Oval 19"/>
              <p:cNvSpPr>
                <a:spLocks noChangeArrowheads="1"/>
              </p:cNvSpPr>
              <p:nvPr/>
            </p:nvSpPr>
            <p:spPr bwMode="auto">
              <a:xfrm>
                <a:off x="2549525" y="4967287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21"/>
              <p:cNvSpPr>
                <a:spLocks noChangeArrowheads="1"/>
              </p:cNvSpPr>
              <p:nvPr/>
            </p:nvSpPr>
            <p:spPr bwMode="auto">
              <a:xfrm>
                <a:off x="4781550" y="6115050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"/>
              <p:cNvSpPr>
                <a:spLocks noChangeShapeType="1"/>
              </p:cNvSpPr>
              <p:nvPr/>
            </p:nvSpPr>
            <p:spPr bwMode="auto">
              <a:xfrm flipV="1">
                <a:off x="4114800" y="4281487"/>
                <a:ext cx="0" cy="733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Oval 23"/>
              <p:cNvSpPr>
                <a:spLocks noChangeArrowheads="1"/>
              </p:cNvSpPr>
              <p:nvPr/>
            </p:nvSpPr>
            <p:spPr bwMode="auto">
              <a:xfrm>
                <a:off x="4086225" y="496252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28"/>
              <p:cNvSpPr txBox="1">
                <a:spLocks noChangeArrowheads="1"/>
              </p:cNvSpPr>
              <p:nvPr/>
            </p:nvSpPr>
            <p:spPr bwMode="auto">
              <a:xfrm>
                <a:off x="4506912" y="3352800"/>
                <a:ext cx="29845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i="1" dirty="0">
                    <a:solidFill>
                      <a:srgbClr val="CC0000"/>
                    </a:solidFill>
                    <a:latin typeface="Times New Roman" pitchFamily="18" charset="0"/>
                  </a:rPr>
                  <a:t>n</a:t>
                </a:r>
                <a:r>
                  <a:rPr lang="el-GR" b="1" i="1" baseline="-25000" dirty="0">
                    <a:solidFill>
                      <a:srgbClr val="CC0000"/>
                    </a:solidFill>
                    <a:latin typeface="Times New Roman" pitchFamily="18" charset="0"/>
                  </a:rPr>
                  <a:t>β</a:t>
                </a:r>
                <a:endParaRPr lang="en-US" b="1" i="1" baseline="-25000" dirty="0">
                  <a:solidFill>
                    <a:srgbClr val="CC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" name="Line 30"/>
              <p:cNvSpPr>
                <a:spLocks noChangeShapeType="1"/>
              </p:cNvSpPr>
              <p:nvPr/>
            </p:nvSpPr>
            <p:spPr bwMode="auto">
              <a:xfrm flipH="1">
                <a:off x="4114800" y="4041773"/>
                <a:ext cx="4763" cy="6942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Oval 31"/>
              <p:cNvSpPr>
                <a:spLocks noChangeArrowheads="1"/>
              </p:cNvSpPr>
              <p:nvPr/>
            </p:nvSpPr>
            <p:spPr bwMode="auto">
              <a:xfrm>
                <a:off x="4083844" y="402907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33"/>
              <p:cNvSpPr>
                <a:spLocks noChangeShapeType="1"/>
              </p:cNvSpPr>
              <p:nvPr/>
            </p:nvSpPr>
            <p:spPr bwMode="auto">
              <a:xfrm>
                <a:off x="4811972" y="4986337"/>
                <a:ext cx="0" cy="7207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Oval 35"/>
              <p:cNvSpPr>
                <a:spLocks noChangeArrowheads="1"/>
              </p:cNvSpPr>
              <p:nvPr/>
            </p:nvSpPr>
            <p:spPr bwMode="auto">
              <a:xfrm>
                <a:off x="4772025" y="4952999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Freeform 206"/>
              <p:cNvSpPr>
                <a:spLocks/>
              </p:cNvSpPr>
              <p:nvPr/>
            </p:nvSpPr>
            <p:spPr bwMode="auto">
              <a:xfrm rot="17972148">
                <a:off x="4178864" y="4028177"/>
                <a:ext cx="336245" cy="129670"/>
              </a:xfrm>
              <a:custGeom>
                <a:avLst/>
                <a:gdLst>
                  <a:gd name="T0" fmla="*/ 0 w 304"/>
                  <a:gd name="T1" fmla="*/ 0 h 83"/>
                  <a:gd name="T2" fmla="*/ 51 w 304"/>
                  <a:gd name="T3" fmla="*/ 43 h 83"/>
                  <a:gd name="T4" fmla="*/ 135 w 304"/>
                  <a:gd name="T5" fmla="*/ 49 h 83"/>
                  <a:gd name="T6" fmla="*/ 201 w 304"/>
                  <a:gd name="T7" fmla="*/ 16 h 8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4" h="83">
                    <a:moveTo>
                      <a:pt x="0" y="0"/>
                    </a:moveTo>
                    <a:cubicBezTo>
                      <a:pt x="21" y="25"/>
                      <a:pt x="42" y="51"/>
                      <a:pt x="76" y="64"/>
                    </a:cubicBezTo>
                    <a:cubicBezTo>
                      <a:pt x="110" y="77"/>
                      <a:pt x="166" y="83"/>
                      <a:pt x="204" y="76"/>
                    </a:cubicBezTo>
                    <a:cubicBezTo>
                      <a:pt x="242" y="69"/>
                      <a:pt x="287" y="35"/>
                      <a:pt x="304" y="24"/>
                    </a:cubicBezTo>
                  </a:path>
                </a:pathLst>
              </a:custGeom>
              <a:noFill/>
              <a:ln w="12700" cap="flat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69"/>
              <p:cNvSpPr>
                <a:spLocks noChangeArrowheads="1"/>
              </p:cNvSpPr>
              <p:nvPr/>
            </p:nvSpPr>
            <p:spPr bwMode="auto">
              <a:xfrm>
                <a:off x="4267200" y="4074910"/>
                <a:ext cx="55137" cy="5894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Text Box 13"/>
              <p:cNvSpPr txBox="1">
                <a:spLocks noChangeArrowheads="1"/>
              </p:cNvSpPr>
              <p:nvPr/>
            </p:nvSpPr>
            <p:spPr bwMode="auto">
              <a:xfrm>
                <a:off x="4506912" y="4281487"/>
                <a:ext cx="40481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i="1" dirty="0">
                    <a:solidFill>
                      <a:srgbClr val="003300"/>
                    </a:solidFill>
                    <a:latin typeface="Times New Roman" pitchFamily="18" charset="0"/>
                  </a:rPr>
                  <a:t>d'</a:t>
                </a:r>
                <a:r>
                  <a:rPr lang="en-US" b="1" i="1" baseline="-25000" dirty="0">
                    <a:solidFill>
                      <a:srgbClr val="0033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</p:grp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577181" y="6487204"/>
            <a:ext cx="45942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45.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dốc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nhất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24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2133600"/>
            <a:ext cx="8458200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BIỂU DIỄN MẶT PHẲNG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88167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0" y="990601"/>
            <a:ext cx="9077695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4.7-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song </a:t>
            </a:r>
            <a:r>
              <a:rPr lang="en-US" sz="2000" b="1" dirty="0" err="1">
                <a:latin typeface="Times New Roman" pitchFamily="18" charset="0"/>
              </a:rPr>
              <a:t>song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đủ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tương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ứng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kia</a:t>
            </a:r>
            <a:r>
              <a:rPr lang="en-US" dirty="0">
                <a:latin typeface="Times New Roman" pitchFamily="18" charset="0"/>
              </a:rPr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994568"/>
            <a:ext cx="2259106" cy="3558632"/>
            <a:chOff x="533400" y="2994568"/>
            <a:chExt cx="2259106" cy="3558632"/>
          </a:xfrm>
        </p:grpSpPr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1155244" y="2998793"/>
              <a:ext cx="1307809" cy="14620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 flipH="1">
              <a:off x="1091453" y="5139754"/>
              <a:ext cx="1398657" cy="14134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1752600" y="3327854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I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2386853" y="4049257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b</a:t>
              </a:r>
              <a:r>
                <a:rPr lang="en-US" i="1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2286000" y="6182768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b</a:t>
              </a:r>
              <a:r>
                <a:rPr lang="en-US" i="1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1809148" y="5875362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I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 flipH="1" flipV="1">
              <a:off x="777609" y="5524280"/>
              <a:ext cx="1656416" cy="1026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 flipH="1">
              <a:off x="660296" y="2994568"/>
              <a:ext cx="1497957" cy="13247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>
              <a:off x="1588843" y="3467572"/>
              <a:ext cx="6338" cy="2570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13"/>
            <p:cNvSpPr>
              <a:spLocks noChangeArrowheads="1"/>
            </p:cNvSpPr>
            <p:nvPr/>
          </p:nvSpPr>
          <p:spPr bwMode="auto">
            <a:xfrm>
              <a:off x="1538137" y="3416867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14"/>
            <p:cNvSpPr>
              <a:spLocks noChangeArrowheads="1"/>
            </p:cNvSpPr>
            <p:nvPr/>
          </p:nvSpPr>
          <p:spPr bwMode="auto">
            <a:xfrm>
              <a:off x="1555039" y="5965476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533400" y="3901335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a</a:t>
              </a:r>
              <a:r>
                <a:rPr lang="en-US" i="1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80" name="Text Box 27"/>
            <p:cNvSpPr txBox="1">
              <a:spLocks noChangeArrowheads="1"/>
            </p:cNvSpPr>
            <p:nvPr/>
          </p:nvSpPr>
          <p:spPr bwMode="auto">
            <a:xfrm>
              <a:off x="939053" y="6200729"/>
              <a:ext cx="20282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a</a:t>
              </a:r>
              <a:r>
                <a:rPr lang="en-US" i="1" baseline="-25000" dirty="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86" name="Line 4"/>
          <p:cNvSpPr>
            <a:spLocks noChangeShapeType="1"/>
          </p:cNvSpPr>
          <p:nvPr/>
        </p:nvSpPr>
        <p:spPr bwMode="auto">
          <a:xfrm>
            <a:off x="3604677" y="3074993"/>
            <a:ext cx="1307809" cy="14620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5"/>
          <p:cNvSpPr>
            <a:spLocks noChangeShapeType="1"/>
          </p:cNvSpPr>
          <p:nvPr/>
        </p:nvSpPr>
        <p:spPr bwMode="auto">
          <a:xfrm flipH="1">
            <a:off x="3526372" y="4918034"/>
            <a:ext cx="1398657" cy="14134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4202033" y="3404054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4836286" y="4125457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90" name="Text Box 8"/>
          <p:cNvSpPr txBox="1">
            <a:spLocks noChangeArrowheads="1"/>
          </p:cNvSpPr>
          <p:nvPr/>
        </p:nvSpPr>
        <p:spPr bwMode="auto">
          <a:xfrm>
            <a:off x="4720919" y="5961048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4244067" y="5653642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94" name="Line 10"/>
          <p:cNvSpPr>
            <a:spLocks noChangeShapeType="1"/>
          </p:cNvSpPr>
          <p:nvPr/>
        </p:nvSpPr>
        <p:spPr bwMode="auto">
          <a:xfrm flipH="1" flipV="1">
            <a:off x="3212528" y="5302560"/>
            <a:ext cx="1656416" cy="102680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11"/>
          <p:cNvSpPr>
            <a:spLocks noChangeShapeType="1"/>
          </p:cNvSpPr>
          <p:nvPr/>
        </p:nvSpPr>
        <p:spPr bwMode="auto">
          <a:xfrm flipH="1">
            <a:off x="3109729" y="3070768"/>
            <a:ext cx="1497957" cy="13247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12"/>
          <p:cNvSpPr>
            <a:spLocks noChangeShapeType="1"/>
          </p:cNvSpPr>
          <p:nvPr/>
        </p:nvSpPr>
        <p:spPr bwMode="auto">
          <a:xfrm>
            <a:off x="4030100" y="3543773"/>
            <a:ext cx="0" cy="22506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Oval 13"/>
          <p:cNvSpPr>
            <a:spLocks noChangeArrowheads="1"/>
          </p:cNvSpPr>
          <p:nvPr/>
        </p:nvSpPr>
        <p:spPr bwMode="auto">
          <a:xfrm>
            <a:off x="3987570" y="3493067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Oval 14"/>
          <p:cNvSpPr>
            <a:spLocks noChangeArrowheads="1"/>
          </p:cNvSpPr>
          <p:nvPr/>
        </p:nvSpPr>
        <p:spPr bwMode="auto">
          <a:xfrm>
            <a:off x="3989958" y="5743756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 Box 15"/>
          <p:cNvSpPr txBox="1">
            <a:spLocks noChangeArrowheads="1"/>
          </p:cNvSpPr>
          <p:nvPr/>
        </p:nvSpPr>
        <p:spPr bwMode="auto">
          <a:xfrm>
            <a:off x="2982833" y="3977535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c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100" name="Text Box 27"/>
          <p:cNvSpPr txBox="1">
            <a:spLocks noChangeArrowheads="1"/>
          </p:cNvSpPr>
          <p:nvPr/>
        </p:nvSpPr>
        <p:spPr bwMode="auto">
          <a:xfrm>
            <a:off x="3373972" y="5979009"/>
            <a:ext cx="2028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c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01" name="Rectangle 2"/>
          <p:cNvSpPr>
            <a:spLocks noChangeArrowheads="1"/>
          </p:cNvSpPr>
          <p:nvPr/>
        </p:nvSpPr>
        <p:spPr bwMode="auto">
          <a:xfrm>
            <a:off x="-91955" y="1904999"/>
            <a:ext cx="9077695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- </a:t>
            </a:r>
            <a:r>
              <a:rPr lang="en-US" dirty="0">
                <a:latin typeface="Times New Roman" pitchFamily="18" charset="0"/>
              </a:rPr>
              <a:t>Qua A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c,d</a:t>
            </a:r>
            <a:r>
              <a:rPr lang="en-US" dirty="0">
                <a:latin typeface="Times New Roman" pitchFamily="18" charset="0"/>
              </a:rPr>
              <a:t>)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a,b</a:t>
            </a:r>
            <a:r>
              <a:rPr lang="en-US" dirty="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1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644541"/>
              </p:ext>
            </p:extLst>
          </p:nvPr>
        </p:nvGraphicFramePr>
        <p:xfrm>
          <a:off x="6765647" y="4952035"/>
          <a:ext cx="139447" cy="263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9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647" y="4952035"/>
                        <a:ext cx="139447" cy="2634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247367" y="3327853"/>
            <a:ext cx="3825190" cy="3025160"/>
            <a:chOff x="5247367" y="3327853"/>
            <a:chExt cx="3825190" cy="3025160"/>
          </a:xfrm>
        </p:grpSpPr>
        <p:sp>
          <p:nvSpPr>
            <p:cNvPr id="103" name="Text Box 11"/>
            <p:cNvSpPr txBox="1">
              <a:spLocks noChangeArrowheads="1"/>
            </p:cNvSpPr>
            <p:nvPr/>
          </p:nvSpPr>
          <p:spPr bwMode="auto">
            <a:xfrm>
              <a:off x="5247367" y="4495800"/>
              <a:ext cx="46763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sp>
          <p:nvSpPr>
            <p:cNvPr id="104" name="Line 12"/>
            <p:cNvSpPr>
              <a:spLocks noChangeShapeType="1"/>
            </p:cNvSpPr>
            <p:nvPr/>
          </p:nvSpPr>
          <p:spPr bwMode="auto">
            <a:xfrm>
              <a:off x="5340185" y="4781600"/>
              <a:ext cx="3732372" cy="77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13"/>
            <p:cNvSpPr>
              <a:spLocks noChangeShapeType="1"/>
            </p:cNvSpPr>
            <p:nvPr/>
          </p:nvSpPr>
          <p:spPr bwMode="auto">
            <a:xfrm flipH="1" flipV="1">
              <a:off x="5910850" y="4771916"/>
              <a:ext cx="1952264" cy="128988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14"/>
            <p:cNvSpPr>
              <a:spLocks noChangeShapeType="1"/>
            </p:cNvSpPr>
            <p:nvPr/>
          </p:nvSpPr>
          <p:spPr bwMode="auto">
            <a:xfrm flipV="1">
              <a:off x="5886354" y="3327853"/>
              <a:ext cx="2196296" cy="146149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Text Box 15"/>
            <p:cNvSpPr txBox="1">
              <a:spLocks noChangeArrowheads="1"/>
            </p:cNvSpPr>
            <p:nvPr/>
          </p:nvSpPr>
          <p:spPr bwMode="auto">
            <a:xfrm>
              <a:off x="7366046" y="3340643"/>
              <a:ext cx="6681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n</a:t>
              </a:r>
              <a:r>
                <a:rPr lang="en-US" i="1" baseline="-25000" dirty="0"/>
                <a:t>α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  <p:sp>
          <p:nvSpPr>
            <p:cNvPr id="108" name="Text Box 16"/>
            <p:cNvSpPr txBox="1">
              <a:spLocks noChangeArrowheads="1"/>
            </p:cNvSpPr>
            <p:nvPr/>
          </p:nvSpPr>
          <p:spPr bwMode="auto">
            <a:xfrm>
              <a:off x="7243993" y="5799015"/>
              <a:ext cx="668186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m</a:t>
              </a:r>
              <a:r>
                <a:rPr lang="en-US" i="1" baseline="-25000" dirty="0"/>
                <a:t>α</a:t>
              </a:r>
            </a:p>
            <a:p>
              <a:pPr eaLnBrk="1" hangingPunct="1">
                <a:spcBef>
                  <a:spcPct val="50000"/>
                </a:spcBef>
              </a:pPr>
              <a:endParaRPr lang="en-US" i="1" baseline="-25000" dirty="0">
                <a:latin typeface="Times New Roman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001000" y="4097179"/>
            <a:ext cx="832315" cy="1275948"/>
            <a:chOff x="8001000" y="4097179"/>
            <a:chExt cx="832315" cy="1275948"/>
          </a:xfrm>
        </p:grpSpPr>
        <p:sp>
          <p:nvSpPr>
            <p:cNvPr id="110" name="Text Box 6"/>
            <p:cNvSpPr txBox="1">
              <a:spLocks noChangeArrowheads="1"/>
            </p:cNvSpPr>
            <p:nvPr/>
          </p:nvSpPr>
          <p:spPr bwMode="auto">
            <a:xfrm>
              <a:off x="8427662" y="4097179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B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11" name="Text Box 9"/>
            <p:cNvSpPr txBox="1">
              <a:spLocks noChangeArrowheads="1"/>
            </p:cNvSpPr>
            <p:nvPr/>
          </p:nvSpPr>
          <p:spPr bwMode="auto">
            <a:xfrm>
              <a:off x="8001000" y="5029200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B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2" name="Line 12"/>
            <p:cNvSpPr>
              <a:spLocks noChangeShapeType="1"/>
            </p:cNvSpPr>
            <p:nvPr/>
          </p:nvSpPr>
          <p:spPr bwMode="auto">
            <a:xfrm>
              <a:off x="8255729" y="4248567"/>
              <a:ext cx="0" cy="10738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Oval 13"/>
            <p:cNvSpPr>
              <a:spLocks noChangeArrowheads="1"/>
            </p:cNvSpPr>
            <p:nvPr/>
          </p:nvSpPr>
          <p:spPr bwMode="auto">
            <a:xfrm>
              <a:off x="8213199" y="4186192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14"/>
            <p:cNvSpPr>
              <a:spLocks noChangeArrowheads="1"/>
            </p:cNvSpPr>
            <p:nvPr/>
          </p:nvSpPr>
          <p:spPr bwMode="auto">
            <a:xfrm>
              <a:off x="8215587" y="5271714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" name="Line 14"/>
          <p:cNvSpPr>
            <a:spLocks noChangeShapeType="1"/>
          </p:cNvSpPr>
          <p:nvPr/>
        </p:nvSpPr>
        <p:spPr bwMode="auto">
          <a:xfrm flipV="1">
            <a:off x="7427501" y="3765052"/>
            <a:ext cx="1539283" cy="1024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6" name="Text Box 15"/>
          <p:cNvSpPr txBox="1">
            <a:spLocks noChangeArrowheads="1"/>
          </p:cNvSpPr>
          <p:nvPr/>
        </p:nvSpPr>
        <p:spPr bwMode="auto">
          <a:xfrm>
            <a:off x="8628215" y="3617547"/>
            <a:ext cx="66818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f</a:t>
            </a:r>
            <a:r>
              <a:rPr lang="en-US" i="1" baseline="-25000" dirty="0"/>
              <a:t>2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117" name="Line 14"/>
          <p:cNvSpPr>
            <a:spLocks noChangeShapeType="1"/>
          </p:cNvSpPr>
          <p:nvPr/>
        </p:nvSpPr>
        <p:spPr bwMode="auto">
          <a:xfrm flipV="1">
            <a:off x="7454592" y="5334000"/>
            <a:ext cx="149970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2"/>
          <p:cNvSpPr>
            <a:spLocks noChangeShapeType="1"/>
          </p:cNvSpPr>
          <p:nvPr/>
        </p:nvSpPr>
        <p:spPr bwMode="auto">
          <a:xfrm>
            <a:off x="7442015" y="4789346"/>
            <a:ext cx="0" cy="551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Text Box 15"/>
          <p:cNvSpPr txBox="1">
            <a:spLocks noChangeArrowheads="1"/>
          </p:cNvSpPr>
          <p:nvPr/>
        </p:nvSpPr>
        <p:spPr bwMode="auto">
          <a:xfrm>
            <a:off x="8620204" y="5323521"/>
            <a:ext cx="66818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f</a:t>
            </a:r>
            <a:r>
              <a:rPr lang="en-US" i="1" baseline="-25000" dirty="0"/>
              <a:t>1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120" name="Line 13"/>
          <p:cNvSpPr>
            <a:spLocks noChangeShapeType="1"/>
          </p:cNvSpPr>
          <p:nvPr/>
        </p:nvSpPr>
        <p:spPr bwMode="auto">
          <a:xfrm flipH="1" flipV="1">
            <a:off x="6601954" y="4771916"/>
            <a:ext cx="1952264" cy="1289888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14"/>
          <p:cNvSpPr>
            <a:spLocks noChangeShapeType="1"/>
          </p:cNvSpPr>
          <p:nvPr/>
        </p:nvSpPr>
        <p:spPr bwMode="auto">
          <a:xfrm flipV="1">
            <a:off x="6637019" y="3493066"/>
            <a:ext cx="1923150" cy="1279732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Text Box 15"/>
          <p:cNvSpPr txBox="1">
            <a:spLocks noChangeArrowheads="1"/>
          </p:cNvSpPr>
          <p:nvPr/>
        </p:nvSpPr>
        <p:spPr bwMode="auto">
          <a:xfrm>
            <a:off x="8165130" y="3340642"/>
            <a:ext cx="66818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n</a:t>
            </a:r>
            <a:r>
              <a:rPr lang="el-GR" i="1" baseline="-25000" dirty="0"/>
              <a:t>β</a:t>
            </a:r>
            <a:endParaRPr lang="en-US" i="1" baseline="-25000" dirty="0"/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123" name="Text Box 16"/>
          <p:cNvSpPr txBox="1">
            <a:spLocks noChangeArrowheads="1"/>
          </p:cNvSpPr>
          <p:nvPr/>
        </p:nvSpPr>
        <p:spPr bwMode="auto">
          <a:xfrm>
            <a:off x="8077200" y="5799015"/>
            <a:ext cx="6681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m</a:t>
            </a:r>
            <a:r>
              <a:rPr lang="el-GR" i="1" baseline="-25000" dirty="0"/>
              <a:t>β</a:t>
            </a:r>
            <a:endParaRPr lang="en-US" i="1" baseline="-25000" dirty="0"/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124" name="Text Box 9"/>
          <p:cNvSpPr txBox="1">
            <a:spLocks noChangeArrowheads="1"/>
          </p:cNvSpPr>
          <p:nvPr/>
        </p:nvSpPr>
        <p:spPr bwMode="auto">
          <a:xfrm>
            <a:off x="7163219" y="5217942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M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25" name="Oval 14"/>
          <p:cNvSpPr>
            <a:spLocks noChangeArrowheads="1"/>
          </p:cNvSpPr>
          <p:nvPr/>
        </p:nvSpPr>
        <p:spPr bwMode="auto">
          <a:xfrm>
            <a:off x="7377806" y="5271714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7163219" y="4486275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M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127" name="Oval 14"/>
          <p:cNvSpPr>
            <a:spLocks noChangeArrowheads="1"/>
          </p:cNvSpPr>
          <p:nvPr/>
        </p:nvSpPr>
        <p:spPr bwMode="auto">
          <a:xfrm>
            <a:off x="7377806" y="4728789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Rectangle 2"/>
          <p:cNvSpPr>
            <a:spLocks noChangeArrowheads="1"/>
          </p:cNvSpPr>
          <p:nvPr/>
        </p:nvSpPr>
        <p:spPr bwMode="auto">
          <a:xfrm>
            <a:off x="-91955" y="2514600"/>
            <a:ext cx="9077695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</a:rPr>
              <a:t>Qua B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β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3146859" y="6452685"/>
            <a:ext cx="45942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46.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song </a:t>
            </a:r>
            <a:r>
              <a:rPr lang="en-US" i="1" dirty="0" err="1">
                <a:latin typeface="Times New Roman" pitchFamily="18" charset="0"/>
              </a:rPr>
              <a:t>song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60297" y="4525963"/>
            <a:ext cx="4597503" cy="274637"/>
            <a:chOff x="660297" y="4525963"/>
            <a:chExt cx="4597503" cy="274637"/>
          </a:xfrm>
        </p:grpSpPr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660297" y="4778375"/>
              <a:ext cx="43435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13"/>
            <p:cNvSpPr txBox="1">
              <a:spLocks noChangeArrowheads="1"/>
            </p:cNvSpPr>
            <p:nvPr/>
          </p:nvSpPr>
          <p:spPr bwMode="auto">
            <a:xfrm>
              <a:off x="4953000" y="4525963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65" name="Picture 6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45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/>
      <p:bldP spid="89" grpId="0"/>
      <p:bldP spid="90" grpId="0"/>
      <p:bldP spid="91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15" grpId="0" animBg="1"/>
      <p:bldP spid="116" grpId="0"/>
      <p:bldP spid="117" grpId="0" animBg="1"/>
      <p:bldP spid="118" grpId="0" animBg="1"/>
      <p:bldP spid="119" grpId="0"/>
      <p:bldP spid="120" grpId="0" animBg="1"/>
      <p:bldP spid="121" grpId="0" animBg="1"/>
      <p:bldP spid="122" grpId="0"/>
      <p:bldP spid="123" grpId="0"/>
      <p:bldP spid="124" grpId="0"/>
      <p:bldP spid="125" grpId="0" animBg="1"/>
      <p:bldP spid="126" grpId="0"/>
      <p:bldP spid="127" grpId="0" animBg="1"/>
      <p:bldP spid="1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0" y="990601"/>
            <a:ext cx="9077695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4.8-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song </a:t>
            </a:r>
            <a:r>
              <a:rPr lang="en-US" sz="2000" b="1" dirty="0" err="1">
                <a:latin typeface="Times New Roman" pitchFamily="18" charset="0"/>
              </a:rPr>
              <a:t>song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kiện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đủ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25661" y="2994568"/>
            <a:ext cx="2259106" cy="3667455"/>
            <a:chOff x="533400" y="2994568"/>
            <a:chExt cx="2259106" cy="3667455"/>
          </a:xfrm>
        </p:grpSpPr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1155244" y="2998793"/>
              <a:ext cx="1307809" cy="14620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 flipH="1">
              <a:off x="1091453" y="5139754"/>
              <a:ext cx="1398657" cy="14134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1752600" y="3327854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I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2386853" y="4156278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b</a:t>
              </a:r>
              <a:r>
                <a:rPr lang="en-US" i="1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856223" y="6222340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b</a:t>
              </a:r>
              <a:r>
                <a:rPr lang="en-US" i="1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1809148" y="5875362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I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 flipH="1" flipV="1">
              <a:off x="777609" y="5524280"/>
              <a:ext cx="1656416" cy="1026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 flipH="1">
              <a:off x="660296" y="2994568"/>
              <a:ext cx="1497957" cy="13247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>
              <a:off x="1588843" y="3467572"/>
              <a:ext cx="6338" cy="2570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13"/>
            <p:cNvSpPr>
              <a:spLocks noChangeArrowheads="1"/>
            </p:cNvSpPr>
            <p:nvPr/>
          </p:nvSpPr>
          <p:spPr bwMode="auto">
            <a:xfrm>
              <a:off x="1538137" y="3416867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14"/>
            <p:cNvSpPr>
              <a:spLocks noChangeArrowheads="1"/>
            </p:cNvSpPr>
            <p:nvPr/>
          </p:nvSpPr>
          <p:spPr bwMode="auto">
            <a:xfrm>
              <a:off x="1555039" y="5965476"/>
              <a:ext cx="101413" cy="10141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533400" y="3901335"/>
              <a:ext cx="40565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a</a:t>
              </a:r>
              <a:r>
                <a:rPr lang="en-US" i="1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80" name="Text Box 27"/>
            <p:cNvSpPr txBox="1">
              <a:spLocks noChangeArrowheads="1"/>
            </p:cNvSpPr>
            <p:nvPr/>
          </p:nvSpPr>
          <p:spPr bwMode="auto">
            <a:xfrm>
              <a:off x="2011974" y="6385024"/>
              <a:ext cx="20282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 dirty="0">
                  <a:latin typeface="Times New Roman" pitchFamily="18" charset="0"/>
                </a:rPr>
                <a:t>a</a:t>
              </a:r>
              <a:r>
                <a:rPr lang="en-US" i="1" baseline="-25000" dirty="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86" name="Line 4"/>
          <p:cNvSpPr>
            <a:spLocks noChangeShapeType="1"/>
          </p:cNvSpPr>
          <p:nvPr/>
        </p:nvSpPr>
        <p:spPr bwMode="auto">
          <a:xfrm>
            <a:off x="4801990" y="3505200"/>
            <a:ext cx="2132210" cy="7009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5894294" y="3581400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6561205" y="3817797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90" name="Text Box 8"/>
          <p:cNvSpPr txBox="1">
            <a:spLocks noChangeArrowheads="1"/>
          </p:cNvSpPr>
          <p:nvPr/>
        </p:nvSpPr>
        <p:spPr bwMode="auto">
          <a:xfrm>
            <a:off x="6458911" y="5206667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d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5945841" y="5752252"/>
            <a:ext cx="40565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96" name="Line 12"/>
          <p:cNvSpPr>
            <a:spLocks noChangeShapeType="1"/>
          </p:cNvSpPr>
          <p:nvPr/>
        </p:nvSpPr>
        <p:spPr bwMode="auto">
          <a:xfrm>
            <a:off x="5722361" y="3807339"/>
            <a:ext cx="0" cy="19871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Oval 13"/>
          <p:cNvSpPr>
            <a:spLocks noChangeArrowheads="1"/>
          </p:cNvSpPr>
          <p:nvPr/>
        </p:nvSpPr>
        <p:spPr bwMode="auto">
          <a:xfrm>
            <a:off x="5679831" y="3756633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Oval 14"/>
          <p:cNvSpPr>
            <a:spLocks noChangeArrowheads="1"/>
          </p:cNvSpPr>
          <p:nvPr/>
        </p:nvSpPr>
        <p:spPr bwMode="auto">
          <a:xfrm>
            <a:off x="5682219" y="5743756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 Box 15"/>
          <p:cNvSpPr txBox="1">
            <a:spLocks noChangeArrowheads="1"/>
          </p:cNvSpPr>
          <p:nvPr/>
        </p:nvSpPr>
        <p:spPr bwMode="auto">
          <a:xfrm>
            <a:off x="4019989" y="3793940"/>
            <a:ext cx="5087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c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101" name="Rectangle 2"/>
          <p:cNvSpPr>
            <a:spLocks noChangeArrowheads="1"/>
          </p:cNvSpPr>
          <p:nvPr/>
        </p:nvSpPr>
        <p:spPr bwMode="auto">
          <a:xfrm>
            <a:off x="-91955" y="1904999"/>
            <a:ext cx="9077695" cy="60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- </a:t>
            </a:r>
            <a:r>
              <a:rPr lang="en-US" dirty="0">
                <a:latin typeface="Times New Roman" pitchFamily="18" charset="0"/>
              </a:rPr>
              <a:t>Qua A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d song </a:t>
            </a:r>
            <a:r>
              <a:rPr lang="en-US" dirty="0" err="1">
                <a:latin typeface="Times New Roman" pitchFamily="18" charset="0"/>
              </a:rPr>
              <a:t>song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a,b</a:t>
            </a:r>
            <a:r>
              <a:rPr lang="en-US" dirty="0">
                <a:latin typeface="Times New Roman" pitchFamily="18" charset="0"/>
              </a:rPr>
              <a:t>),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d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60" name="Line 4"/>
          <p:cNvSpPr>
            <a:spLocks noChangeShapeType="1"/>
          </p:cNvSpPr>
          <p:nvPr/>
        </p:nvSpPr>
        <p:spPr bwMode="auto">
          <a:xfrm>
            <a:off x="2181195" y="3416867"/>
            <a:ext cx="2132210" cy="700936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2984500" y="3644900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Oval 14"/>
          <p:cNvSpPr>
            <a:spLocks noChangeArrowheads="1"/>
          </p:cNvSpPr>
          <p:nvPr/>
        </p:nvSpPr>
        <p:spPr bwMode="auto">
          <a:xfrm>
            <a:off x="3619687" y="3848100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>
            <a:off x="3035206" y="3644900"/>
            <a:ext cx="0" cy="9935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>
            <a:off x="3670393" y="3858046"/>
            <a:ext cx="0" cy="9935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12"/>
          <p:cNvSpPr>
            <a:spLocks noChangeShapeType="1"/>
          </p:cNvSpPr>
          <p:nvPr/>
        </p:nvSpPr>
        <p:spPr bwMode="auto">
          <a:xfrm>
            <a:off x="3670393" y="4750195"/>
            <a:ext cx="0" cy="9034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12"/>
          <p:cNvSpPr>
            <a:spLocks noChangeShapeType="1"/>
          </p:cNvSpPr>
          <p:nvPr/>
        </p:nvSpPr>
        <p:spPr bwMode="auto">
          <a:xfrm>
            <a:off x="3035299" y="4397901"/>
            <a:ext cx="0" cy="147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Oval 14"/>
          <p:cNvSpPr>
            <a:spLocks noChangeArrowheads="1"/>
          </p:cNvSpPr>
          <p:nvPr/>
        </p:nvSpPr>
        <p:spPr bwMode="auto">
          <a:xfrm>
            <a:off x="2977228" y="5807532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Oval 14"/>
          <p:cNvSpPr>
            <a:spLocks noChangeArrowheads="1"/>
          </p:cNvSpPr>
          <p:nvPr/>
        </p:nvSpPr>
        <p:spPr bwMode="auto">
          <a:xfrm>
            <a:off x="3619500" y="5588000"/>
            <a:ext cx="101413" cy="1014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4"/>
          <p:cNvSpPr>
            <a:spLocks noChangeShapeType="1"/>
          </p:cNvSpPr>
          <p:nvPr/>
        </p:nvSpPr>
        <p:spPr bwMode="auto">
          <a:xfrm flipV="1">
            <a:off x="2181196" y="5416436"/>
            <a:ext cx="2132210" cy="737037"/>
          </a:xfrm>
          <a:prstGeom prst="line">
            <a:avLst/>
          </a:prstGeom>
          <a:noFill/>
          <a:ln w="28575">
            <a:solidFill>
              <a:srgbClr val="92D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2122567" y="5864368"/>
            <a:ext cx="5087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c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72" name="Line 4"/>
          <p:cNvSpPr>
            <a:spLocks noChangeShapeType="1"/>
          </p:cNvSpPr>
          <p:nvPr/>
        </p:nvSpPr>
        <p:spPr bwMode="auto">
          <a:xfrm flipV="1">
            <a:off x="4763876" y="5391035"/>
            <a:ext cx="2132210" cy="737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851554" y="6508134"/>
            <a:ext cx="5226141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47.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song </a:t>
            </a:r>
            <a:r>
              <a:rPr lang="en-US" i="1" dirty="0" err="1">
                <a:latin typeface="Times New Roman" pitchFamily="18" charset="0"/>
              </a:rPr>
              <a:t>song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181195" y="4525963"/>
            <a:ext cx="4905405" cy="274637"/>
            <a:chOff x="2181195" y="4525963"/>
            <a:chExt cx="4905405" cy="274637"/>
          </a:xfrm>
        </p:grpSpPr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2181195" y="4778375"/>
              <a:ext cx="465140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6781800" y="4525963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3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/>
      <p:bldP spid="89" grpId="0"/>
      <p:bldP spid="90" grpId="0"/>
      <p:bldP spid="91" grpId="0"/>
      <p:bldP spid="96" grpId="0" animBg="1"/>
      <p:bldP spid="97" grpId="0" animBg="1"/>
      <p:bldP spid="98" grpId="0" animBg="1"/>
      <p:bldP spid="99" grpId="0"/>
      <p:bldP spid="101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ChangeArrowheads="1"/>
          </p:cNvSpPr>
          <p:nvPr/>
        </p:nvSpPr>
        <p:spPr bwMode="auto">
          <a:xfrm>
            <a:off x="174625" y="1354931"/>
            <a:ext cx="5064125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AutoNum type="alphaLcParenR"/>
            </a:pP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biệt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AutoNum type="alphaLcParenR"/>
            </a:pP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Cho α(α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, β(ABC)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g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(β)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trước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- (α)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</a:rPr>
              <a:t> g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≡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α</a:t>
            </a:r>
            <a:r>
              <a:rPr lang="en-US" baseline="-25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	-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g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11651" name="Text Box 3"/>
          <p:cNvSpPr txBox="1">
            <a:spLocks noChangeArrowheads="1"/>
          </p:cNvSpPr>
          <p:nvPr/>
        </p:nvSpPr>
        <p:spPr bwMode="auto">
          <a:xfrm>
            <a:off x="5262563" y="1865313"/>
            <a:ext cx="407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1652" name="Line 4"/>
          <p:cNvSpPr>
            <a:spLocks noChangeShapeType="1"/>
          </p:cNvSpPr>
          <p:nvPr/>
        </p:nvSpPr>
        <p:spPr bwMode="auto">
          <a:xfrm flipH="1">
            <a:off x="5441950" y="1206500"/>
            <a:ext cx="3119438" cy="984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3" name="Line 5"/>
          <p:cNvSpPr>
            <a:spLocks noChangeShapeType="1"/>
          </p:cNvSpPr>
          <p:nvPr/>
        </p:nvSpPr>
        <p:spPr bwMode="auto">
          <a:xfrm flipH="1">
            <a:off x="6788150" y="1200150"/>
            <a:ext cx="1768475" cy="207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4" name="Line 6"/>
          <p:cNvSpPr>
            <a:spLocks noChangeShapeType="1"/>
          </p:cNvSpPr>
          <p:nvPr/>
        </p:nvSpPr>
        <p:spPr bwMode="auto">
          <a:xfrm flipH="1" flipV="1">
            <a:off x="5410200" y="2198688"/>
            <a:ext cx="1360488" cy="1071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5" name="Line 7"/>
          <p:cNvSpPr>
            <a:spLocks noChangeShapeType="1"/>
          </p:cNvSpPr>
          <p:nvPr/>
        </p:nvSpPr>
        <p:spPr bwMode="auto">
          <a:xfrm>
            <a:off x="5424488" y="2209800"/>
            <a:ext cx="0" cy="193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6" name="Line 8"/>
          <p:cNvSpPr>
            <a:spLocks noChangeShapeType="1"/>
          </p:cNvSpPr>
          <p:nvPr/>
        </p:nvSpPr>
        <p:spPr bwMode="auto">
          <a:xfrm>
            <a:off x="8567738" y="1203325"/>
            <a:ext cx="0" cy="3611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7" name="Line 9"/>
          <p:cNvSpPr>
            <a:spLocks noChangeShapeType="1"/>
          </p:cNvSpPr>
          <p:nvPr/>
        </p:nvSpPr>
        <p:spPr bwMode="auto">
          <a:xfrm>
            <a:off x="6761163" y="3252788"/>
            <a:ext cx="0" cy="3011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8" name="Line 10"/>
          <p:cNvSpPr>
            <a:spLocks noChangeShapeType="1"/>
          </p:cNvSpPr>
          <p:nvPr/>
        </p:nvSpPr>
        <p:spPr bwMode="auto">
          <a:xfrm>
            <a:off x="5424488" y="4138613"/>
            <a:ext cx="3143250" cy="687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59" name="Line 11"/>
          <p:cNvSpPr>
            <a:spLocks noChangeShapeType="1"/>
          </p:cNvSpPr>
          <p:nvPr/>
        </p:nvSpPr>
        <p:spPr bwMode="auto">
          <a:xfrm flipV="1">
            <a:off x="6773863" y="4826000"/>
            <a:ext cx="1793875" cy="1425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60" name="Line 12"/>
          <p:cNvSpPr>
            <a:spLocks noChangeShapeType="1"/>
          </p:cNvSpPr>
          <p:nvPr/>
        </p:nvSpPr>
        <p:spPr bwMode="auto">
          <a:xfrm flipH="1" flipV="1">
            <a:off x="5437188" y="4138613"/>
            <a:ext cx="1323975" cy="2125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61" name="Oval 13"/>
          <p:cNvSpPr>
            <a:spLocks noChangeArrowheads="1"/>
          </p:cNvSpPr>
          <p:nvPr/>
        </p:nvSpPr>
        <p:spPr bwMode="auto">
          <a:xfrm>
            <a:off x="5378450" y="2154238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2" name="Oval 14"/>
          <p:cNvSpPr>
            <a:spLocks noChangeArrowheads="1"/>
          </p:cNvSpPr>
          <p:nvPr/>
        </p:nvSpPr>
        <p:spPr bwMode="auto">
          <a:xfrm>
            <a:off x="8520113" y="4767263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3" name="Oval 15"/>
          <p:cNvSpPr>
            <a:spLocks noChangeArrowheads="1"/>
          </p:cNvSpPr>
          <p:nvPr/>
        </p:nvSpPr>
        <p:spPr bwMode="auto">
          <a:xfrm>
            <a:off x="6713538" y="6210300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4" name="Oval 16"/>
          <p:cNvSpPr>
            <a:spLocks noChangeArrowheads="1"/>
          </p:cNvSpPr>
          <p:nvPr/>
        </p:nvSpPr>
        <p:spPr bwMode="auto">
          <a:xfrm>
            <a:off x="8516938" y="1155700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5" name="Oval 17"/>
          <p:cNvSpPr>
            <a:spLocks noChangeArrowheads="1"/>
          </p:cNvSpPr>
          <p:nvPr/>
        </p:nvSpPr>
        <p:spPr bwMode="auto">
          <a:xfrm>
            <a:off x="6724650" y="3222625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6" name="Oval 18"/>
          <p:cNvSpPr>
            <a:spLocks noChangeArrowheads="1"/>
          </p:cNvSpPr>
          <p:nvPr/>
        </p:nvSpPr>
        <p:spPr bwMode="auto">
          <a:xfrm>
            <a:off x="5392738" y="4098925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7" name="Text Box 19"/>
          <p:cNvSpPr txBox="1">
            <a:spLocks noChangeArrowheads="1"/>
          </p:cNvSpPr>
          <p:nvPr/>
        </p:nvSpPr>
        <p:spPr bwMode="auto">
          <a:xfrm>
            <a:off x="6853238" y="3279775"/>
            <a:ext cx="407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1668" name="Text Box 20"/>
          <p:cNvSpPr txBox="1">
            <a:spLocks noChangeArrowheads="1"/>
          </p:cNvSpPr>
          <p:nvPr/>
        </p:nvSpPr>
        <p:spPr bwMode="auto">
          <a:xfrm>
            <a:off x="5138738" y="4060825"/>
            <a:ext cx="407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1669" name="Text Box 21"/>
          <p:cNvSpPr txBox="1">
            <a:spLocks noChangeArrowheads="1"/>
          </p:cNvSpPr>
          <p:nvPr/>
        </p:nvSpPr>
        <p:spPr bwMode="auto">
          <a:xfrm>
            <a:off x="8567738" y="4837113"/>
            <a:ext cx="40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1670" name="Text Box 22"/>
          <p:cNvSpPr txBox="1">
            <a:spLocks noChangeArrowheads="1"/>
          </p:cNvSpPr>
          <p:nvPr/>
        </p:nvSpPr>
        <p:spPr bwMode="auto">
          <a:xfrm>
            <a:off x="6807200" y="6299200"/>
            <a:ext cx="4079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11671" name="Line 23"/>
          <p:cNvSpPr>
            <a:spLocks noChangeShapeType="1"/>
          </p:cNvSpPr>
          <p:nvPr/>
        </p:nvSpPr>
        <p:spPr bwMode="auto">
          <a:xfrm flipH="1">
            <a:off x="4800600" y="823913"/>
            <a:ext cx="3698875" cy="26225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72" name="Line 24"/>
          <p:cNvSpPr>
            <a:spLocks noChangeShapeType="1"/>
          </p:cNvSpPr>
          <p:nvPr/>
        </p:nvSpPr>
        <p:spPr bwMode="auto">
          <a:xfrm>
            <a:off x="7440613" y="3092450"/>
            <a:ext cx="0" cy="1493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73" name="Line 25"/>
          <p:cNvSpPr>
            <a:spLocks noChangeShapeType="1"/>
          </p:cNvSpPr>
          <p:nvPr/>
        </p:nvSpPr>
        <p:spPr bwMode="auto">
          <a:xfrm>
            <a:off x="5954073" y="3582988"/>
            <a:ext cx="0" cy="133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74" name="Line 26"/>
          <p:cNvSpPr>
            <a:spLocks noChangeShapeType="1"/>
          </p:cNvSpPr>
          <p:nvPr/>
        </p:nvSpPr>
        <p:spPr bwMode="auto">
          <a:xfrm flipV="1">
            <a:off x="4316413" y="4335463"/>
            <a:ext cx="3937000" cy="1041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75" name="Text Box 27"/>
          <p:cNvSpPr txBox="1">
            <a:spLocks noChangeArrowheads="1"/>
          </p:cNvSpPr>
          <p:nvPr/>
        </p:nvSpPr>
        <p:spPr bwMode="auto">
          <a:xfrm>
            <a:off x="8651875" y="1146175"/>
            <a:ext cx="40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1676" name="Text Box 28"/>
          <p:cNvSpPr txBox="1">
            <a:spLocks noChangeArrowheads="1"/>
          </p:cNvSpPr>
          <p:nvPr/>
        </p:nvSpPr>
        <p:spPr bwMode="auto">
          <a:xfrm>
            <a:off x="5791200" y="4979988"/>
            <a:ext cx="40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 dirty="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1677" name="Text Box 29"/>
          <p:cNvSpPr txBox="1">
            <a:spLocks noChangeArrowheads="1"/>
          </p:cNvSpPr>
          <p:nvPr/>
        </p:nvSpPr>
        <p:spPr bwMode="auto">
          <a:xfrm>
            <a:off x="5826125" y="2224088"/>
            <a:ext cx="40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1678" name="Text Box 30"/>
          <p:cNvSpPr txBox="1">
            <a:spLocks noChangeArrowheads="1"/>
          </p:cNvSpPr>
          <p:nvPr/>
        </p:nvSpPr>
        <p:spPr bwMode="auto">
          <a:xfrm>
            <a:off x="7199313" y="1174750"/>
            <a:ext cx="407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1679" name="Text Box 31"/>
          <p:cNvSpPr txBox="1">
            <a:spLocks noChangeArrowheads="1"/>
          </p:cNvSpPr>
          <p:nvPr/>
        </p:nvSpPr>
        <p:spPr bwMode="auto">
          <a:xfrm>
            <a:off x="7483475" y="4168775"/>
            <a:ext cx="4079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1680" name="Text Box 32"/>
          <p:cNvSpPr txBox="1">
            <a:spLocks noChangeArrowheads="1"/>
          </p:cNvSpPr>
          <p:nvPr/>
        </p:nvSpPr>
        <p:spPr bwMode="auto">
          <a:xfrm rot="-2397729">
            <a:off x="4625975" y="2938463"/>
            <a:ext cx="628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 </a:t>
            </a:r>
            <a:r>
              <a:rPr lang="en-US" b="1">
                <a:latin typeface="Times New Roman" pitchFamily="18" charset="0"/>
              </a:rPr>
              <a:t>≡ </a:t>
            </a:r>
          </a:p>
        </p:txBody>
      </p:sp>
      <p:sp>
        <p:nvSpPr>
          <p:cNvPr id="411681" name="Text Box 33"/>
          <p:cNvSpPr txBox="1">
            <a:spLocks noChangeArrowheads="1"/>
          </p:cNvSpPr>
          <p:nvPr/>
        </p:nvSpPr>
        <p:spPr bwMode="auto">
          <a:xfrm>
            <a:off x="4810125" y="4875213"/>
            <a:ext cx="857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1682" name="Oval 34"/>
          <p:cNvSpPr>
            <a:spLocks noChangeArrowheads="1"/>
          </p:cNvSpPr>
          <p:nvPr/>
        </p:nvSpPr>
        <p:spPr bwMode="auto">
          <a:xfrm>
            <a:off x="5880100" y="4897438"/>
            <a:ext cx="101600" cy="1031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83" name="Oval 35"/>
          <p:cNvSpPr>
            <a:spLocks noChangeArrowheads="1"/>
          </p:cNvSpPr>
          <p:nvPr/>
        </p:nvSpPr>
        <p:spPr bwMode="auto">
          <a:xfrm>
            <a:off x="7370763" y="4508500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85" name="Text Box 37"/>
          <p:cNvSpPr txBox="1">
            <a:spLocks noChangeArrowheads="1"/>
          </p:cNvSpPr>
          <p:nvPr/>
        </p:nvSpPr>
        <p:spPr bwMode="auto">
          <a:xfrm rot="-2200934">
            <a:off x="4935538" y="2676525"/>
            <a:ext cx="628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α</a:t>
            </a:r>
            <a:r>
              <a:rPr lang="en-US" b="1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1686" name="Line 38"/>
          <p:cNvSpPr>
            <a:spLocks noChangeShapeType="1"/>
          </p:cNvSpPr>
          <p:nvPr/>
        </p:nvSpPr>
        <p:spPr bwMode="auto">
          <a:xfrm flipH="1">
            <a:off x="4767263" y="847725"/>
            <a:ext cx="3698875" cy="2622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87" name="Line 39"/>
          <p:cNvSpPr>
            <a:spLocks noChangeShapeType="1"/>
          </p:cNvSpPr>
          <p:nvPr/>
        </p:nvSpPr>
        <p:spPr bwMode="auto">
          <a:xfrm>
            <a:off x="7440613" y="1563688"/>
            <a:ext cx="0" cy="1554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88" name="Line 40"/>
          <p:cNvSpPr>
            <a:spLocks noChangeShapeType="1"/>
          </p:cNvSpPr>
          <p:nvPr/>
        </p:nvSpPr>
        <p:spPr bwMode="auto">
          <a:xfrm>
            <a:off x="5949950" y="2616200"/>
            <a:ext cx="0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89" name="Oval 41"/>
          <p:cNvSpPr>
            <a:spLocks noChangeArrowheads="1"/>
          </p:cNvSpPr>
          <p:nvPr/>
        </p:nvSpPr>
        <p:spPr bwMode="auto">
          <a:xfrm>
            <a:off x="5891213" y="2565400"/>
            <a:ext cx="101600" cy="1016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90" name="Oval 42"/>
          <p:cNvSpPr>
            <a:spLocks noChangeArrowheads="1"/>
          </p:cNvSpPr>
          <p:nvPr/>
        </p:nvSpPr>
        <p:spPr bwMode="auto">
          <a:xfrm>
            <a:off x="7400925" y="1519238"/>
            <a:ext cx="101600" cy="1031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17"/>
          <p:cNvSpPr>
            <a:spLocks noChangeArrowheads="1"/>
          </p:cNvSpPr>
          <p:nvPr/>
        </p:nvSpPr>
        <p:spPr bwMode="auto">
          <a:xfrm>
            <a:off x="2370138" y="5961063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48.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1: 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2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44" name="Rectangle 2"/>
          <p:cNvSpPr>
            <a:spLocks noChangeArrowheads="1"/>
          </p:cNvSpPr>
          <p:nvPr/>
        </p:nvSpPr>
        <p:spPr bwMode="auto">
          <a:xfrm>
            <a:off x="0" y="990602"/>
            <a:ext cx="9077695" cy="70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4.9-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	</a:t>
            </a:r>
            <a:endParaRPr lang="en-US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611183" y="3459163"/>
            <a:ext cx="4380417" cy="274637"/>
            <a:chOff x="4611183" y="3459163"/>
            <a:chExt cx="4380417" cy="274637"/>
          </a:xfrm>
        </p:grpSpPr>
        <p:sp>
          <p:nvSpPr>
            <p:cNvPr id="45" name="Line 9"/>
            <p:cNvSpPr>
              <a:spLocks noChangeShapeType="1"/>
            </p:cNvSpPr>
            <p:nvPr/>
          </p:nvSpPr>
          <p:spPr bwMode="auto">
            <a:xfrm>
              <a:off x="4611183" y="3711575"/>
              <a:ext cx="41264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8686800" y="3459163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x</a:t>
              </a:r>
              <a:endParaRPr lang="en-US" baseline="-25000"/>
            </a:p>
          </p:txBody>
        </p:sp>
      </p:grpSp>
      <p:pic>
        <p:nvPicPr>
          <p:cNvPr id="49" name="Pictur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8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1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411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41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411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411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411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41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41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1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411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41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41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1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41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500"/>
                                        <p:tgtEl>
                                          <p:spTgt spid="41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41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41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500"/>
                                        <p:tgtEl>
                                          <p:spTgt spid="411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5" dur="500"/>
                                        <p:tgtEl>
                                          <p:spTgt spid="4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9" dur="500"/>
                                        <p:tgtEl>
                                          <p:spTgt spid="41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1" grpId="0"/>
      <p:bldP spid="411652" grpId="0" animBg="1"/>
      <p:bldP spid="411653" grpId="0" animBg="1"/>
      <p:bldP spid="411654" grpId="0" animBg="1"/>
      <p:bldP spid="411655" grpId="0" animBg="1"/>
      <p:bldP spid="411656" grpId="0" animBg="1"/>
      <p:bldP spid="411657" grpId="0" animBg="1"/>
      <p:bldP spid="411658" grpId="0" animBg="1"/>
      <p:bldP spid="411659" grpId="0" animBg="1"/>
      <p:bldP spid="411660" grpId="0" animBg="1"/>
      <p:bldP spid="411661" grpId="0" animBg="1"/>
      <p:bldP spid="411662" grpId="0" animBg="1"/>
      <p:bldP spid="411663" grpId="0" animBg="1"/>
      <p:bldP spid="411664" grpId="0" animBg="1"/>
      <p:bldP spid="411665" grpId="0" animBg="1"/>
      <p:bldP spid="411666" grpId="0" animBg="1"/>
      <p:bldP spid="411667" grpId="0"/>
      <p:bldP spid="411668" grpId="0"/>
      <p:bldP spid="411669" grpId="0"/>
      <p:bldP spid="411670" grpId="0"/>
      <p:bldP spid="411671" grpId="0" animBg="1"/>
      <p:bldP spid="411672" grpId="0" animBg="1"/>
      <p:bldP spid="411673" grpId="0" animBg="1"/>
      <p:bldP spid="411674" grpId="0" animBg="1"/>
      <p:bldP spid="411675" grpId="0"/>
      <p:bldP spid="411676" grpId="0"/>
      <p:bldP spid="411677" grpId="0"/>
      <p:bldP spid="411678" grpId="0"/>
      <p:bldP spid="411679" grpId="0"/>
      <p:bldP spid="411681" grpId="0"/>
      <p:bldP spid="411682" grpId="0" animBg="1"/>
      <p:bldP spid="411683" grpId="0" animBg="1"/>
      <p:bldP spid="411685" grpId="0"/>
      <p:bldP spid="411686" grpId="0" animBg="1"/>
      <p:bldP spid="411687" grpId="0" animBg="1"/>
      <p:bldP spid="411688" grpId="0" animBg="1"/>
      <p:bldP spid="411689" grpId="0" animBg="1"/>
      <p:bldP spid="4116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ChangeArrowheads="1"/>
          </p:cNvSpPr>
          <p:nvPr/>
        </p:nvSpPr>
        <p:spPr bwMode="auto">
          <a:xfrm>
            <a:off x="149225" y="1127125"/>
            <a:ext cx="8353425" cy="455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>
                <a:solidFill>
                  <a:srgbClr val="CC0000"/>
                </a:solidFill>
                <a:latin typeface="Times New Roman" pitchFamily="18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vết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Cho α(m</a:t>
            </a:r>
            <a:r>
              <a:rPr lang="en-US" b="1" baseline="-25000" dirty="0">
                <a:latin typeface="Times New Roman" pitchFamily="18" charset="0"/>
              </a:rPr>
              <a:t>α</a:t>
            </a:r>
            <a:r>
              <a:rPr lang="en-US" b="1" dirty="0">
                <a:latin typeface="Times New Roman" pitchFamily="18" charset="0"/>
              </a:rPr>
              <a:t>,n</a:t>
            </a:r>
            <a:r>
              <a:rPr lang="en-US" b="1" baseline="-25000" dirty="0">
                <a:latin typeface="Times New Roman" pitchFamily="18" charset="0"/>
              </a:rPr>
              <a:t>α</a:t>
            </a:r>
            <a:r>
              <a:rPr lang="en-US" b="1" dirty="0">
                <a:latin typeface="Times New Roman" pitchFamily="18" charset="0"/>
              </a:rPr>
              <a:t>) , β(m</a:t>
            </a:r>
            <a:r>
              <a:rPr lang="en-US" b="1" baseline="-25000" dirty="0">
                <a:latin typeface="Times New Roman" pitchFamily="18" charset="0"/>
              </a:rPr>
              <a:t>β</a:t>
            </a:r>
            <a:r>
              <a:rPr lang="en-US" b="1" dirty="0">
                <a:latin typeface="Times New Roman" pitchFamily="18" charset="0"/>
              </a:rPr>
              <a:t>,n</a:t>
            </a:r>
            <a:r>
              <a:rPr lang="en-US" b="1" baseline="-25000" dirty="0">
                <a:latin typeface="Times New Roman" pitchFamily="18" charset="0"/>
              </a:rPr>
              <a:t>β</a:t>
            </a:r>
            <a:r>
              <a:rPr lang="en-US" b="1" dirty="0"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Đây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tổng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quát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chưa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. Ta </a:t>
            </a:r>
            <a:r>
              <a:rPr lang="en-US" dirty="0" err="1">
                <a:latin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chung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chung</a:t>
            </a:r>
            <a:r>
              <a:rPr lang="en-US" dirty="0">
                <a:latin typeface="Times New Roman" pitchFamily="18" charset="0"/>
              </a:rPr>
              <a:t> M, N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(β):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	       + M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≡ n</a:t>
            </a:r>
            <a:r>
              <a:rPr lang="en-US" baseline="-25000">
                <a:latin typeface="Times New Roman" pitchFamily="18" charset="0"/>
              </a:rPr>
              <a:t>α</a:t>
            </a:r>
            <a:r>
              <a:rPr lang="en-US">
                <a:latin typeface="Times New Roman" pitchFamily="18" charset="0"/>
              </a:rPr>
              <a:t>xn</a:t>
            </a:r>
            <a:r>
              <a:rPr lang="en-US" baseline="-25000">
                <a:latin typeface="Times New Roman" pitchFamily="18" charset="0"/>
              </a:rPr>
              <a:t>β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  M</a:t>
            </a:r>
            <a:r>
              <a:rPr lang="en-US" baseline="-25000" dirty="0">
                <a:latin typeface="Symbol" pitchFamily="18" charset="2"/>
              </a:rPr>
              <a:t>1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x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       + N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≡ m</a:t>
            </a:r>
            <a:r>
              <a:rPr lang="en-US" baseline="-25000">
                <a:latin typeface="Times New Roman" pitchFamily="18" charset="0"/>
              </a:rPr>
              <a:t>α</a:t>
            </a:r>
            <a:r>
              <a:rPr lang="en-US">
                <a:latin typeface="Times New Roman" pitchFamily="18" charset="0"/>
              </a:rPr>
              <a:t>xm</a:t>
            </a:r>
            <a:r>
              <a:rPr lang="en-US" baseline="-25000">
                <a:latin typeface="Times New Roman" pitchFamily="18" charset="0"/>
              </a:rPr>
              <a:t>β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  N</a:t>
            </a:r>
            <a:r>
              <a:rPr lang="en-US" baseline="-25000" dirty="0">
                <a:latin typeface="Symbol" pitchFamily="18" charset="2"/>
              </a:rPr>
              <a:t>2</a:t>
            </a:r>
            <a:r>
              <a:rPr lang="en-US" sz="2000" dirty="0">
                <a:latin typeface="Symbol" pitchFamily="18" charset="2"/>
              </a:rPr>
              <a:t>Î</a:t>
            </a:r>
            <a:r>
              <a:rPr lang="en-US" dirty="0">
                <a:latin typeface="Times New Roman" pitchFamily="18" charset="0"/>
              </a:rPr>
              <a:t>x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- g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</a:rPr>
              <a:t> qua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M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- g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</a:rPr>
              <a:t> qua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M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Ta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g(g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,g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≡ α(m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,n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>
                <a:latin typeface="Times New Roman" pitchFamily="18" charset="0"/>
              </a:rPr>
              <a:t>) x </a:t>
            </a:r>
            <a:r>
              <a:rPr lang="en-US" dirty="0">
                <a:latin typeface="Times New Roman" pitchFamily="18" charset="0"/>
              </a:rPr>
              <a:t>β(m</a:t>
            </a:r>
            <a:r>
              <a:rPr lang="en-US" baseline="-25000" dirty="0">
                <a:latin typeface="Times New Roman" pitchFamily="18" charset="0"/>
              </a:rPr>
              <a:t>β</a:t>
            </a:r>
            <a:r>
              <a:rPr lang="en-US" dirty="0">
                <a:latin typeface="Times New Roman" pitchFamily="18" charset="0"/>
              </a:rPr>
              <a:t>,n</a:t>
            </a:r>
            <a:r>
              <a:rPr lang="en-US" baseline="-25000" dirty="0">
                <a:latin typeface="Times New Roman" pitchFamily="18" charset="0"/>
              </a:rPr>
              <a:t>β</a:t>
            </a:r>
            <a:r>
              <a:rPr lang="en-US" dirty="0">
                <a:latin typeface="Times New Roman" pitchFamily="18" charset="0"/>
              </a:rPr>
              <a:t>) </a:t>
            </a:r>
          </a:p>
        </p:txBody>
      </p:sp>
      <p:sp>
        <p:nvSpPr>
          <p:cNvPr id="422915" name="Line 3"/>
          <p:cNvSpPr>
            <a:spLocks noChangeShapeType="1"/>
          </p:cNvSpPr>
          <p:nvPr/>
        </p:nvSpPr>
        <p:spPr bwMode="auto">
          <a:xfrm>
            <a:off x="3686175" y="3924300"/>
            <a:ext cx="52562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16" name="Text Box 4"/>
          <p:cNvSpPr txBox="1">
            <a:spLocks noChangeArrowheads="1"/>
          </p:cNvSpPr>
          <p:nvPr/>
        </p:nvSpPr>
        <p:spPr bwMode="auto">
          <a:xfrm>
            <a:off x="7778750" y="3665538"/>
            <a:ext cx="4095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422917" name="Line 5"/>
          <p:cNvSpPr>
            <a:spLocks noChangeShapeType="1"/>
          </p:cNvSpPr>
          <p:nvPr/>
        </p:nvSpPr>
        <p:spPr bwMode="auto">
          <a:xfrm>
            <a:off x="3941763" y="3919538"/>
            <a:ext cx="3267075" cy="175895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18" name="Line 6"/>
          <p:cNvSpPr>
            <a:spLocks noChangeShapeType="1"/>
          </p:cNvSpPr>
          <p:nvPr/>
        </p:nvSpPr>
        <p:spPr bwMode="auto">
          <a:xfrm flipV="1">
            <a:off x="3921125" y="1398588"/>
            <a:ext cx="3757613" cy="252095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19" name="Text Box 7"/>
          <p:cNvSpPr txBox="1">
            <a:spLocks noChangeArrowheads="1"/>
          </p:cNvSpPr>
          <p:nvPr/>
        </p:nvSpPr>
        <p:spPr bwMode="auto">
          <a:xfrm>
            <a:off x="5476875" y="2405063"/>
            <a:ext cx="7350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n</a:t>
            </a:r>
            <a:r>
              <a:rPr lang="en-US" b="1" i="1" baseline="-25000"/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422920" name="Line 8"/>
          <p:cNvSpPr>
            <a:spLocks noChangeShapeType="1"/>
          </p:cNvSpPr>
          <p:nvPr/>
        </p:nvSpPr>
        <p:spPr bwMode="auto">
          <a:xfrm flipH="1">
            <a:off x="5327650" y="1249363"/>
            <a:ext cx="1905000" cy="29114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21" name="Line 9"/>
          <p:cNvSpPr>
            <a:spLocks noChangeShapeType="1"/>
          </p:cNvSpPr>
          <p:nvPr/>
        </p:nvSpPr>
        <p:spPr bwMode="auto">
          <a:xfrm>
            <a:off x="5478463" y="3944938"/>
            <a:ext cx="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22" name="Line 10"/>
          <p:cNvSpPr>
            <a:spLocks noChangeShapeType="1"/>
          </p:cNvSpPr>
          <p:nvPr/>
        </p:nvSpPr>
        <p:spPr bwMode="auto">
          <a:xfrm>
            <a:off x="6705600" y="2044700"/>
            <a:ext cx="0" cy="1031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23" name="Line 11"/>
          <p:cNvSpPr>
            <a:spLocks noChangeShapeType="1"/>
          </p:cNvSpPr>
          <p:nvPr/>
        </p:nvSpPr>
        <p:spPr bwMode="auto">
          <a:xfrm flipH="1">
            <a:off x="4613275" y="3576638"/>
            <a:ext cx="2578100" cy="1784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24" name="Text Box 12"/>
          <p:cNvSpPr txBox="1">
            <a:spLocks noChangeArrowheads="1"/>
          </p:cNvSpPr>
          <p:nvPr/>
        </p:nvSpPr>
        <p:spPr bwMode="auto">
          <a:xfrm>
            <a:off x="5210175" y="3619500"/>
            <a:ext cx="4079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5435600" y="4806950"/>
            <a:ext cx="4079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2926" name="Text Box 14"/>
          <p:cNvSpPr txBox="1">
            <a:spLocks noChangeArrowheads="1"/>
          </p:cNvSpPr>
          <p:nvPr/>
        </p:nvSpPr>
        <p:spPr bwMode="auto">
          <a:xfrm>
            <a:off x="6865938" y="1955800"/>
            <a:ext cx="4095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2927" name="Text Box 15"/>
          <p:cNvSpPr txBox="1">
            <a:spLocks noChangeArrowheads="1"/>
          </p:cNvSpPr>
          <p:nvPr/>
        </p:nvSpPr>
        <p:spPr bwMode="auto">
          <a:xfrm>
            <a:off x="6373813" y="3598863"/>
            <a:ext cx="4095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2928" name="Text Box 16"/>
          <p:cNvSpPr txBox="1">
            <a:spLocks noChangeArrowheads="1"/>
          </p:cNvSpPr>
          <p:nvPr/>
        </p:nvSpPr>
        <p:spPr bwMode="auto">
          <a:xfrm>
            <a:off x="5849938" y="2814638"/>
            <a:ext cx="2301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2929" name="Text Box 17"/>
          <p:cNvSpPr txBox="1">
            <a:spLocks noChangeArrowheads="1"/>
          </p:cNvSpPr>
          <p:nvPr/>
        </p:nvSpPr>
        <p:spPr bwMode="auto">
          <a:xfrm>
            <a:off x="5829300" y="4132263"/>
            <a:ext cx="762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2930" name="Oval 18"/>
          <p:cNvSpPr>
            <a:spLocks noChangeArrowheads="1"/>
          </p:cNvSpPr>
          <p:nvPr/>
        </p:nvSpPr>
        <p:spPr bwMode="auto">
          <a:xfrm flipH="1">
            <a:off x="3908425" y="3873500"/>
            <a:ext cx="87313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6194425" y="1649413"/>
            <a:ext cx="2770188" cy="22733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 flipH="1">
            <a:off x="4287838" y="3922713"/>
            <a:ext cx="4676775" cy="11096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33" name="Text Box 21"/>
          <p:cNvSpPr txBox="1">
            <a:spLocks noChangeArrowheads="1"/>
          </p:cNvSpPr>
          <p:nvPr/>
        </p:nvSpPr>
        <p:spPr bwMode="auto">
          <a:xfrm>
            <a:off x="6146800" y="5126038"/>
            <a:ext cx="7350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m</a:t>
            </a:r>
            <a:r>
              <a:rPr lang="en-US" b="1" i="1" baseline="-25000"/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2934" name="Text Box 22"/>
          <p:cNvSpPr txBox="1">
            <a:spLocks noChangeArrowheads="1"/>
          </p:cNvSpPr>
          <p:nvPr/>
        </p:nvSpPr>
        <p:spPr bwMode="auto">
          <a:xfrm>
            <a:off x="7535863" y="2476500"/>
            <a:ext cx="736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n</a:t>
            </a:r>
            <a:r>
              <a:rPr lang="en-US" b="1" baseline="-25000">
                <a:latin typeface="Times New Roman" pitchFamily="18" charset="0"/>
              </a:rPr>
              <a:t>β</a:t>
            </a:r>
            <a:endParaRPr lang="en-US" b="1" i="1" baseline="-250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422935" name="Text Box 23"/>
          <p:cNvSpPr txBox="1">
            <a:spLocks noChangeArrowheads="1"/>
          </p:cNvSpPr>
          <p:nvPr/>
        </p:nvSpPr>
        <p:spPr bwMode="auto">
          <a:xfrm>
            <a:off x="7310438" y="4259263"/>
            <a:ext cx="7350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m</a:t>
            </a:r>
            <a:r>
              <a:rPr lang="en-US" b="1" baseline="-25000">
                <a:latin typeface="Times New Roman" pitchFamily="18" charset="0"/>
              </a:rPr>
              <a:t>β</a:t>
            </a:r>
            <a:endParaRPr lang="en-US" b="1" i="1" baseline="-250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2936" name="Rectangle 24"/>
          <p:cNvSpPr>
            <a:spLocks noChangeArrowheads="1"/>
          </p:cNvSpPr>
          <p:nvPr/>
        </p:nvSpPr>
        <p:spPr bwMode="auto">
          <a:xfrm>
            <a:off x="4359275" y="5762625"/>
            <a:ext cx="39703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49. </a:t>
            </a:r>
            <a:r>
              <a:rPr lang="en-US" i="1" dirty="0" err="1">
                <a:latin typeface="Times New Roman" pitchFamily="18" charset="0"/>
              </a:rPr>
              <a:t>Vẽ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g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hai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(α)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(β) </a:t>
            </a:r>
            <a:r>
              <a:rPr lang="en-US" i="1" dirty="0" err="1">
                <a:latin typeface="Times New Roman" pitchFamily="18" charset="0"/>
              </a:rPr>
              <a:t>cho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trước</a:t>
            </a:r>
            <a:r>
              <a:rPr lang="en-US" i="1" dirty="0">
                <a:latin typeface="Times New Roman" pitchFamily="18" charset="0"/>
              </a:rPr>
              <a:t>.  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Cho α(m</a:t>
            </a:r>
            <a:r>
              <a:rPr lang="en-US" i="1" baseline="-25000" dirty="0">
                <a:latin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</a:rPr>
              <a:t>,n</a:t>
            </a:r>
            <a:r>
              <a:rPr lang="en-US" i="1" baseline="-25000" dirty="0">
                <a:latin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</a:rPr>
              <a:t>) ,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β(m</a:t>
            </a:r>
            <a:r>
              <a:rPr lang="en-US" i="1" baseline="-25000" dirty="0">
                <a:latin typeface="Times New Roman" pitchFamily="18" charset="0"/>
              </a:rPr>
              <a:t>β</a:t>
            </a:r>
            <a:r>
              <a:rPr lang="en-US" i="1" dirty="0">
                <a:latin typeface="Times New Roman" pitchFamily="18" charset="0"/>
              </a:rPr>
              <a:t>,n</a:t>
            </a:r>
            <a:r>
              <a:rPr lang="en-US" i="1" baseline="-25000" dirty="0">
                <a:latin typeface="Times New Roman" pitchFamily="18" charset="0"/>
              </a:rPr>
              <a:t>β</a:t>
            </a:r>
            <a:r>
              <a:rPr lang="en-US" i="1" dirty="0">
                <a:latin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  <p:sp>
        <p:nvSpPr>
          <p:cNvPr id="422937" name="Line 25"/>
          <p:cNvSpPr>
            <a:spLocks noChangeShapeType="1"/>
          </p:cNvSpPr>
          <p:nvPr/>
        </p:nvSpPr>
        <p:spPr bwMode="auto">
          <a:xfrm flipV="1">
            <a:off x="6705600" y="2971800"/>
            <a:ext cx="0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38" name="Line 26"/>
          <p:cNvSpPr>
            <a:spLocks noChangeShapeType="1"/>
          </p:cNvSpPr>
          <p:nvPr/>
        </p:nvSpPr>
        <p:spPr bwMode="auto">
          <a:xfrm flipV="1">
            <a:off x="5486400" y="4324350"/>
            <a:ext cx="0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939" name="Oval 27"/>
          <p:cNvSpPr>
            <a:spLocks noChangeArrowheads="1"/>
          </p:cNvSpPr>
          <p:nvPr/>
        </p:nvSpPr>
        <p:spPr bwMode="auto">
          <a:xfrm flipH="1">
            <a:off x="5446713" y="3883025"/>
            <a:ext cx="87312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40" name="Oval 28"/>
          <p:cNvSpPr>
            <a:spLocks noChangeArrowheads="1"/>
          </p:cNvSpPr>
          <p:nvPr/>
        </p:nvSpPr>
        <p:spPr bwMode="auto">
          <a:xfrm flipH="1">
            <a:off x="5461000" y="4711700"/>
            <a:ext cx="87313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41" name="Oval 29"/>
          <p:cNvSpPr>
            <a:spLocks noChangeArrowheads="1"/>
          </p:cNvSpPr>
          <p:nvPr/>
        </p:nvSpPr>
        <p:spPr bwMode="auto">
          <a:xfrm flipH="1">
            <a:off x="8918575" y="3868738"/>
            <a:ext cx="87313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42" name="Oval 30"/>
          <p:cNvSpPr>
            <a:spLocks noChangeArrowheads="1"/>
          </p:cNvSpPr>
          <p:nvPr/>
        </p:nvSpPr>
        <p:spPr bwMode="auto">
          <a:xfrm flipH="1">
            <a:off x="6661150" y="3868738"/>
            <a:ext cx="87313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43" name="Oval 31"/>
          <p:cNvSpPr>
            <a:spLocks noChangeArrowheads="1"/>
          </p:cNvSpPr>
          <p:nvPr/>
        </p:nvSpPr>
        <p:spPr bwMode="auto">
          <a:xfrm flipH="1">
            <a:off x="6661150" y="2011363"/>
            <a:ext cx="87313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26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22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22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22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22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422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422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22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4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42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422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422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4229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500"/>
                                        <p:tgtEl>
                                          <p:spTgt spid="422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1" dur="500"/>
                                        <p:tgtEl>
                                          <p:spTgt spid="42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500"/>
                                        <p:tgtEl>
                                          <p:spTgt spid="42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500"/>
                                        <p:tgtEl>
                                          <p:spTgt spid="422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3" dur="500"/>
                                        <p:tgtEl>
                                          <p:spTgt spid="42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7" dur="500"/>
                                        <p:tgtEl>
                                          <p:spTgt spid="42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4229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7" dur="500"/>
                                        <p:tgtEl>
                                          <p:spTgt spid="422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0" dur="500"/>
                                        <p:tgtEl>
                                          <p:spTgt spid="42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4229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0" dur="500"/>
                                        <p:tgtEl>
                                          <p:spTgt spid="422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3" dur="500"/>
                                        <p:tgtEl>
                                          <p:spTgt spid="42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4229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animBg="1"/>
      <p:bldP spid="422916" grpId="0"/>
      <p:bldP spid="422917" grpId="0" animBg="1"/>
      <p:bldP spid="422918" grpId="0" animBg="1"/>
      <p:bldP spid="422919" grpId="0"/>
      <p:bldP spid="422920" grpId="0" animBg="1"/>
      <p:bldP spid="422921" grpId="0" animBg="1"/>
      <p:bldP spid="422922" grpId="0" animBg="1"/>
      <p:bldP spid="422923" grpId="0" animBg="1"/>
      <p:bldP spid="422924" grpId="0"/>
      <p:bldP spid="422925" grpId="0"/>
      <p:bldP spid="422926" grpId="0"/>
      <p:bldP spid="422927" grpId="0"/>
      <p:bldP spid="422928" grpId="0"/>
      <p:bldP spid="422929" grpId="0"/>
      <p:bldP spid="422930" grpId="0" animBg="1"/>
      <p:bldP spid="422931" grpId="0" animBg="1"/>
      <p:bldP spid="422932" grpId="0" animBg="1"/>
      <p:bldP spid="422933" grpId="0"/>
      <p:bldP spid="422934" grpId="0"/>
      <p:bldP spid="422935" grpId="0"/>
      <p:bldP spid="422936" grpId="0"/>
      <p:bldP spid="422937" grpId="0" animBg="1"/>
      <p:bldP spid="422938" grpId="0" animBg="1"/>
      <p:bldP spid="422939" grpId="0" animBg="1"/>
      <p:bldP spid="422940" grpId="0" animBg="1"/>
      <p:bldP spid="422941" grpId="0" animBg="1"/>
      <p:bldP spid="422942" grpId="0" animBg="1"/>
      <p:bldP spid="4229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auto">
          <a:xfrm>
            <a:off x="190500" y="1035050"/>
            <a:ext cx="4930775" cy="612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</a:rPr>
              <a:t>b)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</a:rPr>
              <a:t>Trường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</a:rPr>
              <a:t>hợp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</a:rPr>
              <a:t>tổng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</a:rPr>
              <a:t>quát</a:t>
            </a:r>
            <a:endParaRPr lang="en-US" sz="2000" b="1" dirty="0">
              <a:solidFill>
                <a:srgbClr val="CC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 err="1">
                <a:latin typeface="Times New Roman" pitchFamily="18" charset="0"/>
              </a:rPr>
              <a:t>Dùng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phương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pháp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phụ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trợ</a:t>
            </a:r>
            <a:r>
              <a:rPr lang="en-US" sz="1600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 </a:t>
            </a:r>
            <a:r>
              <a:rPr lang="en-US" sz="1600" b="1" u="sng" dirty="0" err="1">
                <a:latin typeface="Times New Roman" pitchFamily="18" charset="0"/>
              </a:rPr>
              <a:t>Giải</a:t>
            </a:r>
            <a:r>
              <a:rPr lang="en-US" sz="1600" b="1" u="sng" dirty="0">
                <a:latin typeface="Times New Roman" pitchFamily="18" charset="0"/>
              </a:rPr>
              <a:t>: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Giả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sử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hai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(α), (β).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</a:t>
            </a:r>
            <a:r>
              <a:rPr lang="en-US" sz="1600" dirty="0" err="1">
                <a:latin typeface="Times New Roman" pitchFamily="18" charset="0"/>
              </a:rPr>
              <a:t>Tìm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giao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tuyến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hai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</a:rPr>
              <a:t>bằng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phương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pháp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phụ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trợ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như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sau</a:t>
            </a:r>
            <a:r>
              <a:rPr lang="en-US" sz="1600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- </a:t>
            </a:r>
            <a:r>
              <a:rPr lang="en-US" sz="1600" dirty="0" err="1">
                <a:latin typeface="Times New Roman" pitchFamily="18" charset="0"/>
              </a:rPr>
              <a:t>Lấy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(φ)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</a:rPr>
              <a:t> (α) </a:t>
            </a:r>
            <a:r>
              <a:rPr lang="en-US" sz="1600" dirty="0" err="1">
                <a:latin typeface="Times New Roman" pitchFamily="18" charset="0"/>
              </a:rPr>
              <a:t>và</a:t>
            </a:r>
            <a:r>
              <a:rPr lang="en-US" sz="1600" dirty="0">
                <a:latin typeface="Times New Roman" pitchFamily="18" charset="0"/>
              </a:rPr>
              <a:t> (β).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- </a:t>
            </a:r>
            <a:r>
              <a:rPr lang="en-US" sz="1600" dirty="0" err="1">
                <a:latin typeface="Times New Roman" pitchFamily="18" charset="0"/>
              </a:rPr>
              <a:t>Gọi</a:t>
            </a:r>
            <a:r>
              <a:rPr lang="en-US" sz="1600" dirty="0">
                <a:latin typeface="Times New Roman" pitchFamily="18" charset="0"/>
              </a:rPr>
              <a:t>:    </a:t>
            </a:r>
            <a:r>
              <a:rPr lang="en-US" sz="1600" i="1" dirty="0">
                <a:latin typeface="Times New Roman" pitchFamily="18" charset="0"/>
              </a:rPr>
              <a:t> k ≡ (</a:t>
            </a:r>
            <a:r>
              <a:rPr lang="en-US" sz="1600" i="1">
                <a:latin typeface="Times New Roman" pitchFamily="18" charset="0"/>
              </a:rPr>
              <a:t>φ)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 x</a:t>
            </a:r>
            <a:r>
              <a:rPr lang="en-US" sz="1600" i="1">
                <a:latin typeface="Times New Roman" pitchFamily="18" charset="0"/>
              </a:rPr>
              <a:t>(α</a:t>
            </a:r>
            <a:r>
              <a:rPr lang="en-US" sz="1600" i="1" dirty="0">
                <a:latin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 dirty="0">
                <a:latin typeface="Times New Roman" pitchFamily="18" charset="0"/>
              </a:rPr>
              <a:t>	             l ≡ (</a:t>
            </a:r>
            <a:r>
              <a:rPr lang="en-US" sz="1600" i="1">
                <a:latin typeface="Times New Roman" pitchFamily="18" charset="0"/>
              </a:rPr>
              <a:t>φ)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 x</a:t>
            </a:r>
            <a:r>
              <a:rPr lang="en-US" sz="1600" i="1">
                <a:latin typeface="Times New Roman" pitchFamily="18" charset="0"/>
              </a:rPr>
              <a:t>(β</a:t>
            </a:r>
            <a:r>
              <a:rPr lang="en-US" sz="1600" i="1" dirty="0">
                <a:latin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 dirty="0">
                <a:latin typeface="Times New Roman" pitchFamily="18" charset="0"/>
              </a:rPr>
              <a:t>                    J </a:t>
            </a:r>
            <a:r>
              <a:rPr lang="en-US" sz="1600" i="1">
                <a:latin typeface="Times New Roman" pitchFamily="18" charset="0"/>
              </a:rPr>
              <a:t>≡ k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 x </a:t>
            </a:r>
            <a:r>
              <a:rPr lang="en-US" sz="1600" i="1">
                <a:latin typeface="Times New Roman" pitchFamily="18" charset="0"/>
              </a:rPr>
              <a:t>l</a:t>
            </a:r>
            <a:endParaRPr lang="en-US" sz="1600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     Ta </a:t>
            </a:r>
            <a:r>
              <a:rPr lang="en-US" sz="1600" dirty="0" err="1">
                <a:latin typeface="Times New Roman" pitchFamily="18" charset="0"/>
              </a:rPr>
              <a:t>có</a:t>
            </a:r>
            <a:r>
              <a:rPr lang="en-US" sz="1600" dirty="0">
                <a:latin typeface="Times New Roman" pitchFamily="18" charset="0"/>
              </a:rPr>
              <a:t> J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điểm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chung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thứ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nhất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endParaRPr lang="en-US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(α) </a:t>
            </a:r>
            <a:r>
              <a:rPr lang="en-US" sz="1600" dirty="0" err="1">
                <a:latin typeface="Times New Roman" pitchFamily="18" charset="0"/>
              </a:rPr>
              <a:t>và</a:t>
            </a:r>
            <a:r>
              <a:rPr lang="en-US" sz="1600" dirty="0">
                <a:latin typeface="Times New Roman" pitchFamily="18" charset="0"/>
              </a:rPr>
              <a:t> (β).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- </a:t>
            </a:r>
            <a:r>
              <a:rPr lang="en-US" sz="1600" dirty="0" err="1">
                <a:latin typeface="Times New Roman" pitchFamily="18" charset="0"/>
              </a:rPr>
              <a:t>Lấy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(φ’)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</a:rPr>
              <a:t> (α) </a:t>
            </a:r>
            <a:r>
              <a:rPr lang="en-US" sz="1600" dirty="0" err="1">
                <a:latin typeface="Times New Roman" pitchFamily="18" charset="0"/>
              </a:rPr>
              <a:t>và</a:t>
            </a:r>
            <a:r>
              <a:rPr lang="en-US" sz="1600" dirty="0">
                <a:latin typeface="Times New Roman" pitchFamily="18" charset="0"/>
              </a:rPr>
              <a:t> (β).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- </a:t>
            </a:r>
            <a:r>
              <a:rPr lang="en-US" sz="1600" dirty="0" err="1">
                <a:latin typeface="Times New Roman" pitchFamily="18" charset="0"/>
              </a:rPr>
              <a:t>Gọi</a:t>
            </a:r>
            <a:r>
              <a:rPr lang="en-US" sz="1600" dirty="0">
                <a:latin typeface="Times New Roman" pitchFamily="18" charset="0"/>
              </a:rPr>
              <a:t>:     </a:t>
            </a:r>
            <a:r>
              <a:rPr lang="en-US" sz="1600" i="1" dirty="0">
                <a:latin typeface="Times New Roman" pitchFamily="18" charset="0"/>
              </a:rPr>
              <a:t>k’ ≡ (</a:t>
            </a:r>
            <a:r>
              <a:rPr lang="en-US" sz="1600" i="1">
                <a:latin typeface="Times New Roman" pitchFamily="18" charset="0"/>
              </a:rPr>
              <a:t>φ’)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 x</a:t>
            </a:r>
            <a:r>
              <a:rPr lang="en-US" sz="1600" i="1">
                <a:latin typeface="Times New Roman" pitchFamily="18" charset="0"/>
              </a:rPr>
              <a:t>(α</a:t>
            </a:r>
            <a:r>
              <a:rPr lang="en-US" sz="1600" i="1" dirty="0">
                <a:latin typeface="Times New Roman" pitchFamily="18" charset="0"/>
              </a:rPr>
              <a:t>’)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 dirty="0">
                <a:latin typeface="Times New Roman" pitchFamily="18" charset="0"/>
              </a:rPr>
              <a:t>	            l’ ≡ (</a:t>
            </a:r>
            <a:r>
              <a:rPr lang="en-US" sz="1600" i="1">
                <a:latin typeface="Times New Roman" pitchFamily="18" charset="0"/>
              </a:rPr>
              <a:t>φ’)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 x</a:t>
            </a:r>
            <a:r>
              <a:rPr lang="en-US" sz="1600" i="1">
                <a:latin typeface="Times New Roman" pitchFamily="18" charset="0"/>
              </a:rPr>
              <a:t>(β</a:t>
            </a:r>
            <a:r>
              <a:rPr lang="en-US" sz="1600" i="1" dirty="0">
                <a:latin typeface="Times New Roman" pitchFamily="18" charset="0"/>
              </a:rPr>
              <a:t>’)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 dirty="0">
                <a:latin typeface="Times New Roman" pitchFamily="18" charset="0"/>
              </a:rPr>
              <a:t>                  J’ ≡ </a:t>
            </a:r>
            <a:r>
              <a:rPr lang="en-US" sz="1600" i="1" err="1">
                <a:latin typeface="Times New Roman" pitchFamily="18" charset="0"/>
              </a:rPr>
              <a:t>k</a:t>
            </a:r>
            <a:r>
              <a:rPr lang="en-US" sz="1600" i="1">
                <a:latin typeface="Times New Roman" pitchFamily="18" charset="0"/>
              </a:rPr>
              <a:t>’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 x </a:t>
            </a:r>
            <a:r>
              <a:rPr lang="en-US" sz="1600" i="1">
                <a:latin typeface="Times New Roman" pitchFamily="18" charset="0"/>
              </a:rPr>
              <a:t>l</a:t>
            </a:r>
            <a:r>
              <a:rPr lang="en-US" sz="1600" i="1" dirty="0">
                <a:latin typeface="Times New Roman" pitchFamily="18" charset="0"/>
              </a:rPr>
              <a:t>’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     Ta </a:t>
            </a:r>
            <a:r>
              <a:rPr lang="en-US" sz="1600" dirty="0" err="1">
                <a:latin typeface="Times New Roman" pitchFamily="18" charset="0"/>
              </a:rPr>
              <a:t>có</a:t>
            </a:r>
            <a:r>
              <a:rPr lang="en-US" sz="1600" dirty="0">
                <a:latin typeface="Times New Roman" pitchFamily="18" charset="0"/>
              </a:rPr>
              <a:t> J’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điểm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chung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thứ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hai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(α) </a:t>
            </a:r>
            <a:r>
              <a:rPr lang="en-US" sz="1600" dirty="0" err="1">
                <a:latin typeface="Times New Roman" pitchFamily="18" charset="0"/>
              </a:rPr>
              <a:t>và</a:t>
            </a:r>
            <a:r>
              <a:rPr lang="en-US" sz="1600" dirty="0">
                <a:latin typeface="Times New Roman" pitchFamily="18" charset="0"/>
              </a:rPr>
              <a:t> (β).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</a:t>
            </a:r>
            <a:r>
              <a:rPr lang="en-US" sz="1600" dirty="0" err="1">
                <a:latin typeface="Times New Roman" pitchFamily="18" charset="0"/>
              </a:rPr>
              <a:t>Dựng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đường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thẳng</a:t>
            </a:r>
            <a:r>
              <a:rPr lang="en-US" sz="1600" dirty="0">
                <a:latin typeface="Times New Roman" pitchFamily="18" charset="0"/>
              </a:rPr>
              <a:t> g </a:t>
            </a:r>
            <a:r>
              <a:rPr lang="en-US" sz="1600" dirty="0" err="1">
                <a:latin typeface="Times New Roman" pitchFamily="18" charset="0"/>
              </a:rPr>
              <a:t>đi</a:t>
            </a:r>
            <a:r>
              <a:rPr lang="en-US" sz="1600" dirty="0">
                <a:latin typeface="Times New Roman" pitchFamily="18" charset="0"/>
              </a:rPr>
              <a:t> qua J </a:t>
            </a:r>
            <a:r>
              <a:rPr lang="en-US" sz="1600" dirty="0" err="1">
                <a:latin typeface="Times New Roman" pitchFamily="18" charset="0"/>
              </a:rPr>
              <a:t>và</a:t>
            </a:r>
            <a:r>
              <a:rPr lang="en-US" sz="1600" dirty="0">
                <a:latin typeface="Times New Roman" pitchFamily="18" charset="0"/>
              </a:rPr>
              <a:t> J’ </a:t>
            </a:r>
            <a:r>
              <a:rPr lang="en-US" sz="1600" dirty="0" err="1">
                <a:latin typeface="Times New Roman" pitchFamily="18" charset="0"/>
              </a:rPr>
              <a:t>thì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i="1" dirty="0">
                <a:latin typeface="Times New Roman" pitchFamily="18" charset="0"/>
              </a:rPr>
              <a:t>g≡ </a:t>
            </a:r>
            <a:r>
              <a:rPr lang="en-US" sz="1600" dirty="0">
                <a:latin typeface="Times New Roman" pitchFamily="18" charset="0"/>
              </a:rPr>
              <a:t>(α</a:t>
            </a:r>
            <a:r>
              <a:rPr lang="en-US" sz="1600">
                <a:latin typeface="Times New Roman" pitchFamily="18" charset="0"/>
              </a:rPr>
              <a:t>) </a:t>
            </a:r>
            <a:r>
              <a:rPr lang="en-US" sz="1600" i="1">
                <a:latin typeface="Arial" pitchFamily="34" charset="0"/>
                <a:cs typeface="Arial" pitchFamily="34" charset="0"/>
              </a:rPr>
              <a:t>x</a:t>
            </a:r>
            <a:r>
              <a:rPr lang="en-US" sz="1600" i="1">
                <a:latin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</a:rPr>
              <a:t>(β).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>
            <a:off x="4821238" y="4924425"/>
            <a:ext cx="397033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50. </a:t>
            </a:r>
            <a:r>
              <a:rPr lang="en-US" i="1" dirty="0" err="1">
                <a:latin typeface="Times New Roman" pitchFamily="18" charset="0"/>
              </a:rPr>
              <a:t>Phương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pháp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phụ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20870" name="Freeform 6"/>
          <p:cNvSpPr>
            <a:spLocks/>
          </p:cNvSpPr>
          <p:nvPr/>
        </p:nvSpPr>
        <p:spPr bwMode="auto">
          <a:xfrm>
            <a:off x="5133975" y="2246312"/>
            <a:ext cx="1417638" cy="776288"/>
          </a:xfrm>
          <a:custGeom>
            <a:avLst/>
            <a:gdLst>
              <a:gd name="T0" fmla="*/ 0 w 893"/>
              <a:gd name="T1" fmla="*/ 2147483647 h 489"/>
              <a:gd name="T2" fmla="*/ 0 w 893"/>
              <a:gd name="T3" fmla="*/ 2147483647 h 489"/>
              <a:gd name="T4" fmla="*/ 2147483647 w 893"/>
              <a:gd name="T5" fmla="*/ 2147483647 h 489"/>
              <a:gd name="T6" fmla="*/ 2147483647 w 893"/>
              <a:gd name="T7" fmla="*/ 0 h 489"/>
              <a:gd name="T8" fmla="*/ 0 w 893"/>
              <a:gd name="T9" fmla="*/ 2147483647 h 4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3" h="489">
                <a:moveTo>
                  <a:pt x="0" y="398"/>
                </a:moveTo>
                <a:lnTo>
                  <a:pt x="0" y="489"/>
                </a:lnTo>
                <a:lnTo>
                  <a:pt x="893" y="489"/>
                </a:lnTo>
                <a:lnTo>
                  <a:pt x="893" y="0"/>
                </a:lnTo>
                <a:lnTo>
                  <a:pt x="0" y="398"/>
                </a:lnTo>
                <a:close/>
              </a:path>
            </a:pathLst>
          </a:custGeom>
          <a:solidFill>
            <a:srgbClr val="00CCFF">
              <a:alpha val="14902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Freeform 7"/>
          <p:cNvSpPr>
            <a:spLocks/>
          </p:cNvSpPr>
          <p:nvPr/>
        </p:nvSpPr>
        <p:spPr bwMode="auto">
          <a:xfrm>
            <a:off x="5126038" y="3970337"/>
            <a:ext cx="1425575" cy="709613"/>
          </a:xfrm>
          <a:custGeom>
            <a:avLst/>
            <a:gdLst>
              <a:gd name="T0" fmla="*/ 2147483647 w 898"/>
              <a:gd name="T1" fmla="*/ 2147483647 h 447"/>
              <a:gd name="T2" fmla="*/ 2147483647 w 898"/>
              <a:gd name="T3" fmla="*/ 0 h 447"/>
              <a:gd name="T4" fmla="*/ 0 w 898"/>
              <a:gd name="T5" fmla="*/ 0 h 447"/>
              <a:gd name="T6" fmla="*/ 0 w 898"/>
              <a:gd name="T7" fmla="*/ 2147483647 h 447"/>
              <a:gd name="T8" fmla="*/ 2147483647 w 898"/>
              <a:gd name="T9" fmla="*/ 2147483647 h 4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8" h="447">
                <a:moveTo>
                  <a:pt x="894" y="134"/>
                </a:moveTo>
                <a:lnTo>
                  <a:pt x="898" y="0"/>
                </a:lnTo>
                <a:lnTo>
                  <a:pt x="0" y="0"/>
                </a:lnTo>
                <a:lnTo>
                  <a:pt x="0" y="447"/>
                </a:lnTo>
                <a:lnTo>
                  <a:pt x="894" y="134"/>
                </a:lnTo>
                <a:close/>
              </a:path>
            </a:pathLst>
          </a:custGeom>
          <a:solidFill>
            <a:srgbClr val="00CCFF">
              <a:alpha val="25098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2" name="Freeform 8"/>
          <p:cNvSpPr>
            <a:spLocks/>
          </p:cNvSpPr>
          <p:nvPr/>
        </p:nvSpPr>
        <p:spPr bwMode="auto">
          <a:xfrm>
            <a:off x="5127625" y="1255712"/>
            <a:ext cx="1433513" cy="1616075"/>
          </a:xfrm>
          <a:custGeom>
            <a:avLst/>
            <a:gdLst>
              <a:gd name="T0" fmla="*/ 0 w 903"/>
              <a:gd name="T1" fmla="*/ 2147483647 h 1018"/>
              <a:gd name="T2" fmla="*/ 0 w 903"/>
              <a:gd name="T3" fmla="*/ 2147483647 h 1018"/>
              <a:gd name="T4" fmla="*/ 2147483647 w 903"/>
              <a:gd name="T5" fmla="*/ 2147483647 h 1018"/>
              <a:gd name="T6" fmla="*/ 2147483647 w 903"/>
              <a:gd name="T7" fmla="*/ 0 h 1018"/>
              <a:gd name="T8" fmla="*/ 0 w 903"/>
              <a:gd name="T9" fmla="*/ 2147483647 h 10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3" h="1018">
                <a:moveTo>
                  <a:pt x="0" y="317"/>
                </a:moveTo>
                <a:lnTo>
                  <a:pt x="0" y="1018"/>
                </a:lnTo>
                <a:lnTo>
                  <a:pt x="903" y="610"/>
                </a:lnTo>
                <a:lnTo>
                  <a:pt x="903" y="0"/>
                </a:lnTo>
                <a:lnTo>
                  <a:pt x="0" y="317"/>
                </a:lnTo>
                <a:close/>
              </a:path>
            </a:pathLst>
          </a:custGeom>
          <a:solidFill>
            <a:srgbClr val="00CCFF">
              <a:alpha val="25098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3" name="Freeform 9"/>
          <p:cNvSpPr>
            <a:spLocks/>
          </p:cNvSpPr>
          <p:nvPr/>
        </p:nvSpPr>
        <p:spPr bwMode="auto">
          <a:xfrm>
            <a:off x="4327525" y="3076575"/>
            <a:ext cx="4557713" cy="890587"/>
          </a:xfrm>
          <a:custGeom>
            <a:avLst/>
            <a:gdLst>
              <a:gd name="T0" fmla="*/ 2147483647 w 2871"/>
              <a:gd name="T1" fmla="*/ 0 h 561"/>
              <a:gd name="T2" fmla="*/ 0 w 2871"/>
              <a:gd name="T3" fmla="*/ 2147483647 h 561"/>
              <a:gd name="T4" fmla="*/ 2147483647 w 2871"/>
              <a:gd name="T5" fmla="*/ 2147483647 h 561"/>
              <a:gd name="T6" fmla="*/ 2147483647 w 2871"/>
              <a:gd name="T7" fmla="*/ 0 h 561"/>
              <a:gd name="T8" fmla="*/ 2147483647 w 2871"/>
              <a:gd name="T9" fmla="*/ 0 h 5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71" h="561">
                <a:moveTo>
                  <a:pt x="562" y="0"/>
                </a:moveTo>
                <a:lnTo>
                  <a:pt x="0" y="561"/>
                </a:lnTo>
                <a:lnTo>
                  <a:pt x="2362" y="561"/>
                </a:lnTo>
                <a:lnTo>
                  <a:pt x="2871" y="0"/>
                </a:lnTo>
                <a:lnTo>
                  <a:pt x="562" y="0"/>
                </a:lnTo>
                <a:close/>
              </a:path>
            </a:pathLst>
          </a:custGeom>
          <a:solidFill>
            <a:srgbClr val="FFFF00">
              <a:alpha val="29019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4" name="Freeform 10"/>
          <p:cNvSpPr>
            <a:spLocks/>
          </p:cNvSpPr>
          <p:nvPr/>
        </p:nvSpPr>
        <p:spPr bwMode="auto">
          <a:xfrm>
            <a:off x="5126038" y="3017837"/>
            <a:ext cx="1425575" cy="808038"/>
          </a:xfrm>
          <a:custGeom>
            <a:avLst/>
            <a:gdLst>
              <a:gd name="T0" fmla="*/ 2147483647 w 898"/>
              <a:gd name="T1" fmla="*/ 2147483647 h 509"/>
              <a:gd name="T2" fmla="*/ 2147483647 w 898"/>
              <a:gd name="T3" fmla="*/ 0 h 509"/>
              <a:gd name="T4" fmla="*/ 0 w 898"/>
              <a:gd name="T5" fmla="*/ 0 h 509"/>
              <a:gd name="T6" fmla="*/ 0 w 898"/>
              <a:gd name="T7" fmla="*/ 2147483647 h 509"/>
              <a:gd name="T8" fmla="*/ 2147483647 w 898"/>
              <a:gd name="T9" fmla="*/ 2147483647 h 5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8" h="509">
                <a:moveTo>
                  <a:pt x="894" y="110"/>
                </a:moveTo>
                <a:lnTo>
                  <a:pt x="898" y="0"/>
                </a:lnTo>
                <a:lnTo>
                  <a:pt x="0" y="0"/>
                </a:lnTo>
                <a:lnTo>
                  <a:pt x="0" y="509"/>
                </a:lnTo>
                <a:lnTo>
                  <a:pt x="894" y="110"/>
                </a:lnTo>
                <a:close/>
              </a:path>
            </a:pathLst>
          </a:custGeom>
          <a:solidFill>
            <a:srgbClr val="00CCFF">
              <a:alpha val="25098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5" name="Freeform 11"/>
          <p:cNvSpPr>
            <a:spLocks/>
          </p:cNvSpPr>
          <p:nvPr/>
        </p:nvSpPr>
        <p:spPr bwMode="auto">
          <a:xfrm>
            <a:off x="6561138" y="1263650"/>
            <a:ext cx="1279525" cy="1608137"/>
          </a:xfrm>
          <a:custGeom>
            <a:avLst/>
            <a:gdLst>
              <a:gd name="T0" fmla="*/ 0 w 806"/>
              <a:gd name="T1" fmla="*/ 0 h 1013"/>
              <a:gd name="T2" fmla="*/ 2147483647 w 806"/>
              <a:gd name="T3" fmla="*/ 2147483647 h 1013"/>
              <a:gd name="T4" fmla="*/ 2147483647 w 806"/>
              <a:gd name="T5" fmla="*/ 2147483647 h 1013"/>
              <a:gd name="T6" fmla="*/ 0 w 806"/>
              <a:gd name="T7" fmla="*/ 2147483647 h 1013"/>
              <a:gd name="T8" fmla="*/ 0 w 806"/>
              <a:gd name="T9" fmla="*/ 0 h 10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6" h="1013">
                <a:moveTo>
                  <a:pt x="0" y="0"/>
                </a:moveTo>
                <a:lnTo>
                  <a:pt x="806" y="437"/>
                </a:lnTo>
                <a:lnTo>
                  <a:pt x="806" y="1013"/>
                </a:lnTo>
                <a:lnTo>
                  <a:pt x="0" y="605"/>
                </a:lnTo>
                <a:lnTo>
                  <a:pt x="0" y="0"/>
                </a:lnTo>
                <a:close/>
              </a:path>
            </a:pathLst>
          </a:custGeom>
          <a:solidFill>
            <a:srgbClr val="CC0099">
              <a:alpha val="25098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6" name="Freeform 12"/>
          <p:cNvSpPr>
            <a:spLocks/>
          </p:cNvSpPr>
          <p:nvPr/>
        </p:nvSpPr>
        <p:spPr bwMode="auto">
          <a:xfrm>
            <a:off x="6553200" y="2224087"/>
            <a:ext cx="1279525" cy="784225"/>
          </a:xfrm>
          <a:custGeom>
            <a:avLst/>
            <a:gdLst>
              <a:gd name="T0" fmla="*/ 0 w 806"/>
              <a:gd name="T1" fmla="*/ 0 h 494"/>
              <a:gd name="T2" fmla="*/ 0 w 806"/>
              <a:gd name="T3" fmla="*/ 2147483647 h 494"/>
              <a:gd name="T4" fmla="*/ 2147483647 w 806"/>
              <a:gd name="T5" fmla="*/ 2147483647 h 494"/>
              <a:gd name="T6" fmla="*/ 2147483647 w 806"/>
              <a:gd name="T7" fmla="*/ 2147483647 h 494"/>
              <a:gd name="T8" fmla="*/ 0 w 806"/>
              <a:gd name="T9" fmla="*/ 0 h 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6" h="494">
                <a:moveTo>
                  <a:pt x="0" y="0"/>
                </a:moveTo>
                <a:lnTo>
                  <a:pt x="0" y="494"/>
                </a:lnTo>
                <a:lnTo>
                  <a:pt x="806" y="494"/>
                </a:lnTo>
                <a:lnTo>
                  <a:pt x="806" y="408"/>
                </a:lnTo>
                <a:lnTo>
                  <a:pt x="0" y="0"/>
                </a:lnTo>
                <a:close/>
              </a:path>
            </a:pathLst>
          </a:custGeom>
          <a:solidFill>
            <a:srgbClr val="CC0099">
              <a:alpha val="14902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7" name="Freeform 13"/>
          <p:cNvSpPr>
            <a:spLocks/>
          </p:cNvSpPr>
          <p:nvPr/>
        </p:nvSpPr>
        <p:spPr bwMode="auto">
          <a:xfrm>
            <a:off x="6545263" y="3001962"/>
            <a:ext cx="1287462" cy="830263"/>
          </a:xfrm>
          <a:custGeom>
            <a:avLst/>
            <a:gdLst>
              <a:gd name="T0" fmla="*/ 2147483647 w 811"/>
              <a:gd name="T1" fmla="*/ 2147483647 h 523"/>
              <a:gd name="T2" fmla="*/ 2147483647 w 811"/>
              <a:gd name="T3" fmla="*/ 0 h 523"/>
              <a:gd name="T4" fmla="*/ 2147483647 w 811"/>
              <a:gd name="T5" fmla="*/ 0 h 523"/>
              <a:gd name="T6" fmla="*/ 0 w 811"/>
              <a:gd name="T7" fmla="*/ 2147483647 h 523"/>
              <a:gd name="T8" fmla="*/ 2147483647 w 811"/>
              <a:gd name="T9" fmla="*/ 2147483647 h 5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1" h="523">
                <a:moveTo>
                  <a:pt x="811" y="523"/>
                </a:moveTo>
                <a:lnTo>
                  <a:pt x="811" y="0"/>
                </a:lnTo>
                <a:lnTo>
                  <a:pt x="5" y="0"/>
                </a:lnTo>
                <a:lnTo>
                  <a:pt x="0" y="115"/>
                </a:lnTo>
                <a:lnTo>
                  <a:pt x="811" y="523"/>
                </a:lnTo>
                <a:close/>
              </a:path>
            </a:pathLst>
          </a:custGeom>
          <a:solidFill>
            <a:srgbClr val="CC0099">
              <a:alpha val="25098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8" name="Freeform 14"/>
          <p:cNvSpPr>
            <a:spLocks/>
          </p:cNvSpPr>
          <p:nvPr/>
        </p:nvSpPr>
        <p:spPr bwMode="auto">
          <a:xfrm>
            <a:off x="6545263" y="3962400"/>
            <a:ext cx="1295400" cy="936625"/>
          </a:xfrm>
          <a:custGeom>
            <a:avLst/>
            <a:gdLst>
              <a:gd name="T0" fmla="*/ 2147483647 w 816"/>
              <a:gd name="T1" fmla="*/ 2147483647 h 590"/>
              <a:gd name="T2" fmla="*/ 2147483647 w 816"/>
              <a:gd name="T3" fmla="*/ 0 h 590"/>
              <a:gd name="T4" fmla="*/ 2147483647 w 816"/>
              <a:gd name="T5" fmla="*/ 0 h 590"/>
              <a:gd name="T6" fmla="*/ 0 w 816"/>
              <a:gd name="T7" fmla="*/ 2147483647 h 590"/>
              <a:gd name="T8" fmla="*/ 2147483647 w 816"/>
              <a:gd name="T9" fmla="*/ 2147483647 h 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6" h="590">
                <a:moveTo>
                  <a:pt x="807" y="590"/>
                </a:moveTo>
                <a:lnTo>
                  <a:pt x="816" y="0"/>
                </a:lnTo>
                <a:lnTo>
                  <a:pt x="10" y="0"/>
                </a:lnTo>
                <a:lnTo>
                  <a:pt x="0" y="139"/>
                </a:lnTo>
                <a:lnTo>
                  <a:pt x="807" y="590"/>
                </a:lnTo>
                <a:close/>
              </a:path>
            </a:pathLst>
          </a:custGeom>
          <a:solidFill>
            <a:srgbClr val="CC0099">
              <a:alpha val="25098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9" name="Freeform 15"/>
          <p:cNvSpPr>
            <a:spLocks/>
          </p:cNvSpPr>
          <p:nvPr/>
        </p:nvSpPr>
        <p:spPr bwMode="auto">
          <a:xfrm>
            <a:off x="4349750" y="2139950"/>
            <a:ext cx="4557713" cy="890587"/>
          </a:xfrm>
          <a:custGeom>
            <a:avLst/>
            <a:gdLst>
              <a:gd name="T0" fmla="*/ 2147483647 w 2871"/>
              <a:gd name="T1" fmla="*/ 0 h 561"/>
              <a:gd name="T2" fmla="*/ 0 w 2871"/>
              <a:gd name="T3" fmla="*/ 2147483647 h 561"/>
              <a:gd name="T4" fmla="*/ 2147483647 w 2871"/>
              <a:gd name="T5" fmla="*/ 2147483647 h 561"/>
              <a:gd name="T6" fmla="*/ 2147483647 w 2871"/>
              <a:gd name="T7" fmla="*/ 0 h 561"/>
              <a:gd name="T8" fmla="*/ 2147483647 w 2871"/>
              <a:gd name="T9" fmla="*/ 0 h 5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71" h="561">
                <a:moveTo>
                  <a:pt x="562" y="0"/>
                </a:moveTo>
                <a:lnTo>
                  <a:pt x="0" y="561"/>
                </a:lnTo>
                <a:lnTo>
                  <a:pt x="2362" y="561"/>
                </a:lnTo>
                <a:lnTo>
                  <a:pt x="2871" y="0"/>
                </a:lnTo>
                <a:lnTo>
                  <a:pt x="562" y="0"/>
                </a:lnTo>
                <a:close/>
              </a:path>
            </a:pathLst>
          </a:custGeom>
          <a:solidFill>
            <a:srgbClr val="FFFF00">
              <a:alpha val="29019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80" name="Text Box 16"/>
          <p:cNvSpPr txBox="1">
            <a:spLocks noChangeArrowheads="1"/>
          </p:cNvSpPr>
          <p:nvPr/>
        </p:nvSpPr>
        <p:spPr bwMode="auto">
          <a:xfrm>
            <a:off x="5160963" y="1714500"/>
            <a:ext cx="358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420881" name="Line 17"/>
          <p:cNvSpPr>
            <a:spLocks noChangeShapeType="1"/>
          </p:cNvSpPr>
          <p:nvPr/>
        </p:nvSpPr>
        <p:spPr bwMode="auto">
          <a:xfrm>
            <a:off x="6556375" y="1254125"/>
            <a:ext cx="1277938" cy="71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2" name="Line 18"/>
          <p:cNvSpPr>
            <a:spLocks noChangeShapeType="1"/>
          </p:cNvSpPr>
          <p:nvPr/>
        </p:nvSpPr>
        <p:spPr bwMode="auto">
          <a:xfrm flipH="1">
            <a:off x="5124450" y="1260475"/>
            <a:ext cx="1436688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3" name="Line 19"/>
          <p:cNvSpPr>
            <a:spLocks noChangeShapeType="1"/>
          </p:cNvSpPr>
          <p:nvPr/>
        </p:nvSpPr>
        <p:spPr bwMode="auto">
          <a:xfrm flipH="1">
            <a:off x="5249863" y="2125662"/>
            <a:ext cx="25685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4" name="Text Box 20"/>
          <p:cNvSpPr txBox="1">
            <a:spLocks noChangeArrowheads="1"/>
          </p:cNvSpPr>
          <p:nvPr/>
        </p:nvSpPr>
        <p:spPr bwMode="auto">
          <a:xfrm>
            <a:off x="6388100" y="1554162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20885" name="Line 21"/>
          <p:cNvSpPr>
            <a:spLocks noChangeShapeType="1"/>
          </p:cNvSpPr>
          <p:nvPr/>
        </p:nvSpPr>
        <p:spPr bwMode="auto">
          <a:xfrm flipV="1">
            <a:off x="8110538" y="2117725"/>
            <a:ext cx="812800" cy="900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6" name="Line 22"/>
          <p:cNvSpPr>
            <a:spLocks noChangeShapeType="1"/>
          </p:cNvSpPr>
          <p:nvPr/>
        </p:nvSpPr>
        <p:spPr bwMode="auto">
          <a:xfrm flipV="1">
            <a:off x="8101013" y="3065462"/>
            <a:ext cx="812800" cy="900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7" name="Line 23"/>
          <p:cNvSpPr>
            <a:spLocks noChangeShapeType="1"/>
          </p:cNvSpPr>
          <p:nvPr/>
        </p:nvSpPr>
        <p:spPr bwMode="auto">
          <a:xfrm flipH="1">
            <a:off x="7824788" y="3073400"/>
            <a:ext cx="1089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8" name="Line 24"/>
          <p:cNvSpPr>
            <a:spLocks noChangeShapeType="1"/>
          </p:cNvSpPr>
          <p:nvPr/>
        </p:nvSpPr>
        <p:spPr bwMode="auto">
          <a:xfrm flipH="1">
            <a:off x="7834313" y="2125662"/>
            <a:ext cx="1089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9" name="Freeform 25"/>
          <p:cNvSpPr>
            <a:spLocks/>
          </p:cNvSpPr>
          <p:nvPr/>
        </p:nvSpPr>
        <p:spPr bwMode="auto">
          <a:xfrm>
            <a:off x="7523163" y="1808162"/>
            <a:ext cx="307975" cy="517525"/>
          </a:xfrm>
          <a:custGeom>
            <a:avLst/>
            <a:gdLst>
              <a:gd name="T0" fmla="*/ 0 w 112"/>
              <a:gd name="T1" fmla="*/ 0 h 196"/>
              <a:gd name="T2" fmla="*/ 2147483647 w 112"/>
              <a:gd name="T3" fmla="*/ 2147483647 h 196"/>
              <a:gd name="T4" fmla="*/ 2147483647 w 112"/>
              <a:gd name="T5" fmla="*/ 2147483647 h 196"/>
              <a:gd name="T6" fmla="*/ 2147483647 w 112"/>
              <a:gd name="T7" fmla="*/ 2147483647 h 1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96">
                <a:moveTo>
                  <a:pt x="0" y="0"/>
                </a:moveTo>
                <a:cubicBezTo>
                  <a:pt x="0" y="23"/>
                  <a:pt x="1" y="46"/>
                  <a:pt x="8" y="68"/>
                </a:cubicBezTo>
                <a:cubicBezTo>
                  <a:pt x="15" y="90"/>
                  <a:pt x="27" y="111"/>
                  <a:pt x="44" y="132"/>
                </a:cubicBezTo>
                <a:cubicBezTo>
                  <a:pt x="61" y="153"/>
                  <a:pt x="86" y="174"/>
                  <a:pt x="112" y="196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0" name="Line 26"/>
          <p:cNvSpPr>
            <a:spLocks noChangeShapeType="1"/>
          </p:cNvSpPr>
          <p:nvPr/>
        </p:nvSpPr>
        <p:spPr bwMode="auto">
          <a:xfrm>
            <a:off x="7835900" y="3957637"/>
            <a:ext cx="0" cy="957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1" name="Line 27"/>
          <p:cNvSpPr>
            <a:spLocks noChangeShapeType="1"/>
          </p:cNvSpPr>
          <p:nvPr/>
        </p:nvSpPr>
        <p:spPr bwMode="auto">
          <a:xfrm>
            <a:off x="7834313" y="3013075"/>
            <a:ext cx="0" cy="798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2" name="Line 28"/>
          <p:cNvSpPr>
            <a:spLocks noChangeShapeType="1"/>
          </p:cNvSpPr>
          <p:nvPr/>
        </p:nvSpPr>
        <p:spPr bwMode="auto">
          <a:xfrm>
            <a:off x="6540500" y="2212975"/>
            <a:ext cx="1293813" cy="654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3" name="Text Box 29"/>
          <p:cNvSpPr txBox="1">
            <a:spLocks noChangeArrowheads="1"/>
          </p:cNvSpPr>
          <p:nvPr/>
        </p:nvSpPr>
        <p:spPr bwMode="auto">
          <a:xfrm>
            <a:off x="7096125" y="2243137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l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0894" name="Text Box 30"/>
          <p:cNvSpPr txBox="1">
            <a:spLocks noChangeArrowheads="1"/>
          </p:cNvSpPr>
          <p:nvPr/>
        </p:nvSpPr>
        <p:spPr bwMode="auto">
          <a:xfrm>
            <a:off x="7640638" y="1876425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β</a:t>
            </a:r>
          </a:p>
        </p:txBody>
      </p:sp>
      <p:sp>
        <p:nvSpPr>
          <p:cNvPr id="420895" name="Line 31"/>
          <p:cNvSpPr>
            <a:spLocks noChangeShapeType="1"/>
          </p:cNvSpPr>
          <p:nvPr/>
        </p:nvSpPr>
        <p:spPr bwMode="auto">
          <a:xfrm>
            <a:off x="7834313" y="1951037"/>
            <a:ext cx="0" cy="9159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6" name="Line 32"/>
          <p:cNvSpPr>
            <a:spLocks noChangeShapeType="1"/>
          </p:cNvSpPr>
          <p:nvPr/>
        </p:nvSpPr>
        <p:spPr bwMode="auto">
          <a:xfrm>
            <a:off x="4371975" y="3013075"/>
            <a:ext cx="3743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7" name="Line 33"/>
          <p:cNvSpPr>
            <a:spLocks noChangeShapeType="1"/>
          </p:cNvSpPr>
          <p:nvPr/>
        </p:nvSpPr>
        <p:spPr bwMode="auto">
          <a:xfrm flipH="1">
            <a:off x="5226050" y="3073400"/>
            <a:ext cx="25685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8" name="Line 34"/>
          <p:cNvSpPr>
            <a:spLocks noChangeShapeType="1"/>
          </p:cNvSpPr>
          <p:nvPr/>
        </p:nvSpPr>
        <p:spPr bwMode="auto">
          <a:xfrm>
            <a:off x="5122863" y="1781175"/>
            <a:ext cx="0" cy="28908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99" name="Line 35"/>
          <p:cNvSpPr>
            <a:spLocks noChangeShapeType="1"/>
          </p:cNvSpPr>
          <p:nvPr/>
        </p:nvSpPr>
        <p:spPr bwMode="auto">
          <a:xfrm>
            <a:off x="5122863" y="3957637"/>
            <a:ext cx="0" cy="725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0" name="Line 36"/>
          <p:cNvSpPr>
            <a:spLocks noChangeShapeType="1"/>
          </p:cNvSpPr>
          <p:nvPr/>
        </p:nvSpPr>
        <p:spPr bwMode="auto">
          <a:xfrm flipV="1">
            <a:off x="4362450" y="2241550"/>
            <a:ext cx="757238" cy="771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1" name="Line 37"/>
          <p:cNvSpPr>
            <a:spLocks noChangeShapeType="1"/>
          </p:cNvSpPr>
          <p:nvPr/>
        </p:nvSpPr>
        <p:spPr bwMode="auto">
          <a:xfrm flipV="1">
            <a:off x="5122863" y="1760537"/>
            <a:ext cx="0" cy="1090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2" name="Freeform 38"/>
          <p:cNvSpPr>
            <a:spLocks/>
          </p:cNvSpPr>
          <p:nvPr/>
        </p:nvSpPr>
        <p:spPr bwMode="auto">
          <a:xfrm>
            <a:off x="4664075" y="2684462"/>
            <a:ext cx="217488" cy="320675"/>
          </a:xfrm>
          <a:custGeom>
            <a:avLst/>
            <a:gdLst>
              <a:gd name="T0" fmla="*/ 0 w 84"/>
              <a:gd name="T1" fmla="*/ 0 h 124"/>
              <a:gd name="T2" fmla="*/ 2147483647 w 84"/>
              <a:gd name="T3" fmla="*/ 2147483647 h 124"/>
              <a:gd name="T4" fmla="*/ 2147483647 w 84"/>
              <a:gd name="T5" fmla="*/ 2147483647 h 124"/>
              <a:gd name="T6" fmla="*/ 2147483647 w 84"/>
              <a:gd name="T7" fmla="*/ 2147483647 h 1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124">
                <a:moveTo>
                  <a:pt x="0" y="0"/>
                </a:moveTo>
                <a:cubicBezTo>
                  <a:pt x="16" y="5"/>
                  <a:pt x="32" y="11"/>
                  <a:pt x="44" y="20"/>
                </a:cubicBezTo>
                <a:cubicBezTo>
                  <a:pt x="56" y="29"/>
                  <a:pt x="65" y="39"/>
                  <a:pt x="72" y="56"/>
                </a:cubicBezTo>
                <a:cubicBezTo>
                  <a:pt x="79" y="73"/>
                  <a:pt x="81" y="98"/>
                  <a:pt x="84" y="124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3" name="Line 39"/>
          <p:cNvSpPr>
            <a:spLocks noChangeShapeType="1"/>
          </p:cNvSpPr>
          <p:nvPr/>
        </p:nvSpPr>
        <p:spPr bwMode="auto">
          <a:xfrm flipV="1">
            <a:off x="4344988" y="3189287"/>
            <a:ext cx="765175" cy="779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4" name="Freeform 40"/>
          <p:cNvSpPr>
            <a:spLocks/>
          </p:cNvSpPr>
          <p:nvPr/>
        </p:nvSpPr>
        <p:spPr bwMode="auto">
          <a:xfrm>
            <a:off x="4672013" y="3630612"/>
            <a:ext cx="223837" cy="330200"/>
          </a:xfrm>
          <a:custGeom>
            <a:avLst/>
            <a:gdLst>
              <a:gd name="T0" fmla="*/ 0 w 84"/>
              <a:gd name="T1" fmla="*/ 0 h 124"/>
              <a:gd name="T2" fmla="*/ 2147483647 w 84"/>
              <a:gd name="T3" fmla="*/ 2147483647 h 124"/>
              <a:gd name="T4" fmla="*/ 2147483647 w 84"/>
              <a:gd name="T5" fmla="*/ 2147483647 h 124"/>
              <a:gd name="T6" fmla="*/ 2147483647 w 84"/>
              <a:gd name="T7" fmla="*/ 2147483647 h 1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124">
                <a:moveTo>
                  <a:pt x="0" y="0"/>
                </a:moveTo>
                <a:cubicBezTo>
                  <a:pt x="16" y="5"/>
                  <a:pt x="32" y="11"/>
                  <a:pt x="44" y="20"/>
                </a:cubicBezTo>
                <a:cubicBezTo>
                  <a:pt x="56" y="29"/>
                  <a:pt x="65" y="39"/>
                  <a:pt x="72" y="56"/>
                </a:cubicBezTo>
                <a:cubicBezTo>
                  <a:pt x="79" y="73"/>
                  <a:pt x="81" y="98"/>
                  <a:pt x="84" y="124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5" name="Freeform 41"/>
          <p:cNvSpPr>
            <a:spLocks/>
          </p:cNvSpPr>
          <p:nvPr/>
        </p:nvSpPr>
        <p:spPr bwMode="auto">
          <a:xfrm>
            <a:off x="5114925" y="1676400"/>
            <a:ext cx="314325" cy="441325"/>
          </a:xfrm>
          <a:custGeom>
            <a:avLst/>
            <a:gdLst>
              <a:gd name="T0" fmla="*/ 2147483647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" h="192">
                <a:moveTo>
                  <a:pt x="136" y="0"/>
                </a:moveTo>
                <a:cubicBezTo>
                  <a:pt x="133" y="23"/>
                  <a:pt x="131" y="47"/>
                  <a:pt x="120" y="72"/>
                </a:cubicBezTo>
                <a:cubicBezTo>
                  <a:pt x="109" y="97"/>
                  <a:pt x="92" y="128"/>
                  <a:pt x="72" y="148"/>
                </a:cubicBezTo>
                <a:cubicBezTo>
                  <a:pt x="52" y="168"/>
                  <a:pt x="26" y="180"/>
                  <a:pt x="0" y="192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6" name="Line 42"/>
          <p:cNvSpPr>
            <a:spLocks noChangeShapeType="1"/>
          </p:cNvSpPr>
          <p:nvPr/>
        </p:nvSpPr>
        <p:spPr bwMode="auto">
          <a:xfrm>
            <a:off x="4354513" y="3960812"/>
            <a:ext cx="37449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7" name="Line 43"/>
          <p:cNvSpPr>
            <a:spLocks noChangeShapeType="1"/>
          </p:cNvSpPr>
          <p:nvPr/>
        </p:nvSpPr>
        <p:spPr bwMode="auto">
          <a:xfrm>
            <a:off x="6556375" y="2244725"/>
            <a:ext cx="0" cy="798512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8" name="Line 44"/>
          <p:cNvSpPr>
            <a:spLocks noChangeShapeType="1"/>
          </p:cNvSpPr>
          <p:nvPr/>
        </p:nvSpPr>
        <p:spPr bwMode="auto">
          <a:xfrm>
            <a:off x="6557963" y="3952875"/>
            <a:ext cx="0" cy="2508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09" name="Line 45"/>
          <p:cNvSpPr>
            <a:spLocks noChangeShapeType="1"/>
          </p:cNvSpPr>
          <p:nvPr/>
        </p:nvSpPr>
        <p:spPr bwMode="auto">
          <a:xfrm>
            <a:off x="6556375" y="3016250"/>
            <a:ext cx="0" cy="1619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10" name="Line 46"/>
          <p:cNvSpPr>
            <a:spLocks noChangeShapeType="1"/>
          </p:cNvSpPr>
          <p:nvPr/>
        </p:nvSpPr>
        <p:spPr bwMode="auto">
          <a:xfrm flipV="1">
            <a:off x="6556375" y="1254125"/>
            <a:ext cx="0" cy="9747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11" name="Line 47"/>
          <p:cNvSpPr>
            <a:spLocks noChangeShapeType="1"/>
          </p:cNvSpPr>
          <p:nvPr/>
        </p:nvSpPr>
        <p:spPr bwMode="auto">
          <a:xfrm flipV="1">
            <a:off x="5119688" y="2228850"/>
            <a:ext cx="1436687" cy="638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5648325" y="2343150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k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0913" name="Text Box 49"/>
          <p:cNvSpPr txBox="1">
            <a:spLocks noChangeArrowheads="1"/>
          </p:cNvSpPr>
          <p:nvPr/>
        </p:nvSpPr>
        <p:spPr bwMode="auto">
          <a:xfrm>
            <a:off x="6610350" y="2286000"/>
            <a:ext cx="269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J</a:t>
            </a:r>
          </a:p>
        </p:txBody>
      </p:sp>
      <p:sp>
        <p:nvSpPr>
          <p:cNvPr id="420914" name="Oval 50"/>
          <p:cNvSpPr>
            <a:spLocks noChangeArrowheads="1"/>
          </p:cNvSpPr>
          <p:nvPr/>
        </p:nvSpPr>
        <p:spPr bwMode="auto">
          <a:xfrm>
            <a:off x="6518275" y="2187575"/>
            <a:ext cx="73025" cy="74612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15" name="Line 51"/>
          <p:cNvSpPr>
            <a:spLocks noChangeShapeType="1"/>
          </p:cNvSpPr>
          <p:nvPr/>
        </p:nvSpPr>
        <p:spPr bwMode="auto">
          <a:xfrm>
            <a:off x="6546850" y="4191000"/>
            <a:ext cx="1277938" cy="71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16" name="Line 52"/>
          <p:cNvSpPr>
            <a:spLocks noChangeShapeType="1"/>
          </p:cNvSpPr>
          <p:nvPr/>
        </p:nvSpPr>
        <p:spPr bwMode="auto">
          <a:xfrm flipH="1">
            <a:off x="5114925" y="4184650"/>
            <a:ext cx="1422400" cy="50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17" name="Text Box 53"/>
          <p:cNvSpPr txBox="1">
            <a:spLocks noChangeArrowheads="1"/>
          </p:cNvSpPr>
          <p:nvPr/>
        </p:nvSpPr>
        <p:spPr bwMode="auto">
          <a:xfrm>
            <a:off x="4560888" y="2722562"/>
            <a:ext cx="2016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φ</a:t>
            </a: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420918" name="Line 54"/>
          <p:cNvSpPr>
            <a:spLocks noChangeShapeType="1"/>
          </p:cNvSpPr>
          <p:nvPr/>
        </p:nvSpPr>
        <p:spPr bwMode="auto">
          <a:xfrm>
            <a:off x="5121275" y="2998787"/>
            <a:ext cx="0" cy="81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19" name="Line 55"/>
          <p:cNvSpPr>
            <a:spLocks noChangeShapeType="1"/>
          </p:cNvSpPr>
          <p:nvPr/>
        </p:nvSpPr>
        <p:spPr bwMode="auto">
          <a:xfrm flipH="1">
            <a:off x="5102225" y="3073400"/>
            <a:ext cx="139700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20" name="Line 56"/>
          <p:cNvSpPr>
            <a:spLocks noChangeShapeType="1"/>
          </p:cNvSpPr>
          <p:nvPr/>
        </p:nvSpPr>
        <p:spPr bwMode="auto">
          <a:xfrm flipH="1">
            <a:off x="5103813" y="2128837"/>
            <a:ext cx="144462" cy="127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21" name="Line 57"/>
          <p:cNvSpPr>
            <a:spLocks noChangeShapeType="1"/>
          </p:cNvSpPr>
          <p:nvPr/>
        </p:nvSpPr>
        <p:spPr bwMode="auto">
          <a:xfrm flipV="1">
            <a:off x="5124450" y="3176587"/>
            <a:ext cx="1422400" cy="638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22" name="Line 58"/>
          <p:cNvSpPr>
            <a:spLocks noChangeShapeType="1"/>
          </p:cNvSpPr>
          <p:nvPr/>
        </p:nvSpPr>
        <p:spPr bwMode="auto">
          <a:xfrm>
            <a:off x="6530975" y="3162300"/>
            <a:ext cx="1300163" cy="652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23" name="Text Box 59"/>
          <p:cNvSpPr txBox="1">
            <a:spLocks noChangeArrowheads="1"/>
          </p:cNvSpPr>
          <p:nvPr/>
        </p:nvSpPr>
        <p:spPr bwMode="auto">
          <a:xfrm>
            <a:off x="5686425" y="3298825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k’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0924" name="Text Box 60"/>
          <p:cNvSpPr txBox="1">
            <a:spLocks noChangeArrowheads="1"/>
          </p:cNvSpPr>
          <p:nvPr/>
        </p:nvSpPr>
        <p:spPr bwMode="auto">
          <a:xfrm>
            <a:off x="7134225" y="3230562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l’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0925" name="Freeform 61"/>
          <p:cNvSpPr>
            <a:spLocks/>
          </p:cNvSpPr>
          <p:nvPr/>
        </p:nvSpPr>
        <p:spPr bwMode="auto">
          <a:xfrm>
            <a:off x="5135563" y="3184525"/>
            <a:ext cx="1417637" cy="776287"/>
          </a:xfrm>
          <a:custGeom>
            <a:avLst/>
            <a:gdLst>
              <a:gd name="T0" fmla="*/ 0 w 893"/>
              <a:gd name="T1" fmla="*/ 2147483647 h 489"/>
              <a:gd name="T2" fmla="*/ 0 w 893"/>
              <a:gd name="T3" fmla="*/ 2147483647 h 489"/>
              <a:gd name="T4" fmla="*/ 2147483647 w 893"/>
              <a:gd name="T5" fmla="*/ 2147483647 h 489"/>
              <a:gd name="T6" fmla="*/ 2147483647 w 893"/>
              <a:gd name="T7" fmla="*/ 0 h 489"/>
              <a:gd name="T8" fmla="*/ 0 w 893"/>
              <a:gd name="T9" fmla="*/ 2147483647 h 4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3" h="489">
                <a:moveTo>
                  <a:pt x="0" y="398"/>
                </a:moveTo>
                <a:lnTo>
                  <a:pt x="0" y="489"/>
                </a:lnTo>
                <a:lnTo>
                  <a:pt x="893" y="489"/>
                </a:lnTo>
                <a:lnTo>
                  <a:pt x="893" y="0"/>
                </a:lnTo>
                <a:lnTo>
                  <a:pt x="0" y="398"/>
                </a:lnTo>
                <a:close/>
              </a:path>
            </a:pathLst>
          </a:custGeom>
          <a:solidFill>
            <a:srgbClr val="00CCFF">
              <a:alpha val="14902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26" name="Freeform 62"/>
          <p:cNvSpPr>
            <a:spLocks/>
          </p:cNvSpPr>
          <p:nvPr/>
        </p:nvSpPr>
        <p:spPr bwMode="auto">
          <a:xfrm>
            <a:off x="6553200" y="3184525"/>
            <a:ext cx="1279525" cy="784225"/>
          </a:xfrm>
          <a:custGeom>
            <a:avLst/>
            <a:gdLst>
              <a:gd name="T0" fmla="*/ 0 w 806"/>
              <a:gd name="T1" fmla="*/ 0 h 494"/>
              <a:gd name="T2" fmla="*/ 0 w 806"/>
              <a:gd name="T3" fmla="*/ 2147483647 h 494"/>
              <a:gd name="T4" fmla="*/ 2147483647 w 806"/>
              <a:gd name="T5" fmla="*/ 2147483647 h 494"/>
              <a:gd name="T6" fmla="*/ 2147483647 w 806"/>
              <a:gd name="T7" fmla="*/ 2147483647 h 494"/>
              <a:gd name="T8" fmla="*/ 0 w 806"/>
              <a:gd name="T9" fmla="*/ 0 h 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6" h="494">
                <a:moveTo>
                  <a:pt x="0" y="0"/>
                </a:moveTo>
                <a:lnTo>
                  <a:pt x="0" y="494"/>
                </a:lnTo>
                <a:lnTo>
                  <a:pt x="806" y="494"/>
                </a:lnTo>
                <a:lnTo>
                  <a:pt x="806" y="408"/>
                </a:lnTo>
                <a:lnTo>
                  <a:pt x="0" y="0"/>
                </a:lnTo>
                <a:close/>
              </a:path>
            </a:pathLst>
          </a:custGeom>
          <a:solidFill>
            <a:srgbClr val="CC0099">
              <a:alpha val="14902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27" name="Line 63"/>
          <p:cNvSpPr>
            <a:spLocks noChangeShapeType="1"/>
          </p:cNvSpPr>
          <p:nvPr/>
        </p:nvSpPr>
        <p:spPr bwMode="auto">
          <a:xfrm>
            <a:off x="6556375" y="3186112"/>
            <a:ext cx="0" cy="771525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28" name="Oval 64"/>
          <p:cNvSpPr>
            <a:spLocks noChangeArrowheads="1"/>
          </p:cNvSpPr>
          <p:nvPr/>
        </p:nvSpPr>
        <p:spPr bwMode="auto">
          <a:xfrm>
            <a:off x="6518275" y="3143250"/>
            <a:ext cx="73025" cy="74612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929" name="Text Box 65"/>
          <p:cNvSpPr txBox="1">
            <a:spLocks noChangeArrowheads="1"/>
          </p:cNvSpPr>
          <p:nvPr/>
        </p:nvSpPr>
        <p:spPr bwMode="auto">
          <a:xfrm>
            <a:off x="4565650" y="3663950"/>
            <a:ext cx="2651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φ’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0930" name="Line 66"/>
          <p:cNvSpPr>
            <a:spLocks noChangeShapeType="1"/>
          </p:cNvSpPr>
          <p:nvPr/>
        </p:nvSpPr>
        <p:spPr bwMode="auto">
          <a:xfrm>
            <a:off x="7834313" y="1951037"/>
            <a:ext cx="0" cy="29765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31" name="Text Box 67"/>
          <p:cNvSpPr txBox="1">
            <a:spLocks noChangeArrowheads="1"/>
          </p:cNvSpPr>
          <p:nvPr/>
        </p:nvSpPr>
        <p:spPr bwMode="auto">
          <a:xfrm>
            <a:off x="6604000" y="3294062"/>
            <a:ext cx="2682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J’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964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0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20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20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420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420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420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420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420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420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420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4208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"/>
                                        <p:tgtEl>
                                          <p:spTgt spid="4208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9" dur="500"/>
                                        <p:tgtEl>
                                          <p:spTgt spid="420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500"/>
                                        <p:tgtEl>
                                          <p:spTgt spid="4208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7" dur="500"/>
                                        <p:tgtEl>
                                          <p:spTgt spid="4208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42086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"/>
                                        <p:tgtEl>
                                          <p:spTgt spid="4208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500"/>
                                        <p:tgtEl>
                                          <p:spTgt spid="42086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/>
      <p:bldP spid="420870" grpId="0" animBg="1"/>
      <p:bldP spid="420871" grpId="0" animBg="1"/>
      <p:bldP spid="420872" grpId="0" animBg="1"/>
      <p:bldP spid="420873" grpId="0" animBg="1"/>
      <p:bldP spid="420874" grpId="0" animBg="1"/>
      <p:bldP spid="420875" grpId="0" animBg="1"/>
      <p:bldP spid="420876" grpId="0" animBg="1"/>
      <p:bldP spid="420877" grpId="0" animBg="1"/>
      <p:bldP spid="420878" grpId="0" animBg="1"/>
      <p:bldP spid="420879" grpId="0" animBg="1"/>
      <p:bldP spid="420880" grpId="0"/>
      <p:bldP spid="420881" grpId="0" animBg="1"/>
      <p:bldP spid="420882" grpId="0" animBg="1"/>
      <p:bldP spid="420883" grpId="0" animBg="1"/>
      <p:bldP spid="420884" grpId="0"/>
      <p:bldP spid="420885" grpId="0" animBg="1"/>
      <p:bldP spid="420886" grpId="0" animBg="1"/>
      <p:bldP spid="420887" grpId="0" animBg="1"/>
      <p:bldP spid="420888" grpId="0" animBg="1"/>
      <p:bldP spid="420889" grpId="0" animBg="1"/>
      <p:bldP spid="420890" grpId="0" animBg="1"/>
      <p:bldP spid="420891" grpId="0" animBg="1"/>
      <p:bldP spid="420892" grpId="0" animBg="1"/>
      <p:bldP spid="420893" grpId="0"/>
      <p:bldP spid="420894" grpId="0"/>
      <p:bldP spid="420895" grpId="0" animBg="1"/>
      <p:bldP spid="420896" grpId="0" animBg="1"/>
      <p:bldP spid="420897" grpId="0" animBg="1"/>
      <p:bldP spid="420898" grpId="0" animBg="1"/>
      <p:bldP spid="420899" grpId="0" animBg="1"/>
      <p:bldP spid="420900" grpId="0" animBg="1"/>
      <p:bldP spid="420901" grpId="0" animBg="1"/>
      <p:bldP spid="420902" grpId="0" animBg="1"/>
      <p:bldP spid="420903" grpId="0" animBg="1"/>
      <p:bldP spid="420904" grpId="0" animBg="1"/>
      <p:bldP spid="420905" grpId="0" animBg="1"/>
      <p:bldP spid="420906" grpId="0" animBg="1"/>
      <p:bldP spid="420907" grpId="0" animBg="1"/>
      <p:bldP spid="420908" grpId="0" animBg="1"/>
      <p:bldP spid="420909" grpId="0" animBg="1"/>
      <p:bldP spid="420910" grpId="0" animBg="1"/>
      <p:bldP spid="420911" grpId="0" animBg="1"/>
      <p:bldP spid="420912" grpId="0"/>
      <p:bldP spid="420913" grpId="0"/>
      <p:bldP spid="420914" grpId="0" animBg="1"/>
      <p:bldP spid="420915" grpId="0" animBg="1"/>
      <p:bldP spid="420916" grpId="0" animBg="1"/>
      <p:bldP spid="420917" grpId="0"/>
      <p:bldP spid="420918" grpId="0" animBg="1"/>
      <p:bldP spid="420919" grpId="0" animBg="1"/>
      <p:bldP spid="420920" grpId="0" animBg="1"/>
      <p:bldP spid="420921" grpId="0" animBg="1"/>
      <p:bldP spid="420922" grpId="0" animBg="1"/>
      <p:bldP spid="420923" grpId="0"/>
      <p:bldP spid="420924" grpId="0"/>
      <p:bldP spid="420925" grpId="0" animBg="1"/>
      <p:bldP spid="420926" grpId="0" animBg="1"/>
      <p:bldP spid="420927" grpId="0" animBg="1"/>
      <p:bldP spid="420928" grpId="0" animBg="1"/>
      <p:bldP spid="420929" grpId="0"/>
      <p:bldP spid="420930" grpId="0" animBg="1"/>
      <p:bldP spid="4209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ChangeArrowheads="1"/>
          </p:cNvSpPr>
          <p:nvPr/>
        </p:nvSpPr>
        <p:spPr bwMode="auto">
          <a:xfrm>
            <a:off x="0" y="932525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i="1" dirty="0" err="1">
                <a:solidFill>
                  <a:srgbClr val="CC0000"/>
                </a:solidFill>
                <a:latin typeface="Times New Roman" pitchFamily="18" charset="0"/>
              </a:rPr>
              <a:t>Ví</a:t>
            </a:r>
            <a:r>
              <a:rPr lang="en-US" sz="2000" b="1" i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CC0000"/>
                </a:solidFill>
                <a:latin typeface="Times New Roman" pitchFamily="18" charset="0"/>
              </a:rPr>
              <a:t>dụ</a:t>
            </a:r>
            <a:r>
              <a:rPr lang="en-US" sz="2000" b="1" i="1" dirty="0">
                <a:solidFill>
                  <a:srgbClr val="CC0000"/>
                </a:solidFill>
                <a:latin typeface="Times New Roman" pitchFamily="18" charset="0"/>
              </a:rPr>
              <a:t> 3: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</a:rPr>
              <a:t>Cho α(</a:t>
            </a:r>
            <a:r>
              <a:rPr lang="en-US" b="1" dirty="0" err="1">
                <a:latin typeface="Times New Roman" pitchFamily="18" charset="0"/>
              </a:rPr>
              <a:t>a,b</a:t>
            </a:r>
            <a:r>
              <a:rPr lang="en-US" b="1" dirty="0">
                <a:latin typeface="Times New Roman" pitchFamily="18" charset="0"/>
              </a:rPr>
              <a:t>) , β(</a:t>
            </a:r>
            <a:r>
              <a:rPr lang="en-US" b="1" dirty="0" err="1">
                <a:latin typeface="Times New Roman" pitchFamily="18" charset="0"/>
              </a:rPr>
              <a:t>c,d</a:t>
            </a:r>
            <a:r>
              <a:rPr lang="en-US" b="1">
                <a:latin typeface="Times New Roman" pitchFamily="18" charset="0"/>
              </a:rPr>
              <a:t>), axb=I</a:t>
            </a:r>
            <a:r>
              <a:rPr lang="en-US" b="1" dirty="0">
                <a:latin typeface="Times New Roman" pitchFamily="18" charset="0"/>
              </a:rPr>
              <a:t>, c//d.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hai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</a:p>
        </p:txBody>
      </p:sp>
      <p:sp>
        <p:nvSpPr>
          <p:cNvPr id="421891" name="Line 3"/>
          <p:cNvSpPr>
            <a:spLocks noChangeShapeType="1"/>
          </p:cNvSpPr>
          <p:nvPr/>
        </p:nvSpPr>
        <p:spPr bwMode="auto">
          <a:xfrm flipV="1">
            <a:off x="4240213" y="2174875"/>
            <a:ext cx="0" cy="223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892" name="Line 4"/>
          <p:cNvSpPr>
            <a:spLocks noChangeShapeType="1"/>
          </p:cNvSpPr>
          <p:nvPr/>
        </p:nvSpPr>
        <p:spPr bwMode="auto">
          <a:xfrm>
            <a:off x="4019550" y="1762125"/>
            <a:ext cx="933450" cy="18748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>
            <a:off x="1254125" y="4386263"/>
            <a:ext cx="3530600" cy="1330325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894" name="Line 6"/>
          <p:cNvSpPr>
            <a:spLocks noChangeShapeType="1"/>
          </p:cNvSpPr>
          <p:nvPr/>
        </p:nvSpPr>
        <p:spPr bwMode="auto">
          <a:xfrm flipV="1">
            <a:off x="4256088" y="4879975"/>
            <a:ext cx="3148012" cy="869950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5262563" y="5126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896" name="Text Box 8"/>
          <p:cNvSpPr txBox="1">
            <a:spLocks noChangeArrowheads="1"/>
          </p:cNvSpPr>
          <p:nvPr/>
        </p:nvSpPr>
        <p:spPr bwMode="auto">
          <a:xfrm>
            <a:off x="6653213" y="47132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1897" name="Text Box 9"/>
          <p:cNvSpPr txBox="1">
            <a:spLocks noChangeArrowheads="1"/>
          </p:cNvSpPr>
          <p:nvPr/>
        </p:nvSpPr>
        <p:spPr bwMode="auto">
          <a:xfrm>
            <a:off x="747713" y="3632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421898" name="Line 10"/>
          <p:cNvSpPr>
            <a:spLocks noChangeShapeType="1"/>
          </p:cNvSpPr>
          <p:nvPr/>
        </p:nvSpPr>
        <p:spPr bwMode="auto">
          <a:xfrm>
            <a:off x="2878138" y="1530350"/>
            <a:ext cx="1327150" cy="20637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899" name="Text Box 11"/>
          <p:cNvSpPr txBox="1">
            <a:spLocks noChangeArrowheads="1"/>
          </p:cNvSpPr>
          <p:nvPr/>
        </p:nvSpPr>
        <p:spPr bwMode="auto">
          <a:xfrm>
            <a:off x="5529263" y="26844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900" name="Text Box 12"/>
          <p:cNvSpPr txBox="1">
            <a:spLocks noChangeArrowheads="1"/>
          </p:cNvSpPr>
          <p:nvPr/>
        </p:nvSpPr>
        <p:spPr bwMode="auto">
          <a:xfrm>
            <a:off x="5967413" y="1336675"/>
            <a:ext cx="2667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990099"/>
                </a:solidFill>
                <a:latin typeface="Times New Roman" pitchFamily="18" charset="0"/>
              </a:rPr>
              <a:t>d</a:t>
            </a:r>
            <a:r>
              <a:rPr lang="en-US" b="1" baseline="-25000">
                <a:solidFill>
                  <a:srgbClr val="99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01" name="Text Box 13"/>
          <p:cNvSpPr txBox="1">
            <a:spLocks noChangeArrowheads="1"/>
          </p:cNvSpPr>
          <p:nvPr/>
        </p:nvSpPr>
        <p:spPr bwMode="auto">
          <a:xfrm>
            <a:off x="7234238" y="4327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990099"/>
                </a:solidFill>
                <a:latin typeface="Times New Roman" pitchFamily="18" charset="0"/>
              </a:rPr>
              <a:t>d</a:t>
            </a:r>
            <a:r>
              <a:rPr lang="en-US" b="1" baseline="-25000">
                <a:solidFill>
                  <a:srgbClr val="99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02" name="Line 14"/>
          <p:cNvSpPr>
            <a:spLocks noChangeShapeType="1"/>
          </p:cNvSpPr>
          <p:nvPr/>
        </p:nvSpPr>
        <p:spPr bwMode="auto">
          <a:xfrm>
            <a:off x="661988" y="3867150"/>
            <a:ext cx="7324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03" name="Text Box 15"/>
          <p:cNvSpPr txBox="1">
            <a:spLocks noChangeArrowheads="1"/>
          </p:cNvSpPr>
          <p:nvPr/>
        </p:nvSpPr>
        <p:spPr bwMode="auto">
          <a:xfrm>
            <a:off x="6567488" y="4117975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990099"/>
                </a:solidFill>
                <a:latin typeface="Times New Roman" pitchFamily="18" charset="0"/>
              </a:rPr>
              <a:t>c</a:t>
            </a:r>
            <a:r>
              <a:rPr lang="en-US" b="1" baseline="-25000">
                <a:solidFill>
                  <a:srgbClr val="99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04" name="Text Box 16"/>
          <p:cNvSpPr txBox="1">
            <a:spLocks noChangeArrowheads="1"/>
          </p:cNvSpPr>
          <p:nvPr/>
        </p:nvSpPr>
        <p:spPr bwMode="auto">
          <a:xfrm>
            <a:off x="4624388" y="14224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990099"/>
                </a:solidFill>
                <a:latin typeface="Times New Roman" pitchFamily="18" charset="0"/>
              </a:rPr>
              <a:t>c</a:t>
            </a:r>
            <a:r>
              <a:rPr lang="en-US" b="1" baseline="-25000">
                <a:solidFill>
                  <a:srgbClr val="99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05" name="Line 17"/>
          <p:cNvSpPr>
            <a:spLocks noChangeShapeType="1"/>
          </p:cNvSpPr>
          <p:nvPr/>
        </p:nvSpPr>
        <p:spPr bwMode="auto">
          <a:xfrm flipV="1">
            <a:off x="4670425" y="4311650"/>
            <a:ext cx="2171700" cy="1801813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06" name="Line 18"/>
          <p:cNvSpPr>
            <a:spLocks noChangeShapeType="1"/>
          </p:cNvSpPr>
          <p:nvPr/>
        </p:nvSpPr>
        <p:spPr bwMode="auto">
          <a:xfrm flipV="1">
            <a:off x="5538788" y="4097338"/>
            <a:ext cx="0" cy="1300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07" name="Line 19"/>
          <p:cNvSpPr>
            <a:spLocks noChangeShapeType="1"/>
          </p:cNvSpPr>
          <p:nvPr/>
        </p:nvSpPr>
        <p:spPr bwMode="auto">
          <a:xfrm flipV="1">
            <a:off x="977900" y="1647825"/>
            <a:ext cx="2214563" cy="186848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08" name="Line 20"/>
          <p:cNvSpPr>
            <a:spLocks noChangeShapeType="1"/>
          </p:cNvSpPr>
          <p:nvPr/>
        </p:nvSpPr>
        <p:spPr bwMode="auto">
          <a:xfrm flipV="1">
            <a:off x="2535238" y="4959350"/>
            <a:ext cx="1695450" cy="1514475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09" name="Line 21"/>
          <p:cNvSpPr>
            <a:spLocks noChangeShapeType="1"/>
          </p:cNvSpPr>
          <p:nvPr/>
        </p:nvSpPr>
        <p:spPr bwMode="auto">
          <a:xfrm>
            <a:off x="1074738" y="3959225"/>
            <a:ext cx="2278062" cy="2384425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0" name="Line 22"/>
          <p:cNvSpPr>
            <a:spLocks noChangeShapeType="1"/>
          </p:cNvSpPr>
          <p:nvPr/>
        </p:nvSpPr>
        <p:spPr bwMode="auto">
          <a:xfrm>
            <a:off x="1374775" y="2974975"/>
            <a:ext cx="6562725" cy="0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1" name="Line 23"/>
          <p:cNvSpPr>
            <a:spLocks noChangeShapeType="1"/>
          </p:cNvSpPr>
          <p:nvPr/>
        </p:nvSpPr>
        <p:spPr bwMode="auto">
          <a:xfrm flipV="1">
            <a:off x="1620838" y="3756025"/>
            <a:ext cx="0" cy="78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2" name="Line 24"/>
          <p:cNvSpPr>
            <a:spLocks noChangeShapeType="1"/>
          </p:cNvSpPr>
          <p:nvPr/>
        </p:nvSpPr>
        <p:spPr bwMode="auto">
          <a:xfrm flipV="1">
            <a:off x="3811588" y="4065588"/>
            <a:ext cx="0" cy="128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3" name="Line 25"/>
          <p:cNvSpPr>
            <a:spLocks noChangeShapeType="1"/>
          </p:cNvSpPr>
          <p:nvPr/>
        </p:nvSpPr>
        <p:spPr bwMode="auto">
          <a:xfrm flipV="1">
            <a:off x="5330825" y="4505325"/>
            <a:ext cx="2224088" cy="1844675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4" name="Line 26"/>
          <p:cNvSpPr>
            <a:spLocks noChangeShapeType="1"/>
          </p:cNvSpPr>
          <p:nvPr/>
        </p:nvSpPr>
        <p:spPr bwMode="auto">
          <a:xfrm flipV="1">
            <a:off x="6961188" y="3609975"/>
            <a:ext cx="0" cy="139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5" name="Line 27"/>
          <p:cNvSpPr>
            <a:spLocks noChangeShapeType="1"/>
          </p:cNvSpPr>
          <p:nvPr/>
        </p:nvSpPr>
        <p:spPr bwMode="auto">
          <a:xfrm>
            <a:off x="4467225" y="1519238"/>
            <a:ext cx="1698625" cy="2301875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6" name="Line 28"/>
          <p:cNvSpPr>
            <a:spLocks noChangeShapeType="1"/>
          </p:cNvSpPr>
          <p:nvPr/>
        </p:nvSpPr>
        <p:spPr bwMode="auto">
          <a:xfrm>
            <a:off x="5856288" y="1470025"/>
            <a:ext cx="1698625" cy="2301875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17" name="Oval 29"/>
          <p:cNvSpPr>
            <a:spLocks noChangeArrowheads="1"/>
          </p:cNvSpPr>
          <p:nvPr/>
        </p:nvSpPr>
        <p:spPr bwMode="auto">
          <a:xfrm>
            <a:off x="6919913" y="49609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18" name="Oval 30"/>
          <p:cNvSpPr>
            <a:spLocks noChangeArrowheads="1"/>
          </p:cNvSpPr>
          <p:nvPr/>
        </p:nvSpPr>
        <p:spPr bwMode="auto">
          <a:xfrm>
            <a:off x="5499100" y="53546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19" name="Text Box 31"/>
          <p:cNvSpPr txBox="1">
            <a:spLocks noChangeArrowheads="1"/>
          </p:cNvSpPr>
          <p:nvPr/>
        </p:nvSpPr>
        <p:spPr bwMode="auto">
          <a:xfrm>
            <a:off x="6994525" y="2673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D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920" name="Oval 32"/>
          <p:cNvSpPr>
            <a:spLocks noChangeArrowheads="1"/>
          </p:cNvSpPr>
          <p:nvPr/>
        </p:nvSpPr>
        <p:spPr bwMode="auto">
          <a:xfrm>
            <a:off x="3768725" y="52911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21" name="Oval 33"/>
          <p:cNvSpPr>
            <a:spLocks noChangeArrowheads="1"/>
          </p:cNvSpPr>
          <p:nvPr/>
        </p:nvSpPr>
        <p:spPr bwMode="auto">
          <a:xfrm>
            <a:off x="1592263" y="44862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22" name="Line 34"/>
          <p:cNvSpPr>
            <a:spLocks noChangeShapeType="1"/>
          </p:cNvSpPr>
          <p:nvPr/>
        </p:nvSpPr>
        <p:spPr bwMode="auto">
          <a:xfrm flipV="1">
            <a:off x="2538413" y="4106863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3" name="Line 35"/>
          <p:cNvSpPr>
            <a:spLocks noChangeShapeType="1"/>
          </p:cNvSpPr>
          <p:nvPr/>
        </p:nvSpPr>
        <p:spPr bwMode="auto">
          <a:xfrm>
            <a:off x="1557338" y="5145088"/>
            <a:ext cx="1328737" cy="473075"/>
          </a:xfrm>
          <a:prstGeom prst="line">
            <a:avLst/>
          </a:prstGeom>
          <a:noFill/>
          <a:ln w="28575">
            <a:solidFill>
              <a:srgbClr val="3366CC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4" name="Line 36"/>
          <p:cNvSpPr>
            <a:spLocks noChangeShapeType="1"/>
          </p:cNvSpPr>
          <p:nvPr/>
        </p:nvSpPr>
        <p:spPr bwMode="auto">
          <a:xfrm flipV="1">
            <a:off x="6397625" y="3627438"/>
            <a:ext cx="0" cy="184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5" name="Line 37"/>
          <p:cNvSpPr>
            <a:spLocks noChangeShapeType="1"/>
          </p:cNvSpPr>
          <p:nvPr/>
        </p:nvSpPr>
        <p:spPr bwMode="auto">
          <a:xfrm flipH="1">
            <a:off x="5443538" y="5267325"/>
            <a:ext cx="1657350" cy="479425"/>
          </a:xfrm>
          <a:prstGeom prst="line">
            <a:avLst/>
          </a:prstGeom>
          <a:noFill/>
          <a:ln w="28575">
            <a:solidFill>
              <a:srgbClr val="3366CC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6" name="Line 38"/>
          <p:cNvSpPr>
            <a:spLocks noChangeShapeType="1"/>
          </p:cNvSpPr>
          <p:nvPr/>
        </p:nvSpPr>
        <p:spPr bwMode="auto">
          <a:xfrm>
            <a:off x="1525588" y="2192338"/>
            <a:ext cx="6448425" cy="0"/>
          </a:xfrm>
          <a:prstGeom prst="line">
            <a:avLst/>
          </a:prstGeom>
          <a:noFill/>
          <a:ln w="28575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7" name="Line 39"/>
          <p:cNvSpPr>
            <a:spLocks noChangeShapeType="1"/>
          </p:cNvSpPr>
          <p:nvPr/>
        </p:nvSpPr>
        <p:spPr bwMode="auto">
          <a:xfrm>
            <a:off x="3046413" y="1781175"/>
            <a:ext cx="0" cy="425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8" name="Freeform 40"/>
          <p:cNvSpPr>
            <a:spLocks/>
          </p:cNvSpPr>
          <p:nvPr/>
        </p:nvSpPr>
        <p:spPr bwMode="auto">
          <a:xfrm>
            <a:off x="990600" y="3505200"/>
            <a:ext cx="3195638" cy="185738"/>
          </a:xfrm>
          <a:custGeom>
            <a:avLst/>
            <a:gdLst>
              <a:gd name="T0" fmla="*/ 0 w 1890"/>
              <a:gd name="T1" fmla="*/ 0 h 270"/>
              <a:gd name="T2" fmla="*/ 2147483647 w 1890"/>
              <a:gd name="T3" fmla="*/ 2147483647 h 270"/>
              <a:gd name="T4" fmla="*/ 2147483647 w 1890"/>
              <a:gd name="T5" fmla="*/ 2147483647 h 270"/>
              <a:gd name="T6" fmla="*/ 2147483647 w 1890"/>
              <a:gd name="T7" fmla="*/ 2147483647 h 270"/>
              <a:gd name="T8" fmla="*/ 2147483647 w 1890"/>
              <a:gd name="T9" fmla="*/ 2147483647 h 270"/>
              <a:gd name="T10" fmla="*/ 2147483647 w 1890"/>
              <a:gd name="T11" fmla="*/ 2147483647 h 270"/>
              <a:gd name="T12" fmla="*/ 2147483647 w 1890"/>
              <a:gd name="T13" fmla="*/ 2147483647 h 270"/>
              <a:gd name="T14" fmla="*/ 2147483647 w 1890"/>
              <a:gd name="T15" fmla="*/ 2147483647 h 270"/>
              <a:gd name="T16" fmla="*/ 2147483647 w 1890"/>
              <a:gd name="T17" fmla="*/ 2147483647 h 2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90" h="270">
                <a:moveTo>
                  <a:pt x="0" y="0"/>
                </a:moveTo>
                <a:cubicBezTo>
                  <a:pt x="20" y="11"/>
                  <a:pt x="78" y="49"/>
                  <a:pt x="114" y="66"/>
                </a:cubicBezTo>
                <a:cubicBezTo>
                  <a:pt x="150" y="83"/>
                  <a:pt x="144" y="83"/>
                  <a:pt x="216" y="102"/>
                </a:cubicBezTo>
                <a:cubicBezTo>
                  <a:pt x="288" y="121"/>
                  <a:pt x="445" y="163"/>
                  <a:pt x="546" y="180"/>
                </a:cubicBezTo>
                <a:cubicBezTo>
                  <a:pt x="647" y="197"/>
                  <a:pt x="715" y="193"/>
                  <a:pt x="822" y="204"/>
                </a:cubicBezTo>
                <a:cubicBezTo>
                  <a:pt x="929" y="215"/>
                  <a:pt x="1083" y="241"/>
                  <a:pt x="1188" y="246"/>
                </a:cubicBezTo>
                <a:cubicBezTo>
                  <a:pt x="1293" y="251"/>
                  <a:pt x="1378" y="232"/>
                  <a:pt x="1452" y="234"/>
                </a:cubicBezTo>
                <a:cubicBezTo>
                  <a:pt x="1526" y="236"/>
                  <a:pt x="1559" y="270"/>
                  <a:pt x="1632" y="258"/>
                </a:cubicBezTo>
                <a:cubicBezTo>
                  <a:pt x="1705" y="246"/>
                  <a:pt x="1847" y="178"/>
                  <a:pt x="1890" y="162"/>
                </a:cubicBezTo>
              </a:path>
            </a:pathLst>
          </a:cu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29" name="Freeform 41"/>
          <p:cNvSpPr>
            <a:spLocks/>
          </p:cNvSpPr>
          <p:nvPr/>
        </p:nvSpPr>
        <p:spPr bwMode="auto">
          <a:xfrm>
            <a:off x="1081088" y="3898900"/>
            <a:ext cx="3133725" cy="1044575"/>
          </a:xfrm>
          <a:custGeom>
            <a:avLst/>
            <a:gdLst>
              <a:gd name="T0" fmla="*/ 0 w 1968"/>
              <a:gd name="T1" fmla="*/ 2147483647 h 397"/>
              <a:gd name="T2" fmla="*/ 2147483647 w 1968"/>
              <a:gd name="T3" fmla="*/ 2147483647 h 397"/>
              <a:gd name="T4" fmla="*/ 2147483647 w 1968"/>
              <a:gd name="T5" fmla="*/ 2147483647 h 397"/>
              <a:gd name="T6" fmla="*/ 2147483647 w 1968"/>
              <a:gd name="T7" fmla="*/ 2147483647 h 397"/>
              <a:gd name="T8" fmla="*/ 2147483647 w 1968"/>
              <a:gd name="T9" fmla="*/ 2147483647 h 397"/>
              <a:gd name="T10" fmla="*/ 2147483647 w 1968"/>
              <a:gd name="T11" fmla="*/ 2147483647 h 397"/>
              <a:gd name="T12" fmla="*/ 2147483647 w 1968"/>
              <a:gd name="T13" fmla="*/ 2147483647 h 397"/>
              <a:gd name="T14" fmla="*/ 2147483647 w 1968"/>
              <a:gd name="T15" fmla="*/ 2147483647 h 39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968" h="397">
                <a:moveTo>
                  <a:pt x="0" y="31"/>
                </a:moveTo>
                <a:cubicBezTo>
                  <a:pt x="162" y="15"/>
                  <a:pt x="324" y="0"/>
                  <a:pt x="426" y="7"/>
                </a:cubicBezTo>
                <a:cubicBezTo>
                  <a:pt x="528" y="14"/>
                  <a:pt x="528" y="51"/>
                  <a:pt x="612" y="73"/>
                </a:cubicBezTo>
                <a:cubicBezTo>
                  <a:pt x="696" y="95"/>
                  <a:pt x="824" y="126"/>
                  <a:pt x="930" y="139"/>
                </a:cubicBezTo>
                <a:cubicBezTo>
                  <a:pt x="1036" y="152"/>
                  <a:pt x="1125" y="136"/>
                  <a:pt x="1248" y="151"/>
                </a:cubicBezTo>
                <a:cubicBezTo>
                  <a:pt x="1371" y="166"/>
                  <a:pt x="1566" y="199"/>
                  <a:pt x="1668" y="229"/>
                </a:cubicBezTo>
                <a:cubicBezTo>
                  <a:pt x="1770" y="259"/>
                  <a:pt x="1810" y="303"/>
                  <a:pt x="1860" y="331"/>
                </a:cubicBezTo>
                <a:cubicBezTo>
                  <a:pt x="1910" y="359"/>
                  <a:pt x="1939" y="378"/>
                  <a:pt x="1968" y="397"/>
                </a:cubicBezTo>
              </a:path>
            </a:pathLst>
          </a:cu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30" name="Text Box 42"/>
          <p:cNvSpPr txBox="1">
            <a:spLocks noChangeArrowheads="1"/>
          </p:cNvSpPr>
          <p:nvPr/>
        </p:nvSpPr>
        <p:spPr bwMode="auto">
          <a:xfrm>
            <a:off x="1422400" y="26447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931" name="Text Box 43"/>
          <p:cNvSpPr txBox="1">
            <a:spLocks noChangeArrowheads="1"/>
          </p:cNvSpPr>
          <p:nvPr/>
        </p:nvSpPr>
        <p:spPr bwMode="auto">
          <a:xfrm>
            <a:off x="3821113" y="26622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932" name="Text Box 44"/>
          <p:cNvSpPr txBox="1">
            <a:spLocks noChangeArrowheads="1"/>
          </p:cNvSpPr>
          <p:nvPr/>
        </p:nvSpPr>
        <p:spPr bwMode="auto">
          <a:xfrm>
            <a:off x="2349500" y="1866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933" name="Text Box 45"/>
          <p:cNvSpPr txBox="1">
            <a:spLocks noChangeArrowheads="1"/>
          </p:cNvSpPr>
          <p:nvPr/>
        </p:nvSpPr>
        <p:spPr bwMode="auto">
          <a:xfrm>
            <a:off x="6402388" y="18573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1934" name="Text Box 46"/>
          <p:cNvSpPr txBox="1">
            <a:spLocks noChangeArrowheads="1"/>
          </p:cNvSpPr>
          <p:nvPr/>
        </p:nvSpPr>
        <p:spPr bwMode="auto">
          <a:xfrm>
            <a:off x="908050" y="3125788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a</a:t>
            </a:r>
            <a:r>
              <a:rPr lang="en-US" b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35" name="Text Box 47"/>
          <p:cNvSpPr txBox="1">
            <a:spLocks noChangeArrowheads="1"/>
          </p:cNvSpPr>
          <p:nvPr/>
        </p:nvSpPr>
        <p:spPr bwMode="auto">
          <a:xfrm>
            <a:off x="3921125" y="3300413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36" name="Text Box 48"/>
          <p:cNvSpPr txBox="1">
            <a:spLocks noChangeArrowheads="1"/>
          </p:cNvSpPr>
          <p:nvPr/>
        </p:nvSpPr>
        <p:spPr bwMode="auto">
          <a:xfrm>
            <a:off x="968375" y="3952875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a</a:t>
            </a:r>
            <a:r>
              <a:rPr lang="en-US" b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37" name="Text Box 49"/>
          <p:cNvSpPr txBox="1">
            <a:spLocks noChangeArrowheads="1"/>
          </p:cNvSpPr>
          <p:nvPr/>
        </p:nvSpPr>
        <p:spPr bwMode="auto">
          <a:xfrm>
            <a:off x="3910013" y="4799013"/>
            <a:ext cx="3762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Times New Roman" pitchFamily="18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38" name="Text Box 50"/>
          <p:cNvSpPr txBox="1">
            <a:spLocks noChangeArrowheads="1"/>
          </p:cNvSpPr>
          <p:nvPr/>
        </p:nvSpPr>
        <p:spPr bwMode="auto">
          <a:xfrm>
            <a:off x="1479550" y="4581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1939" name="Text Box 51"/>
          <p:cNvSpPr txBox="1">
            <a:spLocks noChangeArrowheads="1"/>
          </p:cNvSpPr>
          <p:nvPr/>
        </p:nvSpPr>
        <p:spPr bwMode="auto">
          <a:xfrm>
            <a:off x="3768725" y="53419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1940" name="Text Box 52"/>
          <p:cNvSpPr txBox="1">
            <a:spLocks noChangeArrowheads="1"/>
          </p:cNvSpPr>
          <p:nvPr/>
        </p:nvSpPr>
        <p:spPr bwMode="auto">
          <a:xfrm>
            <a:off x="2254250" y="5422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E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1941" name="Text Box 53"/>
          <p:cNvSpPr txBox="1">
            <a:spLocks noChangeArrowheads="1"/>
          </p:cNvSpPr>
          <p:nvPr/>
        </p:nvSpPr>
        <p:spPr bwMode="auto">
          <a:xfrm>
            <a:off x="6427788" y="54625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1942" name="Oval 54"/>
          <p:cNvSpPr>
            <a:spLocks noChangeArrowheads="1"/>
          </p:cNvSpPr>
          <p:nvPr/>
        </p:nvSpPr>
        <p:spPr bwMode="auto">
          <a:xfrm>
            <a:off x="2506663" y="54625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43" name="Text Box 55"/>
          <p:cNvSpPr txBox="1">
            <a:spLocks noChangeArrowheads="1"/>
          </p:cNvSpPr>
          <p:nvPr/>
        </p:nvSpPr>
        <p:spPr bwMode="auto">
          <a:xfrm>
            <a:off x="4270375" y="18811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J’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44" name="Freeform 56"/>
          <p:cNvSpPr>
            <a:spLocks/>
          </p:cNvSpPr>
          <p:nvPr/>
        </p:nvSpPr>
        <p:spPr bwMode="auto">
          <a:xfrm>
            <a:off x="2881313" y="1484313"/>
            <a:ext cx="304800" cy="144462"/>
          </a:xfrm>
          <a:custGeom>
            <a:avLst/>
            <a:gdLst>
              <a:gd name="T0" fmla="*/ 0 w 192"/>
              <a:gd name="T1" fmla="*/ 2147483647 h 91"/>
              <a:gd name="T2" fmla="*/ 2147483647 w 192"/>
              <a:gd name="T3" fmla="*/ 2147483647 h 91"/>
              <a:gd name="T4" fmla="*/ 2147483647 w 192"/>
              <a:gd name="T5" fmla="*/ 2147483647 h 91"/>
              <a:gd name="T6" fmla="*/ 2147483647 w 192"/>
              <a:gd name="T7" fmla="*/ 2147483647 h 91"/>
              <a:gd name="T8" fmla="*/ 2147483647 w 192"/>
              <a:gd name="T9" fmla="*/ 2147483647 h 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" h="91">
                <a:moveTo>
                  <a:pt x="0" y="25"/>
                </a:moveTo>
                <a:cubicBezTo>
                  <a:pt x="27" y="21"/>
                  <a:pt x="54" y="17"/>
                  <a:pt x="72" y="13"/>
                </a:cubicBezTo>
                <a:cubicBezTo>
                  <a:pt x="90" y="9"/>
                  <a:pt x="93" y="0"/>
                  <a:pt x="108" y="1"/>
                </a:cubicBezTo>
                <a:cubicBezTo>
                  <a:pt x="123" y="2"/>
                  <a:pt x="148" y="4"/>
                  <a:pt x="162" y="19"/>
                </a:cubicBezTo>
                <a:cubicBezTo>
                  <a:pt x="176" y="34"/>
                  <a:pt x="186" y="72"/>
                  <a:pt x="192" y="91"/>
                </a:cubicBezTo>
              </a:path>
            </a:pathLst>
          </a:cu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45" name="Freeform 57"/>
          <p:cNvSpPr>
            <a:spLocks/>
          </p:cNvSpPr>
          <p:nvPr/>
        </p:nvSpPr>
        <p:spPr bwMode="auto">
          <a:xfrm>
            <a:off x="2538413" y="6343650"/>
            <a:ext cx="809625" cy="125413"/>
          </a:xfrm>
          <a:custGeom>
            <a:avLst/>
            <a:gdLst>
              <a:gd name="T0" fmla="*/ 0 w 510"/>
              <a:gd name="T1" fmla="*/ 2147483647 h 79"/>
              <a:gd name="T2" fmla="*/ 2147483647 w 510"/>
              <a:gd name="T3" fmla="*/ 2147483647 h 79"/>
              <a:gd name="T4" fmla="*/ 2147483647 w 510"/>
              <a:gd name="T5" fmla="*/ 2147483647 h 79"/>
              <a:gd name="T6" fmla="*/ 2147483647 w 510"/>
              <a:gd name="T7" fmla="*/ 2147483647 h 79"/>
              <a:gd name="T8" fmla="*/ 2147483647 w 510"/>
              <a:gd name="T9" fmla="*/ 0 h 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0" h="79">
                <a:moveTo>
                  <a:pt x="0" y="78"/>
                </a:moveTo>
                <a:cubicBezTo>
                  <a:pt x="62" y="72"/>
                  <a:pt x="125" y="66"/>
                  <a:pt x="180" y="66"/>
                </a:cubicBezTo>
                <a:cubicBezTo>
                  <a:pt x="235" y="66"/>
                  <a:pt x="282" y="79"/>
                  <a:pt x="330" y="78"/>
                </a:cubicBezTo>
                <a:cubicBezTo>
                  <a:pt x="378" y="77"/>
                  <a:pt x="438" y="73"/>
                  <a:pt x="468" y="60"/>
                </a:cubicBezTo>
                <a:cubicBezTo>
                  <a:pt x="498" y="47"/>
                  <a:pt x="504" y="23"/>
                  <a:pt x="510" y="0"/>
                </a:cubicBezTo>
              </a:path>
            </a:pathLst>
          </a:cu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46" name="Text Box 58"/>
          <p:cNvSpPr txBox="1">
            <a:spLocks noChangeArrowheads="1"/>
          </p:cNvSpPr>
          <p:nvPr/>
        </p:nvSpPr>
        <p:spPr bwMode="auto">
          <a:xfrm>
            <a:off x="7566025" y="2655888"/>
            <a:ext cx="4254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(φ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)</a:t>
            </a: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421947" name="Text Box 59"/>
          <p:cNvSpPr txBox="1">
            <a:spLocks noChangeArrowheads="1"/>
          </p:cNvSpPr>
          <p:nvPr/>
        </p:nvSpPr>
        <p:spPr bwMode="auto">
          <a:xfrm>
            <a:off x="7564438" y="1870075"/>
            <a:ext cx="561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(φ’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)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421948" name="Oval 60"/>
          <p:cNvSpPr>
            <a:spLocks noChangeArrowheads="1"/>
          </p:cNvSpPr>
          <p:nvPr/>
        </p:nvSpPr>
        <p:spPr bwMode="auto">
          <a:xfrm>
            <a:off x="3001963" y="17303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49" name="Oval 61"/>
          <p:cNvSpPr>
            <a:spLocks noChangeArrowheads="1"/>
          </p:cNvSpPr>
          <p:nvPr/>
        </p:nvSpPr>
        <p:spPr bwMode="auto">
          <a:xfrm>
            <a:off x="3001963" y="597217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50" name="Line 62"/>
          <p:cNvSpPr>
            <a:spLocks noChangeShapeType="1"/>
          </p:cNvSpPr>
          <p:nvPr/>
        </p:nvSpPr>
        <p:spPr bwMode="auto">
          <a:xfrm>
            <a:off x="1619250" y="2967038"/>
            <a:ext cx="0" cy="81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1" name="Line 63"/>
          <p:cNvSpPr>
            <a:spLocks noChangeShapeType="1"/>
          </p:cNvSpPr>
          <p:nvPr/>
        </p:nvSpPr>
        <p:spPr bwMode="auto">
          <a:xfrm>
            <a:off x="2528888" y="2205038"/>
            <a:ext cx="0" cy="194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2" name="Line 64"/>
          <p:cNvSpPr>
            <a:spLocks noChangeShapeType="1"/>
          </p:cNvSpPr>
          <p:nvPr/>
        </p:nvSpPr>
        <p:spPr bwMode="auto">
          <a:xfrm>
            <a:off x="3810000" y="2971800"/>
            <a:ext cx="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3" name="Line 65"/>
          <p:cNvSpPr>
            <a:spLocks noChangeShapeType="1"/>
          </p:cNvSpPr>
          <p:nvPr/>
        </p:nvSpPr>
        <p:spPr bwMode="auto">
          <a:xfrm>
            <a:off x="5548313" y="2967038"/>
            <a:ext cx="0" cy="1203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4" name="Line 66"/>
          <p:cNvSpPr>
            <a:spLocks noChangeShapeType="1"/>
          </p:cNvSpPr>
          <p:nvPr/>
        </p:nvSpPr>
        <p:spPr bwMode="auto">
          <a:xfrm>
            <a:off x="6400800" y="2190750"/>
            <a:ext cx="0" cy="146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5" name="Line 67"/>
          <p:cNvSpPr>
            <a:spLocks noChangeShapeType="1"/>
          </p:cNvSpPr>
          <p:nvPr/>
        </p:nvSpPr>
        <p:spPr bwMode="auto">
          <a:xfrm>
            <a:off x="6958013" y="2976563"/>
            <a:ext cx="0" cy="688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6" name="Line 68"/>
          <p:cNvSpPr>
            <a:spLocks noChangeShapeType="1"/>
          </p:cNvSpPr>
          <p:nvPr/>
        </p:nvSpPr>
        <p:spPr bwMode="auto">
          <a:xfrm flipV="1">
            <a:off x="4614863" y="417512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7" name="Line 69"/>
          <p:cNvSpPr>
            <a:spLocks noChangeShapeType="1"/>
          </p:cNvSpPr>
          <p:nvPr/>
        </p:nvSpPr>
        <p:spPr bwMode="auto">
          <a:xfrm flipV="1">
            <a:off x="4614863" y="2947988"/>
            <a:ext cx="0" cy="127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58" name="Line 70"/>
          <p:cNvSpPr>
            <a:spLocks noChangeShapeType="1"/>
          </p:cNvSpPr>
          <p:nvPr/>
        </p:nvSpPr>
        <p:spPr bwMode="auto">
          <a:xfrm flipV="1">
            <a:off x="4238625" y="43418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59" name="Oval 71"/>
          <p:cNvSpPr>
            <a:spLocks noChangeArrowheads="1"/>
          </p:cNvSpPr>
          <p:nvPr/>
        </p:nvSpPr>
        <p:spPr bwMode="auto">
          <a:xfrm>
            <a:off x="1592263" y="29384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0" name="Oval 72"/>
          <p:cNvSpPr>
            <a:spLocks noChangeArrowheads="1"/>
          </p:cNvSpPr>
          <p:nvPr/>
        </p:nvSpPr>
        <p:spPr bwMode="auto">
          <a:xfrm>
            <a:off x="5510213" y="29289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1" name="Oval 73"/>
          <p:cNvSpPr>
            <a:spLocks noChangeArrowheads="1"/>
          </p:cNvSpPr>
          <p:nvPr/>
        </p:nvSpPr>
        <p:spPr bwMode="auto">
          <a:xfrm>
            <a:off x="3778250" y="29289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2" name="Oval 74"/>
          <p:cNvSpPr>
            <a:spLocks noChangeArrowheads="1"/>
          </p:cNvSpPr>
          <p:nvPr/>
        </p:nvSpPr>
        <p:spPr bwMode="auto">
          <a:xfrm>
            <a:off x="6934200" y="29321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3" name="Oval 75"/>
          <p:cNvSpPr>
            <a:spLocks noChangeArrowheads="1"/>
          </p:cNvSpPr>
          <p:nvPr/>
        </p:nvSpPr>
        <p:spPr bwMode="auto">
          <a:xfrm>
            <a:off x="2498725" y="21542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4" name="Oval 76"/>
          <p:cNvSpPr>
            <a:spLocks noChangeArrowheads="1"/>
          </p:cNvSpPr>
          <p:nvPr/>
        </p:nvSpPr>
        <p:spPr bwMode="auto">
          <a:xfrm>
            <a:off x="6356350" y="54451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5" name="Line 77"/>
          <p:cNvSpPr>
            <a:spLocks noChangeShapeType="1"/>
          </p:cNvSpPr>
          <p:nvPr/>
        </p:nvSpPr>
        <p:spPr bwMode="auto">
          <a:xfrm flipH="1">
            <a:off x="3914775" y="5010150"/>
            <a:ext cx="1250950" cy="14668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66" name="Oval 78"/>
          <p:cNvSpPr>
            <a:spLocks noChangeArrowheads="1"/>
          </p:cNvSpPr>
          <p:nvPr/>
        </p:nvSpPr>
        <p:spPr bwMode="auto">
          <a:xfrm>
            <a:off x="4579938" y="56070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7" name="Oval 79"/>
          <p:cNvSpPr>
            <a:spLocks noChangeArrowheads="1"/>
          </p:cNvSpPr>
          <p:nvPr/>
        </p:nvSpPr>
        <p:spPr bwMode="auto">
          <a:xfrm>
            <a:off x="4591050" y="29384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68" name="Line 80"/>
          <p:cNvSpPr>
            <a:spLocks noChangeShapeType="1"/>
          </p:cNvSpPr>
          <p:nvPr/>
        </p:nvSpPr>
        <p:spPr bwMode="auto">
          <a:xfrm flipH="1">
            <a:off x="3881438" y="5729288"/>
            <a:ext cx="1614487" cy="468312"/>
          </a:xfrm>
          <a:prstGeom prst="line">
            <a:avLst/>
          </a:prstGeom>
          <a:noFill/>
          <a:ln w="28575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69" name="Line 81"/>
          <p:cNvSpPr>
            <a:spLocks noChangeShapeType="1"/>
          </p:cNvSpPr>
          <p:nvPr/>
        </p:nvSpPr>
        <p:spPr bwMode="auto">
          <a:xfrm>
            <a:off x="2838450" y="5597525"/>
            <a:ext cx="1657350" cy="590550"/>
          </a:xfrm>
          <a:prstGeom prst="line">
            <a:avLst/>
          </a:prstGeom>
          <a:noFill/>
          <a:ln w="28575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970" name="Text Box 82"/>
          <p:cNvSpPr txBox="1">
            <a:spLocks noChangeArrowheads="1"/>
          </p:cNvSpPr>
          <p:nvPr/>
        </p:nvSpPr>
        <p:spPr bwMode="auto">
          <a:xfrm>
            <a:off x="4637088" y="26622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J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71" name="Text Box 83"/>
          <p:cNvSpPr txBox="1">
            <a:spLocks noChangeArrowheads="1"/>
          </p:cNvSpPr>
          <p:nvPr/>
        </p:nvSpPr>
        <p:spPr bwMode="auto">
          <a:xfrm>
            <a:off x="4403725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J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72" name="Oval 84"/>
          <p:cNvSpPr>
            <a:spLocks noChangeArrowheads="1"/>
          </p:cNvSpPr>
          <p:nvPr/>
        </p:nvSpPr>
        <p:spPr bwMode="auto">
          <a:xfrm>
            <a:off x="4203700" y="60594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73" name="Text Box 85"/>
          <p:cNvSpPr txBox="1">
            <a:spLocks noChangeArrowheads="1"/>
          </p:cNvSpPr>
          <p:nvPr/>
        </p:nvSpPr>
        <p:spPr bwMode="auto">
          <a:xfrm>
            <a:off x="3937000" y="57340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J’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74" name="Oval 86"/>
          <p:cNvSpPr>
            <a:spLocks noChangeArrowheads="1"/>
          </p:cNvSpPr>
          <p:nvPr/>
        </p:nvSpPr>
        <p:spPr bwMode="auto">
          <a:xfrm>
            <a:off x="4200525" y="21478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75" name="Oval 87"/>
          <p:cNvSpPr>
            <a:spLocks noChangeArrowheads="1"/>
          </p:cNvSpPr>
          <p:nvPr/>
        </p:nvSpPr>
        <p:spPr bwMode="auto">
          <a:xfrm>
            <a:off x="6362700" y="21526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76" name="Rectangle 88"/>
          <p:cNvSpPr>
            <a:spLocks noChangeArrowheads="1"/>
          </p:cNvSpPr>
          <p:nvPr/>
        </p:nvSpPr>
        <p:spPr bwMode="auto">
          <a:xfrm>
            <a:off x="71438" y="6505575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51. </a:t>
            </a:r>
            <a:r>
              <a:rPr lang="en-US" i="1" dirty="0" err="1">
                <a:latin typeface="Times New Roman" pitchFamily="18" charset="0"/>
              </a:rPr>
              <a:t>Vẽ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g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α(</a:t>
            </a:r>
            <a:r>
              <a:rPr lang="en-US" i="1" dirty="0" err="1">
                <a:latin typeface="Times New Roman" pitchFamily="18" charset="0"/>
              </a:rPr>
              <a:t>a,b</a:t>
            </a:r>
            <a:r>
              <a:rPr lang="en-US" i="1" dirty="0">
                <a:latin typeface="Times New Roman" pitchFamily="18" charset="0"/>
              </a:rPr>
              <a:t>)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β(</a:t>
            </a:r>
            <a:r>
              <a:rPr lang="en-US" i="1" dirty="0" err="1">
                <a:latin typeface="Times New Roman" pitchFamily="18" charset="0"/>
              </a:rPr>
              <a:t>c,d</a:t>
            </a:r>
            <a:r>
              <a:rPr lang="en-US" i="1" dirty="0">
                <a:latin typeface="Times New Roman" pitchFamily="18" charset="0"/>
              </a:rPr>
              <a:t>) </a:t>
            </a:r>
            <a:r>
              <a:rPr lang="en-US" i="1" dirty="0" err="1">
                <a:latin typeface="Times New Roman" pitchFamily="18" charset="0"/>
              </a:rPr>
              <a:t>bằng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phương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pháp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phụ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421977" name="Text Box 89"/>
          <p:cNvSpPr txBox="1">
            <a:spLocks noChangeArrowheads="1"/>
          </p:cNvSpPr>
          <p:nvPr/>
        </p:nvSpPr>
        <p:spPr bwMode="auto">
          <a:xfrm>
            <a:off x="4873625" y="3140075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78" name="Text Box 90"/>
          <p:cNvSpPr txBox="1">
            <a:spLocks noChangeArrowheads="1"/>
          </p:cNvSpPr>
          <p:nvPr/>
        </p:nvSpPr>
        <p:spPr bwMode="auto">
          <a:xfrm>
            <a:off x="4826000" y="4892675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79" name="Text Box 91"/>
          <p:cNvSpPr txBox="1">
            <a:spLocks noChangeArrowheads="1"/>
          </p:cNvSpPr>
          <p:nvPr/>
        </p:nvSpPr>
        <p:spPr bwMode="auto">
          <a:xfrm>
            <a:off x="2654300" y="2678113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663300"/>
                </a:solidFill>
                <a:latin typeface="Times New Roman" pitchFamily="18" charset="0"/>
              </a:rPr>
              <a:t>k</a:t>
            </a:r>
            <a:r>
              <a:rPr lang="en-US" b="1" i="1" baseline="-25000">
                <a:solidFill>
                  <a:srgbClr val="6633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80" name="Text Box 92"/>
          <p:cNvSpPr txBox="1">
            <a:spLocks noChangeArrowheads="1"/>
          </p:cNvSpPr>
          <p:nvPr/>
        </p:nvSpPr>
        <p:spPr bwMode="auto">
          <a:xfrm>
            <a:off x="2692400" y="4659313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663300"/>
                </a:solidFill>
                <a:latin typeface="Times New Roman" pitchFamily="18" charset="0"/>
              </a:rPr>
              <a:t>k</a:t>
            </a:r>
            <a:r>
              <a:rPr lang="en-US" b="1" i="1" baseline="-25000">
                <a:solidFill>
                  <a:srgbClr val="6633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81" name="Text Box 93"/>
          <p:cNvSpPr txBox="1">
            <a:spLocks noChangeArrowheads="1"/>
          </p:cNvSpPr>
          <p:nvPr/>
        </p:nvSpPr>
        <p:spPr bwMode="auto">
          <a:xfrm>
            <a:off x="2906713" y="188753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3366CC"/>
                </a:solidFill>
                <a:latin typeface="Times New Roman" pitchFamily="18" charset="0"/>
              </a:rPr>
              <a:t>k’</a:t>
            </a:r>
            <a:r>
              <a:rPr lang="en-US" b="1" i="1" baseline="-25000">
                <a:solidFill>
                  <a:srgbClr val="3366CC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82" name="Text Box 94"/>
          <p:cNvSpPr txBox="1">
            <a:spLocks noChangeArrowheads="1"/>
          </p:cNvSpPr>
          <p:nvPr/>
        </p:nvSpPr>
        <p:spPr bwMode="auto">
          <a:xfrm>
            <a:off x="2730500" y="529748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3366CC"/>
                </a:solidFill>
                <a:latin typeface="Times New Roman" pitchFamily="18" charset="0"/>
              </a:rPr>
              <a:t>k’</a:t>
            </a:r>
            <a:r>
              <a:rPr lang="en-US" b="1" i="1" baseline="-25000">
                <a:solidFill>
                  <a:srgbClr val="3366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83" name="Text Box 95"/>
          <p:cNvSpPr txBox="1">
            <a:spLocks noChangeArrowheads="1"/>
          </p:cNvSpPr>
          <p:nvPr/>
        </p:nvSpPr>
        <p:spPr bwMode="auto">
          <a:xfrm>
            <a:off x="6021388" y="2673350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6633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6633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84" name="Text Box 96"/>
          <p:cNvSpPr txBox="1">
            <a:spLocks noChangeArrowheads="1"/>
          </p:cNvSpPr>
          <p:nvPr/>
        </p:nvSpPr>
        <p:spPr bwMode="auto">
          <a:xfrm>
            <a:off x="6102350" y="493553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6633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6633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21985" name="Text Box 97"/>
          <p:cNvSpPr txBox="1">
            <a:spLocks noChangeArrowheads="1"/>
          </p:cNvSpPr>
          <p:nvPr/>
        </p:nvSpPr>
        <p:spPr bwMode="auto">
          <a:xfrm>
            <a:off x="5487988" y="186848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3366CC"/>
                </a:solidFill>
                <a:latin typeface="Times New Roman" pitchFamily="18" charset="0"/>
              </a:rPr>
              <a:t>l’</a:t>
            </a:r>
            <a:r>
              <a:rPr lang="en-US" b="1" i="1" baseline="-25000">
                <a:solidFill>
                  <a:srgbClr val="3366CC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1986" name="Text Box 98"/>
          <p:cNvSpPr txBox="1">
            <a:spLocks noChangeArrowheads="1"/>
          </p:cNvSpPr>
          <p:nvPr/>
        </p:nvSpPr>
        <p:spPr bwMode="auto">
          <a:xfrm>
            <a:off x="5426075" y="573563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3366CC"/>
                </a:solidFill>
                <a:latin typeface="Times New Roman" pitchFamily="18" charset="0"/>
              </a:rPr>
              <a:t>l’</a:t>
            </a:r>
            <a:r>
              <a:rPr lang="en-US" b="1" i="1" baseline="-25000">
                <a:solidFill>
                  <a:srgbClr val="3366CC"/>
                </a:solidFill>
                <a:latin typeface="Times New Roman" pitchFamily="18" charset="0"/>
              </a:rPr>
              <a:t>1</a:t>
            </a:r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738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42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42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421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42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42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42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42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42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42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42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42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42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42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"/>
                                        <p:tgtEl>
                                          <p:spTgt spid="42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42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42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421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42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42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42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500"/>
                                        <p:tgtEl>
                                          <p:spTgt spid="42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500"/>
                                        <p:tgtEl>
                                          <p:spTgt spid="42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500"/>
                                        <p:tgtEl>
                                          <p:spTgt spid="42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500"/>
                                        <p:tgtEl>
                                          <p:spTgt spid="42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500"/>
                                        <p:tgtEl>
                                          <p:spTgt spid="42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3" dur="500"/>
                                        <p:tgtEl>
                                          <p:spTgt spid="421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500"/>
                                        <p:tgtEl>
                                          <p:spTgt spid="42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500"/>
                                        <p:tgtEl>
                                          <p:spTgt spid="42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500"/>
                                        <p:tgtEl>
                                          <p:spTgt spid="42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9" dur="500"/>
                                        <p:tgtEl>
                                          <p:spTgt spid="4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4" dur="500"/>
                                        <p:tgtEl>
                                          <p:spTgt spid="42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8" dur="500"/>
                                        <p:tgtEl>
                                          <p:spTgt spid="42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3" dur="500"/>
                                        <p:tgtEl>
                                          <p:spTgt spid="42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7" dur="500"/>
                                        <p:tgtEl>
                                          <p:spTgt spid="42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1" dur="500"/>
                                        <p:tgtEl>
                                          <p:spTgt spid="42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5" dur="500"/>
                                        <p:tgtEl>
                                          <p:spTgt spid="42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9" dur="500"/>
                                        <p:tgtEl>
                                          <p:spTgt spid="42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3" dur="500"/>
                                        <p:tgtEl>
                                          <p:spTgt spid="42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500"/>
                                        <p:tgtEl>
                                          <p:spTgt spid="42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"/>
                                        <p:tgtEl>
                                          <p:spTgt spid="421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500"/>
                                        <p:tgtEl>
                                          <p:spTgt spid="421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2" dur="500"/>
                                        <p:tgtEl>
                                          <p:spTgt spid="42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500"/>
                                        <p:tgtEl>
                                          <p:spTgt spid="42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"/>
                                        <p:tgtEl>
                                          <p:spTgt spid="42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42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42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42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7" dur="500"/>
                                        <p:tgtEl>
                                          <p:spTgt spid="42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421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42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"/>
                                        <p:tgtEl>
                                          <p:spTgt spid="42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5" dur="500"/>
                                        <p:tgtEl>
                                          <p:spTgt spid="42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9" dur="500"/>
                                        <p:tgtEl>
                                          <p:spTgt spid="42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3" dur="500"/>
                                        <p:tgtEl>
                                          <p:spTgt spid="42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7" dur="500"/>
                                        <p:tgtEl>
                                          <p:spTgt spid="42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500"/>
                                        <p:tgtEl>
                                          <p:spTgt spid="42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5" dur="500"/>
                                        <p:tgtEl>
                                          <p:spTgt spid="42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0" dur="500"/>
                                        <p:tgtEl>
                                          <p:spTgt spid="42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4" dur="500"/>
                                        <p:tgtEl>
                                          <p:spTgt spid="42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8" dur="500"/>
                                        <p:tgtEl>
                                          <p:spTgt spid="42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3" dur="500"/>
                                        <p:tgtEl>
                                          <p:spTgt spid="42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7" dur="500"/>
                                        <p:tgtEl>
                                          <p:spTgt spid="42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1" dur="500"/>
                                        <p:tgtEl>
                                          <p:spTgt spid="42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5" dur="500"/>
                                        <p:tgtEl>
                                          <p:spTgt spid="42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9" dur="500"/>
                                        <p:tgtEl>
                                          <p:spTgt spid="42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3" dur="500"/>
                                        <p:tgtEl>
                                          <p:spTgt spid="42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8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2" dur="500"/>
                                        <p:tgtEl>
                                          <p:spTgt spid="42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 nodeType="clickPar">
                      <p:stCondLst>
                        <p:cond delay="indefinite"/>
                      </p:stCondLst>
                      <p:childTnLst>
                        <p:par>
                          <p:cTn id="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7" dur="500"/>
                                        <p:tgtEl>
                                          <p:spTgt spid="42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1" dur="500"/>
                                        <p:tgtEl>
                                          <p:spTgt spid="42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animBg="1"/>
      <p:bldP spid="421892" grpId="0" animBg="1"/>
      <p:bldP spid="421893" grpId="0" animBg="1"/>
      <p:bldP spid="421894" grpId="0" animBg="1"/>
      <p:bldP spid="421895" grpId="0"/>
      <p:bldP spid="421896" grpId="0"/>
      <p:bldP spid="421897" grpId="0"/>
      <p:bldP spid="421898" grpId="0" animBg="1"/>
      <p:bldP spid="421899" grpId="0"/>
      <p:bldP spid="421900" grpId="0"/>
      <p:bldP spid="421901" grpId="0"/>
      <p:bldP spid="421902" grpId="0" animBg="1"/>
      <p:bldP spid="421903" grpId="0"/>
      <p:bldP spid="421904" grpId="0"/>
      <p:bldP spid="421905" grpId="0" animBg="1"/>
      <p:bldP spid="421906" grpId="0" animBg="1"/>
      <p:bldP spid="421907" grpId="0" animBg="1"/>
      <p:bldP spid="421908" grpId="0" animBg="1"/>
      <p:bldP spid="421909" grpId="0" animBg="1"/>
      <p:bldP spid="421910" grpId="0" animBg="1"/>
      <p:bldP spid="421911" grpId="0" animBg="1"/>
      <p:bldP spid="421912" grpId="0" animBg="1"/>
      <p:bldP spid="421913" grpId="0" animBg="1"/>
      <p:bldP spid="421914" grpId="0" animBg="1"/>
      <p:bldP spid="421915" grpId="0" animBg="1"/>
      <p:bldP spid="421916" grpId="0" animBg="1"/>
      <p:bldP spid="421917" grpId="0" animBg="1"/>
      <p:bldP spid="421918" grpId="0" animBg="1"/>
      <p:bldP spid="421919" grpId="0"/>
      <p:bldP spid="421920" grpId="0" animBg="1"/>
      <p:bldP spid="421921" grpId="0" animBg="1"/>
      <p:bldP spid="421922" grpId="0" animBg="1"/>
      <p:bldP spid="421923" grpId="0" animBg="1"/>
      <p:bldP spid="421924" grpId="0" animBg="1"/>
      <p:bldP spid="421925" grpId="0" animBg="1"/>
      <p:bldP spid="421926" grpId="0" animBg="1"/>
      <p:bldP spid="421927" grpId="0" animBg="1"/>
      <p:bldP spid="421928" grpId="0" animBg="1"/>
      <p:bldP spid="421929" grpId="0" animBg="1"/>
      <p:bldP spid="421930" grpId="0"/>
      <p:bldP spid="421931" grpId="0"/>
      <p:bldP spid="421932" grpId="0"/>
      <p:bldP spid="421933" grpId="0"/>
      <p:bldP spid="421934" grpId="0"/>
      <p:bldP spid="421935" grpId="0"/>
      <p:bldP spid="421936" grpId="0"/>
      <p:bldP spid="421937" grpId="0"/>
      <p:bldP spid="421938" grpId="0"/>
      <p:bldP spid="421939" grpId="0"/>
      <p:bldP spid="421940" grpId="0"/>
      <p:bldP spid="421941" grpId="0"/>
      <p:bldP spid="421942" grpId="0" animBg="1"/>
      <p:bldP spid="421943" grpId="0"/>
      <p:bldP spid="421944" grpId="0" animBg="1"/>
      <p:bldP spid="421945" grpId="0" animBg="1"/>
      <p:bldP spid="421946" grpId="0"/>
      <p:bldP spid="421947" grpId="0"/>
      <p:bldP spid="421948" grpId="0" animBg="1"/>
      <p:bldP spid="421949" grpId="0" animBg="1"/>
      <p:bldP spid="421950" grpId="0" animBg="1"/>
      <p:bldP spid="421951" grpId="0" animBg="1"/>
      <p:bldP spid="421952" grpId="0" animBg="1"/>
      <p:bldP spid="421953" grpId="0" animBg="1"/>
      <p:bldP spid="421954" grpId="0" animBg="1"/>
      <p:bldP spid="421955" grpId="0" animBg="1"/>
      <p:bldP spid="421956" grpId="0" animBg="1"/>
      <p:bldP spid="421957" grpId="0" animBg="1"/>
      <p:bldP spid="421958" grpId="0" animBg="1"/>
      <p:bldP spid="421959" grpId="0" animBg="1"/>
      <p:bldP spid="421960" grpId="0" animBg="1"/>
      <p:bldP spid="421961" grpId="0" animBg="1"/>
      <p:bldP spid="421962" grpId="0" animBg="1"/>
      <p:bldP spid="421963" grpId="0" animBg="1"/>
      <p:bldP spid="421964" grpId="0" animBg="1"/>
      <p:bldP spid="421965" grpId="0" animBg="1"/>
      <p:bldP spid="421966" grpId="0" animBg="1"/>
      <p:bldP spid="421967" grpId="0" animBg="1"/>
      <p:bldP spid="421968" grpId="0" animBg="1"/>
      <p:bldP spid="421969" grpId="0" animBg="1"/>
      <p:bldP spid="421970" grpId="0"/>
      <p:bldP spid="421971" grpId="0"/>
      <p:bldP spid="421972" grpId="0" animBg="1"/>
      <p:bldP spid="421973" grpId="0"/>
      <p:bldP spid="421974" grpId="0" animBg="1"/>
      <p:bldP spid="421975" grpId="0" animBg="1"/>
      <p:bldP spid="421976" grpId="0"/>
      <p:bldP spid="421977" grpId="0"/>
      <p:bldP spid="421978" grpId="0"/>
      <p:bldP spid="421982" grpId="0"/>
      <p:bldP spid="421983" grpId="0"/>
      <p:bldP spid="421984" grpId="0"/>
      <p:bldP spid="4219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76200" y="1027112"/>
            <a:ext cx="45180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4.10-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409627" name="Rectangle 27"/>
          <p:cNvSpPr>
            <a:spLocks noChangeArrowheads="1"/>
          </p:cNvSpPr>
          <p:nvPr/>
        </p:nvSpPr>
        <p:spPr bwMode="auto">
          <a:xfrm>
            <a:off x="76200" y="1614488"/>
            <a:ext cx="4238625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biệt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cắt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b="1" dirty="0" err="1">
                <a:latin typeface="Times New Roman" pitchFamily="18" charset="0"/>
              </a:rPr>
              <a:t>Hãy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(α)</a:t>
            </a:r>
            <a:r>
              <a:rPr lang="en-US" dirty="0">
                <a:latin typeface="Times New Roman" pitchFamily="18" charset="0"/>
              </a:rPr>
              <a:t> . </a:t>
            </a:r>
            <a:r>
              <a:rPr lang="en-US" b="1" dirty="0">
                <a:latin typeface="Times New Roman" pitchFamily="18" charset="0"/>
              </a:rPr>
              <a:t>Cho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vuông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góc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P</a:t>
            </a:r>
            <a:r>
              <a:rPr lang="en-US" b="1" baseline="-25000" dirty="0">
                <a:latin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α(</a:t>
            </a:r>
            <a:r>
              <a:rPr lang="en-US" b="1" dirty="0" err="1">
                <a:latin typeface="Times New Roman" pitchFamily="18" charset="0"/>
              </a:rPr>
              <a:t>a,b</a:t>
            </a:r>
            <a:r>
              <a:rPr lang="en-US" b="1" dirty="0">
                <a:latin typeface="Times New Roman" pitchFamily="18" charset="0"/>
              </a:rPr>
              <a:t>).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- l </a:t>
            </a:r>
            <a:r>
              <a:rPr lang="en-US" sz="1600" dirty="0">
                <a:latin typeface="Symbol" pitchFamily="18" charset="2"/>
              </a:rPr>
              <a:t>^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i="1" dirty="0">
                <a:latin typeface="Times New Roman" pitchFamily="18" charset="0"/>
              </a:rPr>
              <a:t>≡ l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</a:rPr>
              <a:t> 2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(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i="1" dirty="0">
                <a:latin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≡ </a:t>
            </a:r>
            <a:r>
              <a:rPr lang="en-US" i="1">
                <a:latin typeface="Times New Roman" pitchFamily="18" charset="0"/>
              </a:rPr>
              <a:t>l’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 i="1">
                <a:latin typeface="Arial" pitchFamily="34" charset="0"/>
                <a:cs typeface="Arial" pitchFamily="34" charset="0"/>
              </a:rPr>
              <a:t>x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409628" name="Text Box 28"/>
          <p:cNvSpPr txBox="1">
            <a:spLocks noChangeArrowheads="1"/>
          </p:cNvSpPr>
          <p:nvPr/>
        </p:nvSpPr>
        <p:spPr bwMode="auto">
          <a:xfrm>
            <a:off x="6262688" y="5386388"/>
            <a:ext cx="54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09629" name="Line 29"/>
          <p:cNvSpPr>
            <a:spLocks noChangeShapeType="1"/>
          </p:cNvSpPr>
          <p:nvPr/>
        </p:nvSpPr>
        <p:spPr bwMode="auto">
          <a:xfrm>
            <a:off x="4672013" y="3735388"/>
            <a:ext cx="408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0" name="Line 30"/>
          <p:cNvSpPr>
            <a:spLocks noChangeShapeType="1"/>
          </p:cNvSpPr>
          <p:nvPr/>
        </p:nvSpPr>
        <p:spPr bwMode="auto">
          <a:xfrm flipV="1">
            <a:off x="5915025" y="4933950"/>
            <a:ext cx="2616200" cy="1190625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1" name="Line 31"/>
          <p:cNvSpPr>
            <a:spLocks noChangeShapeType="1"/>
          </p:cNvSpPr>
          <p:nvPr/>
        </p:nvSpPr>
        <p:spPr bwMode="auto">
          <a:xfrm>
            <a:off x="5278438" y="4471988"/>
            <a:ext cx="3036887" cy="15668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2" name="Rectangle 32"/>
          <p:cNvSpPr>
            <a:spLocks noChangeArrowheads="1"/>
          </p:cNvSpPr>
          <p:nvPr/>
        </p:nvSpPr>
        <p:spPr bwMode="auto">
          <a:xfrm>
            <a:off x="7532688" y="3829050"/>
            <a:ext cx="447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990099"/>
                </a:solidFill>
                <a:latin typeface="Times New Roman" pitchFamily="18" charset="0"/>
              </a:rPr>
              <a:t>a</a:t>
            </a:r>
            <a:r>
              <a:rPr lang="en-US" b="1" i="1" baseline="-25000">
                <a:solidFill>
                  <a:srgbClr val="99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09633" name="Text Box 33"/>
          <p:cNvSpPr txBox="1">
            <a:spLocks noChangeArrowheads="1"/>
          </p:cNvSpPr>
          <p:nvPr/>
        </p:nvSpPr>
        <p:spPr bwMode="auto">
          <a:xfrm>
            <a:off x="6416675" y="2092325"/>
            <a:ext cx="7540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l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 </a:t>
            </a:r>
          </a:p>
        </p:txBody>
      </p:sp>
      <p:sp>
        <p:nvSpPr>
          <p:cNvPr id="409634" name="Line 34"/>
          <p:cNvSpPr>
            <a:spLocks noChangeShapeType="1"/>
          </p:cNvSpPr>
          <p:nvPr/>
        </p:nvSpPr>
        <p:spPr bwMode="auto">
          <a:xfrm>
            <a:off x="6492875" y="2466975"/>
            <a:ext cx="0" cy="264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5" name="Text Box 35"/>
          <p:cNvSpPr txBox="1">
            <a:spLocks noChangeArrowheads="1"/>
          </p:cNvSpPr>
          <p:nvPr/>
        </p:nvSpPr>
        <p:spPr bwMode="auto">
          <a:xfrm>
            <a:off x="8380413" y="3446463"/>
            <a:ext cx="358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409636" name="Text Box 36"/>
          <p:cNvSpPr txBox="1">
            <a:spLocks noChangeArrowheads="1"/>
          </p:cNvSpPr>
          <p:nvPr/>
        </p:nvSpPr>
        <p:spPr bwMode="auto">
          <a:xfrm>
            <a:off x="5946775" y="2097088"/>
            <a:ext cx="687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2 </a:t>
            </a:r>
            <a:r>
              <a:rPr lang="en-US" i="1">
                <a:latin typeface="Times New Roman" pitchFamily="18" charset="0"/>
              </a:rPr>
              <a:t>≡</a:t>
            </a:r>
          </a:p>
        </p:txBody>
      </p:sp>
      <p:sp>
        <p:nvSpPr>
          <p:cNvPr id="409637" name="Line 37"/>
          <p:cNvSpPr>
            <a:spLocks noChangeShapeType="1"/>
          </p:cNvSpPr>
          <p:nvPr/>
        </p:nvSpPr>
        <p:spPr bwMode="auto">
          <a:xfrm flipV="1">
            <a:off x="4735513" y="1652588"/>
            <a:ext cx="3617912" cy="157321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8" name="Text Box 38"/>
          <p:cNvSpPr txBox="1">
            <a:spLocks noChangeArrowheads="1"/>
          </p:cNvSpPr>
          <p:nvPr/>
        </p:nvSpPr>
        <p:spPr bwMode="auto">
          <a:xfrm>
            <a:off x="6219825" y="501173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9639" name="Oval 39"/>
          <p:cNvSpPr>
            <a:spLocks noChangeArrowheads="1"/>
          </p:cNvSpPr>
          <p:nvPr/>
        </p:nvSpPr>
        <p:spPr bwMode="auto">
          <a:xfrm>
            <a:off x="6454775" y="2424113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0" name="Line 40"/>
          <p:cNvSpPr>
            <a:spLocks noChangeShapeType="1"/>
          </p:cNvSpPr>
          <p:nvPr/>
        </p:nvSpPr>
        <p:spPr bwMode="auto">
          <a:xfrm flipV="1">
            <a:off x="5092700" y="3906838"/>
            <a:ext cx="2614613" cy="1192212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1" name="Rectangle 41"/>
          <p:cNvSpPr>
            <a:spLocks noChangeArrowheads="1"/>
          </p:cNvSpPr>
          <p:nvPr/>
        </p:nvSpPr>
        <p:spPr bwMode="auto">
          <a:xfrm>
            <a:off x="8356600" y="4903788"/>
            <a:ext cx="447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990099"/>
                </a:solidFill>
                <a:latin typeface="Times New Roman" pitchFamily="18" charset="0"/>
              </a:rPr>
              <a:t>b</a:t>
            </a:r>
            <a:r>
              <a:rPr lang="en-US" b="1" i="1" baseline="-25000">
                <a:solidFill>
                  <a:srgbClr val="990099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09642" name="Line 42"/>
          <p:cNvSpPr>
            <a:spLocks noChangeShapeType="1"/>
          </p:cNvSpPr>
          <p:nvPr/>
        </p:nvSpPr>
        <p:spPr bwMode="auto">
          <a:xfrm flipV="1">
            <a:off x="5819775" y="3603625"/>
            <a:ext cx="0" cy="1131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3" name="Line 43"/>
          <p:cNvSpPr>
            <a:spLocks noChangeShapeType="1"/>
          </p:cNvSpPr>
          <p:nvPr/>
        </p:nvSpPr>
        <p:spPr bwMode="auto">
          <a:xfrm flipV="1">
            <a:off x="7275513" y="3435350"/>
            <a:ext cx="0" cy="2084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4" name="Line 44"/>
          <p:cNvSpPr>
            <a:spLocks noChangeShapeType="1"/>
          </p:cNvSpPr>
          <p:nvPr/>
        </p:nvSpPr>
        <p:spPr bwMode="auto">
          <a:xfrm>
            <a:off x="6361113" y="1082675"/>
            <a:ext cx="1714500" cy="1960563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5" name="Line 45"/>
          <p:cNvSpPr>
            <a:spLocks noChangeShapeType="1"/>
          </p:cNvSpPr>
          <p:nvPr/>
        </p:nvSpPr>
        <p:spPr bwMode="auto">
          <a:xfrm>
            <a:off x="4883150" y="1689100"/>
            <a:ext cx="1712913" cy="1960563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6" name="Rectangle 46"/>
          <p:cNvSpPr>
            <a:spLocks noChangeArrowheads="1"/>
          </p:cNvSpPr>
          <p:nvPr/>
        </p:nvSpPr>
        <p:spPr bwMode="auto">
          <a:xfrm>
            <a:off x="5000625" y="1573213"/>
            <a:ext cx="4476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990099"/>
                </a:solidFill>
                <a:latin typeface="Times New Roman" pitchFamily="18" charset="0"/>
              </a:rPr>
              <a:t>a</a:t>
            </a:r>
            <a:r>
              <a:rPr lang="en-US" b="1" i="1" baseline="-25000">
                <a:solidFill>
                  <a:srgbClr val="99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09647" name="Rectangle 47"/>
          <p:cNvSpPr>
            <a:spLocks noChangeArrowheads="1"/>
          </p:cNvSpPr>
          <p:nvPr/>
        </p:nvSpPr>
        <p:spPr bwMode="auto">
          <a:xfrm>
            <a:off x="6467475" y="955675"/>
            <a:ext cx="4476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990099"/>
                </a:solidFill>
                <a:latin typeface="Times New Roman" pitchFamily="18" charset="0"/>
              </a:rPr>
              <a:t>b</a:t>
            </a:r>
            <a:r>
              <a:rPr lang="en-US" b="1" i="1" baseline="-25000">
                <a:solidFill>
                  <a:srgbClr val="990099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09648" name="Line 48"/>
          <p:cNvSpPr>
            <a:spLocks noChangeShapeType="1"/>
          </p:cNvSpPr>
          <p:nvPr/>
        </p:nvSpPr>
        <p:spPr bwMode="auto">
          <a:xfrm>
            <a:off x="6492875" y="4154488"/>
            <a:ext cx="0" cy="21066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9" name="Oval 49"/>
          <p:cNvSpPr>
            <a:spLocks noChangeArrowheads="1"/>
          </p:cNvSpPr>
          <p:nvPr/>
        </p:nvSpPr>
        <p:spPr bwMode="auto">
          <a:xfrm>
            <a:off x="6448425" y="5064125"/>
            <a:ext cx="90488" cy="904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0" name="Oval 50"/>
          <p:cNvSpPr>
            <a:spLocks noChangeArrowheads="1"/>
          </p:cNvSpPr>
          <p:nvPr/>
        </p:nvSpPr>
        <p:spPr bwMode="auto">
          <a:xfrm>
            <a:off x="7240588" y="5461000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1" name="Oval 51"/>
          <p:cNvSpPr>
            <a:spLocks noChangeArrowheads="1"/>
          </p:cNvSpPr>
          <p:nvPr/>
        </p:nvSpPr>
        <p:spPr bwMode="auto">
          <a:xfrm>
            <a:off x="5784850" y="4713288"/>
            <a:ext cx="88900" cy="904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3" name="Text Box 53"/>
          <p:cNvSpPr txBox="1">
            <a:spLocks noChangeArrowheads="1"/>
          </p:cNvSpPr>
          <p:nvPr/>
        </p:nvSpPr>
        <p:spPr bwMode="auto">
          <a:xfrm>
            <a:off x="7850188" y="1506538"/>
            <a:ext cx="7540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l’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09654" name="Text Box 54"/>
          <p:cNvSpPr txBox="1">
            <a:spLocks noChangeArrowheads="1"/>
          </p:cNvSpPr>
          <p:nvPr/>
        </p:nvSpPr>
        <p:spPr bwMode="auto">
          <a:xfrm>
            <a:off x="7843838" y="5510213"/>
            <a:ext cx="54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6600"/>
                </a:solidFill>
                <a:latin typeface="Times New Roman" pitchFamily="18" charset="0"/>
              </a:rPr>
              <a:t>l’</a:t>
            </a:r>
            <a:r>
              <a:rPr lang="en-US" b="1" i="1" baseline="-2500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US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09655" name="Line 55"/>
          <p:cNvSpPr>
            <a:spLocks noChangeShapeType="1"/>
          </p:cNvSpPr>
          <p:nvPr/>
        </p:nvSpPr>
        <p:spPr bwMode="auto">
          <a:xfrm flipV="1">
            <a:off x="5818188" y="2752725"/>
            <a:ext cx="0" cy="882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6" name="Line 56"/>
          <p:cNvSpPr>
            <a:spLocks noChangeShapeType="1"/>
          </p:cNvSpPr>
          <p:nvPr/>
        </p:nvSpPr>
        <p:spPr bwMode="auto">
          <a:xfrm flipV="1">
            <a:off x="7273925" y="2133600"/>
            <a:ext cx="0" cy="1354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7" name="Oval 57"/>
          <p:cNvSpPr>
            <a:spLocks noChangeArrowheads="1"/>
          </p:cNvSpPr>
          <p:nvPr/>
        </p:nvSpPr>
        <p:spPr bwMode="auto">
          <a:xfrm>
            <a:off x="7226300" y="2085975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8" name="Oval 58"/>
          <p:cNvSpPr>
            <a:spLocks noChangeArrowheads="1"/>
          </p:cNvSpPr>
          <p:nvPr/>
        </p:nvSpPr>
        <p:spPr bwMode="auto">
          <a:xfrm>
            <a:off x="5776913" y="2705100"/>
            <a:ext cx="90487" cy="904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9" name="Text Box 59"/>
          <p:cNvSpPr txBox="1">
            <a:spLocks noChangeArrowheads="1"/>
          </p:cNvSpPr>
          <p:nvPr/>
        </p:nvSpPr>
        <p:spPr bwMode="auto">
          <a:xfrm>
            <a:off x="5762625" y="4792663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9660" name="Text Box 60"/>
          <p:cNvSpPr txBox="1">
            <a:spLocks noChangeArrowheads="1"/>
          </p:cNvSpPr>
          <p:nvPr/>
        </p:nvSpPr>
        <p:spPr bwMode="auto">
          <a:xfrm>
            <a:off x="7219950" y="552608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09661" name="Text Box 61"/>
          <p:cNvSpPr txBox="1">
            <a:spLocks noChangeArrowheads="1"/>
          </p:cNvSpPr>
          <p:nvPr/>
        </p:nvSpPr>
        <p:spPr bwMode="auto">
          <a:xfrm>
            <a:off x="5457825" y="2563813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09662" name="Text Box 62"/>
          <p:cNvSpPr txBox="1">
            <a:spLocks noChangeArrowheads="1"/>
          </p:cNvSpPr>
          <p:nvPr/>
        </p:nvSpPr>
        <p:spPr bwMode="auto">
          <a:xfrm>
            <a:off x="7229475" y="1792288"/>
            <a:ext cx="358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8" name="Rectangle 117"/>
          <p:cNvSpPr>
            <a:spLocks noChangeArrowheads="1"/>
          </p:cNvSpPr>
          <p:nvPr/>
        </p:nvSpPr>
        <p:spPr bwMode="auto">
          <a:xfrm>
            <a:off x="4935538" y="6248400"/>
            <a:ext cx="3959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52.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(</a:t>
            </a:r>
            <a:r>
              <a:rPr lang="en-US" i="1" dirty="0" err="1">
                <a:latin typeface="Times New Roman" pitchFamily="18" charset="0"/>
              </a:rPr>
              <a:t>a,b</a:t>
            </a:r>
            <a:r>
              <a:rPr lang="en-US" i="1" dirty="0">
                <a:latin typeface="Times New Roman" pitchFamily="18" charset="0"/>
              </a:rPr>
              <a:t>)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80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40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0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40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0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40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40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40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40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40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40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40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0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40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500"/>
                                        <p:tgtEl>
                                          <p:spTgt spid="40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40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7" dur="500"/>
                                        <p:tgtEl>
                                          <p:spTgt spid="409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1" dur="500"/>
                                        <p:tgtEl>
                                          <p:spTgt spid="40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409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40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0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8" grpId="0"/>
      <p:bldP spid="409629" grpId="0" animBg="1"/>
      <p:bldP spid="409630" grpId="0" animBg="1"/>
      <p:bldP spid="409631" grpId="0" animBg="1"/>
      <p:bldP spid="409632" grpId="0"/>
      <p:bldP spid="409633" grpId="0"/>
      <p:bldP spid="409634" grpId="0" animBg="1"/>
      <p:bldP spid="409635" grpId="0"/>
      <p:bldP spid="409636" grpId="0"/>
      <p:bldP spid="409637" grpId="0" animBg="1"/>
      <p:bldP spid="409638" grpId="0"/>
      <p:bldP spid="409639" grpId="0" animBg="1"/>
      <p:bldP spid="409640" grpId="0" animBg="1"/>
      <p:bldP spid="409641" grpId="0"/>
      <p:bldP spid="409642" grpId="0" animBg="1"/>
      <p:bldP spid="409643" grpId="0" animBg="1"/>
      <p:bldP spid="409644" grpId="0" animBg="1"/>
      <p:bldP spid="409645" grpId="0" animBg="1"/>
      <p:bldP spid="409646" grpId="0"/>
      <p:bldP spid="409647" grpId="0"/>
      <p:bldP spid="409648" grpId="0" animBg="1"/>
      <p:bldP spid="409649" grpId="0" animBg="1"/>
      <p:bldP spid="409650" grpId="0" animBg="1"/>
      <p:bldP spid="409651" grpId="0" animBg="1"/>
      <p:bldP spid="409653" grpId="0"/>
      <p:bldP spid="409654" grpId="0"/>
      <p:bldP spid="409655" grpId="0" animBg="1"/>
      <p:bldP spid="409656" grpId="0" animBg="1"/>
      <p:bldP spid="409657" grpId="0" animBg="1"/>
      <p:bldP spid="409658" grpId="0" animBg="1"/>
      <p:bldP spid="409659" grpId="0"/>
      <p:bldP spid="409660" grpId="0"/>
      <p:bldP spid="409661" grpId="0"/>
      <p:bldP spid="40966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76200" y="1027112"/>
            <a:ext cx="45180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4.10-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409627" name="Rectangle 27"/>
          <p:cNvSpPr>
            <a:spLocks noChangeArrowheads="1"/>
          </p:cNvSpPr>
          <p:nvPr/>
        </p:nvSpPr>
        <p:spPr bwMode="auto">
          <a:xfrm>
            <a:off x="76200" y="1614488"/>
            <a:ext cx="4238625" cy="3127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biệt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cắt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b="1" dirty="0" err="1">
                <a:latin typeface="Times New Roman" pitchFamily="18" charset="0"/>
              </a:rPr>
              <a:t>Hãy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đứng</a:t>
            </a:r>
            <a:r>
              <a:rPr lang="en-US" b="1" dirty="0">
                <a:latin typeface="Times New Roman" pitchFamily="18" charset="0"/>
              </a:rPr>
              <a:t> α</a:t>
            </a:r>
            <a:r>
              <a:rPr lang="en-US" b="1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.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-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2 </a:t>
            </a:r>
            <a:r>
              <a:rPr lang="en-US" i="1" dirty="0">
                <a:latin typeface="Times New Roman" pitchFamily="18" charset="0"/>
              </a:rPr>
              <a:t>= </a:t>
            </a:r>
            <a:r>
              <a:rPr lang="el-GR" i="1" dirty="0">
                <a:latin typeface="Times New Roman" pitchFamily="18" charset="0"/>
              </a:rPr>
              <a:t>α</a:t>
            </a:r>
            <a:r>
              <a:rPr lang="en-US" i="1" baseline="-25000">
                <a:latin typeface="Times New Roman" pitchFamily="18" charset="0"/>
              </a:rPr>
              <a:t>2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 i="1" baseline="-2500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          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i="1" dirty="0">
                <a:latin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thuộc</a:t>
            </a:r>
            <a:r>
              <a:rPr lang="en-US" i="1" dirty="0">
                <a:latin typeface="Times New Roman" pitchFamily="18" charset="0"/>
              </a:rPr>
              <a:t> l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8" name="Rectangle 117"/>
          <p:cNvSpPr>
            <a:spLocks noChangeArrowheads="1"/>
          </p:cNvSpPr>
          <p:nvPr/>
        </p:nvSpPr>
        <p:spPr bwMode="auto">
          <a:xfrm>
            <a:off x="4841875" y="5584825"/>
            <a:ext cx="3959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53.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(</a:t>
            </a:r>
            <a:r>
              <a:rPr lang="en-US" i="1" dirty="0" err="1">
                <a:latin typeface="Times New Roman" pitchFamily="18" charset="0"/>
              </a:rPr>
              <a:t>a,b</a:t>
            </a:r>
            <a:r>
              <a:rPr lang="en-US" i="1" dirty="0">
                <a:latin typeface="Times New Roman" pitchFamily="18" charset="0"/>
              </a:rPr>
              <a:t>)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" name="Line 3"/>
          <p:cNvSpPr>
            <a:spLocks noChangeShapeType="1"/>
          </p:cNvSpPr>
          <p:nvPr/>
        </p:nvSpPr>
        <p:spPr bwMode="auto">
          <a:xfrm>
            <a:off x="3686175" y="3924300"/>
            <a:ext cx="52562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3933825" y="3657600"/>
            <a:ext cx="4095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x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43" name="Line 6"/>
          <p:cNvSpPr>
            <a:spLocks noChangeShapeType="1"/>
          </p:cNvSpPr>
          <p:nvPr/>
        </p:nvSpPr>
        <p:spPr bwMode="auto">
          <a:xfrm flipV="1">
            <a:off x="4800600" y="1398588"/>
            <a:ext cx="2878138" cy="1954212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5476875" y="2405063"/>
            <a:ext cx="7350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47" name="Line 10"/>
          <p:cNvSpPr>
            <a:spLocks noChangeShapeType="1"/>
          </p:cNvSpPr>
          <p:nvPr/>
        </p:nvSpPr>
        <p:spPr bwMode="auto">
          <a:xfrm>
            <a:off x="6705600" y="2044700"/>
            <a:ext cx="0" cy="146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543675" y="1711325"/>
            <a:ext cx="4095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6378576" y="4663282"/>
            <a:ext cx="4095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>
            <a:off x="5943600" y="1614488"/>
            <a:ext cx="2372519" cy="1313795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H="1">
            <a:off x="5844380" y="4724399"/>
            <a:ext cx="2428081" cy="307975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7904161" y="2494756"/>
            <a:ext cx="736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baseline="-25000" dirty="0">
                <a:latin typeface="Times New Roman" pitchFamily="18" charset="0"/>
              </a:rPr>
              <a:t>2</a:t>
            </a:r>
            <a:endParaRPr lang="en-US" b="1" i="1" baseline="-25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61" name="Line 25"/>
          <p:cNvSpPr>
            <a:spLocks noChangeShapeType="1"/>
          </p:cNvSpPr>
          <p:nvPr/>
        </p:nvSpPr>
        <p:spPr bwMode="auto">
          <a:xfrm flipV="1">
            <a:off x="6705600" y="2971800"/>
            <a:ext cx="0" cy="1937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Oval 30"/>
          <p:cNvSpPr>
            <a:spLocks noChangeArrowheads="1"/>
          </p:cNvSpPr>
          <p:nvPr/>
        </p:nvSpPr>
        <p:spPr bwMode="auto">
          <a:xfrm flipH="1">
            <a:off x="6661150" y="4865688"/>
            <a:ext cx="87313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31"/>
          <p:cNvSpPr>
            <a:spLocks noChangeArrowheads="1"/>
          </p:cNvSpPr>
          <p:nvPr/>
        </p:nvSpPr>
        <p:spPr bwMode="auto">
          <a:xfrm flipH="1">
            <a:off x="6661150" y="2011363"/>
            <a:ext cx="87313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7797800" y="4495800"/>
            <a:ext cx="736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latin typeface="Times New Roman" pitchFamily="18" charset="0"/>
              </a:rPr>
              <a:t>l</a:t>
            </a:r>
            <a:r>
              <a:rPr lang="en-US" b="1" baseline="-25000" dirty="0">
                <a:latin typeface="Times New Roman" pitchFamily="18" charset="0"/>
              </a:rPr>
              <a:t>1</a:t>
            </a:r>
            <a:endParaRPr lang="en-US" b="1" i="1" baseline="-25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48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/>
      <p:bldP spid="43" grpId="0" animBg="1"/>
      <p:bldP spid="44" grpId="0"/>
      <p:bldP spid="47" grpId="0" animBg="1"/>
      <p:bldP spid="51" grpId="0"/>
      <p:bldP spid="52" grpId="0"/>
      <p:bldP spid="56" grpId="0" animBg="1"/>
      <p:bldP spid="57" grpId="0" animBg="1"/>
      <p:bldP spid="59" grpId="0"/>
      <p:bldP spid="61" grpId="0" animBg="1"/>
      <p:bldP spid="66" grpId="0" animBg="1"/>
      <p:bldP spid="67" grpId="0" animBg="1"/>
      <p:bldP spid="6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ChangeArrowheads="1"/>
          </p:cNvSpPr>
          <p:nvPr/>
        </p:nvSpPr>
        <p:spPr bwMode="auto">
          <a:xfrm>
            <a:off x="149225" y="1124744"/>
            <a:ext cx="8353425" cy="375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quát</a:t>
            </a:r>
            <a:endParaRPr lang="en-US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Trường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hợp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tổng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quát</a:t>
            </a:r>
            <a:r>
              <a:rPr lang="en-US" b="1" dirty="0">
                <a:latin typeface="Times New Roman" pitchFamily="18" charset="0"/>
              </a:rPr>
              <a:t> ta </a:t>
            </a:r>
            <a:r>
              <a:rPr lang="en-US" b="1" dirty="0" err="1">
                <a:latin typeface="Times New Roman" pitchFamily="18" charset="0"/>
              </a:rPr>
              <a:t>chưa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biết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được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nào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</a:rPr>
              <a:t>Muốn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ta </a:t>
            </a:r>
            <a:r>
              <a:rPr lang="en-US" b="1" dirty="0" err="1">
                <a:latin typeface="Times New Roman" pitchFamily="18" charset="0"/>
              </a:rPr>
              <a:t>phải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dùng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phương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pháp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phụ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trợ</a:t>
            </a:r>
            <a:r>
              <a:rPr lang="en-US" b="1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Hãy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thẳng</a:t>
            </a:r>
            <a:r>
              <a:rPr lang="en-US" b="1" dirty="0">
                <a:latin typeface="Times New Roman" pitchFamily="18" charset="0"/>
              </a:rPr>
              <a:t> l </a:t>
            </a:r>
            <a:r>
              <a:rPr lang="en-US" b="1" dirty="0" err="1">
                <a:latin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(α)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b="1" i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en-US" dirty="0" err="1">
                <a:latin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trợ</a:t>
            </a:r>
            <a:r>
              <a:rPr lang="en-US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+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(φ)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chứa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+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g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(φ)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(α)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+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K ≡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g </a:t>
            </a:r>
            <a:r>
              <a:rPr lang="en-US" dirty="0" err="1">
                <a:latin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</a:rPr>
              <a:t> K ≡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(α)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</a:p>
        </p:txBody>
      </p:sp>
      <p:sp>
        <p:nvSpPr>
          <p:cNvPr id="417795" name="Line 3"/>
          <p:cNvSpPr>
            <a:spLocks noChangeShapeType="1"/>
          </p:cNvSpPr>
          <p:nvPr/>
        </p:nvSpPr>
        <p:spPr bwMode="auto">
          <a:xfrm>
            <a:off x="7929563" y="4076700"/>
            <a:ext cx="0" cy="1300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796" name="Line 4"/>
          <p:cNvSpPr>
            <a:spLocks noChangeShapeType="1"/>
          </p:cNvSpPr>
          <p:nvPr/>
        </p:nvSpPr>
        <p:spPr bwMode="auto">
          <a:xfrm>
            <a:off x="5316538" y="5384800"/>
            <a:ext cx="2609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798" name="Freeform 6"/>
          <p:cNvSpPr>
            <a:spLocks/>
          </p:cNvSpPr>
          <p:nvPr/>
        </p:nvSpPr>
        <p:spPr bwMode="auto">
          <a:xfrm>
            <a:off x="5319713" y="3800475"/>
            <a:ext cx="2598737" cy="419100"/>
          </a:xfrm>
          <a:custGeom>
            <a:avLst/>
            <a:gdLst>
              <a:gd name="T0" fmla="*/ 0 w 1637"/>
              <a:gd name="T1" fmla="*/ 0 h 264"/>
              <a:gd name="T2" fmla="*/ 0 w 1637"/>
              <a:gd name="T3" fmla="*/ 2147483647 h 264"/>
              <a:gd name="T4" fmla="*/ 2147483647 w 1637"/>
              <a:gd name="T5" fmla="*/ 2147483647 h 264"/>
              <a:gd name="T6" fmla="*/ 2147483647 w 1637"/>
              <a:gd name="T7" fmla="*/ 2147483647 h 264"/>
              <a:gd name="T8" fmla="*/ 2147483647 w 1637"/>
              <a:gd name="T9" fmla="*/ 0 h 264"/>
              <a:gd name="T10" fmla="*/ 0 w 1637"/>
              <a:gd name="T11" fmla="*/ 0 h 2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37" h="264">
                <a:moveTo>
                  <a:pt x="0" y="0"/>
                </a:moveTo>
                <a:lnTo>
                  <a:pt x="0" y="264"/>
                </a:lnTo>
                <a:lnTo>
                  <a:pt x="1526" y="264"/>
                </a:lnTo>
                <a:lnTo>
                  <a:pt x="1637" y="164"/>
                </a:lnTo>
                <a:lnTo>
                  <a:pt x="163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9CC">
              <a:alpha val="34901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7799" name="Freeform 7"/>
          <p:cNvSpPr>
            <a:spLocks/>
          </p:cNvSpPr>
          <p:nvPr/>
        </p:nvSpPr>
        <p:spPr bwMode="auto">
          <a:xfrm>
            <a:off x="5345113" y="4073525"/>
            <a:ext cx="2587625" cy="1311275"/>
          </a:xfrm>
          <a:custGeom>
            <a:avLst/>
            <a:gdLst>
              <a:gd name="T0" fmla="*/ 0 w 1618"/>
              <a:gd name="T1" fmla="*/ 2147483647 h 826"/>
              <a:gd name="T2" fmla="*/ 0 w 1618"/>
              <a:gd name="T3" fmla="*/ 2147483647 h 826"/>
              <a:gd name="T4" fmla="*/ 2147483647 w 1618"/>
              <a:gd name="T5" fmla="*/ 2147483647 h 826"/>
              <a:gd name="T6" fmla="*/ 2147483647 w 1618"/>
              <a:gd name="T7" fmla="*/ 0 h 826"/>
              <a:gd name="T8" fmla="*/ 2147483647 w 1618"/>
              <a:gd name="T9" fmla="*/ 2147483647 h 826"/>
              <a:gd name="T10" fmla="*/ 0 w 1618"/>
              <a:gd name="T11" fmla="*/ 2147483647 h 8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18" h="826">
                <a:moveTo>
                  <a:pt x="0" y="91"/>
                </a:moveTo>
                <a:lnTo>
                  <a:pt x="0" y="826"/>
                </a:lnTo>
                <a:lnTo>
                  <a:pt x="1618" y="826"/>
                </a:lnTo>
                <a:lnTo>
                  <a:pt x="1618" y="0"/>
                </a:lnTo>
                <a:lnTo>
                  <a:pt x="1536" y="96"/>
                </a:lnTo>
                <a:lnTo>
                  <a:pt x="0" y="91"/>
                </a:lnTo>
                <a:close/>
              </a:path>
            </a:pathLst>
          </a:custGeom>
          <a:solidFill>
            <a:srgbClr val="0099CC">
              <a:alpha val="20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7800" name="Freeform 8"/>
          <p:cNvSpPr>
            <a:spLocks/>
          </p:cNvSpPr>
          <p:nvPr/>
        </p:nvSpPr>
        <p:spPr bwMode="auto">
          <a:xfrm>
            <a:off x="4465638" y="3036887"/>
            <a:ext cx="4435475" cy="1173163"/>
          </a:xfrm>
          <a:custGeom>
            <a:avLst/>
            <a:gdLst>
              <a:gd name="T0" fmla="*/ 0 w 2794"/>
              <a:gd name="T1" fmla="*/ 2147483647 h 739"/>
              <a:gd name="T2" fmla="*/ 2147483647 w 2794"/>
              <a:gd name="T3" fmla="*/ 2147483647 h 739"/>
              <a:gd name="T4" fmla="*/ 2147483647 w 2794"/>
              <a:gd name="T5" fmla="*/ 0 h 739"/>
              <a:gd name="T6" fmla="*/ 2147483647 w 2794"/>
              <a:gd name="T7" fmla="*/ 0 h 739"/>
              <a:gd name="T8" fmla="*/ 0 w 2794"/>
              <a:gd name="T9" fmla="*/ 2147483647 h 7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4" h="739">
                <a:moveTo>
                  <a:pt x="0" y="739"/>
                </a:moveTo>
                <a:lnTo>
                  <a:pt x="2112" y="739"/>
                </a:lnTo>
                <a:lnTo>
                  <a:pt x="2794" y="0"/>
                </a:lnTo>
                <a:lnTo>
                  <a:pt x="701" y="0"/>
                </a:lnTo>
                <a:lnTo>
                  <a:pt x="0" y="739"/>
                </a:lnTo>
                <a:close/>
              </a:path>
            </a:pathLst>
          </a:custGeom>
          <a:solidFill>
            <a:srgbClr val="FFCC00">
              <a:alpha val="34901"/>
            </a:srgbClr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7801" name="Rectangle 9"/>
          <p:cNvSpPr>
            <a:spLocks noChangeArrowheads="1"/>
          </p:cNvSpPr>
          <p:nvPr/>
        </p:nvSpPr>
        <p:spPr bwMode="auto">
          <a:xfrm>
            <a:off x="5335588" y="2179637"/>
            <a:ext cx="2589212" cy="1619250"/>
          </a:xfrm>
          <a:prstGeom prst="rect">
            <a:avLst/>
          </a:prstGeom>
          <a:solidFill>
            <a:srgbClr val="0099CC">
              <a:alpha val="2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7802" name="Line 10"/>
          <p:cNvSpPr>
            <a:spLocks noChangeShapeType="1"/>
          </p:cNvSpPr>
          <p:nvPr/>
        </p:nvSpPr>
        <p:spPr bwMode="auto">
          <a:xfrm>
            <a:off x="7924800" y="3798887"/>
            <a:ext cx="0" cy="26511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03" name="Line 11"/>
          <p:cNvSpPr>
            <a:spLocks noChangeShapeType="1"/>
          </p:cNvSpPr>
          <p:nvPr/>
        </p:nvSpPr>
        <p:spPr bwMode="auto">
          <a:xfrm>
            <a:off x="5326063" y="3802062"/>
            <a:ext cx="2593975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04" name="Text Box 12"/>
          <p:cNvSpPr txBox="1">
            <a:spLocks noChangeArrowheads="1"/>
          </p:cNvSpPr>
          <p:nvPr/>
        </p:nvSpPr>
        <p:spPr bwMode="auto">
          <a:xfrm>
            <a:off x="7181850" y="3465512"/>
            <a:ext cx="731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003300"/>
                </a:solidFill>
                <a:latin typeface="Times New Roman" pitchFamily="18" charset="0"/>
              </a:rPr>
              <a:t>g</a:t>
            </a:r>
            <a:endParaRPr lang="en-US" b="1" i="1" baseline="-250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417805" name="Line 13"/>
          <p:cNvSpPr>
            <a:spLocks noChangeShapeType="1"/>
          </p:cNvSpPr>
          <p:nvPr/>
        </p:nvSpPr>
        <p:spPr bwMode="auto">
          <a:xfrm flipH="1">
            <a:off x="6173788" y="3794125"/>
            <a:ext cx="304800" cy="436562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06" name="Text Box 14"/>
          <p:cNvSpPr txBox="1">
            <a:spLocks noChangeArrowheads="1"/>
          </p:cNvSpPr>
          <p:nvPr/>
        </p:nvSpPr>
        <p:spPr bwMode="auto">
          <a:xfrm>
            <a:off x="6969125" y="2706687"/>
            <a:ext cx="731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l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17807" name="Text Box 15"/>
          <p:cNvSpPr txBox="1">
            <a:spLocks noChangeArrowheads="1"/>
          </p:cNvSpPr>
          <p:nvPr/>
        </p:nvSpPr>
        <p:spPr bwMode="auto">
          <a:xfrm>
            <a:off x="6284913" y="3519487"/>
            <a:ext cx="349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K</a:t>
            </a:r>
            <a:endParaRPr lang="en-US" b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17808" name="Line 16"/>
          <p:cNvSpPr>
            <a:spLocks noChangeShapeType="1"/>
          </p:cNvSpPr>
          <p:nvPr/>
        </p:nvSpPr>
        <p:spPr bwMode="auto">
          <a:xfrm>
            <a:off x="5334000" y="3798887"/>
            <a:ext cx="0" cy="4540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09" name="Line 17"/>
          <p:cNvSpPr>
            <a:spLocks noChangeShapeType="1"/>
          </p:cNvSpPr>
          <p:nvPr/>
        </p:nvSpPr>
        <p:spPr bwMode="auto">
          <a:xfrm>
            <a:off x="5334000" y="4241800"/>
            <a:ext cx="0" cy="1154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0" name="Rectangle 18"/>
          <p:cNvSpPr>
            <a:spLocks noChangeArrowheads="1"/>
          </p:cNvSpPr>
          <p:nvPr/>
        </p:nvSpPr>
        <p:spPr bwMode="auto">
          <a:xfrm>
            <a:off x="4575175" y="3867150"/>
            <a:ext cx="436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α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17811" name="Freeform 19"/>
          <p:cNvSpPr>
            <a:spLocks/>
          </p:cNvSpPr>
          <p:nvPr/>
        </p:nvSpPr>
        <p:spPr bwMode="auto">
          <a:xfrm>
            <a:off x="4729163" y="3892550"/>
            <a:ext cx="198437" cy="330200"/>
          </a:xfrm>
          <a:custGeom>
            <a:avLst/>
            <a:gdLst>
              <a:gd name="T0" fmla="*/ 0 w 88"/>
              <a:gd name="T1" fmla="*/ 0 h 132"/>
              <a:gd name="T2" fmla="*/ 2147483647 w 88"/>
              <a:gd name="T3" fmla="*/ 2147483647 h 132"/>
              <a:gd name="T4" fmla="*/ 2147483647 w 88"/>
              <a:gd name="T5" fmla="*/ 2147483647 h 132"/>
              <a:gd name="T6" fmla="*/ 2147483647 w 88"/>
              <a:gd name="T7" fmla="*/ 2147483647 h 1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" h="132">
                <a:moveTo>
                  <a:pt x="0" y="0"/>
                </a:moveTo>
                <a:cubicBezTo>
                  <a:pt x="14" y="4"/>
                  <a:pt x="28" y="9"/>
                  <a:pt x="40" y="20"/>
                </a:cubicBezTo>
                <a:cubicBezTo>
                  <a:pt x="52" y="31"/>
                  <a:pt x="64" y="45"/>
                  <a:pt x="72" y="64"/>
                </a:cubicBezTo>
                <a:cubicBezTo>
                  <a:pt x="80" y="83"/>
                  <a:pt x="87" y="109"/>
                  <a:pt x="88" y="132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2" name="Line 20"/>
          <p:cNvSpPr>
            <a:spLocks noChangeShapeType="1"/>
          </p:cNvSpPr>
          <p:nvPr/>
        </p:nvSpPr>
        <p:spPr bwMode="auto">
          <a:xfrm flipH="1">
            <a:off x="5786438" y="4230687"/>
            <a:ext cx="385762" cy="5730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3" name="Rectangle 21"/>
          <p:cNvSpPr>
            <a:spLocks noChangeArrowheads="1"/>
          </p:cNvSpPr>
          <p:nvPr/>
        </p:nvSpPr>
        <p:spPr bwMode="auto">
          <a:xfrm>
            <a:off x="5340350" y="2154237"/>
            <a:ext cx="623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φ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17814" name="Freeform 22"/>
          <p:cNvSpPr>
            <a:spLocks/>
          </p:cNvSpPr>
          <p:nvPr/>
        </p:nvSpPr>
        <p:spPr bwMode="auto">
          <a:xfrm>
            <a:off x="5337175" y="2187575"/>
            <a:ext cx="342900" cy="371475"/>
          </a:xfrm>
          <a:custGeom>
            <a:avLst/>
            <a:gdLst>
              <a:gd name="T0" fmla="*/ 2147483647 w 136"/>
              <a:gd name="T1" fmla="*/ 0 h 132"/>
              <a:gd name="T2" fmla="*/ 2147483647 w 136"/>
              <a:gd name="T3" fmla="*/ 2147483647 h 132"/>
              <a:gd name="T4" fmla="*/ 2147483647 w 136"/>
              <a:gd name="T5" fmla="*/ 2147483647 h 132"/>
              <a:gd name="T6" fmla="*/ 0 w 136"/>
              <a:gd name="T7" fmla="*/ 2147483647 h 1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" h="132">
                <a:moveTo>
                  <a:pt x="136" y="0"/>
                </a:moveTo>
                <a:cubicBezTo>
                  <a:pt x="135" y="17"/>
                  <a:pt x="135" y="34"/>
                  <a:pt x="124" y="52"/>
                </a:cubicBezTo>
                <a:cubicBezTo>
                  <a:pt x="113" y="70"/>
                  <a:pt x="93" y="95"/>
                  <a:pt x="72" y="108"/>
                </a:cubicBezTo>
                <a:cubicBezTo>
                  <a:pt x="51" y="121"/>
                  <a:pt x="12" y="129"/>
                  <a:pt x="0" y="132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5" name="Line 23"/>
          <p:cNvSpPr>
            <a:spLocks noChangeShapeType="1"/>
          </p:cNvSpPr>
          <p:nvPr/>
        </p:nvSpPr>
        <p:spPr bwMode="auto">
          <a:xfrm flipH="1">
            <a:off x="5338763" y="3060700"/>
            <a:ext cx="190500" cy="195262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6" name="Line 24"/>
          <p:cNvSpPr>
            <a:spLocks noChangeShapeType="1"/>
          </p:cNvSpPr>
          <p:nvPr/>
        </p:nvSpPr>
        <p:spPr bwMode="auto">
          <a:xfrm flipH="1">
            <a:off x="5537200" y="3054350"/>
            <a:ext cx="2387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7817" name="Line 25"/>
          <p:cNvSpPr>
            <a:spLocks noChangeShapeType="1"/>
          </p:cNvSpPr>
          <p:nvPr/>
        </p:nvSpPr>
        <p:spPr bwMode="auto">
          <a:xfrm>
            <a:off x="4413250" y="4219575"/>
            <a:ext cx="3373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8" name="Line 26"/>
          <p:cNvSpPr>
            <a:spLocks noChangeShapeType="1"/>
          </p:cNvSpPr>
          <p:nvPr/>
        </p:nvSpPr>
        <p:spPr bwMode="auto">
          <a:xfrm flipH="1">
            <a:off x="4410075" y="3282950"/>
            <a:ext cx="919163" cy="942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19" name="Line 27"/>
          <p:cNvSpPr>
            <a:spLocks noChangeShapeType="1"/>
          </p:cNvSpPr>
          <p:nvPr/>
        </p:nvSpPr>
        <p:spPr bwMode="auto">
          <a:xfrm flipV="1">
            <a:off x="7785100" y="3051175"/>
            <a:ext cx="1073150" cy="1169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20" name="Line 28"/>
          <p:cNvSpPr>
            <a:spLocks noChangeShapeType="1"/>
          </p:cNvSpPr>
          <p:nvPr/>
        </p:nvSpPr>
        <p:spPr bwMode="auto">
          <a:xfrm flipH="1">
            <a:off x="7910513" y="3059112"/>
            <a:ext cx="954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21" name="Line 29"/>
          <p:cNvSpPr>
            <a:spLocks noChangeShapeType="1"/>
          </p:cNvSpPr>
          <p:nvPr/>
        </p:nvSpPr>
        <p:spPr bwMode="auto">
          <a:xfrm flipH="1">
            <a:off x="6473825" y="2498725"/>
            <a:ext cx="893763" cy="13081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822" name="Oval 30"/>
          <p:cNvSpPr>
            <a:spLocks noChangeArrowheads="1"/>
          </p:cNvSpPr>
          <p:nvPr/>
        </p:nvSpPr>
        <p:spPr bwMode="auto">
          <a:xfrm>
            <a:off x="6432550" y="3759200"/>
            <a:ext cx="87313" cy="968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17"/>
          <p:cNvSpPr>
            <a:spLocks noChangeArrowheads="1"/>
          </p:cNvSpPr>
          <p:nvPr/>
        </p:nvSpPr>
        <p:spPr bwMode="auto">
          <a:xfrm>
            <a:off x="4948238" y="5761037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54.  </a:t>
            </a:r>
            <a:r>
              <a:rPr lang="en-US" i="1" dirty="0" err="1">
                <a:latin typeface="Times New Roman" pitchFamily="18" charset="0"/>
              </a:rPr>
              <a:t>Trường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hợp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tổng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quát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16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7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7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17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17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17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17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17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417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17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animBg="1"/>
      <p:bldP spid="417796" grpId="0" animBg="1"/>
      <p:bldP spid="417798" grpId="0" animBg="1"/>
      <p:bldP spid="417799" grpId="0" animBg="1"/>
      <p:bldP spid="417800" grpId="0" animBg="1"/>
      <p:bldP spid="417801" grpId="0" animBg="1"/>
      <p:bldP spid="417802" grpId="0" animBg="1"/>
      <p:bldP spid="417803" grpId="0" animBg="1"/>
      <p:bldP spid="417804" grpId="0"/>
      <p:bldP spid="417805" grpId="0" animBg="1"/>
      <p:bldP spid="417806" grpId="0"/>
      <p:bldP spid="417807" grpId="0"/>
      <p:bldP spid="417808" grpId="0" animBg="1"/>
      <p:bldP spid="417809" grpId="0" animBg="1"/>
      <p:bldP spid="417810" grpId="0"/>
      <p:bldP spid="417811" grpId="0" animBg="1"/>
      <p:bldP spid="417812" grpId="0" animBg="1"/>
      <p:bldP spid="417813" grpId="0"/>
      <p:bldP spid="417814" grpId="0" animBg="1"/>
      <p:bldP spid="417815" grpId="0" animBg="1"/>
      <p:bldP spid="417816" grpId="0" animBg="1"/>
      <p:bldP spid="417817" grpId="0" animBg="1"/>
      <p:bldP spid="417818" grpId="0" animBg="1"/>
      <p:bldP spid="417819" grpId="0" animBg="1"/>
      <p:bldP spid="417820" grpId="0" animBg="1"/>
      <p:bldP spid="417821" grpId="0" animBg="1"/>
      <p:bldP spid="41782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68" name="Text Box 52"/>
          <p:cNvSpPr txBox="1">
            <a:spLocks noChangeArrowheads="1"/>
          </p:cNvSpPr>
          <p:nvPr/>
        </p:nvSpPr>
        <p:spPr bwMode="auto">
          <a:xfrm rot="19128232">
            <a:off x="5554663" y="2460625"/>
            <a:ext cx="7381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≡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g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18881" name="Rectangle 65"/>
          <p:cNvSpPr>
            <a:spLocks noChangeArrowheads="1"/>
          </p:cNvSpPr>
          <p:nvPr/>
        </p:nvSpPr>
        <p:spPr bwMode="auto">
          <a:xfrm>
            <a:off x="6148388" y="2233613"/>
            <a:ext cx="801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latin typeface="Times New Roman" pitchFamily="18" charset="0"/>
              </a:rPr>
              <a:t> ≡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</a:t>
            </a:r>
          </a:p>
        </p:txBody>
      </p:sp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165100" y="1069975"/>
            <a:ext cx="4546600" cy="571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Cho l(l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,l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α(ABC).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l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(α)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b="1" i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trợ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</a:rPr>
              <a:t>  K ≡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(α)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*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khuất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(ABC)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cặp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tia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i="1" dirty="0">
                <a:latin typeface="Times New Roman" pitchFamily="18" charset="0"/>
              </a:rPr>
              <a:t>,P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và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BC</a:t>
            </a:r>
            <a:r>
              <a:rPr lang="en-US" i="1" dirty="0">
                <a:latin typeface="Times New Roman" pitchFamily="18" charset="0"/>
              </a:rPr>
              <a:t>, 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</a:rPr>
              <a:t>): 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sz="2000" dirty="0">
                <a:latin typeface="Symbol" pitchFamily="18" charset="2"/>
              </a:rPr>
              <a:t>Î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2  </a:t>
            </a:r>
            <a:r>
              <a:rPr lang="en-US" i="1" dirty="0">
                <a:latin typeface="Times New Roman" pitchFamily="18" charset="0"/>
              </a:rPr>
              <a:t>; 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BC</a:t>
            </a:r>
            <a:r>
              <a:rPr lang="en-US" sz="2000" dirty="0">
                <a:latin typeface="Symbol" pitchFamily="18" charset="2"/>
              </a:rPr>
              <a:t>Î </a:t>
            </a:r>
            <a:r>
              <a:rPr lang="en-US" i="1" dirty="0">
                <a:latin typeface="Times New Roman" pitchFamily="18" charset="0"/>
              </a:rPr>
              <a:t>B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C</a:t>
            </a:r>
            <a:r>
              <a:rPr lang="en-US" i="1" baseline="-25000" dirty="0">
                <a:latin typeface="Times New Roman" pitchFamily="18" charset="0"/>
              </a:rPr>
              <a:t>2 </a:t>
            </a:r>
            <a:r>
              <a:rPr lang="en-US" i="1" dirty="0">
                <a:latin typeface="Times New Roman" pitchFamily="18" charset="0"/>
              </a:rPr>
              <a:t> ; 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l </a:t>
            </a:r>
            <a:r>
              <a:rPr lang="en-US" dirty="0">
                <a:latin typeface="Times New Roman" pitchFamily="18" charset="0"/>
              </a:rPr>
              <a:t>≡</a:t>
            </a:r>
            <a:r>
              <a:rPr lang="en-US" i="1" dirty="0">
                <a:latin typeface="Times New Roman" pitchFamily="18" charset="0"/>
              </a:rPr>
              <a:t> 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BC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 </a:t>
            </a:r>
            <a:r>
              <a:rPr lang="en-US" dirty="0" err="1">
                <a:latin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l </a:t>
            </a:r>
            <a:r>
              <a:rPr lang="en-US" dirty="0" err="1">
                <a:latin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khuất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baseline="-25000" dirty="0">
                <a:latin typeface="Times New Roman" pitchFamily="18" charset="0"/>
              </a:rPr>
              <a:t>     </a:t>
            </a:r>
            <a:r>
              <a:rPr lang="en-US" dirty="0">
                <a:latin typeface="Symbol" pitchFamily="18" charset="2"/>
              </a:rPr>
              <a:t>Þ </a:t>
            </a:r>
            <a:r>
              <a:rPr lang="en-US" i="1" dirty="0">
                <a:latin typeface="Times New Roman" pitchFamily="18" charset="0"/>
              </a:rPr>
              <a:t>P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i="1" dirty="0">
                <a:latin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cặp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tia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(1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,1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(1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,1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 </a:t>
            </a:r>
            <a:r>
              <a:rPr lang="en-US" dirty="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: 1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baseline="30000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hơn</a:t>
            </a:r>
            <a:r>
              <a:rPr lang="en-US" dirty="0">
                <a:latin typeface="Times New Roman" pitchFamily="18" charset="0"/>
              </a:rPr>
              <a:t> 1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: 1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i="1" baseline="-25000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</a:rPr>
              <a:t>, 1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khuất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Symbol" pitchFamily="18" charset="2"/>
              </a:rPr>
              <a:t>    </a:t>
            </a:r>
            <a:r>
              <a:rPr lang="en-US" i="1" dirty="0">
                <a:latin typeface="Times New Roman" pitchFamily="18" charset="0"/>
              </a:rPr>
              <a:t>1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</a:rPr>
              <a:t>l</a:t>
            </a:r>
            <a:r>
              <a:rPr lang="en-US" i="1" dirty="0">
                <a:latin typeface="Times New Roman" pitchFamily="18" charset="0"/>
              </a:rPr>
              <a:t>K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khuất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418819" name="Text Box 3"/>
          <p:cNvSpPr txBox="1">
            <a:spLocks noChangeArrowheads="1"/>
          </p:cNvSpPr>
          <p:nvPr/>
        </p:nvSpPr>
        <p:spPr bwMode="auto">
          <a:xfrm>
            <a:off x="5557838" y="1924050"/>
            <a:ext cx="3508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8820" name="Line 4"/>
          <p:cNvSpPr>
            <a:spLocks noChangeShapeType="1"/>
          </p:cNvSpPr>
          <p:nvPr/>
        </p:nvSpPr>
        <p:spPr bwMode="auto">
          <a:xfrm flipH="1">
            <a:off x="5783263" y="1435100"/>
            <a:ext cx="2690812" cy="814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1" name="Line 5"/>
          <p:cNvSpPr>
            <a:spLocks noChangeShapeType="1"/>
          </p:cNvSpPr>
          <p:nvPr/>
        </p:nvSpPr>
        <p:spPr bwMode="auto">
          <a:xfrm flipH="1">
            <a:off x="6945313" y="1428750"/>
            <a:ext cx="1525587" cy="1716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2" name="Line 6"/>
          <p:cNvSpPr>
            <a:spLocks noChangeShapeType="1"/>
          </p:cNvSpPr>
          <p:nvPr/>
        </p:nvSpPr>
        <p:spPr bwMode="auto">
          <a:xfrm flipH="1" flipV="1">
            <a:off x="5756275" y="2257425"/>
            <a:ext cx="1174750" cy="887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3" name="Line 7"/>
          <p:cNvSpPr>
            <a:spLocks noChangeShapeType="1"/>
          </p:cNvSpPr>
          <p:nvPr/>
        </p:nvSpPr>
        <p:spPr bwMode="auto">
          <a:xfrm>
            <a:off x="5768975" y="2265363"/>
            <a:ext cx="0" cy="1976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4" name="Line 8"/>
          <p:cNvSpPr>
            <a:spLocks noChangeShapeType="1"/>
          </p:cNvSpPr>
          <p:nvPr/>
        </p:nvSpPr>
        <p:spPr bwMode="auto">
          <a:xfrm>
            <a:off x="8480425" y="1431925"/>
            <a:ext cx="0" cy="3335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5" name="Line 9"/>
          <p:cNvSpPr>
            <a:spLocks noChangeShapeType="1"/>
          </p:cNvSpPr>
          <p:nvPr/>
        </p:nvSpPr>
        <p:spPr bwMode="auto">
          <a:xfrm>
            <a:off x="6921500" y="3130550"/>
            <a:ext cx="0" cy="283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6" name="Line 10"/>
          <p:cNvSpPr>
            <a:spLocks noChangeShapeType="1"/>
          </p:cNvSpPr>
          <p:nvPr/>
        </p:nvSpPr>
        <p:spPr bwMode="auto">
          <a:xfrm>
            <a:off x="5768975" y="4216400"/>
            <a:ext cx="2711450" cy="569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7" name="Line 11"/>
          <p:cNvSpPr>
            <a:spLocks noChangeShapeType="1"/>
          </p:cNvSpPr>
          <p:nvPr/>
        </p:nvSpPr>
        <p:spPr bwMode="auto">
          <a:xfrm flipV="1">
            <a:off x="6932613" y="4786313"/>
            <a:ext cx="1547812" cy="1181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8" name="Line 12"/>
          <p:cNvSpPr>
            <a:spLocks noChangeShapeType="1"/>
          </p:cNvSpPr>
          <p:nvPr/>
        </p:nvSpPr>
        <p:spPr bwMode="auto">
          <a:xfrm flipH="1" flipV="1">
            <a:off x="5780088" y="4216400"/>
            <a:ext cx="1141412" cy="1760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29" name="Oval 13"/>
          <p:cNvSpPr>
            <a:spLocks noChangeArrowheads="1"/>
          </p:cNvSpPr>
          <p:nvPr/>
        </p:nvSpPr>
        <p:spPr bwMode="auto">
          <a:xfrm>
            <a:off x="5741988" y="2208213"/>
            <a:ext cx="87312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0" name="Oval 14"/>
          <p:cNvSpPr>
            <a:spLocks noChangeArrowheads="1"/>
          </p:cNvSpPr>
          <p:nvPr/>
        </p:nvSpPr>
        <p:spPr bwMode="auto">
          <a:xfrm>
            <a:off x="8439150" y="4737100"/>
            <a:ext cx="88900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1" name="Oval 15"/>
          <p:cNvSpPr>
            <a:spLocks noChangeArrowheads="1"/>
          </p:cNvSpPr>
          <p:nvPr/>
        </p:nvSpPr>
        <p:spPr bwMode="auto">
          <a:xfrm>
            <a:off x="6881813" y="5934075"/>
            <a:ext cx="87312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2" name="Oval 16"/>
          <p:cNvSpPr>
            <a:spLocks noChangeArrowheads="1"/>
          </p:cNvSpPr>
          <p:nvPr/>
        </p:nvSpPr>
        <p:spPr bwMode="auto">
          <a:xfrm>
            <a:off x="8435975" y="1392238"/>
            <a:ext cx="87313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3" name="Oval 17"/>
          <p:cNvSpPr>
            <a:spLocks noChangeArrowheads="1"/>
          </p:cNvSpPr>
          <p:nvPr/>
        </p:nvSpPr>
        <p:spPr bwMode="auto">
          <a:xfrm>
            <a:off x="6889750" y="3105150"/>
            <a:ext cx="88900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4" name="Oval 18"/>
          <p:cNvSpPr>
            <a:spLocks noChangeArrowheads="1"/>
          </p:cNvSpPr>
          <p:nvPr/>
        </p:nvSpPr>
        <p:spPr bwMode="auto">
          <a:xfrm>
            <a:off x="5741988" y="4183063"/>
            <a:ext cx="87312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35" name="Text Box 19"/>
          <p:cNvSpPr txBox="1">
            <a:spLocks noChangeArrowheads="1"/>
          </p:cNvSpPr>
          <p:nvPr/>
        </p:nvSpPr>
        <p:spPr bwMode="auto">
          <a:xfrm>
            <a:off x="7002463" y="3152775"/>
            <a:ext cx="3508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8836" name="Text Box 20"/>
          <p:cNvSpPr txBox="1">
            <a:spLocks noChangeArrowheads="1"/>
          </p:cNvSpPr>
          <p:nvPr/>
        </p:nvSpPr>
        <p:spPr bwMode="auto">
          <a:xfrm>
            <a:off x="5511800" y="4100513"/>
            <a:ext cx="350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8837" name="Text Box 21"/>
          <p:cNvSpPr txBox="1">
            <a:spLocks noChangeArrowheads="1"/>
          </p:cNvSpPr>
          <p:nvPr/>
        </p:nvSpPr>
        <p:spPr bwMode="auto">
          <a:xfrm>
            <a:off x="8561388" y="4727575"/>
            <a:ext cx="3508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C</a:t>
            </a:r>
            <a:r>
              <a:rPr lang="en-US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18838" name="Text Box 22"/>
          <p:cNvSpPr txBox="1">
            <a:spLocks noChangeArrowheads="1"/>
          </p:cNvSpPr>
          <p:nvPr/>
        </p:nvSpPr>
        <p:spPr bwMode="auto">
          <a:xfrm>
            <a:off x="6961188" y="6007100"/>
            <a:ext cx="352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8839" name="Line 23"/>
          <p:cNvSpPr>
            <a:spLocks noChangeShapeType="1"/>
          </p:cNvSpPr>
          <p:nvPr/>
        </p:nvSpPr>
        <p:spPr bwMode="auto">
          <a:xfrm flipH="1">
            <a:off x="6753225" y="968375"/>
            <a:ext cx="1625600" cy="1241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40" name="Line 24"/>
          <p:cNvSpPr>
            <a:spLocks noChangeShapeType="1"/>
          </p:cNvSpPr>
          <p:nvPr/>
        </p:nvSpPr>
        <p:spPr bwMode="auto">
          <a:xfrm>
            <a:off x="7296150" y="3282950"/>
            <a:ext cx="0" cy="1263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41" name="Line 25"/>
          <p:cNvSpPr>
            <a:spLocks noChangeShapeType="1"/>
          </p:cNvSpPr>
          <p:nvPr/>
        </p:nvSpPr>
        <p:spPr bwMode="auto">
          <a:xfrm>
            <a:off x="6223000" y="3451225"/>
            <a:ext cx="0" cy="142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42" name="Line 26"/>
          <p:cNvSpPr>
            <a:spLocks noChangeShapeType="1"/>
          </p:cNvSpPr>
          <p:nvPr/>
        </p:nvSpPr>
        <p:spPr bwMode="auto">
          <a:xfrm flipV="1">
            <a:off x="4889500" y="4217988"/>
            <a:ext cx="344805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43" name="Text Box 27"/>
          <p:cNvSpPr txBox="1">
            <a:spLocks noChangeArrowheads="1"/>
          </p:cNvSpPr>
          <p:nvPr/>
        </p:nvSpPr>
        <p:spPr bwMode="auto">
          <a:xfrm>
            <a:off x="8550275" y="1271588"/>
            <a:ext cx="350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8844" name="Text Box 28"/>
          <p:cNvSpPr txBox="1">
            <a:spLocks noChangeArrowheads="1"/>
          </p:cNvSpPr>
          <p:nvPr/>
        </p:nvSpPr>
        <p:spPr bwMode="auto">
          <a:xfrm>
            <a:off x="6096000" y="4886325"/>
            <a:ext cx="350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8845" name="Text Box 29"/>
          <p:cNvSpPr txBox="1">
            <a:spLocks noChangeArrowheads="1"/>
          </p:cNvSpPr>
          <p:nvPr/>
        </p:nvSpPr>
        <p:spPr bwMode="auto">
          <a:xfrm>
            <a:off x="6083300" y="2278063"/>
            <a:ext cx="350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18846" name="Text Box 30"/>
          <p:cNvSpPr txBox="1">
            <a:spLocks noChangeArrowheads="1"/>
          </p:cNvSpPr>
          <p:nvPr/>
        </p:nvSpPr>
        <p:spPr bwMode="auto">
          <a:xfrm>
            <a:off x="7086600" y="1485900"/>
            <a:ext cx="3508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8847" name="Text Box 31"/>
          <p:cNvSpPr txBox="1">
            <a:spLocks noChangeArrowheads="1"/>
          </p:cNvSpPr>
          <p:nvPr/>
        </p:nvSpPr>
        <p:spPr bwMode="auto">
          <a:xfrm>
            <a:off x="7319963" y="4214813"/>
            <a:ext cx="352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8848" name="Rectangle 32"/>
          <p:cNvSpPr>
            <a:spLocks noChangeArrowheads="1"/>
          </p:cNvSpPr>
          <p:nvPr/>
        </p:nvSpPr>
        <p:spPr bwMode="auto">
          <a:xfrm rot="19331320">
            <a:off x="4995863" y="29035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i="1">
                <a:latin typeface="Times New Roman" pitchFamily="18" charset="0"/>
              </a:rPr>
              <a:t>φ</a:t>
            </a:r>
            <a:r>
              <a:rPr lang="en-US" i="1" baseline="-25000">
                <a:latin typeface="Times New Roman" pitchFamily="18" charset="0"/>
              </a:rPr>
              <a:t>2 </a:t>
            </a:r>
            <a:r>
              <a:rPr lang="en-US">
                <a:latin typeface="Times New Roman" pitchFamily="18" charset="0"/>
              </a:rPr>
              <a:t>≡</a:t>
            </a:r>
          </a:p>
        </p:txBody>
      </p:sp>
      <p:sp>
        <p:nvSpPr>
          <p:cNvPr id="418849" name="Text Box 33"/>
          <p:cNvSpPr txBox="1">
            <a:spLocks noChangeArrowheads="1"/>
          </p:cNvSpPr>
          <p:nvPr/>
        </p:nvSpPr>
        <p:spPr bwMode="auto">
          <a:xfrm rot="19405618">
            <a:off x="5448300" y="2734876"/>
            <a:ext cx="219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8850" name="Oval 34"/>
          <p:cNvSpPr>
            <a:spLocks noChangeArrowheads="1"/>
          </p:cNvSpPr>
          <p:nvPr/>
        </p:nvSpPr>
        <p:spPr bwMode="auto">
          <a:xfrm>
            <a:off x="6162675" y="4845050"/>
            <a:ext cx="87313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51" name="Oval 35"/>
          <p:cNvSpPr>
            <a:spLocks noChangeArrowheads="1"/>
          </p:cNvSpPr>
          <p:nvPr/>
        </p:nvSpPr>
        <p:spPr bwMode="auto">
          <a:xfrm>
            <a:off x="7262813" y="4494213"/>
            <a:ext cx="8890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52" name="Line 36"/>
          <p:cNvSpPr>
            <a:spLocks noChangeShapeType="1"/>
          </p:cNvSpPr>
          <p:nvPr/>
        </p:nvSpPr>
        <p:spPr bwMode="auto">
          <a:xfrm>
            <a:off x="6761163" y="4695825"/>
            <a:ext cx="1731962" cy="15462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53" name="Line 37"/>
          <p:cNvSpPr>
            <a:spLocks noChangeShapeType="1"/>
          </p:cNvSpPr>
          <p:nvPr/>
        </p:nvSpPr>
        <p:spPr bwMode="auto">
          <a:xfrm flipV="1">
            <a:off x="6764338" y="2239963"/>
            <a:ext cx="0" cy="133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54" name="Text Box 38"/>
          <p:cNvSpPr txBox="1">
            <a:spLocks noChangeArrowheads="1"/>
          </p:cNvSpPr>
          <p:nvPr/>
        </p:nvSpPr>
        <p:spPr bwMode="auto">
          <a:xfrm>
            <a:off x="6897688" y="2078038"/>
            <a:ext cx="3508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8855" name="Text Box 39"/>
          <p:cNvSpPr txBox="1">
            <a:spLocks noChangeArrowheads="1"/>
          </p:cNvSpPr>
          <p:nvPr/>
        </p:nvSpPr>
        <p:spPr bwMode="auto">
          <a:xfrm>
            <a:off x="6596063" y="4768850"/>
            <a:ext cx="3508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8856" name="Text Box 40"/>
          <p:cNvSpPr txBox="1">
            <a:spLocks noChangeArrowheads="1"/>
          </p:cNvSpPr>
          <p:nvPr/>
        </p:nvSpPr>
        <p:spPr bwMode="auto">
          <a:xfrm>
            <a:off x="5443538" y="3605213"/>
            <a:ext cx="739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18857" name="Line 41"/>
          <p:cNvSpPr>
            <a:spLocks noChangeShapeType="1"/>
          </p:cNvSpPr>
          <p:nvPr/>
        </p:nvSpPr>
        <p:spPr bwMode="auto">
          <a:xfrm flipV="1">
            <a:off x="7608888" y="1539875"/>
            <a:ext cx="0" cy="388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18858" name="Object 4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33677214"/>
              </p:ext>
            </p:extLst>
          </p:nvPr>
        </p:nvGraphicFramePr>
        <p:xfrm>
          <a:off x="7800975" y="5167313"/>
          <a:ext cx="10033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64" name="Equation" r:id="rId3" imgW="672808" imgH="266584" progId="Equation.3">
                  <p:embed/>
                </p:oleObj>
              </mc:Choice>
              <mc:Fallback>
                <p:oleObj name="Equation" r:id="rId3" imgW="672808" imgH="266584" progId="Equation.3">
                  <p:embed/>
                  <p:pic>
                    <p:nvPicPr>
                      <p:cNvPr id="0" name="Picture 41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0975" y="5167313"/>
                        <a:ext cx="10033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5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981080"/>
              </p:ext>
            </p:extLst>
          </p:nvPr>
        </p:nvGraphicFramePr>
        <p:xfrm>
          <a:off x="7380288" y="1147763"/>
          <a:ext cx="3254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65" name="Equation" r:id="rId5" imgW="241091" imgH="266469" progId="Equation.3">
                  <p:embed/>
                </p:oleObj>
              </mc:Choice>
              <mc:Fallback>
                <p:oleObj name="Equation" r:id="rId5" imgW="241091" imgH="266469" progId="Equation.3">
                  <p:embed/>
                  <p:pic>
                    <p:nvPicPr>
                      <p:cNvPr id="0" name="Picture 4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1147763"/>
                        <a:ext cx="325437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60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373507"/>
              </p:ext>
            </p:extLst>
          </p:nvPr>
        </p:nvGraphicFramePr>
        <p:xfrm>
          <a:off x="7610475" y="2274888"/>
          <a:ext cx="4714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66" name="Equation" r:id="rId7" imgW="317087" imgH="266353" progId="Equation.3">
                  <p:embed/>
                </p:oleObj>
              </mc:Choice>
              <mc:Fallback>
                <p:oleObj name="Equation" r:id="rId7" imgW="317087" imgH="266353" progId="Equation.3">
                  <p:embed/>
                  <p:pic>
                    <p:nvPicPr>
                      <p:cNvPr id="0" name="Picture 4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475" y="2274888"/>
                        <a:ext cx="471488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61" name="Oval 45"/>
          <p:cNvSpPr>
            <a:spLocks noChangeArrowheads="1"/>
          </p:cNvSpPr>
          <p:nvPr/>
        </p:nvSpPr>
        <p:spPr bwMode="auto">
          <a:xfrm>
            <a:off x="7569200" y="5408613"/>
            <a:ext cx="87313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2" name="Oval 46"/>
          <p:cNvSpPr>
            <a:spLocks noChangeArrowheads="1"/>
          </p:cNvSpPr>
          <p:nvPr/>
        </p:nvSpPr>
        <p:spPr bwMode="auto">
          <a:xfrm>
            <a:off x="7566025" y="2355850"/>
            <a:ext cx="87313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3" name="Oval 47"/>
          <p:cNvSpPr>
            <a:spLocks noChangeArrowheads="1"/>
          </p:cNvSpPr>
          <p:nvPr/>
        </p:nvSpPr>
        <p:spPr bwMode="auto">
          <a:xfrm>
            <a:off x="7570788" y="1497013"/>
            <a:ext cx="87312" cy="857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64" name="Line 48"/>
          <p:cNvSpPr>
            <a:spLocks noChangeShapeType="1"/>
          </p:cNvSpPr>
          <p:nvPr/>
        </p:nvSpPr>
        <p:spPr bwMode="auto">
          <a:xfrm flipH="1">
            <a:off x="6173788" y="2211388"/>
            <a:ext cx="581025" cy="4381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65" name="Line 49"/>
          <p:cNvSpPr>
            <a:spLocks noChangeShapeType="1"/>
          </p:cNvSpPr>
          <p:nvPr/>
        </p:nvSpPr>
        <p:spPr bwMode="auto">
          <a:xfrm flipH="1">
            <a:off x="5402263" y="2608263"/>
            <a:ext cx="825500" cy="6572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66" name="Line 50"/>
          <p:cNvSpPr>
            <a:spLocks noChangeShapeType="1"/>
          </p:cNvSpPr>
          <p:nvPr/>
        </p:nvSpPr>
        <p:spPr bwMode="auto">
          <a:xfrm flipH="1" flipV="1">
            <a:off x="5478463" y="3540125"/>
            <a:ext cx="877887" cy="8016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67" name="Text Box 51"/>
          <p:cNvSpPr txBox="1">
            <a:spLocks noChangeArrowheads="1"/>
          </p:cNvSpPr>
          <p:nvPr/>
        </p:nvSpPr>
        <p:spPr bwMode="auto">
          <a:xfrm>
            <a:off x="7975600" y="3956050"/>
            <a:ext cx="7381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g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8870" name="Line 54"/>
          <p:cNvSpPr>
            <a:spLocks noChangeShapeType="1"/>
          </p:cNvSpPr>
          <p:nvPr/>
        </p:nvSpPr>
        <p:spPr bwMode="auto">
          <a:xfrm flipH="1">
            <a:off x="6202363" y="2187575"/>
            <a:ext cx="581025" cy="4381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71" name="Oval 55"/>
          <p:cNvSpPr>
            <a:spLocks noChangeArrowheads="1"/>
          </p:cNvSpPr>
          <p:nvPr/>
        </p:nvSpPr>
        <p:spPr bwMode="auto">
          <a:xfrm>
            <a:off x="6718300" y="2166938"/>
            <a:ext cx="87313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72" name="Line 56"/>
          <p:cNvSpPr>
            <a:spLocks noChangeShapeType="1"/>
          </p:cNvSpPr>
          <p:nvPr/>
        </p:nvSpPr>
        <p:spPr bwMode="auto">
          <a:xfrm flipH="1" flipV="1">
            <a:off x="6340475" y="4332288"/>
            <a:ext cx="431800" cy="3698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73" name="Line 57"/>
          <p:cNvSpPr>
            <a:spLocks noChangeShapeType="1"/>
          </p:cNvSpPr>
          <p:nvPr/>
        </p:nvSpPr>
        <p:spPr bwMode="auto">
          <a:xfrm flipH="1" flipV="1">
            <a:off x="6362700" y="4351338"/>
            <a:ext cx="409575" cy="350837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74" name="Line 58"/>
          <p:cNvSpPr>
            <a:spLocks noChangeShapeType="1"/>
          </p:cNvSpPr>
          <p:nvPr/>
        </p:nvSpPr>
        <p:spPr bwMode="auto">
          <a:xfrm flipV="1">
            <a:off x="6224588" y="26035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75" name="Line 59"/>
          <p:cNvSpPr>
            <a:spLocks noChangeShapeType="1"/>
          </p:cNvSpPr>
          <p:nvPr/>
        </p:nvSpPr>
        <p:spPr bwMode="auto">
          <a:xfrm flipV="1">
            <a:off x="7300913" y="1784350"/>
            <a:ext cx="0" cy="153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76" name="Oval 60"/>
          <p:cNvSpPr>
            <a:spLocks noChangeArrowheads="1"/>
          </p:cNvSpPr>
          <p:nvPr/>
        </p:nvSpPr>
        <p:spPr bwMode="auto">
          <a:xfrm>
            <a:off x="7261225" y="1749425"/>
            <a:ext cx="88900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77" name="Line 61"/>
          <p:cNvSpPr>
            <a:spLocks noChangeShapeType="1"/>
          </p:cNvSpPr>
          <p:nvPr/>
        </p:nvSpPr>
        <p:spPr bwMode="auto">
          <a:xfrm flipV="1">
            <a:off x="6762750" y="3517900"/>
            <a:ext cx="0" cy="1166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878" name="Oval 62"/>
          <p:cNvSpPr>
            <a:spLocks noChangeArrowheads="1"/>
          </p:cNvSpPr>
          <p:nvPr/>
        </p:nvSpPr>
        <p:spPr bwMode="auto">
          <a:xfrm>
            <a:off x="6723063" y="4656138"/>
            <a:ext cx="87312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79" name="Oval 63"/>
          <p:cNvSpPr>
            <a:spLocks noChangeArrowheads="1"/>
          </p:cNvSpPr>
          <p:nvPr/>
        </p:nvSpPr>
        <p:spPr bwMode="auto">
          <a:xfrm>
            <a:off x="6172200" y="2573338"/>
            <a:ext cx="87313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80" name="Oval 64"/>
          <p:cNvSpPr>
            <a:spLocks noChangeArrowheads="1"/>
          </p:cNvSpPr>
          <p:nvPr/>
        </p:nvSpPr>
        <p:spPr bwMode="auto">
          <a:xfrm>
            <a:off x="6172200" y="4167188"/>
            <a:ext cx="87313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82" name="Rectangle 66"/>
          <p:cNvSpPr>
            <a:spLocks noChangeArrowheads="1"/>
          </p:cNvSpPr>
          <p:nvPr/>
        </p:nvSpPr>
        <p:spPr bwMode="auto">
          <a:xfrm>
            <a:off x="6180138" y="3894138"/>
            <a:ext cx="801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1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 i="1" baseline="30000">
                <a:latin typeface="Times New Roman" pitchFamily="18" charset="0"/>
              </a:rPr>
              <a:t>l</a:t>
            </a:r>
          </a:p>
        </p:txBody>
      </p:sp>
      <p:sp>
        <p:nvSpPr>
          <p:cNvPr id="66" name="Rectangle 117"/>
          <p:cNvSpPr>
            <a:spLocks noChangeArrowheads="1"/>
          </p:cNvSpPr>
          <p:nvPr/>
        </p:nvSpPr>
        <p:spPr bwMode="auto">
          <a:xfrm>
            <a:off x="5092700" y="6261100"/>
            <a:ext cx="3960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55.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l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(ABC)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181601" y="3268663"/>
            <a:ext cx="3809999" cy="274637"/>
            <a:chOff x="5029201" y="3268663"/>
            <a:chExt cx="3809999" cy="274637"/>
          </a:xfrm>
        </p:grpSpPr>
        <p:sp>
          <p:nvSpPr>
            <p:cNvPr id="68" name="Line 9"/>
            <p:cNvSpPr>
              <a:spLocks noChangeShapeType="1"/>
            </p:cNvSpPr>
            <p:nvPr/>
          </p:nvSpPr>
          <p:spPr bwMode="auto">
            <a:xfrm>
              <a:off x="5029201" y="3521075"/>
              <a:ext cx="3556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Text Box 13"/>
            <p:cNvSpPr txBox="1">
              <a:spLocks noChangeArrowheads="1"/>
            </p:cNvSpPr>
            <p:nvPr/>
          </p:nvSpPr>
          <p:spPr bwMode="auto">
            <a:xfrm>
              <a:off x="8534400" y="3268663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37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8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1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1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41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418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41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41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41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41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418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41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41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41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41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1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41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41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418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2" dur="500"/>
                                        <p:tgtEl>
                                          <p:spTgt spid="41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6" dur="500"/>
                                        <p:tgtEl>
                                          <p:spTgt spid="41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1" dur="500"/>
                                        <p:tgtEl>
                                          <p:spTgt spid="41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5" dur="500"/>
                                        <p:tgtEl>
                                          <p:spTgt spid="41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9" dur="500"/>
                                        <p:tgtEl>
                                          <p:spTgt spid="41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3" dur="500"/>
                                        <p:tgtEl>
                                          <p:spTgt spid="41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7" dur="500"/>
                                        <p:tgtEl>
                                          <p:spTgt spid="41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1" dur="500"/>
                                        <p:tgtEl>
                                          <p:spTgt spid="41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500"/>
                                        <p:tgtEl>
                                          <p:spTgt spid="418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500"/>
                                        <p:tgtEl>
                                          <p:spTgt spid="418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500"/>
                                        <p:tgtEl>
                                          <p:spTgt spid="418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500"/>
                                        <p:tgtEl>
                                          <p:spTgt spid="418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4" dur="500"/>
                                        <p:tgtEl>
                                          <p:spTgt spid="41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8" dur="500"/>
                                        <p:tgtEl>
                                          <p:spTgt spid="41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2" dur="500"/>
                                        <p:tgtEl>
                                          <p:spTgt spid="41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6" dur="500"/>
                                        <p:tgtEl>
                                          <p:spTgt spid="41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500"/>
                                        <p:tgtEl>
                                          <p:spTgt spid="41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4" dur="500"/>
                                        <p:tgtEl>
                                          <p:spTgt spid="41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8" dur="500"/>
                                        <p:tgtEl>
                                          <p:spTgt spid="41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3" dur="500"/>
                                        <p:tgtEl>
                                          <p:spTgt spid="418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500"/>
                                        <p:tgtEl>
                                          <p:spTgt spid="418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500"/>
                                        <p:tgtEl>
                                          <p:spTgt spid="418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8" dur="500"/>
                                        <p:tgtEl>
                                          <p:spTgt spid="41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3" dur="500"/>
                                        <p:tgtEl>
                                          <p:spTgt spid="418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41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41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500"/>
                                        <p:tgtEl>
                                          <p:spTgt spid="41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418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418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500"/>
                                        <p:tgtEl>
                                          <p:spTgt spid="4188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6" dur="500"/>
                                        <p:tgtEl>
                                          <p:spTgt spid="41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68" grpId="0"/>
      <p:bldP spid="418881" grpId="0"/>
      <p:bldP spid="418819" grpId="0"/>
      <p:bldP spid="418820" grpId="0" animBg="1"/>
      <p:bldP spid="418821" grpId="0" animBg="1"/>
      <p:bldP spid="418822" grpId="0" animBg="1"/>
      <p:bldP spid="418823" grpId="0" animBg="1"/>
      <p:bldP spid="418824" grpId="0" animBg="1"/>
      <p:bldP spid="418825" grpId="0" animBg="1"/>
      <p:bldP spid="418826" grpId="0" animBg="1"/>
      <p:bldP spid="418827" grpId="0" animBg="1"/>
      <p:bldP spid="418828" grpId="0" animBg="1"/>
      <p:bldP spid="418829" grpId="0" animBg="1"/>
      <p:bldP spid="418830" grpId="0" animBg="1"/>
      <p:bldP spid="418831" grpId="0" animBg="1"/>
      <p:bldP spid="418832" grpId="0" animBg="1"/>
      <p:bldP spid="418833" grpId="0" animBg="1"/>
      <p:bldP spid="418834" grpId="0" animBg="1"/>
      <p:bldP spid="418835" grpId="0"/>
      <p:bldP spid="418836" grpId="0"/>
      <p:bldP spid="418837" grpId="0"/>
      <p:bldP spid="418838" grpId="0"/>
      <p:bldP spid="418839" grpId="0" animBg="1"/>
      <p:bldP spid="418840" grpId="0" animBg="1"/>
      <p:bldP spid="418841" grpId="0" animBg="1"/>
      <p:bldP spid="418842" grpId="0" animBg="1"/>
      <p:bldP spid="418843" grpId="0"/>
      <p:bldP spid="418844" grpId="0"/>
      <p:bldP spid="418845" grpId="0"/>
      <p:bldP spid="418846" grpId="0"/>
      <p:bldP spid="418847" grpId="0"/>
      <p:bldP spid="418848" grpId="0"/>
      <p:bldP spid="418849" grpId="0"/>
      <p:bldP spid="418850" grpId="0" animBg="1"/>
      <p:bldP spid="418851" grpId="0" animBg="1"/>
      <p:bldP spid="418852" grpId="0" animBg="1"/>
      <p:bldP spid="418853" grpId="0" animBg="1"/>
      <p:bldP spid="418854" grpId="0"/>
      <p:bldP spid="418855" grpId="0"/>
      <p:bldP spid="418856" grpId="0"/>
      <p:bldP spid="418857" grpId="0" animBg="1"/>
      <p:bldP spid="418861" grpId="0" animBg="1"/>
      <p:bldP spid="418862" grpId="0" animBg="1"/>
      <p:bldP spid="418863" grpId="0" animBg="1"/>
      <p:bldP spid="418864" grpId="0" animBg="1"/>
      <p:bldP spid="418865" grpId="0" animBg="1"/>
      <p:bldP spid="418866" grpId="0" animBg="1"/>
      <p:bldP spid="418867" grpId="0"/>
      <p:bldP spid="418870" grpId="0" animBg="1"/>
      <p:bldP spid="418870" grpId="1" animBg="1"/>
      <p:bldP spid="418871" grpId="0" animBg="1"/>
      <p:bldP spid="418872" grpId="0" animBg="1"/>
      <p:bldP spid="418872" grpId="1" animBg="1"/>
      <p:bldP spid="418873" grpId="0" animBg="1"/>
      <p:bldP spid="418874" grpId="0" animBg="1"/>
      <p:bldP spid="418875" grpId="0" animBg="1"/>
      <p:bldP spid="418876" grpId="0" animBg="1"/>
      <p:bldP spid="418877" grpId="0" animBg="1"/>
      <p:bldP spid="418878" grpId="0" animBg="1"/>
      <p:bldP spid="418879" grpId="0" animBg="1"/>
      <p:bldP spid="418880" grpId="0" animBg="1"/>
      <p:bldP spid="4188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076325"/>
            <a:ext cx="88677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4.1 </a:t>
            </a:r>
            <a:r>
              <a:rPr lang="en-US" b="1" dirty="0" err="1">
                <a:latin typeface="Times New Roman" pitchFamily="18" charset="0"/>
              </a:rPr>
              <a:t>Biểu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diễn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:  </a:t>
            </a:r>
            <a:r>
              <a:rPr lang="en-US" err="1">
                <a:latin typeface="Times New Roman" pitchFamily="18" charset="0"/>
              </a:rPr>
              <a:t>Trên</a:t>
            </a:r>
            <a:r>
              <a:rPr lang="en-US">
                <a:latin typeface="Times New Roman" pitchFamily="18" charset="0"/>
              </a:rPr>
              <a:t> hình biểu diễn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4 </a:t>
            </a:r>
            <a:r>
              <a:rPr lang="en-US" dirty="0" err="1">
                <a:latin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346200" y="5197648"/>
            <a:ext cx="6383337" cy="613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29</a:t>
            </a:r>
            <a:r>
              <a:rPr lang="en-US" i="1">
                <a:latin typeface="Times New Roman" pitchFamily="18" charset="0"/>
              </a:rPr>
              <a:t>. Hình biểu diễn </a:t>
            </a:r>
            <a:r>
              <a:rPr lang="en-US" i="1" dirty="0" err="1">
                <a:latin typeface="Times New Roman" pitchFamily="18" charset="0"/>
              </a:rPr>
              <a:t>của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mặt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phẳng</a:t>
            </a:r>
            <a:r>
              <a:rPr lang="en-US" i="1" dirty="0">
                <a:latin typeface="Times New Roman" pitchFamily="18" charset="0"/>
              </a:rPr>
              <a:t> </a:t>
            </a: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6063" y="1920875"/>
            <a:ext cx="2497137" cy="3058299"/>
            <a:chOff x="246063" y="1920875"/>
            <a:chExt cx="2497137" cy="3058299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 flipV="1">
              <a:off x="788988" y="2257425"/>
              <a:ext cx="12700" cy="160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755650" y="2265363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768350" y="3832225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722313" y="19351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889000" y="38782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A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1379538" y="2660650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1392238" y="4656138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1346200" y="23304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B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1512888" y="470217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B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 flipH="1" flipV="1">
              <a:off x="2141538" y="2038350"/>
              <a:ext cx="12700" cy="1606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2108200" y="2046288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2120900" y="3613150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2346325" y="19875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C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2341563" y="367347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C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23" name="Line 27"/>
            <p:cNvSpPr>
              <a:spLocks noChangeShapeType="1"/>
            </p:cNvSpPr>
            <p:nvPr/>
          </p:nvSpPr>
          <p:spPr bwMode="auto">
            <a:xfrm>
              <a:off x="1414463" y="2736850"/>
              <a:ext cx="0" cy="19288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5" name="Text Box 49"/>
            <p:cNvSpPr txBox="1">
              <a:spLocks noChangeArrowheads="1"/>
            </p:cNvSpPr>
            <p:nvPr/>
          </p:nvSpPr>
          <p:spPr bwMode="auto">
            <a:xfrm>
              <a:off x="246063" y="1920875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a)</a:t>
              </a:r>
              <a:endParaRPr lang="en-US" sz="2000" b="1" baseline="-25000">
                <a:latin typeface="Times New Roman" pitchFamily="18" charset="0"/>
              </a:endParaRPr>
            </a:p>
          </p:txBody>
        </p:sp>
        <p:sp>
          <p:nvSpPr>
            <p:cNvPr id="55" name="Text Box 18"/>
            <p:cNvSpPr txBox="1">
              <a:spLocks noChangeArrowheads="1"/>
            </p:cNvSpPr>
            <p:nvPr/>
          </p:nvSpPr>
          <p:spPr bwMode="auto">
            <a:xfrm>
              <a:off x="484188" y="2923401"/>
              <a:ext cx="6969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>
              <a:off x="320675" y="3198040"/>
              <a:ext cx="24225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25800" y="2020888"/>
            <a:ext cx="2794000" cy="2439174"/>
            <a:chOff x="3225800" y="2020888"/>
            <a:chExt cx="2794000" cy="2439174"/>
          </a:xfrm>
        </p:grpSpPr>
        <p:sp>
          <p:nvSpPr>
            <p:cNvPr id="57" name="Text Box 18"/>
            <p:cNvSpPr txBox="1">
              <a:spLocks noChangeArrowheads="1"/>
            </p:cNvSpPr>
            <p:nvPr/>
          </p:nvSpPr>
          <p:spPr bwMode="auto">
            <a:xfrm>
              <a:off x="5322888" y="3320663"/>
              <a:ext cx="6969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225800" y="2020888"/>
              <a:ext cx="2470150" cy="2439174"/>
              <a:chOff x="3225800" y="2020888"/>
              <a:chExt cx="2470150" cy="2439174"/>
            </a:xfrm>
          </p:grpSpPr>
          <p:sp>
            <p:nvSpPr>
              <p:cNvPr id="29699" name="Line 3"/>
              <p:cNvSpPr>
                <a:spLocks noChangeShapeType="1"/>
              </p:cNvSpPr>
              <p:nvPr/>
            </p:nvSpPr>
            <p:spPr bwMode="auto">
              <a:xfrm flipH="1" flipV="1">
                <a:off x="4351338" y="2562225"/>
                <a:ext cx="12700" cy="16065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0" name="Line 4"/>
              <p:cNvSpPr>
                <a:spLocks noChangeShapeType="1"/>
              </p:cNvSpPr>
              <p:nvPr/>
            </p:nvSpPr>
            <p:spPr bwMode="auto">
              <a:xfrm flipV="1">
                <a:off x="3440113" y="2538413"/>
                <a:ext cx="1843087" cy="863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1" name="Oval 5"/>
              <p:cNvSpPr>
                <a:spLocks noChangeArrowheads="1"/>
              </p:cNvSpPr>
              <p:nvPr/>
            </p:nvSpPr>
            <p:spPr bwMode="auto">
              <a:xfrm>
                <a:off x="4318000" y="2570163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2" name="Line 6"/>
              <p:cNvSpPr>
                <a:spLocks noChangeShapeType="1"/>
              </p:cNvSpPr>
              <p:nvPr/>
            </p:nvSpPr>
            <p:spPr bwMode="auto">
              <a:xfrm>
                <a:off x="3436938" y="3671888"/>
                <a:ext cx="2068512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3" name="Oval 7"/>
              <p:cNvSpPr>
                <a:spLocks noChangeArrowheads="1"/>
              </p:cNvSpPr>
              <p:nvPr/>
            </p:nvSpPr>
            <p:spPr bwMode="auto">
              <a:xfrm>
                <a:off x="4330700" y="4137025"/>
                <a:ext cx="76200" cy="76200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4" name="Text Box 8"/>
              <p:cNvSpPr txBox="1">
                <a:spLocks noChangeArrowheads="1"/>
              </p:cNvSpPr>
              <p:nvPr/>
            </p:nvSpPr>
            <p:spPr bwMode="auto">
              <a:xfrm>
                <a:off x="4284663" y="22399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r>
                  <a:rPr lang="en-US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05" name="Text Box 9"/>
              <p:cNvSpPr txBox="1">
                <a:spLocks noChangeArrowheads="1"/>
              </p:cNvSpPr>
              <p:nvPr/>
            </p:nvSpPr>
            <p:spPr bwMode="auto">
              <a:xfrm>
                <a:off x="5038725" y="2238375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l</a:t>
                </a:r>
                <a:r>
                  <a:rPr lang="en-US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06" name="Text Box 10"/>
              <p:cNvSpPr txBox="1">
                <a:spLocks noChangeArrowheads="1"/>
              </p:cNvSpPr>
              <p:nvPr/>
            </p:nvSpPr>
            <p:spPr bwMode="auto">
              <a:xfrm>
                <a:off x="5391150" y="38020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l</a:t>
                </a:r>
                <a:r>
                  <a:rPr lang="en-US" i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9707" name="Text Box 11"/>
              <p:cNvSpPr txBox="1">
                <a:spLocks noChangeArrowheads="1"/>
              </p:cNvSpPr>
              <p:nvPr/>
            </p:nvSpPr>
            <p:spPr bwMode="auto">
              <a:xfrm>
                <a:off x="4451350" y="41830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A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9748" name="Text Box 52"/>
              <p:cNvSpPr txBox="1">
                <a:spLocks noChangeArrowheads="1"/>
              </p:cNvSpPr>
              <p:nvPr/>
            </p:nvSpPr>
            <p:spPr bwMode="auto">
              <a:xfrm>
                <a:off x="3260725" y="2020888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</a:rPr>
                  <a:t>b)</a:t>
                </a:r>
                <a:endParaRPr lang="en-US" b="1" baseline="-25000">
                  <a:latin typeface="Times New Roman" pitchFamily="18" charset="0"/>
                </a:endParaRPr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>
                <a:off x="3225800" y="3600839"/>
                <a:ext cx="24225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6065838" y="1698625"/>
            <a:ext cx="2439987" cy="2448699"/>
            <a:chOff x="6065838" y="1698625"/>
            <a:chExt cx="2439987" cy="2448699"/>
          </a:xfrm>
        </p:grpSpPr>
        <p:sp>
          <p:nvSpPr>
            <p:cNvPr id="29724" name="Line 28"/>
            <p:cNvSpPr>
              <a:spLocks noChangeShapeType="1"/>
            </p:cNvSpPr>
            <p:nvPr/>
          </p:nvSpPr>
          <p:spPr bwMode="auto">
            <a:xfrm>
              <a:off x="7250113" y="2060575"/>
              <a:ext cx="1057275" cy="479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Line 29"/>
            <p:cNvSpPr>
              <a:spLocks noChangeShapeType="1"/>
            </p:cNvSpPr>
            <p:nvPr/>
          </p:nvSpPr>
          <p:spPr bwMode="auto">
            <a:xfrm flipH="1">
              <a:off x="7272338" y="3059113"/>
              <a:ext cx="989012" cy="8143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Text Box 30"/>
            <p:cNvSpPr txBox="1">
              <a:spLocks noChangeArrowheads="1"/>
            </p:cNvSpPr>
            <p:nvPr/>
          </p:nvSpPr>
          <p:spPr bwMode="auto">
            <a:xfrm>
              <a:off x="7208838" y="169862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I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27" name="Text Box 31"/>
            <p:cNvSpPr txBox="1">
              <a:spLocks noChangeArrowheads="1"/>
            </p:cNvSpPr>
            <p:nvPr/>
          </p:nvSpPr>
          <p:spPr bwMode="auto">
            <a:xfrm>
              <a:off x="8120063" y="208280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b</a:t>
              </a:r>
              <a:r>
                <a:rPr lang="en-US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28" name="Text Box 32"/>
            <p:cNvSpPr txBox="1">
              <a:spLocks noChangeArrowheads="1"/>
            </p:cNvSpPr>
            <p:nvPr/>
          </p:nvSpPr>
          <p:spPr bwMode="auto">
            <a:xfrm>
              <a:off x="8201025" y="3189288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b</a:t>
              </a:r>
              <a:r>
                <a:rPr lang="en-US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29" name="Text Box 33"/>
            <p:cNvSpPr txBox="1">
              <a:spLocks noChangeArrowheads="1"/>
            </p:cNvSpPr>
            <p:nvPr/>
          </p:nvSpPr>
          <p:spPr bwMode="auto">
            <a:xfrm>
              <a:off x="7375525" y="3870325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I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30" name="Line 34"/>
            <p:cNvSpPr>
              <a:spLocks noChangeShapeType="1"/>
            </p:cNvSpPr>
            <p:nvPr/>
          </p:nvSpPr>
          <p:spPr bwMode="auto">
            <a:xfrm flipH="1" flipV="1">
              <a:off x="6415088" y="3100388"/>
              <a:ext cx="885825" cy="771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Line 35"/>
            <p:cNvSpPr>
              <a:spLocks noChangeShapeType="1"/>
            </p:cNvSpPr>
            <p:nvPr/>
          </p:nvSpPr>
          <p:spPr bwMode="auto">
            <a:xfrm flipH="1">
              <a:off x="6529388" y="2057400"/>
              <a:ext cx="742950" cy="5000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7272338" y="2057400"/>
              <a:ext cx="0" cy="1785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7242175" y="2028825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7254875" y="3824288"/>
              <a:ext cx="76200" cy="76200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Text Box 39"/>
            <p:cNvSpPr txBox="1">
              <a:spLocks noChangeArrowheads="1"/>
            </p:cNvSpPr>
            <p:nvPr/>
          </p:nvSpPr>
          <p:spPr bwMode="auto">
            <a:xfrm>
              <a:off x="6515100" y="212090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a</a:t>
              </a:r>
              <a:r>
                <a:rPr lang="en-US" i="1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36" name="Text Box 40"/>
            <p:cNvSpPr txBox="1">
              <a:spLocks noChangeArrowheads="1"/>
            </p:cNvSpPr>
            <p:nvPr/>
          </p:nvSpPr>
          <p:spPr bwMode="auto">
            <a:xfrm>
              <a:off x="6481763" y="2884488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i="1">
                  <a:latin typeface="Times New Roman" pitchFamily="18" charset="0"/>
                </a:rPr>
                <a:t>a</a:t>
              </a:r>
              <a:r>
                <a:rPr lang="en-US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9747" name="Text Box 51"/>
            <p:cNvSpPr txBox="1">
              <a:spLocks noChangeArrowheads="1"/>
            </p:cNvSpPr>
            <p:nvPr/>
          </p:nvSpPr>
          <p:spPr bwMode="auto">
            <a:xfrm>
              <a:off x="6065838" y="1949450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latin typeface="Times New Roman" pitchFamily="18" charset="0"/>
                </a:rPr>
                <a:t>c)</a:t>
              </a:r>
              <a:endParaRPr lang="en-US" b="1" baseline="-25000" dirty="0">
                <a:latin typeface="Times New Roman" pitchFamily="18" charset="0"/>
              </a:endParaRPr>
            </a:p>
          </p:txBody>
        </p:sp>
        <p:sp>
          <p:nvSpPr>
            <p:cNvPr id="59" name="Text Box 18"/>
            <p:cNvSpPr txBox="1">
              <a:spLocks noChangeArrowheads="1"/>
            </p:cNvSpPr>
            <p:nvPr/>
          </p:nvSpPr>
          <p:spPr bwMode="auto">
            <a:xfrm>
              <a:off x="6242050" y="2593590"/>
              <a:ext cx="69691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x</a:t>
              </a:r>
              <a:endParaRPr lang="en-US" baseline="-25000" dirty="0">
                <a:latin typeface="Times New Roman" pitchFamily="18" charset="0"/>
              </a:endParaRPr>
            </a:p>
          </p:txBody>
        </p:sp>
        <p:sp>
          <p:nvSpPr>
            <p:cNvPr id="60" name="Line 22"/>
            <p:cNvSpPr>
              <a:spLocks noChangeShapeType="1"/>
            </p:cNvSpPr>
            <p:nvPr/>
          </p:nvSpPr>
          <p:spPr bwMode="auto">
            <a:xfrm>
              <a:off x="6078537" y="2868229"/>
              <a:ext cx="24225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984874" y="4030663"/>
            <a:ext cx="2422525" cy="2744787"/>
            <a:chOff x="5984874" y="4030663"/>
            <a:chExt cx="2422525" cy="2744787"/>
          </a:xfrm>
        </p:grpSpPr>
        <p:sp>
          <p:nvSpPr>
            <p:cNvPr id="29746" name="Text Box 50"/>
            <p:cNvSpPr txBox="1">
              <a:spLocks noChangeArrowheads="1"/>
            </p:cNvSpPr>
            <p:nvPr/>
          </p:nvSpPr>
          <p:spPr bwMode="auto">
            <a:xfrm>
              <a:off x="6270625" y="4030663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>
                  <a:latin typeface="Times New Roman" pitchFamily="18" charset="0"/>
                </a:rPr>
                <a:t>d)</a:t>
              </a:r>
              <a:endParaRPr lang="en-US" b="1" baseline="-25000" dirty="0">
                <a:latin typeface="Times New Roman" pitchFamily="18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984874" y="4403725"/>
              <a:ext cx="2422525" cy="2371725"/>
              <a:chOff x="5984874" y="4403725"/>
              <a:chExt cx="2422525" cy="2371725"/>
            </a:xfrm>
          </p:grpSpPr>
          <p:sp>
            <p:nvSpPr>
              <p:cNvPr id="29737" name="Line 41"/>
              <p:cNvSpPr>
                <a:spLocks noChangeShapeType="1"/>
              </p:cNvSpPr>
              <p:nvPr/>
            </p:nvSpPr>
            <p:spPr bwMode="auto">
              <a:xfrm>
                <a:off x="7088188" y="5749925"/>
                <a:ext cx="1042987" cy="8651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8" name="Line 42"/>
              <p:cNvSpPr>
                <a:spLocks noChangeShapeType="1"/>
              </p:cNvSpPr>
              <p:nvPr/>
            </p:nvSpPr>
            <p:spPr bwMode="auto">
              <a:xfrm flipH="1">
                <a:off x="7081838" y="4633913"/>
                <a:ext cx="1017587" cy="8001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9" name="Text Box 43"/>
              <p:cNvSpPr txBox="1">
                <a:spLocks noChangeArrowheads="1"/>
              </p:cNvSpPr>
              <p:nvPr/>
            </p:nvSpPr>
            <p:spPr bwMode="auto">
              <a:xfrm>
                <a:off x="7693025" y="4908550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d</a:t>
                </a:r>
                <a:r>
                  <a:rPr lang="en-US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40" name="Text Box 44"/>
              <p:cNvSpPr txBox="1">
                <a:spLocks noChangeArrowheads="1"/>
              </p:cNvSpPr>
              <p:nvPr/>
            </p:nvSpPr>
            <p:spPr bwMode="auto">
              <a:xfrm>
                <a:off x="7669213" y="5937250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d</a:t>
                </a:r>
                <a:r>
                  <a:rPr lang="en-US" i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9741" name="Line 45"/>
              <p:cNvSpPr>
                <a:spLocks noChangeShapeType="1"/>
              </p:cNvSpPr>
              <p:nvPr/>
            </p:nvSpPr>
            <p:spPr bwMode="auto">
              <a:xfrm flipH="1" flipV="1">
                <a:off x="6753225" y="6003925"/>
                <a:ext cx="885825" cy="7715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2" name="Line 46"/>
              <p:cNvSpPr>
                <a:spLocks noChangeShapeType="1"/>
              </p:cNvSpPr>
              <p:nvPr/>
            </p:nvSpPr>
            <p:spPr bwMode="auto">
              <a:xfrm flipH="1">
                <a:off x="6567488" y="4403725"/>
                <a:ext cx="1000125" cy="7286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43" name="Text Box 47"/>
              <p:cNvSpPr txBox="1">
                <a:spLocks noChangeArrowheads="1"/>
              </p:cNvSpPr>
              <p:nvPr/>
            </p:nvSpPr>
            <p:spPr bwMode="auto">
              <a:xfrm>
                <a:off x="6827838" y="4530725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c</a:t>
                </a:r>
                <a:r>
                  <a:rPr lang="en-US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9744" name="Text Box 48"/>
              <p:cNvSpPr txBox="1">
                <a:spLocks noChangeArrowheads="1"/>
              </p:cNvSpPr>
              <p:nvPr/>
            </p:nvSpPr>
            <p:spPr bwMode="auto">
              <a:xfrm>
                <a:off x="6838950" y="6227763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>
                    <a:latin typeface="Times New Roman" pitchFamily="18" charset="0"/>
                  </a:rPr>
                  <a:t>c</a:t>
                </a:r>
                <a:r>
                  <a:rPr lang="en-US" i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61" name="Text Box 18"/>
              <p:cNvSpPr txBox="1">
                <a:spLocks noChangeArrowheads="1"/>
              </p:cNvSpPr>
              <p:nvPr/>
            </p:nvSpPr>
            <p:spPr bwMode="auto">
              <a:xfrm>
                <a:off x="6148387" y="5364161"/>
                <a:ext cx="69691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latin typeface="Times New Roman" pitchFamily="18" charset="0"/>
                  </a:rPr>
                  <a:t>x</a:t>
                </a:r>
                <a:endParaRPr lang="en-US" baseline="-25000" dirty="0">
                  <a:latin typeface="Times New Roman" pitchFamily="18" charset="0"/>
                </a:endParaRPr>
              </a:p>
            </p:txBody>
          </p:sp>
          <p:sp>
            <p:nvSpPr>
              <p:cNvPr id="62" name="Line 22"/>
              <p:cNvSpPr>
                <a:spLocks noChangeShapeType="1"/>
              </p:cNvSpPr>
              <p:nvPr/>
            </p:nvSpPr>
            <p:spPr bwMode="auto">
              <a:xfrm>
                <a:off x="5984874" y="5638800"/>
                <a:ext cx="24225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69" name="Picture 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897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120650" y="812800"/>
            <a:ext cx="475615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4: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Cho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,l</a:t>
            </a:r>
            <a:r>
              <a:rPr lang="en-US" b="1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α(m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,n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l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b="1" i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trợ</a:t>
            </a:r>
            <a:r>
              <a:rPr lang="en-US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(φ)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chứa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 </a:t>
            </a:r>
            <a:r>
              <a:rPr lang="en-US" dirty="0">
                <a:latin typeface="Times New Roman" pitchFamily="18" charset="0"/>
              </a:rPr>
              <a:t>(φ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≡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(φ</a:t>
            </a:r>
            <a:r>
              <a:rPr lang="en-US">
                <a:latin typeface="Times New Roman" pitchFamily="18" charset="0"/>
              </a:rPr>
              <a:t>)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(α) ≡ g : g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≡ φ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≡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baseline="-25000" dirty="0">
                <a:latin typeface="Times New Roman" pitchFamily="18" charset="0"/>
              </a:rPr>
              <a:t>        </a:t>
            </a: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g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</a:rPr>
              <a:t> 1)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≡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1,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Symbol" pitchFamily="18" charset="2"/>
              </a:rPr>
              <a:t>Î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Symbol" pitchFamily="18" charset="2"/>
              </a:rPr>
              <a:t>        Þ </a:t>
            </a:r>
            <a:r>
              <a:rPr lang="en-US" dirty="0">
                <a:latin typeface="Times New Roman" pitchFamily="18" charset="0"/>
              </a:rPr>
              <a:t> K(K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,K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≡</a:t>
            </a:r>
            <a:r>
              <a:rPr lang="en-US" i="1" dirty="0">
                <a:latin typeface="Times New Roman" pitchFamily="18" charset="0"/>
              </a:rPr>
              <a:t> l ∩</a:t>
            </a:r>
            <a:r>
              <a:rPr lang="en-US" dirty="0">
                <a:latin typeface="Times New Roman" pitchFamily="18" charset="0"/>
              </a:rPr>
              <a:t>(α)</a:t>
            </a:r>
          </a:p>
        </p:txBody>
      </p:sp>
      <p:sp>
        <p:nvSpPr>
          <p:cNvPr id="419843" name="Line 3"/>
          <p:cNvSpPr>
            <a:spLocks noChangeShapeType="1"/>
          </p:cNvSpPr>
          <p:nvPr/>
        </p:nvSpPr>
        <p:spPr bwMode="auto">
          <a:xfrm>
            <a:off x="4676775" y="3425825"/>
            <a:ext cx="4083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8558213" y="3146425"/>
            <a:ext cx="3857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419845" name="Line 5"/>
          <p:cNvSpPr>
            <a:spLocks noChangeShapeType="1"/>
          </p:cNvSpPr>
          <p:nvPr/>
        </p:nvSpPr>
        <p:spPr bwMode="auto">
          <a:xfrm>
            <a:off x="4918075" y="3422650"/>
            <a:ext cx="3576638" cy="192405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46" name="Line 6"/>
          <p:cNvSpPr>
            <a:spLocks noChangeShapeType="1"/>
          </p:cNvSpPr>
          <p:nvPr/>
        </p:nvSpPr>
        <p:spPr bwMode="auto">
          <a:xfrm flipV="1">
            <a:off x="4897438" y="1438275"/>
            <a:ext cx="2954337" cy="1984375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47" name="Text Box 7"/>
          <p:cNvSpPr txBox="1">
            <a:spLocks noChangeArrowheads="1"/>
          </p:cNvSpPr>
          <p:nvPr/>
        </p:nvSpPr>
        <p:spPr bwMode="auto">
          <a:xfrm rot="1680000">
            <a:off x="5483225" y="1865313"/>
            <a:ext cx="9985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l</a:t>
            </a:r>
            <a:r>
              <a:rPr lang="en-US" b="1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9848" name="Line 8"/>
          <p:cNvSpPr>
            <a:spLocks noChangeShapeType="1"/>
          </p:cNvSpPr>
          <p:nvPr/>
        </p:nvSpPr>
        <p:spPr bwMode="auto">
          <a:xfrm flipH="1" flipV="1">
            <a:off x="4941888" y="1771650"/>
            <a:ext cx="3162300" cy="1652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49" name="Line 9"/>
          <p:cNvSpPr>
            <a:spLocks noChangeShapeType="1"/>
          </p:cNvSpPr>
          <p:nvPr/>
        </p:nvSpPr>
        <p:spPr bwMode="auto">
          <a:xfrm>
            <a:off x="8102600" y="4222750"/>
            <a:ext cx="0" cy="91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50" name="Line 10"/>
          <p:cNvSpPr>
            <a:spLocks noChangeShapeType="1"/>
          </p:cNvSpPr>
          <p:nvPr/>
        </p:nvSpPr>
        <p:spPr bwMode="auto">
          <a:xfrm>
            <a:off x="6303963" y="2884488"/>
            <a:ext cx="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51" name="Line 11"/>
          <p:cNvSpPr>
            <a:spLocks noChangeShapeType="1"/>
          </p:cNvSpPr>
          <p:nvPr/>
        </p:nvSpPr>
        <p:spPr bwMode="auto">
          <a:xfrm flipH="1" flipV="1">
            <a:off x="5975350" y="3122613"/>
            <a:ext cx="2363788" cy="2217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52" name="Text Box 12"/>
          <p:cNvSpPr txBox="1">
            <a:spLocks noChangeArrowheads="1"/>
          </p:cNvSpPr>
          <p:nvPr/>
        </p:nvSpPr>
        <p:spPr bwMode="auto">
          <a:xfrm>
            <a:off x="8135938" y="3138488"/>
            <a:ext cx="3857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9853" name="Text Box 13"/>
          <p:cNvSpPr txBox="1">
            <a:spLocks noChangeArrowheads="1"/>
          </p:cNvSpPr>
          <p:nvPr/>
        </p:nvSpPr>
        <p:spPr bwMode="auto">
          <a:xfrm>
            <a:off x="8050213" y="5243513"/>
            <a:ext cx="3857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9854" name="Text Box 14"/>
          <p:cNvSpPr txBox="1">
            <a:spLocks noChangeArrowheads="1"/>
          </p:cNvSpPr>
          <p:nvPr/>
        </p:nvSpPr>
        <p:spPr bwMode="auto">
          <a:xfrm>
            <a:off x="6119813" y="3449638"/>
            <a:ext cx="3857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9855" name="Text Box 15"/>
          <p:cNvSpPr txBox="1">
            <a:spLocks noChangeArrowheads="1"/>
          </p:cNvSpPr>
          <p:nvPr/>
        </p:nvSpPr>
        <p:spPr bwMode="auto">
          <a:xfrm>
            <a:off x="6149975" y="2130425"/>
            <a:ext cx="385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9856" name="Text Box 16"/>
          <p:cNvSpPr txBox="1">
            <a:spLocks noChangeArrowheads="1"/>
          </p:cNvSpPr>
          <p:nvPr/>
        </p:nvSpPr>
        <p:spPr bwMode="auto">
          <a:xfrm>
            <a:off x="6565900" y="3729038"/>
            <a:ext cx="719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g</a:t>
            </a:r>
            <a:r>
              <a:rPr lang="en-US" b="1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9857" name="Oval 17"/>
          <p:cNvSpPr>
            <a:spLocks noChangeArrowheads="1"/>
          </p:cNvSpPr>
          <p:nvPr/>
        </p:nvSpPr>
        <p:spPr bwMode="auto">
          <a:xfrm>
            <a:off x="4883150" y="3378200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58" name="Line 18"/>
          <p:cNvSpPr>
            <a:spLocks noChangeShapeType="1"/>
          </p:cNvSpPr>
          <p:nvPr/>
        </p:nvSpPr>
        <p:spPr bwMode="auto">
          <a:xfrm flipH="1">
            <a:off x="5062538" y="3627438"/>
            <a:ext cx="3252787" cy="15795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59" name="Line 19"/>
          <p:cNvSpPr>
            <a:spLocks noChangeShapeType="1"/>
          </p:cNvSpPr>
          <p:nvPr/>
        </p:nvSpPr>
        <p:spPr bwMode="auto">
          <a:xfrm flipV="1">
            <a:off x="7115175" y="2890838"/>
            <a:ext cx="0" cy="782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60" name="Text Box 20"/>
          <p:cNvSpPr txBox="1">
            <a:spLocks noChangeArrowheads="1"/>
          </p:cNvSpPr>
          <p:nvPr/>
        </p:nvSpPr>
        <p:spPr bwMode="auto">
          <a:xfrm>
            <a:off x="7105650" y="2606675"/>
            <a:ext cx="385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9861" name="Text Box 21"/>
          <p:cNvSpPr txBox="1">
            <a:spLocks noChangeArrowheads="1"/>
          </p:cNvSpPr>
          <p:nvPr/>
        </p:nvSpPr>
        <p:spPr bwMode="auto">
          <a:xfrm>
            <a:off x="7304088" y="4078288"/>
            <a:ext cx="3857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K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9862" name="Text Box 22"/>
          <p:cNvSpPr txBox="1">
            <a:spLocks noChangeArrowheads="1"/>
          </p:cNvSpPr>
          <p:nvPr/>
        </p:nvSpPr>
        <p:spPr bwMode="auto">
          <a:xfrm>
            <a:off x="5653088" y="4562475"/>
            <a:ext cx="7175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l</a:t>
            </a:r>
            <a:r>
              <a:rPr lang="en-US" b="1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9863" name="Text Box 23"/>
          <p:cNvSpPr txBox="1">
            <a:spLocks noChangeArrowheads="1"/>
          </p:cNvSpPr>
          <p:nvPr/>
        </p:nvSpPr>
        <p:spPr bwMode="auto">
          <a:xfrm>
            <a:off x="7118350" y="1468438"/>
            <a:ext cx="6937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990099"/>
                </a:solidFill>
                <a:latin typeface="Times New Roman" pitchFamily="18" charset="0"/>
              </a:rPr>
              <a:t>n</a:t>
            </a:r>
            <a:r>
              <a:rPr lang="en-US" b="1" i="1" baseline="-25000">
                <a:solidFill>
                  <a:srgbClr val="990099"/>
                </a:solidFill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419864" name="Text Box 24"/>
          <p:cNvSpPr txBox="1">
            <a:spLocks noChangeArrowheads="1"/>
          </p:cNvSpPr>
          <p:nvPr/>
        </p:nvSpPr>
        <p:spPr bwMode="auto">
          <a:xfrm>
            <a:off x="7235825" y="4767263"/>
            <a:ext cx="6937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990099"/>
                </a:solidFill>
                <a:latin typeface="Times New Roman" pitchFamily="18" charset="0"/>
              </a:rPr>
              <a:t>m</a:t>
            </a:r>
            <a:r>
              <a:rPr lang="en-US" b="1" i="1" baseline="-25000">
                <a:solidFill>
                  <a:srgbClr val="990099"/>
                </a:solidFill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419865" name="Rectangle 25"/>
          <p:cNvSpPr>
            <a:spLocks noChangeArrowheads="1"/>
          </p:cNvSpPr>
          <p:nvPr/>
        </p:nvSpPr>
        <p:spPr bwMode="auto">
          <a:xfrm>
            <a:off x="5254625" y="5776913"/>
            <a:ext cx="3957638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56.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  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                Cho  l(l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,l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), α(m</a:t>
            </a:r>
            <a:r>
              <a:rPr lang="en-US" i="1" baseline="-25000" dirty="0">
                <a:latin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</a:rPr>
              <a:t>,n</a:t>
            </a:r>
            <a:r>
              <a:rPr lang="en-US" i="1" baseline="-25000" dirty="0">
                <a:latin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419868" name="Text Box 28"/>
          <p:cNvSpPr txBox="1">
            <a:spLocks noChangeArrowheads="1"/>
          </p:cNvSpPr>
          <p:nvPr/>
        </p:nvSpPr>
        <p:spPr bwMode="auto">
          <a:xfrm rot="1680000">
            <a:off x="5143500" y="1609725"/>
            <a:ext cx="550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φ</a:t>
            </a:r>
            <a:r>
              <a:rPr lang="en-US" b="1" i="1" baseline="-25000">
                <a:latin typeface="Times New Roman" pitchFamily="18" charset="0"/>
              </a:rPr>
              <a:t>2 </a:t>
            </a:r>
            <a:r>
              <a:rPr lang="en-US" b="1">
                <a:latin typeface="Times New Roman" pitchFamily="18" charset="0"/>
              </a:rPr>
              <a:t>≡</a:t>
            </a:r>
          </a:p>
        </p:txBody>
      </p:sp>
      <p:sp>
        <p:nvSpPr>
          <p:cNvPr id="419869" name="Text Box 29"/>
          <p:cNvSpPr txBox="1">
            <a:spLocks noChangeArrowheads="1"/>
          </p:cNvSpPr>
          <p:nvPr/>
        </p:nvSpPr>
        <p:spPr bwMode="auto">
          <a:xfrm rot="1680000">
            <a:off x="5646738" y="1863725"/>
            <a:ext cx="5064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≡ </a:t>
            </a:r>
            <a:r>
              <a:rPr lang="en-US" b="1" i="1">
                <a:latin typeface="Times New Roman" pitchFamily="18" charset="0"/>
              </a:rPr>
              <a:t>g</a:t>
            </a:r>
            <a:r>
              <a:rPr lang="en-US" b="1" i="1" baseline="-25000">
                <a:latin typeface="Times New Roman" pitchFamily="18" charset="0"/>
              </a:rPr>
              <a:t>2</a:t>
            </a:r>
            <a:endParaRPr lang="en-US" b="1" i="1">
              <a:latin typeface="Times New Roman" pitchFamily="18" charset="0"/>
            </a:endParaRPr>
          </a:p>
        </p:txBody>
      </p:sp>
      <p:sp>
        <p:nvSpPr>
          <p:cNvPr id="419870" name="Line 30"/>
          <p:cNvSpPr>
            <a:spLocks noChangeShapeType="1"/>
          </p:cNvSpPr>
          <p:nvPr/>
        </p:nvSpPr>
        <p:spPr bwMode="auto">
          <a:xfrm flipV="1">
            <a:off x="6300788" y="2482850"/>
            <a:ext cx="0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1" name="Line 31"/>
          <p:cNvSpPr>
            <a:spLocks noChangeShapeType="1"/>
          </p:cNvSpPr>
          <p:nvPr/>
        </p:nvSpPr>
        <p:spPr bwMode="auto">
          <a:xfrm flipV="1">
            <a:off x="8101013" y="34258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2" name="Line 32"/>
          <p:cNvSpPr>
            <a:spLocks noChangeShapeType="1"/>
          </p:cNvSpPr>
          <p:nvPr/>
        </p:nvSpPr>
        <p:spPr bwMode="auto">
          <a:xfrm flipV="1">
            <a:off x="7124700" y="3587750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3" name="Oval 33"/>
          <p:cNvSpPr>
            <a:spLocks noChangeArrowheads="1"/>
          </p:cNvSpPr>
          <p:nvPr/>
        </p:nvSpPr>
        <p:spPr bwMode="auto">
          <a:xfrm>
            <a:off x="7092950" y="2873375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4" name="Oval 34"/>
          <p:cNvSpPr>
            <a:spLocks noChangeArrowheads="1"/>
          </p:cNvSpPr>
          <p:nvPr/>
        </p:nvSpPr>
        <p:spPr bwMode="auto">
          <a:xfrm>
            <a:off x="6264275" y="2444750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5" name="Oval 35"/>
          <p:cNvSpPr>
            <a:spLocks noChangeArrowheads="1"/>
          </p:cNvSpPr>
          <p:nvPr/>
        </p:nvSpPr>
        <p:spPr bwMode="auto">
          <a:xfrm>
            <a:off x="8064500" y="3387725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6" name="Oval 36"/>
          <p:cNvSpPr>
            <a:spLocks noChangeArrowheads="1"/>
          </p:cNvSpPr>
          <p:nvPr/>
        </p:nvSpPr>
        <p:spPr bwMode="auto">
          <a:xfrm>
            <a:off x="7092950" y="4168775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7" name="Oval 37"/>
          <p:cNvSpPr>
            <a:spLocks noChangeArrowheads="1"/>
          </p:cNvSpPr>
          <p:nvPr/>
        </p:nvSpPr>
        <p:spPr bwMode="auto">
          <a:xfrm>
            <a:off x="6264275" y="3387725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8" name="Oval 38"/>
          <p:cNvSpPr>
            <a:spLocks noChangeArrowheads="1"/>
          </p:cNvSpPr>
          <p:nvPr/>
        </p:nvSpPr>
        <p:spPr bwMode="auto">
          <a:xfrm>
            <a:off x="8074025" y="5102225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711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9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9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19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19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419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19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19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19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419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41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19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41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500"/>
                                        <p:tgtEl>
                                          <p:spTgt spid="419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419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419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41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419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41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419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41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419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419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419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19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419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41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41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2" dur="500"/>
                                        <p:tgtEl>
                                          <p:spTgt spid="419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6" dur="500"/>
                                        <p:tgtEl>
                                          <p:spTgt spid="41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"/>
                                        <p:tgtEl>
                                          <p:spTgt spid="41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4" dur="500"/>
                                        <p:tgtEl>
                                          <p:spTgt spid="41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3" grpId="0" animBg="1"/>
      <p:bldP spid="419844" grpId="0"/>
      <p:bldP spid="419845" grpId="0" animBg="1"/>
      <p:bldP spid="419846" grpId="0" animBg="1"/>
      <p:bldP spid="419847" grpId="0"/>
      <p:bldP spid="419848" grpId="0" animBg="1"/>
      <p:bldP spid="419849" grpId="0" animBg="1"/>
      <p:bldP spid="419850" grpId="0" animBg="1"/>
      <p:bldP spid="419851" grpId="0" animBg="1"/>
      <p:bldP spid="419852" grpId="0"/>
      <p:bldP spid="419853" grpId="0"/>
      <p:bldP spid="419854" grpId="0"/>
      <p:bldP spid="419855" grpId="0"/>
      <p:bldP spid="419856" grpId="0"/>
      <p:bldP spid="419857" grpId="0" animBg="1"/>
      <p:bldP spid="419858" grpId="0" animBg="1"/>
      <p:bldP spid="419859" grpId="0" animBg="1"/>
      <p:bldP spid="419860" grpId="0"/>
      <p:bldP spid="419861" grpId="0"/>
      <p:bldP spid="419862" grpId="0"/>
      <p:bldP spid="419863" grpId="0"/>
      <p:bldP spid="419864" grpId="0"/>
      <p:bldP spid="419865" grpId="0"/>
      <p:bldP spid="419870" grpId="0" animBg="1"/>
      <p:bldP spid="419871" grpId="0" animBg="1"/>
      <p:bldP spid="419872" grpId="0" animBg="1"/>
      <p:bldP spid="419873" grpId="0" animBg="1"/>
      <p:bldP spid="419874" grpId="0" animBg="1"/>
      <p:bldP spid="419875" grpId="0" animBg="1"/>
      <p:bldP spid="419876" grpId="0" animBg="1"/>
      <p:bldP spid="419877" grpId="0" animBg="1"/>
      <p:bldP spid="41987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181600" y="2328862"/>
            <a:ext cx="3352800" cy="2395538"/>
            <a:chOff x="5181600" y="2328862"/>
            <a:chExt cx="3352800" cy="2395538"/>
          </a:xfrm>
        </p:grpSpPr>
        <p:grpSp>
          <p:nvGrpSpPr>
            <p:cNvPr id="7" name="Group 6"/>
            <p:cNvGrpSpPr/>
            <p:nvPr/>
          </p:nvGrpSpPr>
          <p:grpSpPr>
            <a:xfrm>
              <a:off x="5181600" y="2328862"/>
              <a:ext cx="3352800" cy="2395538"/>
              <a:chOff x="5181600" y="2328862"/>
              <a:chExt cx="3352800" cy="2395538"/>
            </a:xfrm>
          </p:grpSpPr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5181600" y="2328862"/>
                <a:ext cx="2514600" cy="15240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utoShape 22"/>
              <p:cNvSpPr>
                <a:spLocks noChangeArrowheads="1"/>
              </p:cNvSpPr>
              <p:nvPr/>
            </p:nvSpPr>
            <p:spPr bwMode="auto">
              <a:xfrm flipH="1">
                <a:off x="5181600" y="3852862"/>
                <a:ext cx="3352800" cy="871538"/>
              </a:xfrm>
              <a:prstGeom prst="parallelogram">
                <a:avLst>
                  <a:gd name="adj" fmla="val 96175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7010400" y="2346325"/>
                <a:ext cx="2286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27" name="Text Box 28"/>
              <p:cNvSpPr txBox="1">
                <a:spLocks noChangeArrowheads="1"/>
              </p:cNvSpPr>
              <p:nvPr/>
            </p:nvSpPr>
            <p:spPr bwMode="auto">
              <a:xfrm>
                <a:off x="5181600" y="2359025"/>
                <a:ext cx="304800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cs typeface="Arial" charset="0"/>
                  </a:rPr>
                  <a:t>P</a:t>
                </a:r>
                <a:r>
                  <a:rPr lang="en-US" baseline="-25000">
                    <a:cs typeface="Arial" charset="0"/>
                  </a:rPr>
                  <a:t>2</a:t>
                </a:r>
                <a:endParaRPr lang="el-GR" baseline="-25000">
                  <a:cs typeface="Arial" charset="0"/>
                </a:endParaRPr>
              </a:p>
            </p:txBody>
          </p:sp>
          <p:sp>
            <p:nvSpPr>
              <p:cNvPr id="29" name="Text Box 30"/>
              <p:cNvSpPr txBox="1">
                <a:spLocks noChangeArrowheads="1"/>
              </p:cNvSpPr>
              <p:nvPr/>
            </p:nvSpPr>
            <p:spPr bwMode="auto">
              <a:xfrm>
                <a:off x="6130925" y="2971800"/>
                <a:ext cx="3048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/>
                  <a:t>A</a:t>
                </a:r>
                <a:endParaRPr lang="en-US" baseline="-25000" dirty="0"/>
              </a:p>
            </p:txBody>
          </p:sp>
          <p:sp>
            <p:nvSpPr>
              <p:cNvPr id="32" name="Line 33"/>
              <p:cNvSpPr>
                <a:spLocks noChangeShapeType="1"/>
              </p:cNvSpPr>
              <p:nvPr/>
            </p:nvSpPr>
            <p:spPr bwMode="auto">
              <a:xfrm flipV="1">
                <a:off x="6226174" y="4198936"/>
                <a:ext cx="995363" cy="25717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38"/>
              <p:cNvSpPr>
                <a:spLocks noChangeShapeType="1"/>
              </p:cNvSpPr>
              <p:nvPr/>
            </p:nvSpPr>
            <p:spPr bwMode="auto">
              <a:xfrm flipV="1">
                <a:off x="6226174" y="2578099"/>
                <a:ext cx="995363" cy="68579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44"/>
              <p:cNvSpPr>
                <a:spLocks noChangeArrowheads="1"/>
              </p:cNvSpPr>
              <p:nvPr/>
            </p:nvSpPr>
            <p:spPr bwMode="auto">
              <a:xfrm>
                <a:off x="7188200" y="4160837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Freeform 19"/>
              <p:cNvSpPr>
                <a:spLocks/>
              </p:cNvSpPr>
              <p:nvPr/>
            </p:nvSpPr>
            <p:spPr bwMode="auto">
              <a:xfrm rot="15712282">
                <a:off x="7047205" y="4033223"/>
                <a:ext cx="195263" cy="207248"/>
              </a:xfrm>
              <a:custGeom>
                <a:avLst/>
                <a:gdLst>
                  <a:gd name="T0" fmla="*/ 0 w 88"/>
                  <a:gd name="T1" fmla="*/ 0 h 132"/>
                  <a:gd name="T2" fmla="*/ 2147483647 w 88"/>
                  <a:gd name="T3" fmla="*/ 2147483647 h 132"/>
                  <a:gd name="T4" fmla="*/ 2147483647 w 88"/>
                  <a:gd name="T5" fmla="*/ 2147483647 h 132"/>
                  <a:gd name="T6" fmla="*/ 2147483647 w 88"/>
                  <a:gd name="T7" fmla="*/ 2147483647 h 1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132">
                    <a:moveTo>
                      <a:pt x="0" y="0"/>
                    </a:moveTo>
                    <a:cubicBezTo>
                      <a:pt x="14" y="4"/>
                      <a:pt x="28" y="9"/>
                      <a:pt x="40" y="20"/>
                    </a:cubicBezTo>
                    <a:cubicBezTo>
                      <a:pt x="52" y="31"/>
                      <a:pt x="64" y="45"/>
                      <a:pt x="72" y="64"/>
                    </a:cubicBezTo>
                    <a:cubicBezTo>
                      <a:pt x="80" y="83"/>
                      <a:pt x="87" y="109"/>
                      <a:pt x="88" y="132"/>
                    </a:cubicBezTo>
                  </a:path>
                </a:pathLst>
              </a:custGeom>
              <a:noFill/>
              <a:ln w="12700" cmpd="sng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Oval 44"/>
              <p:cNvSpPr>
                <a:spLocks noChangeArrowheads="1"/>
              </p:cNvSpPr>
              <p:nvPr/>
            </p:nvSpPr>
            <p:spPr bwMode="auto">
              <a:xfrm>
                <a:off x="7132898" y="4113523"/>
                <a:ext cx="47314" cy="4731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6226174" y="4211922"/>
                <a:ext cx="195263" cy="207248"/>
                <a:chOff x="7221537" y="2971006"/>
                <a:chExt cx="195263" cy="207248"/>
              </a:xfrm>
            </p:grpSpPr>
            <p:sp>
              <p:nvSpPr>
                <p:cNvPr id="74" name="Freeform 19"/>
                <p:cNvSpPr>
                  <a:spLocks/>
                </p:cNvSpPr>
                <p:nvPr/>
              </p:nvSpPr>
              <p:spPr bwMode="auto">
                <a:xfrm>
                  <a:off x="7221537" y="2971006"/>
                  <a:ext cx="195263" cy="207248"/>
                </a:xfrm>
                <a:custGeom>
                  <a:avLst/>
                  <a:gdLst>
                    <a:gd name="T0" fmla="*/ 0 w 88"/>
                    <a:gd name="T1" fmla="*/ 0 h 132"/>
                    <a:gd name="T2" fmla="*/ 2147483647 w 88"/>
                    <a:gd name="T3" fmla="*/ 2147483647 h 132"/>
                    <a:gd name="T4" fmla="*/ 2147483647 w 88"/>
                    <a:gd name="T5" fmla="*/ 2147483647 h 132"/>
                    <a:gd name="T6" fmla="*/ 2147483647 w 88"/>
                    <a:gd name="T7" fmla="*/ 2147483647 h 1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132">
                      <a:moveTo>
                        <a:pt x="0" y="0"/>
                      </a:moveTo>
                      <a:cubicBezTo>
                        <a:pt x="14" y="4"/>
                        <a:pt x="28" y="9"/>
                        <a:pt x="40" y="20"/>
                      </a:cubicBezTo>
                      <a:cubicBezTo>
                        <a:pt x="52" y="31"/>
                        <a:pt x="64" y="45"/>
                        <a:pt x="72" y="64"/>
                      </a:cubicBezTo>
                      <a:cubicBezTo>
                        <a:pt x="80" y="83"/>
                        <a:pt x="87" y="109"/>
                        <a:pt x="88" y="132"/>
                      </a:cubicBezTo>
                    </a:path>
                  </a:pathLst>
                </a:custGeom>
                <a:noFill/>
                <a:ln w="12700" cmpd="sng">
                  <a:solidFill>
                    <a:srgbClr val="CC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Oval 44"/>
                <p:cNvSpPr>
                  <a:spLocks noChangeArrowheads="1"/>
                </p:cNvSpPr>
                <p:nvPr/>
              </p:nvSpPr>
              <p:spPr bwMode="auto">
                <a:xfrm>
                  <a:off x="7288318" y="3065668"/>
                  <a:ext cx="47314" cy="4731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7264400" y="4237037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  <a:r>
                <a:rPr lang="en-US" baseline="-25000"/>
                <a:t>1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8077200" y="4418012"/>
              <a:ext cx="3048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P</a:t>
              </a:r>
              <a:r>
                <a:rPr lang="en-US" baseline="-25000">
                  <a:cs typeface="Arial" charset="0"/>
                </a:rPr>
                <a:t>1</a:t>
              </a:r>
              <a:endParaRPr lang="el-GR" baseline="-25000">
                <a:cs typeface="Arial" charset="0"/>
              </a:endParaRPr>
            </a:p>
          </p:txBody>
        </p:sp>
        <p:sp>
          <p:nvSpPr>
            <p:cNvPr id="55" name="Text Box 47"/>
            <p:cNvSpPr txBox="1">
              <a:spLocks noChangeArrowheads="1"/>
            </p:cNvSpPr>
            <p:nvPr/>
          </p:nvSpPr>
          <p:spPr bwMode="auto">
            <a:xfrm>
              <a:off x="6265862" y="4386262"/>
              <a:ext cx="3048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  <a:r>
                <a:rPr lang="en-US" baseline="-25000"/>
                <a:t>1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188075" y="2540000"/>
              <a:ext cx="1071562" cy="1954212"/>
              <a:chOff x="6188075" y="2540000"/>
              <a:chExt cx="1071562" cy="1954212"/>
            </a:xfrm>
          </p:grpSpPr>
          <p:sp>
            <p:nvSpPr>
              <p:cNvPr id="22" name="Line 23"/>
              <p:cNvSpPr>
                <a:spLocks noChangeShapeType="1"/>
              </p:cNvSpPr>
              <p:nvPr/>
            </p:nvSpPr>
            <p:spPr bwMode="auto">
              <a:xfrm flipV="1">
                <a:off x="7226300" y="2578100"/>
                <a:ext cx="0" cy="16208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34"/>
              <p:cNvSpPr>
                <a:spLocks noChangeShapeType="1"/>
              </p:cNvSpPr>
              <p:nvPr/>
            </p:nvSpPr>
            <p:spPr bwMode="auto">
              <a:xfrm flipH="1" flipV="1">
                <a:off x="6226174" y="3263899"/>
                <a:ext cx="1587" cy="11922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39"/>
              <p:cNvSpPr>
                <a:spLocks noChangeArrowheads="1"/>
              </p:cNvSpPr>
              <p:nvPr/>
            </p:nvSpPr>
            <p:spPr bwMode="auto">
              <a:xfrm>
                <a:off x="7183437" y="25400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43"/>
              <p:cNvSpPr>
                <a:spLocks noChangeArrowheads="1"/>
              </p:cNvSpPr>
              <p:nvPr/>
            </p:nvSpPr>
            <p:spPr bwMode="auto">
              <a:xfrm>
                <a:off x="6188075" y="32258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46"/>
              <p:cNvSpPr>
                <a:spLocks noChangeArrowheads="1"/>
              </p:cNvSpPr>
              <p:nvPr/>
            </p:nvSpPr>
            <p:spPr bwMode="auto">
              <a:xfrm>
                <a:off x="6188075" y="4418012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50"/>
              <p:cNvSpPr>
                <a:spLocks noChangeShapeType="1"/>
              </p:cNvSpPr>
              <p:nvPr/>
            </p:nvSpPr>
            <p:spPr bwMode="auto">
              <a:xfrm rot="13559500" flipH="1" flipV="1">
                <a:off x="6197600" y="3671057"/>
                <a:ext cx="60325" cy="539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51"/>
              <p:cNvSpPr>
                <a:spLocks noChangeShapeType="1"/>
              </p:cNvSpPr>
              <p:nvPr/>
            </p:nvSpPr>
            <p:spPr bwMode="auto">
              <a:xfrm rot="13559500" flipH="1" flipV="1">
                <a:off x="7194550" y="3427412"/>
                <a:ext cx="60325" cy="539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9" name="Freeform 19"/>
          <p:cNvSpPr>
            <a:spLocks/>
          </p:cNvSpPr>
          <p:nvPr/>
        </p:nvSpPr>
        <p:spPr bwMode="auto">
          <a:xfrm>
            <a:off x="6540896" y="3044825"/>
            <a:ext cx="48816" cy="122238"/>
          </a:xfrm>
          <a:custGeom>
            <a:avLst/>
            <a:gdLst>
              <a:gd name="T0" fmla="*/ 0 w 88"/>
              <a:gd name="T1" fmla="*/ 0 h 132"/>
              <a:gd name="T2" fmla="*/ 2147483647 w 88"/>
              <a:gd name="T3" fmla="*/ 2147483647 h 132"/>
              <a:gd name="T4" fmla="*/ 2147483647 w 88"/>
              <a:gd name="T5" fmla="*/ 2147483647 h 132"/>
              <a:gd name="T6" fmla="*/ 2147483647 w 88"/>
              <a:gd name="T7" fmla="*/ 2147483647 h 1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" h="132">
                <a:moveTo>
                  <a:pt x="0" y="0"/>
                </a:moveTo>
                <a:cubicBezTo>
                  <a:pt x="14" y="4"/>
                  <a:pt x="28" y="9"/>
                  <a:pt x="40" y="20"/>
                </a:cubicBezTo>
                <a:cubicBezTo>
                  <a:pt x="52" y="31"/>
                  <a:pt x="64" y="45"/>
                  <a:pt x="72" y="64"/>
                </a:cubicBezTo>
                <a:cubicBezTo>
                  <a:pt x="80" y="83"/>
                  <a:pt x="87" y="109"/>
                  <a:pt x="88" y="132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Text Box 30"/>
          <p:cNvSpPr txBox="1">
            <a:spLocks noChangeArrowheads="1"/>
          </p:cNvSpPr>
          <p:nvPr/>
        </p:nvSpPr>
        <p:spPr bwMode="auto">
          <a:xfrm>
            <a:off x="6605586" y="2879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ym typeface="Symbol"/>
              </a:rPr>
              <a:t></a:t>
            </a:r>
            <a:endParaRPr lang="en-US" baseline="-25000" dirty="0"/>
          </a:p>
        </p:txBody>
      </p:sp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76200" y="1009651"/>
            <a:ext cx="45180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4.11- </a:t>
            </a:r>
            <a:r>
              <a:rPr lang="en-US" sz="2000" b="1" dirty="0" err="1">
                <a:latin typeface="Times New Roman" pitchFamily="18" charset="0"/>
              </a:rPr>
              <a:t>Các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toàn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lượng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409627" name="Rectangle 27"/>
          <p:cNvSpPr>
            <a:spLocks noChangeArrowheads="1"/>
          </p:cNvSpPr>
          <p:nvPr/>
        </p:nvSpPr>
        <p:spPr bwMode="auto">
          <a:xfrm>
            <a:off x="76200" y="1371600"/>
            <a:ext cx="42386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pháp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indent="457200" algn="just">
              <a:spcBef>
                <a:spcPct val="20000"/>
              </a:spcBef>
            </a:pPr>
            <a:r>
              <a:rPr lang="en-US" sz="2000" dirty="0" err="1">
                <a:latin typeface="Times New Roman" pitchFamily="18" charset="0"/>
              </a:rPr>
              <a:t>Dùng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xác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định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thật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đoạn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nghiêng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nó</a:t>
            </a:r>
            <a:r>
              <a:rPr lang="en-US" sz="2000" dirty="0">
                <a:latin typeface="Times New Roman" pitchFamily="18" charset="0"/>
              </a:rPr>
              <a:t> so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indent="457200" algn="just">
              <a:spcBef>
                <a:spcPct val="20000"/>
              </a:spcBef>
            </a:pPr>
            <a:r>
              <a:rPr lang="en-US" sz="2000" dirty="0" err="1">
                <a:latin typeface="Times New Roman" pitchFamily="18" charset="0"/>
              </a:rPr>
              <a:t>Giả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sử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đoạn</a:t>
            </a:r>
            <a:r>
              <a:rPr lang="en-US" sz="2000" dirty="0">
                <a:latin typeface="Times New Roman" pitchFamily="18" charset="0"/>
              </a:rPr>
              <a:t> AB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AB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P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. Qua A </a:t>
            </a:r>
            <a:r>
              <a:rPr lang="en-US" sz="2000" dirty="0" err="1">
                <a:latin typeface="Times New Roman" pitchFamily="18" charset="0"/>
              </a:rPr>
              <a:t>vẽ</a:t>
            </a:r>
            <a:r>
              <a:rPr lang="en-US" sz="2000" dirty="0">
                <a:latin typeface="Times New Roman" pitchFamily="18" charset="0"/>
              </a:rPr>
              <a:t> AB</a:t>
            </a:r>
            <a:r>
              <a:rPr lang="en-US" sz="2000" baseline="-25000" dirty="0">
                <a:latin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</a:rPr>
              <a:t> song </a:t>
            </a:r>
            <a:r>
              <a:rPr lang="en-US" sz="2000" dirty="0" err="1">
                <a:latin typeface="Times New Roman" pitchFamily="18" charset="0"/>
              </a:rPr>
              <a:t>song</a:t>
            </a:r>
            <a:r>
              <a:rPr lang="en-US" sz="2000" dirty="0">
                <a:latin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indent="457200" algn="just">
              <a:spcBef>
                <a:spcPct val="20000"/>
              </a:spcBef>
            </a:pPr>
            <a:r>
              <a:rPr lang="en-US" sz="2000" dirty="0" err="1">
                <a:latin typeface="Times New Roman" pitchFamily="18" charset="0"/>
              </a:rPr>
              <a:t>Nhận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xét</a:t>
            </a:r>
            <a:r>
              <a:rPr lang="en-US" sz="2000" dirty="0">
                <a:latin typeface="Times New Roman" pitchFamily="18" charset="0"/>
              </a:rPr>
              <a:t>:</a:t>
            </a:r>
          </a:p>
          <a:p>
            <a:pPr indent="457200" algn="just">
              <a:spcBef>
                <a:spcPct val="20000"/>
              </a:spcBef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Tam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giác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AB</a:t>
            </a:r>
            <a:r>
              <a:rPr lang="en-US" sz="2000" baseline="-25000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B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vuông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tại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B</a:t>
            </a:r>
            <a:r>
              <a:rPr lang="en-US" sz="2000" baseline="-25000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indent="457200" algn="just">
              <a:spcBef>
                <a:spcPct val="20000"/>
              </a:spcBef>
            </a:pP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Cạnh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huyền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AB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là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độ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lớn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thật</a:t>
            </a:r>
            <a:endParaRPr lang="en-US" sz="2000" dirty="0">
              <a:solidFill>
                <a:schemeClr val="tx2"/>
              </a:solidFill>
              <a:latin typeface="Times New Roman" pitchFamily="18" charset="0"/>
            </a:endParaRPr>
          </a:p>
          <a:p>
            <a:pPr indent="457200" algn="just">
              <a:spcBef>
                <a:spcPct val="20000"/>
              </a:spcBef>
            </a:pP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Cạnh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góc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vuông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nhất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là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A</a:t>
            </a:r>
            <a:r>
              <a:rPr lang="en-US" sz="2000" baseline="-250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B</a:t>
            </a:r>
            <a:r>
              <a:rPr lang="en-US" sz="2000" baseline="-25000" dirty="0">
                <a:solidFill>
                  <a:schemeClr val="tx2"/>
                </a:solidFill>
                <a:latin typeface="Times New Roman" pitchFamily="18" charset="0"/>
              </a:rPr>
              <a:t>1</a:t>
            </a:r>
          </a:p>
          <a:p>
            <a:pPr marL="457200" algn="just">
              <a:spcBef>
                <a:spcPct val="20000"/>
              </a:spcBef>
            </a:pP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Cạnh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góc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vuông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B</a:t>
            </a:r>
            <a:r>
              <a:rPr lang="en-US" baseline="-25000" dirty="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B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hiệu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độ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cao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AB</a:t>
            </a:r>
          </a:p>
          <a:p>
            <a:pPr marL="457200" algn="just">
              <a:spcBef>
                <a:spcPct val="20000"/>
              </a:spcBef>
            </a:pPr>
            <a:r>
              <a:rPr lang="en-US" dirty="0" err="1">
                <a:solidFill>
                  <a:schemeClr val="tx2"/>
                </a:solidFill>
                <a:latin typeface="Times New Roman" pitchFamily="18" charset="0"/>
              </a:rPr>
              <a:t>Góc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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là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góc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giữa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AB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và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mặt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phẳng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hình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chiếu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sym typeface="Symbol"/>
              </a:rPr>
              <a:t>bằng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 P</a:t>
            </a:r>
            <a:r>
              <a:rPr lang="en-US" baseline="-25000" dirty="0">
                <a:solidFill>
                  <a:schemeClr val="tx2"/>
                </a:solidFill>
                <a:latin typeface="Times New Roman" pitchFamily="18" charset="0"/>
                <a:sym typeface="Symbol"/>
              </a:rPr>
              <a:t>1</a:t>
            </a:r>
            <a:endParaRPr lang="en-US" baseline="-250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2" name="Text Box 27"/>
          <p:cNvSpPr txBox="1">
            <a:spLocks noChangeArrowheads="1"/>
          </p:cNvSpPr>
          <p:nvPr/>
        </p:nvSpPr>
        <p:spPr bwMode="auto">
          <a:xfrm>
            <a:off x="7264400" y="30448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0</a:t>
            </a:r>
          </a:p>
        </p:txBody>
      </p:sp>
      <p:sp>
        <p:nvSpPr>
          <p:cNvPr id="83" name="Line 33"/>
          <p:cNvSpPr>
            <a:spLocks noChangeShapeType="1"/>
          </p:cNvSpPr>
          <p:nvPr/>
        </p:nvSpPr>
        <p:spPr bwMode="auto">
          <a:xfrm flipV="1">
            <a:off x="6226175" y="3006724"/>
            <a:ext cx="1000126" cy="25717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Oval 44"/>
          <p:cNvSpPr>
            <a:spLocks noChangeArrowheads="1"/>
          </p:cNvSpPr>
          <p:nvPr/>
        </p:nvSpPr>
        <p:spPr bwMode="auto">
          <a:xfrm>
            <a:off x="7188200" y="29686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Freeform 19"/>
          <p:cNvSpPr>
            <a:spLocks/>
          </p:cNvSpPr>
          <p:nvPr/>
        </p:nvSpPr>
        <p:spPr bwMode="auto">
          <a:xfrm rot="15712282">
            <a:off x="7047205" y="2831796"/>
            <a:ext cx="195263" cy="207248"/>
          </a:xfrm>
          <a:custGeom>
            <a:avLst/>
            <a:gdLst>
              <a:gd name="T0" fmla="*/ 0 w 88"/>
              <a:gd name="T1" fmla="*/ 0 h 132"/>
              <a:gd name="T2" fmla="*/ 2147483647 w 88"/>
              <a:gd name="T3" fmla="*/ 2147483647 h 132"/>
              <a:gd name="T4" fmla="*/ 2147483647 w 88"/>
              <a:gd name="T5" fmla="*/ 2147483647 h 132"/>
              <a:gd name="T6" fmla="*/ 2147483647 w 88"/>
              <a:gd name="T7" fmla="*/ 2147483647 h 1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" h="132">
                <a:moveTo>
                  <a:pt x="0" y="0"/>
                </a:moveTo>
                <a:cubicBezTo>
                  <a:pt x="14" y="4"/>
                  <a:pt x="28" y="9"/>
                  <a:pt x="40" y="20"/>
                </a:cubicBezTo>
                <a:cubicBezTo>
                  <a:pt x="52" y="31"/>
                  <a:pt x="64" y="45"/>
                  <a:pt x="72" y="64"/>
                </a:cubicBezTo>
                <a:cubicBezTo>
                  <a:pt x="80" y="83"/>
                  <a:pt x="87" y="109"/>
                  <a:pt x="88" y="132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Oval 44"/>
          <p:cNvSpPr>
            <a:spLocks noChangeArrowheads="1"/>
          </p:cNvSpPr>
          <p:nvPr/>
        </p:nvSpPr>
        <p:spPr bwMode="auto">
          <a:xfrm>
            <a:off x="7132898" y="2912096"/>
            <a:ext cx="47314" cy="47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7226300" y="2743200"/>
            <a:ext cx="1003300" cy="4651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Box 27"/>
          <p:cNvSpPr txBox="1">
            <a:spLocks noChangeArrowheads="1"/>
          </p:cNvSpPr>
          <p:nvPr/>
        </p:nvSpPr>
        <p:spPr bwMode="auto">
          <a:xfrm>
            <a:off x="7753350" y="3294061"/>
            <a:ext cx="15702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Hiệu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cao</a:t>
            </a:r>
            <a:endParaRPr lang="en-US" b="1" baseline="-25000" dirty="0"/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365976" y="5155293"/>
            <a:ext cx="3957638" cy="48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57. </a:t>
            </a:r>
            <a:r>
              <a:rPr lang="en-US" i="1" dirty="0" err="1">
                <a:latin typeface="Times New Roman" pitchFamily="18" charset="0"/>
              </a:rPr>
              <a:t>Phương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pháp</a:t>
            </a:r>
            <a:r>
              <a:rPr lang="en-US" i="1" dirty="0">
                <a:latin typeface="Times New Roman" pitchFamily="18" charset="0"/>
              </a:rPr>
              <a:t> tam </a:t>
            </a:r>
            <a:r>
              <a:rPr lang="en-US" i="1" dirty="0" err="1">
                <a:latin typeface="Times New Roman" pitchFamily="18" charset="0"/>
              </a:rPr>
              <a:t>giác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5892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409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09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409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9" grpId="0"/>
      <p:bldP spid="82" grpId="0"/>
      <p:bldP spid="83" grpId="0" animBg="1"/>
      <p:bldP spid="84" grpId="0" animBg="1"/>
      <p:bldP spid="97" grpId="0" animBg="1"/>
      <p:bldP spid="98" grpId="0" animBg="1"/>
      <p:bldP spid="101" grpId="0"/>
      <p:bldP spid="4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7" name="Rectangle 27"/>
          <p:cNvSpPr>
            <a:spLocks noChangeArrowheads="1"/>
          </p:cNvSpPr>
          <p:nvPr/>
        </p:nvSpPr>
        <p:spPr bwMode="auto">
          <a:xfrm>
            <a:off x="76200" y="1371600"/>
            <a:ext cx="42386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: Cho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AB.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độ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AB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góc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nghiêng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AB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indent="457200" algn="just">
              <a:spcBef>
                <a:spcPct val="20000"/>
              </a:spcBef>
            </a:pPr>
            <a:r>
              <a:rPr lang="en-US" sz="2000" b="1" dirty="0" err="1">
                <a:latin typeface="Times New Roman" pitchFamily="18" charset="0"/>
              </a:rPr>
              <a:t>Giải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</a:pPr>
            <a:r>
              <a:rPr lang="en-US" sz="2000" dirty="0" err="1">
                <a:latin typeface="Times New Roman" pitchFamily="18" charset="0"/>
              </a:rPr>
              <a:t>Xác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định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cao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</a:pPr>
            <a:r>
              <a:rPr lang="en-US" sz="2000" dirty="0" err="1">
                <a:latin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</a:rPr>
              <a:t> B1 </a:t>
            </a:r>
            <a:r>
              <a:rPr lang="en-US" sz="2000" dirty="0" err="1">
                <a:latin typeface="Times New Roman" pitchFamily="18" charset="0"/>
              </a:rPr>
              <a:t>vẽ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đoạn</a:t>
            </a:r>
            <a:r>
              <a:rPr lang="en-US" sz="2000" dirty="0">
                <a:latin typeface="Times New Roman" pitchFamily="18" charset="0"/>
              </a:rPr>
              <a:t>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0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</a:pPr>
            <a:r>
              <a:rPr lang="en-US" sz="2000" dirty="0" err="1">
                <a:latin typeface="Times New Roman" pitchFamily="18" charset="0"/>
              </a:rPr>
              <a:t>Nối</a:t>
            </a:r>
            <a:r>
              <a:rPr lang="en-US" sz="2000" dirty="0">
                <a:latin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0 </a:t>
            </a:r>
            <a:r>
              <a:rPr lang="en-US" sz="2000" dirty="0" err="1">
                <a:latin typeface="Times New Roman" pitchFamily="18" charset="0"/>
              </a:rPr>
              <a:t>chính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lớn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thật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AB</a:t>
            </a:r>
          </a:p>
          <a:p>
            <a:pPr marL="342900" indent="-342900" algn="just">
              <a:spcBef>
                <a:spcPct val="20000"/>
              </a:spcBef>
              <a:buFontTx/>
              <a:buChar char="-"/>
            </a:pP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giữa</a:t>
            </a:r>
            <a:r>
              <a:rPr lang="en-US" sz="2000" dirty="0">
                <a:latin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1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B</a:t>
            </a:r>
            <a:r>
              <a:rPr lang="en-US" sz="2000" baseline="-25000" dirty="0">
                <a:latin typeface="Times New Roman" pitchFamily="18" charset="0"/>
              </a:rPr>
              <a:t>0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nghiêng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AB so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bằng</a:t>
            </a:r>
            <a:r>
              <a:rPr lang="en-US" sz="2000" dirty="0">
                <a:latin typeface="Times New Roman" pitchFamily="18" charset="0"/>
              </a:rPr>
              <a:t>.</a:t>
            </a:r>
            <a:endParaRPr lang="en-US" sz="2000" baseline="-25000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FontTx/>
              <a:buChar char="-"/>
            </a:pPr>
            <a:endParaRPr lang="en-US" sz="2000" dirty="0">
              <a:solidFill>
                <a:schemeClr val="tx2"/>
              </a:solidFill>
              <a:latin typeface="Times New Roman" pitchFamily="18" charset="0"/>
            </a:endParaRPr>
          </a:p>
          <a:p>
            <a:pPr marL="285750" indent="-285750" algn="just">
              <a:spcBef>
                <a:spcPct val="20000"/>
              </a:spcBef>
              <a:buFontTx/>
              <a:buChar char="-"/>
            </a:pPr>
            <a:endParaRPr lang="en-US" baseline="-250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7446168" y="2101011"/>
            <a:ext cx="1003300" cy="4651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Box 27"/>
          <p:cNvSpPr txBox="1">
            <a:spLocks noChangeArrowheads="1"/>
          </p:cNvSpPr>
          <p:nvPr/>
        </p:nvSpPr>
        <p:spPr bwMode="auto">
          <a:xfrm>
            <a:off x="7650955" y="2555557"/>
            <a:ext cx="1427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Hiệu</a:t>
            </a:r>
            <a:r>
              <a:rPr lang="en-US" b="1" dirty="0"/>
              <a:t> </a:t>
            </a: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cao</a:t>
            </a:r>
            <a:endParaRPr lang="en-US" b="1" baseline="-25000" dirty="0"/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940300" y="3146425"/>
            <a:ext cx="3857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x</a:t>
            </a:r>
            <a:endParaRPr lang="en-US" baseline="-25000" dirty="0">
              <a:latin typeface="Times New Roman" pitchFamily="18" charset="0"/>
            </a:endParaRPr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7446168" y="1793083"/>
            <a:ext cx="1587" cy="22320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0"/>
          <p:cNvSpPr>
            <a:spLocks noChangeShapeType="1"/>
          </p:cNvSpPr>
          <p:nvPr/>
        </p:nvSpPr>
        <p:spPr bwMode="auto">
          <a:xfrm>
            <a:off x="5734050" y="2566194"/>
            <a:ext cx="0" cy="2271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953000" y="1506538"/>
            <a:ext cx="3697287" cy="3631386"/>
            <a:chOff x="4953000" y="1506538"/>
            <a:chExt cx="3697287" cy="3631386"/>
          </a:xfrm>
        </p:grpSpPr>
        <p:sp>
          <p:nvSpPr>
            <p:cNvPr id="40" name="Line 3"/>
            <p:cNvSpPr>
              <a:spLocks noChangeShapeType="1"/>
            </p:cNvSpPr>
            <p:nvPr/>
          </p:nvSpPr>
          <p:spPr bwMode="auto">
            <a:xfrm flipV="1">
              <a:off x="4953000" y="3425825"/>
              <a:ext cx="3697287" cy="7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 flipH="1">
              <a:off x="5715000" y="1771650"/>
              <a:ext cx="1781968" cy="75088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13"/>
            <p:cNvSpPr txBox="1">
              <a:spLocks noChangeArrowheads="1"/>
            </p:cNvSpPr>
            <p:nvPr/>
          </p:nvSpPr>
          <p:spPr bwMode="auto">
            <a:xfrm>
              <a:off x="7543800" y="3819525"/>
              <a:ext cx="38576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B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6" name="Text Box 14"/>
            <p:cNvSpPr txBox="1">
              <a:spLocks noChangeArrowheads="1"/>
            </p:cNvSpPr>
            <p:nvPr/>
          </p:nvSpPr>
          <p:spPr bwMode="auto">
            <a:xfrm>
              <a:off x="5562600" y="4860925"/>
              <a:ext cx="38576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A</a:t>
              </a:r>
              <a:r>
                <a:rPr lang="en-US" baseline="-25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auto">
            <a:xfrm>
              <a:off x="5592762" y="2168525"/>
              <a:ext cx="38576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A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0" name="Line 18"/>
            <p:cNvSpPr>
              <a:spLocks noChangeShapeType="1"/>
            </p:cNvSpPr>
            <p:nvPr/>
          </p:nvSpPr>
          <p:spPr bwMode="auto">
            <a:xfrm flipH="1">
              <a:off x="5743574" y="4025106"/>
              <a:ext cx="1714499" cy="83581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Oval 34"/>
            <p:cNvSpPr>
              <a:spLocks noChangeArrowheads="1"/>
            </p:cNvSpPr>
            <p:nvPr/>
          </p:nvSpPr>
          <p:spPr bwMode="auto">
            <a:xfrm>
              <a:off x="5707062" y="2482850"/>
              <a:ext cx="77788" cy="777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Oval 35"/>
            <p:cNvSpPr>
              <a:spLocks noChangeArrowheads="1"/>
            </p:cNvSpPr>
            <p:nvPr/>
          </p:nvSpPr>
          <p:spPr bwMode="auto">
            <a:xfrm>
              <a:off x="7409655" y="1754188"/>
              <a:ext cx="77788" cy="777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37"/>
            <p:cNvSpPr>
              <a:spLocks noChangeArrowheads="1"/>
            </p:cNvSpPr>
            <p:nvPr/>
          </p:nvSpPr>
          <p:spPr bwMode="auto">
            <a:xfrm>
              <a:off x="5707062" y="4799012"/>
              <a:ext cx="77788" cy="777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38"/>
            <p:cNvSpPr>
              <a:spLocks noChangeArrowheads="1"/>
            </p:cNvSpPr>
            <p:nvPr/>
          </p:nvSpPr>
          <p:spPr bwMode="auto">
            <a:xfrm>
              <a:off x="7419180" y="3986212"/>
              <a:ext cx="77788" cy="7778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Text Box 13"/>
            <p:cNvSpPr txBox="1">
              <a:spLocks noChangeArrowheads="1"/>
            </p:cNvSpPr>
            <p:nvPr/>
          </p:nvSpPr>
          <p:spPr bwMode="auto">
            <a:xfrm>
              <a:off x="7458074" y="1506538"/>
              <a:ext cx="38576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B</a:t>
              </a:r>
              <a:r>
                <a:rPr lang="en-US" baseline="-25000" dirty="0">
                  <a:latin typeface="Times New Roman" pitchFamily="18" charset="0"/>
                </a:rPr>
                <a:t>2</a:t>
              </a:r>
            </a:p>
          </p:txBody>
        </p:sp>
      </p:grpSp>
      <p:cxnSp>
        <p:nvCxnSpPr>
          <p:cNvPr id="3" name="Straight Connector 2"/>
          <p:cNvCxnSpPr>
            <a:stCxn id="80" idx="6"/>
          </p:cNvCxnSpPr>
          <p:nvPr/>
        </p:nvCxnSpPr>
        <p:spPr>
          <a:xfrm>
            <a:off x="5784850" y="2521744"/>
            <a:ext cx="1673223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35"/>
          <p:cNvSpPr>
            <a:spLocks noChangeArrowheads="1"/>
          </p:cNvSpPr>
          <p:nvPr/>
        </p:nvSpPr>
        <p:spPr bwMode="auto">
          <a:xfrm>
            <a:off x="7409655" y="2467769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" name="Straight Connector 10"/>
          <p:cNvCxnSpPr>
            <a:stCxn id="90" idx="0"/>
            <a:endCxn id="81" idx="4"/>
          </p:cNvCxnSpPr>
          <p:nvPr/>
        </p:nvCxnSpPr>
        <p:spPr>
          <a:xfrm flipV="1">
            <a:off x="7448549" y="1800186"/>
            <a:ext cx="0" cy="6993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-1980000" flipV="1">
            <a:off x="7649415" y="3978217"/>
            <a:ext cx="0" cy="6993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 rot="9641336">
            <a:off x="7278615" y="3746032"/>
            <a:ext cx="466498" cy="53721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735240" y="4630700"/>
            <a:ext cx="2132806" cy="21673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 Box 13"/>
          <p:cNvSpPr txBox="1">
            <a:spLocks noChangeArrowheads="1"/>
          </p:cNvSpPr>
          <p:nvPr/>
        </p:nvSpPr>
        <p:spPr bwMode="auto">
          <a:xfrm>
            <a:off x="7929562" y="4405275"/>
            <a:ext cx="3857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0</a:t>
            </a:r>
          </a:p>
        </p:txBody>
      </p:sp>
      <p:sp>
        <p:nvSpPr>
          <p:cNvPr id="94" name="Oval 38"/>
          <p:cNvSpPr>
            <a:spLocks noChangeArrowheads="1"/>
          </p:cNvSpPr>
          <p:nvPr/>
        </p:nvSpPr>
        <p:spPr bwMode="auto">
          <a:xfrm>
            <a:off x="7804942" y="4571962"/>
            <a:ext cx="77788" cy="777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5" name="Straight Arrow Connector 94"/>
          <p:cNvCxnSpPr/>
          <p:nvPr/>
        </p:nvCxnSpPr>
        <p:spPr>
          <a:xfrm flipH="1" flipV="1">
            <a:off x="7250509" y="4667250"/>
            <a:ext cx="150417" cy="4651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27"/>
          <p:cNvSpPr txBox="1">
            <a:spLocks noChangeArrowheads="1"/>
          </p:cNvSpPr>
          <p:nvPr/>
        </p:nvSpPr>
        <p:spPr bwMode="auto">
          <a:xfrm>
            <a:off x="7022305" y="5159106"/>
            <a:ext cx="12573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Độ</a:t>
            </a:r>
            <a:r>
              <a:rPr lang="en-US" b="1" dirty="0"/>
              <a:t> </a:t>
            </a:r>
            <a:r>
              <a:rPr lang="en-US" b="1" dirty="0" err="1"/>
              <a:t>lớn</a:t>
            </a:r>
            <a:r>
              <a:rPr lang="en-US" b="1" dirty="0"/>
              <a:t> </a:t>
            </a:r>
            <a:r>
              <a:rPr lang="en-US" b="1" dirty="0" err="1"/>
              <a:t>thật</a:t>
            </a:r>
            <a:endParaRPr lang="en-US" b="1" baseline="-25000" dirty="0"/>
          </a:p>
        </p:txBody>
      </p:sp>
      <p:sp>
        <p:nvSpPr>
          <p:cNvPr id="102" name="Oval 38"/>
          <p:cNvSpPr>
            <a:spLocks noChangeArrowheads="1"/>
          </p:cNvSpPr>
          <p:nvPr/>
        </p:nvSpPr>
        <p:spPr bwMode="auto">
          <a:xfrm>
            <a:off x="7424399" y="4145418"/>
            <a:ext cx="48300" cy="483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rc 16"/>
          <p:cNvSpPr/>
          <p:nvPr/>
        </p:nvSpPr>
        <p:spPr>
          <a:xfrm rot="1434123">
            <a:off x="6034087" y="4602004"/>
            <a:ext cx="304800" cy="29605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6186487" y="4695467"/>
            <a:ext cx="124099" cy="4651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27"/>
          <p:cNvSpPr txBox="1">
            <a:spLocks noChangeArrowheads="1"/>
          </p:cNvSpPr>
          <p:nvPr/>
        </p:nvSpPr>
        <p:spPr bwMode="auto">
          <a:xfrm>
            <a:off x="5364160" y="5160649"/>
            <a:ext cx="15700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Góc</a:t>
            </a:r>
            <a:r>
              <a:rPr lang="en-US" b="1" dirty="0"/>
              <a:t> </a:t>
            </a:r>
            <a:r>
              <a:rPr lang="en-US" b="1" dirty="0" err="1"/>
              <a:t>nghiêng</a:t>
            </a:r>
            <a:endParaRPr lang="en-US" b="1" baseline="-25000" dirty="0"/>
          </a:p>
        </p:txBody>
      </p:sp>
      <p:sp>
        <p:nvSpPr>
          <p:cNvPr id="35" name="Rectangle 25"/>
          <p:cNvSpPr>
            <a:spLocks noChangeArrowheads="1"/>
          </p:cNvSpPr>
          <p:nvPr/>
        </p:nvSpPr>
        <p:spPr bwMode="auto">
          <a:xfrm>
            <a:off x="5365976" y="5617849"/>
            <a:ext cx="3957638" cy="48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58.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lớn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thật</a:t>
            </a:r>
            <a:endParaRPr lang="en-US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975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09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409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409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409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41" grpId="0"/>
      <p:bldP spid="47" grpId="0" animBg="1"/>
      <p:bldP spid="48" grpId="0" animBg="1"/>
      <p:bldP spid="90" grpId="0" animBg="1"/>
      <p:bldP spid="13" grpId="0" animBg="1"/>
      <p:bldP spid="93" grpId="0"/>
      <p:bldP spid="94" grpId="0" animBg="1"/>
      <p:bldP spid="96" grpId="0"/>
      <p:bldP spid="102" grpId="0" animBg="1"/>
      <p:bldP spid="17" grpId="0" animBg="1"/>
      <p:bldP spid="104" grpId="0"/>
      <p:bldP spid="3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ChangeArrowheads="1"/>
          </p:cNvSpPr>
          <p:nvPr/>
        </p:nvSpPr>
        <p:spPr bwMode="auto">
          <a:xfrm>
            <a:off x="0" y="1139825"/>
            <a:ext cx="5864225" cy="594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4.12-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vuông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góc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4.12.1- </a:t>
            </a:r>
            <a:r>
              <a:rPr lang="en-US" b="1" dirty="0" err="1">
                <a:latin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nghĩa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    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tất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cả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4.12.2- </a:t>
            </a:r>
            <a:r>
              <a:rPr lang="en-US" b="1" dirty="0" err="1">
                <a:latin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lý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4.12.3- </a:t>
            </a:r>
            <a:r>
              <a:rPr lang="en-US" b="1" dirty="0" err="1">
                <a:latin typeface="Times New Roman" pitchFamily="18" charset="0"/>
              </a:rPr>
              <a:t>Chuyển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</a:rPr>
              <a:t>sang hình biểu diễn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</a:rPr>
              <a:t>    - </a:t>
            </a:r>
            <a:r>
              <a:rPr lang="en-US" dirty="0" err="1">
                <a:latin typeface="Times New Roman" pitchFamily="18" charset="0"/>
              </a:rPr>
              <a:t>Dựa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</a:rPr>
              <a:t>, ta </a:t>
            </a:r>
            <a:r>
              <a:rPr lang="en-US" dirty="0" err="1">
                <a:latin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nhau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err="1">
                <a:latin typeface="Times New Roman" pitchFamily="18" charset="0"/>
              </a:rPr>
              <a:t>đường</a:t>
            </a:r>
            <a:r>
              <a:rPr lang="en-US">
                <a:latin typeface="Times New Roman" pitchFamily="18" charset="0"/>
              </a:rPr>
              <a:t> bằng, đườngmặt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err="1">
                <a:latin typeface="Times New Roman" pitchFamily="18" charset="0"/>
              </a:rPr>
              <a:t>đường</a:t>
            </a:r>
            <a:r>
              <a:rPr lang="en-US">
                <a:latin typeface="Times New Roman" pitchFamily="18" charset="0"/>
              </a:rPr>
              <a:t> cạnh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    - </a:t>
            </a:r>
            <a:r>
              <a:rPr lang="en-US" dirty="0" err="1">
                <a:latin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bởi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</a:rPr>
              <a:t>nhau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.</a:t>
            </a:r>
          </a:p>
        </p:txBody>
      </p:sp>
      <p:grpSp>
        <p:nvGrpSpPr>
          <p:cNvPr id="393219" name="Group 3"/>
          <p:cNvGrpSpPr>
            <a:grpSpLocks/>
          </p:cNvGrpSpPr>
          <p:nvPr/>
        </p:nvGrpSpPr>
        <p:grpSpPr bwMode="auto">
          <a:xfrm>
            <a:off x="1636713" y="2868612"/>
            <a:ext cx="2657475" cy="420688"/>
            <a:chOff x="730" y="1391"/>
            <a:chExt cx="1913" cy="311"/>
          </a:xfrm>
        </p:grpSpPr>
        <p:graphicFrame>
          <p:nvGraphicFramePr>
            <p:cNvPr id="61465" name="Object 4"/>
            <p:cNvGraphicFramePr>
              <a:graphicFrameLocks noChangeAspect="1"/>
            </p:cNvGraphicFramePr>
            <p:nvPr/>
          </p:nvGraphicFramePr>
          <p:xfrm>
            <a:off x="865" y="1436"/>
            <a:ext cx="1674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8" name="Equation" r:id="rId3" imgW="1778000" imgH="241300" progId="Equation.3">
                    <p:embed/>
                  </p:oleObj>
                </mc:Choice>
                <mc:Fallback>
                  <p:oleObj name="Equation" r:id="rId3" imgW="1778000" imgH="241300" progId="Equation.3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5" y="1436"/>
                          <a:ext cx="1674" cy="2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466" name="Rectangle 5"/>
            <p:cNvSpPr>
              <a:spLocks noChangeArrowheads="1"/>
            </p:cNvSpPr>
            <p:nvPr/>
          </p:nvSpPr>
          <p:spPr bwMode="auto">
            <a:xfrm>
              <a:off x="730" y="1391"/>
              <a:ext cx="1913" cy="3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3222" name="Rectangle 6"/>
          <p:cNvSpPr>
            <a:spLocks noChangeArrowheads="1"/>
          </p:cNvSpPr>
          <p:nvPr/>
        </p:nvSpPr>
        <p:spPr bwMode="auto">
          <a:xfrm>
            <a:off x="5840413" y="4519612"/>
            <a:ext cx="30114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59.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vuông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góc</a:t>
            </a:r>
            <a:endParaRPr lang="en-US" i="1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93223" name="AutoShape 7"/>
          <p:cNvSpPr>
            <a:spLocks noChangeArrowheads="1"/>
          </p:cNvSpPr>
          <p:nvPr/>
        </p:nvSpPr>
        <p:spPr bwMode="auto">
          <a:xfrm>
            <a:off x="5653088" y="1736725"/>
            <a:ext cx="3116262" cy="720725"/>
          </a:xfrm>
          <a:prstGeom prst="parallelogram">
            <a:avLst>
              <a:gd name="adj" fmla="val 108095"/>
            </a:avLst>
          </a:prstGeom>
          <a:solidFill>
            <a:srgbClr val="FFFF00">
              <a:alpha val="25882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24" name="Rectangle 8"/>
          <p:cNvSpPr>
            <a:spLocks noChangeArrowheads="1"/>
          </p:cNvSpPr>
          <p:nvPr/>
        </p:nvSpPr>
        <p:spPr bwMode="auto">
          <a:xfrm>
            <a:off x="5776913" y="213518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93225" name="Freeform 9"/>
          <p:cNvSpPr>
            <a:spLocks/>
          </p:cNvSpPr>
          <p:nvPr/>
        </p:nvSpPr>
        <p:spPr bwMode="auto">
          <a:xfrm>
            <a:off x="5942013" y="2184400"/>
            <a:ext cx="200025" cy="274637"/>
          </a:xfrm>
          <a:custGeom>
            <a:avLst/>
            <a:gdLst>
              <a:gd name="T0" fmla="*/ 0 w 102"/>
              <a:gd name="T1" fmla="*/ 0 h 141"/>
              <a:gd name="T2" fmla="*/ 2147483647 w 102"/>
              <a:gd name="T3" fmla="*/ 2147483647 h 141"/>
              <a:gd name="T4" fmla="*/ 2147483647 w 102"/>
              <a:gd name="T5" fmla="*/ 2147483647 h 141"/>
              <a:gd name="T6" fmla="*/ 2147483647 w 102"/>
              <a:gd name="T7" fmla="*/ 2147483647 h 1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2" h="141">
                <a:moveTo>
                  <a:pt x="0" y="0"/>
                </a:moveTo>
                <a:cubicBezTo>
                  <a:pt x="22" y="4"/>
                  <a:pt x="44" y="8"/>
                  <a:pt x="60" y="21"/>
                </a:cubicBezTo>
                <a:cubicBezTo>
                  <a:pt x="76" y="34"/>
                  <a:pt x="90" y="61"/>
                  <a:pt x="96" y="81"/>
                </a:cubicBezTo>
                <a:cubicBezTo>
                  <a:pt x="102" y="101"/>
                  <a:pt x="100" y="121"/>
                  <a:pt x="99" y="141"/>
                </a:cubicBezTo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26" name="AutoShape 10"/>
          <p:cNvSpPr>
            <a:spLocks noChangeArrowheads="1"/>
          </p:cNvSpPr>
          <p:nvPr/>
        </p:nvSpPr>
        <p:spPr bwMode="auto">
          <a:xfrm>
            <a:off x="5707063" y="3576637"/>
            <a:ext cx="3116262" cy="720725"/>
          </a:xfrm>
          <a:prstGeom prst="parallelogram">
            <a:avLst>
              <a:gd name="adj" fmla="val 108095"/>
            </a:avLst>
          </a:prstGeom>
          <a:solidFill>
            <a:srgbClr val="00CCFF">
              <a:alpha val="23921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27" name="Text Box 11"/>
          <p:cNvSpPr txBox="1">
            <a:spLocks noChangeArrowheads="1"/>
          </p:cNvSpPr>
          <p:nvPr/>
        </p:nvSpPr>
        <p:spPr bwMode="auto">
          <a:xfrm>
            <a:off x="5972175" y="4021137"/>
            <a:ext cx="14446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β</a:t>
            </a:r>
          </a:p>
          <a:p>
            <a:pPr eaLnBrk="1" hangingPunct="1">
              <a:spcBef>
                <a:spcPct val="50000"/>
              </a:spcBef>
            </a:pPr>
            <a:endParaRPr lang="en-US" b="1" baseline="-2500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393228" name="Freeform 12"/>
          <p:cNvSpPr>
            <a:spLocks/>
          </p:cNvSpPr>
          <p:nvPr/>
        </p:nvSpPr>
        <p:spPr bwMode="auto">
          <a:xfrm>
            <a:off x="5995988" y="4025900"/>
            <a:ext cx="193675" cy="269875"/>
          </a:xfrm>
          <a:custGeom>
            <a:avLst/>
            <a:gdLst>
              <a:gd name="T0" fmla="*/ 0 w 102"/>
              <a:gd name="T1" fmla="*/ 0 h 141"/>
              <a:gd name="T2" fmla="*/ 2147483647 w 102"/>
              <a:gd name="T3" fmla="*/ 2147483647 h 141"/>
              <a:gd name="T4" fmla="*/ 2147483647 w 102"/>
              <a:gd name="T5" fmla="*/ 2147483647 h 141"/>
              <a:gd name="T6" fmla="*/ 2147483647 w 102"/>
              <a:gd name="T7" fmla="*/ 2147483647 h 1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2" h="141">
                <a:moveTo>
                  <a:pt x="0" y="0"/>
                </a:moveTo>
                <a:cubicBezTo>
                  <a:pt x="22" y="4"/>
                  <a:pt x="44" y="8"/>
                  <a:pt x="60" y="21"/>
                </a:cubicBezTo>
                <a:cubicBezTo>
                  <a:pt x="76" y="34"/>
                  <a:pt x="90" y="61"/>
                  <a:pt x="96" y="81"/>
                </a:cubicBezTo>
                <a:cubicBezTo>
                  <a:pt x="102" y="101"/>
                  <a:pt x="100" y="121"/>
                  <a:pt x="99" y="141"/>
                </a:cubicBezTo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29" name="Line 13"/>
          <p:cNvSpPr>
            <a:spLocks noChangeShapeType="1"/>
          </p:cNvSpPr>
          <p:nvPr/>
        </p:nvSpPr>
        <p:spPr bwMode="auto">
          <a:xfrm flipV="1">
            <a:off x="6861175" y="1870075"/>
            <a:ext cx="1489075" cy="454025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30" name="Line 14"/>
          <p:cNvSpPr>
            <a:spLocks noChangeShapeType="1"/>
          </p:cNvSpPr>
          <p:nvPr/>
        </p:nvSpPr>
        <p:spPr bwMode="auto">
          <a:xfrm flipV="1">
            <a:off x="6627813" y="3767137"/>
            <a:ext cx="1423987" cy="433388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31" name="Line 15"/>
          <p:cNvSpPr>
            <a:spLocks noChangeShapeType="1"/>
          </p:cNvSpPr>
          <p:nvPr/>
        </p:nvSpPr>
        <p:spPr bwMode="auto">
          <a:xfrm>
            <a:off x="6954838" y="3830637"/>
            <a:ext cx="1209675" cy="306388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32" name="Text Box 16"/>
          <p:cNvSpPr txBox="1">
            <a:spLocks noChangeArrowheads="1"/>
          </p:cNvSpPr>
          <p:nvPr/>
        </p:nvSpPr>
        <p:spPr bwMode="auto">
          <a:xfrm>
            <a:off x="7169150" y="1951037"/>
            <a:ext cx="187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3300"/>
                </a:solidFill>
                <a:latin typeface="Times New Roman" pitchFamily="18" charset="0"/>
              </a:rPr>
              <a:t>a</a:t>
            </a:r>
            <a:endParaRPr lang="en-US" baseline="-250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393233" name="Text Box 17"/>
          <p:cNvSpPr txBox="1">
            <a:spLocks noChangeArrowheads="1"/>
          </p:cNvSpPr>
          <p:nvPr/>
        </p:nvSpPr>
        <p:spPr bwMode="auto">
          <a:xfrm>
            <a:off x="6764338" y="3890962"/>
            <a:ext cx="1857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3300"/>
                </a:solidFill>
                <a:latin typeface="Times New Roman" pitchFamily="18" charset="0"/>
              </a:rPr>
              <a:t>a</a:t>
            </a:r>
            <a:endParaRPr lang="en-US" baseline="-250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393234" name="Text Box 18"/>
          <p:cNvSpPr txBox="1">
            <a:spLocks noChangeArrowheads="1"/>
          </p:cNvSpPr>
          <p:nvPr/>
        </p:nvSpPr>
        <p:spPr bwMode="auto">
          <a:xfrm>
            <a:off x="6653213" y="1220787"/>
            <a:ext cx="187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CC0000"/>
                </a:solidFill>
                <a:latin typeface="Times New Roman" pitchFamily="18" charset="0"/>
              </a:rPr>
              <a:t>l</a:t>
            </a:r>
            <a:endParaRPr lang="en-US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3235" name="Text Box 19"/>
          <p:cNvSpPr txBox="1">
            <a:spLocks noChangeArrowheads="1"/>
          </p:cNvSpPr>
          <p:nvPr/>
        </p:nvSpPr>
        <p:spPr bwMode="auto">
          <a:xfrm>
            <a:off x="7083425" y="3611562"/>
            <a:ext cx="185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  <a:latin typeface="Times New Roman" pitchFamily="18" charset="0"/>
              </a:rPr>
              <a:t>b</a:t>
            </a:r>
            <a:endParaRPr lang="en-US" baseline="-25000">
              <a:solidFill>
                <a:srgbClr val="990099"/>
              </a:solidFill>
              <a:latin typeface="Times New Roman" pitchFamily="18" charset="0"/>
            </a:endParaRPr>
          </a:p>
        </p:txBody>
      </p:sp>
      <p:sp>
        <p:nvSpPr>
          <p:cNvPr id="393236" name="Text Box 20"/>
          <p:cNvSpPr txBox="1">
            <a:spLocks noChangeArrowheads="1"/>
          </p:cNvSpPr>
          <p:nvPr/>
        </p:nvSpPr>
        <p:spPr bwMode="auto">
          <a:xfrm>
            <a:off x="7380288" y="3660775"/>
            <a:ext cx="1873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3237" name="Oval 21"/>
          <p:cNvSpPr>
            <a:spLocks noChangeArrowheads="1"/>
          </p:cNvSpPr>
          <p:nvPr/>
        </p:nvSpPr>
        <p:spPr bwMode="auto">
          <a:xfrm>
            <a:off x="7416800" y="3924300"/>
            <a:ext cx="57150" cy="571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38" name="Line 22"/>
          <p:cNvSpPr>
            <a:spLocks noChangeShapeType="1"/>
          </p:cNvSpPr>
          <p:nvPr/>
        </p:nvSpPr>
        <p:spPr bwMode="auto">
          <a:xfrm>
            <a:off x="6616700" y="1046162"/>
            <a:ext cx="0" cy="9842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39" name="Text Box 23"/>
          <p:cNvSpPr txBox="1">
            <a:spLocks noChangeArrowheads="1"/>
          </p:cNvSpPr>
          <p:nvPr/>
        </p:nvSpPr>
        <p:spPr bwMode="auto">
          <a:xfrm>
            <a:off x="6608763" y="3024187"/>
            <a:ext cx="187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CC0000"/>
                </a:solidFill>
                <a:latin typeface="Times New Roman" pitchFamily="18" charset="0"/>
              </a:rPr>
              <a:t>l</a:t>
            </a:r>
            <a:endParaRPr lang="en-US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3240" name="Line 24"/>
          <p:cNvSpPr>
            <a:spLocks noChangeShapeType="1"/>
          </p:cNvSpPr>
          <p:nvPr/>
        </p:nvSpPr>
        <p:spPr bwMode="auto">
          <a:xfrm>
            <a:off x="6572250" y="2849562"/>
            <a:ext cx="0" cy="9842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241" name="Text Box 25"/>
          <p:cNvSpPr txBox="1">
            <a:spLocks noChangeArrowheads="1"/>
          </p:cNvSpPr>
          <p:nvPr/>
        </p:nvSpPr>
        <p:spPr bwMode="auto">
          <a:xfrm>
            <a:off x="5619750" y="1087437"/>
            <a:ext cx="187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a)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3242" name="Text Box 26"/>
          <p:cNvSpPr txBox="1">
            <a:spLocks noChangeArrowheads="1"/>
          </p:cNvSpPr>
          <p:nvPr/>
        </p:nvSpPr>
        <p:spPr bwMode="auto">
          <a:xfrm>
            <a:off x="5632450" y="2776537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b)</a:t>
            </a:r>
            <a:endParaRPr lang="en-US" baseline="-25000">
              <a:latin typeface="Times New Roman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8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3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3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3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93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93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3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393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93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393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393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393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393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393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93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93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93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2" grpId="0"/>
      <p:bldP spid="393223" grpId="0" animBg="1"/>
      <p:bldP spid="393224" grpId="0"/>
      <p:bldP spid="393225" grpId="0" animBg="1"/>
      <p:bldP spid="393226" grpId="0" animBg="1"/>
      <p:bldP spid="393227" grpId="0"/>
      <p:bldP spid="393228" grpId="0" animBg="1"/>
      <p:bldP spid="393229" grpId="0" animBg="1"/>
      <p:bldP spid="393230" grpId="0" animBg="1"/>
      <p:bldP spid="393231" grpId="0" animBg="1"/>
      <p:bldP spid="393232" grpId="0"/>
      <p:bldP spid="393233" grpId="0"/>
      <p:bldP spid="393234" grpId="0"/>
      <p:bldP spid="393235" grpId="0"/>
      <p:bldP spid="393236" grpId="0"/>
      <p:bldP spid="393237" grpId="0" animBg="1"/>
      <p:bldP spid="393238" grpId="0" animBg="1"/>
      <p:bldP spid="393239" grpId="0"/>
      <p:bldP spid="393240" grpId="0" animBg="1"/>
      <p:bldP spid="393241" grpId="0"/>
      <p:bldP spid="3932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ChangeArrowheads="1"/>
          </p:cNvSpPr>
          <p:nvPr/>
        </p:nvSpPr>
        <p:spPr bwMode="auto">
          <a:xfrm>
            <a:off x="74180" y="1187450"/>
            <a:ext cx="4584700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CC0000"/>
                </a:solidFill>
                <a:latin typeface="Times New Roman" pitchFamily="18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Xác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độ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khoảng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cách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 I(I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I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đến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α(m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, n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hình biểu diễn. </a:t>
            </a:r>
            <a:endParaRPr lang="en-US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Qua I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 </a:t>
            </a:r>
            <a:r>
              <a:rPr lang="en-US" sz="1600" dirty="0">
                <a:latin typeface="Symbol" pitchFamily="18" charset="2"/>
              </a:rPr>
              <a:t>^ </a:t>
            </a:r>
            <a:r>
              <a:rPr lang="en-US" dirty="0">
                <a:latin typeface="Times New Roman" pitchFamily="18" charset="0"/>
              </a:rPr>
              <a:t>α(m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, n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) 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+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1600" dirty="0">
                <a:latin typeface="Symbol" pitchFamily="18" charset="2"/>
              </a:rPr>
              <a:t>^</a:t>
            </a:r>
            <a:r>
              <a:rPr lang="en-US" dirty="0">
                <a:latin typeface="Times New Roman" pitchFamily="18" charset="0"/>
              </a:rPr>
              <a:t> n</a:t>
            </a:r>
            <a:r>
              <a:rPr lang="en-US" baseline="-25000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+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sz="1600" dirty="0">
                <a:latin typeface="Symbol" pitchFamily="18" charset="2"/>
              </a:rPr>
              <a:t>^</a:t>
            </a:r>
            <a:r>
              <a:rPr lang="en-US" dirty="0">
                <a:latin typeface="Times New Roman" pitchFamily="18" charset="0"/>
              </a:rPr>
              <a:t> m</a:t>
            </a:r>
            <a:r>
              <a:rPr lang="en-US" baseline="-25000" dirty="0">
                <a:latin typeface="Times New Roman" pitchFamily="18" charset="0"/>
              </a:rPr>
              <a:t>α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H(H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, H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) ≡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l </a:t>
            </a:r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α(m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, n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thật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IH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Ta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: H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I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độ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thật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I </a:t>
            </a:r>
            <a:r>
              <a:rPr lang="en-US" dirty="0" err="1">
                <a:latin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</a:rPr>
              <a:t> α(m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, n</a:t>
            </a:r>
            <a:r>
              <a:rPr lang="en-US" baseline="-25000" dirty="0">
                <a:latin typeface="Times New Roman" pitchFamily="18" charset="0"/>
              </a:rPr>
              <a:t>α</a:t>
            </a:r>
            <a:r>
              <a:rPr lang="en-US" dirty="0">
                <a:latin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95267" name="Line 3"/>
          <p:cNvSpPr>
            <a:spLocks noChangeShapeType="1"/>
          </p:cNvSpPr>
          <p:nvPr/>
        </p:nvSpPr>
        <p:spPr bwMode="auto">
          <a:xfrm>
            <a:off x="5126038" y="3138488"/>
            <a:ext cx="3841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68" name="Text Box 4"/>
          <p:cNvSpPr txBox="1">
            <a:spLocks noChangeArrowheads="1"/>
          </p:cNvSpPr>
          <p:nvPr/>
        </p:nvSpPr>
        <p:spPr bwMode="auto">
          <a:xfrm>
            <a:off x="8796338" y="2830513"/>
            <a:ext cx="347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5269" name="Line 5"/>
          <p:cNvSpPr>
            <a:spLocks noChangeShapeType="1"/>
          </p:cNvSpPr>
          <p:nvPr/>
        </p:nvSpPr>
        <p:spPr bwMode="auto">
          <a:xfrm>
            <a:off x="5372100" y="3135313"/>
            <a:ext cx="3509963" cy="1887537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70" name="Line 6"/>
          <p:cNvSpPr>
            <a:spLocks noChangeShapeType="1"/>
          </p:cNvSpPr>
          <p:nvPr/>
        </p:nvSpPr>
        <p:spPr bwMode="auto">
          <a:xfrm flipV="1">
            <a:off x="5354638" y="952500"/>
            <a:ext cx="3197225" cy="2182813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71" name="Line 7"/>
          <p:cNvSpPr>
            <a:spLocks noChangeShapeType="1"/>
          </p:cNvSpPr>
          <p:nvPr/>
        </p:nvSpPr>
        <p:spPr bwMode="auto">
          <a:xfrm flipH="1" flipV="1">
            <a:off x="6534150" y="608013"/>
            <a:ext cx="1704975" cy="2528887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72" name="Line 8"/>
          <p:cNvSpPr>
            <a:spLocks noChangeShapeType="1"/>
          </p:cNvSpPr>
          <p:nvPr/>
        </p:nvSpPr>
        <p:spPr bwMode="auto">
          <a:xfrm>
            <a:off x="8237538" y="3798888"/>
            <a:ext cx="0" cy="881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73" name="Line 9"/>
          <p:cNvSpPr>
            <a:spLocks noChangeShapeType="1"/>
          </p:cNvSpPr>
          <p:nvPr/>
        </p:nvSpPr>
        <p:spPr bwMode="auto">
          <a:xfrm>
            <a:off x="7327900" y="2471738"/>
            <a:ext cx="0" cy="69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74" name="Line 10"/>
          <p:cNvSpPr>
            <a:spLocks noChangeShapeType="1"/>
          </p:cNvSpPr>
          <p:nvPr/>
        </p:nvSpPr>
        <p:spPr bwMode="auto">
          <a:xfrm flipH="1" flipV="1">
            <a:off x="7008813" y="2593975"/>
            <a:ext cx="1216025" cy="2044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75" name="Text Box 11"/>
          <p:cNvSpPr txBox="1">
            <a:spLocks noChangeArrowheads="1"/>
          </p:cNvSpPr>
          <p:nvPr/>
        </p:nvSpPr>
        <p:spPr bwMode="auto">
          <a:xfrm>
            <a:off x="8278813" y="2800350"/>
            <a:ext cx="3476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276" name="Text Box 12"/>
          <p:cNvSpPr txBox="1">
            <a:spLocks noChangeArrowheads="1"/>
          </p:cNvSpPr>
          <p:nvPr/>
        </p:nvSpPr>
        <p:spPr bwMode="auto">
          <a:xfrm>
            <a:off x="8134350" y="4746625"/>
            <a:ext cx="3476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5277" name="Text Box 13"/>
          <p:cNvSpPr txBox="1">
            <a:spLocks noChangeArrowheads="1"/>
          </p:cNvSpPr>
          <p:nvPr/>
        </p:nvSpPr>
        <p:spPr bwMode="auto">
          <a:xfrm>
            <a:off x="7073900" y="3144838"/>
            <a:ext cx="3476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5278" name="Text Box 14"/>
          <p:cNvSpPr txBox="1">
            <a:spLocks noChangeArrowheads="1"/>
          </p:cNvSpPr>
          <p:nvPr/>
        </p:nvSpPr>
        <p:spPr bwMode="auto">
          <a:xfrm>
            <a:off x="7437438" y="1712913"/>
            <a:ext cx="3476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279" name="Oval 15"/>
          <p:cNvSpPr>
            <a:spLocks noChangeArrowheads="1"/>
          </p:cNvSpPr>
          <p:nvPr/>
        </p:nvSpPr>
        <p:spPr bwMode="auto">
          <a:xfrm>
            <a:off x="8199438" y="4638675"/>
            <a:ext cx="87312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280" name="Oval 16"/>
          <p:cNvSpPr>
            <a:spLocks noChangeArrowheads="1"/>
          </p:cNvSpPr>
          <p:nvPr/>
        </p:nvSpPr>
        <p:spPr bwMode="auto">
          <a:xfrm>
            <a:off x="7281863" y="3101975"/>
            <a:ext cx="87312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281" name="Text Box 17"/>
          <p:cNvSpPr txBox="1">
            <a:spLocks noChangeArrowheads="1"/>
          </p:cNvSpPr>
          <p:nvPr/>
        </p:nvSpPr>
        <p:spPr bwMode="auto">
          <a:xfrm>
            <a:off x="7699375" y="3932238"/>
            <a:ext cx="6461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g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5282" name="Oval 18"/>
          <p:cNvSpPr>
            <a:spLocks noChangeArrowheads="1"/>
          </p:cNvSpPr>
          <p:nvPr/>
        </p:nvSpPr>
        <p:spPr bwMode="auto">
          <a:xfrm>
            <a:off x="5332413" y="3094038"/>
            <a:ext cx="87312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283" name="Line 19"/>
          <p:cNvSpPr>
            <a:spLocks noChangeShapeType="1"/>
          </p:cNvSpPr>
          <p:nvPr/>
        </p:nvSpPr>
        <p:spPr bwMode="auto">
          <a:xfrm flipH="1">
            <a:off x="6513513" y="3262313"/>
            <a:ext cx="1363662" cy="254635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84" name="Line 20"/>
          <p:cNvSpPr>
            <a:spLocks noChangeShapeType="1"/>
          </p:cNvSpPr>
          <p:nvPr/>
        </p:nvSpPr>
        <p:spPr bwMode="auto">
          <a:xfrm flipV="1">
            <a:off x="7648575" y="2278063"/>
            <a:ext cx="0" cy="66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85" name="Oval 21"/>
          <p:cNvSpPr>
            <a:spLocks noChangeArrowheads="1"/>
          </p:cNvSpPr>
          <p:nvPr/>
        </p:nvSpPr>
        <p:spPr bwMode="auto">
          <a:xfrm>
            <a:off x="7618413" y="2224088"/>
            <a:ext cx="87312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286" name="Text Box 22"/>
          <p:cNvSpPr txBox="1">
            <a:spLocks noChangeArrowheads="1"/>
          </p:cNvSpPr>
          <p:nvPr/>
        </p:nvSpPr>
        <p:spPr bwMode="auto">
          <a:xfrm>
            <a:off x="7802563" y="2117725"/>
            <a:ext cx="3476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287" name="Text Box 23"/>
          <p:cNvSpPr txBox="1">
            <a:spLocks noChangeArrowheads="1"/>
          </p:cNvSpPr>
          <p:nvPr/>
        </p:nvSpPr>
        <p:spPr bwMode="auto">
          <a:xfrm>
            <a:off x="7702550" y="3568700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H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5288" name="Text Box 24"/>
          <p:cNvSpPr txBox="1">
            <a:spLocks noChangeArrowheads="1"/>
          </p:cNvSpPr>
          <p:nvPr/>
        </p:nvSpPr>
        <p:spPr bwMode="auto">
          <a:xfrm>
            <a:off x="7015163" y="4838700"/>
            <a:ext cx="6445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5289" name="Text Box 25"/>
          <p:cNvSpPr txBox="1">
            <a:spLocks noChangeArrowheads="1"/>
          </p:cNvSpPr>
          <p:nvPr/>
        </p:nvSpPr>
        <p:spPr bwMode="auto">
          <a:xfrm>
            <a:off x="7934325" y="874713"/>
            <a:ext cx="6238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n</a:t>
            </a:r>
            <a:r>
              <a:rPr lang="en-US" b="1" i="1" baseline="-25000"/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5290" name="Text Box 26"/>
          <p:cNvSpPr txBox="1">
            <a:spLocks noChangeArrowheads="1"/>
          </p:cNvSpPr>
          <p:nvPr/>
        </p:nvSpPr>
        <p:spPr bwMode="auto">
          <a:xfrm>
            <a:off x="8604250" y="4905375"/>
            <a:ext cx="6238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m</a:t>
            </a:r>
            <a:r>
              <a:rPr lang="en-US" b="1" i="1" baseline="-25000"/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5291" name="Line 27"/>
          <p:cNvSpPr>
            <a:spLocks noChangeShapeType="1"/>
          </p:cNvSpPr>
          <p:nvPr/>
        </p:nvSpPr>
        <p:spPr bwMode="auto">
          <a:xfrm>
            <a:off x="6518275" y="603250"/>
            <a:ext cx="0" cy="515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92" name="Oval 28"/>
          <p:cNvSpPr>
            <a:spLocks noChangeArrowheads="1"/>
          </p:cNvSpPr>
          <p:nvPr/>
        </p:nvSpPr>
        <p:spPr bwMode="auto">
          <a:xfrm>
            <a:off x="6477000" y="5732463"/>
            <a:ext cx="85725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293" name="Text Box 29"/>
          <p:cNvSpPr txBox="1">
            <a:spLocks noChangeArrowheads="1"/>
          </p:cNvSpPr>
          <p:nvPr/>
        </p:nvSpPr>
        <p:spPr bwMode="auto">
          <a:xfrm>
            <a:off x="6451600" y="227013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294" name="Text Box 30"/>
          <p:cNvSpPr txBox="1">
            <a:spLocks noChangeArrowheads="1"/>
          </p:cNvSpPr>
          <p:nvPr/>
        </p:nvSpPr>
        <p:spPr bwMode="auto">
          <a:xfrm>
            <a:off x="6588125" y="5664200"/>
            <a:ext cx="3476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5295" name="Line 31"/>
          <p:cNvSpPr>
            <a:spLocks noChangeShapeType="1"/>
          </p:cNvSpPr>
          <p:nvPr/>
        </p:nvSpPr>
        <p:spPr bwMode="auto">
          <a:xfrm flipH="1">
            <a:off x="5940425" y="3686175"/>
            <a:ext cx="170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96" name="Line 32"/>
          <p:cNvSpPr>
            <a:spLocks noChangeShapeType="1"/>
          </p:cNvSpPr>
          <p:nvPr/>
        </p:nvSpPr>
        <p:spPr bwMode="auto">
          <a:xfrm flipH="1">
            <a:off x="5953125" y="5754688"/>
            <a:ext cx="534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97" name="Line 33"/>
          <p:cNvSpPr>
            <a:spLocks noChangeShapeType="1"/>
          </p:cNvSpPr>
          <p:nvPr/>
        </p:nvSpPr>
        <p:spPr bwMode="auto">
          <a:xfrm>
            <a:off x="6149975" y="3698875"/>
            <a:ext cx="0" cy="2055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298" name="Text Box 34"/>
          <p:cNvSpPr txBox="1">
            <a:spLocks noChangeArrowheads="1"/>
          </p:cNvSpPr>
          <p:nvPr/>
        </p:nvSpPr>
        <p:spPr bwMode="auto">
          <a:xfrm>
            <a:off x="5838825" y="4543425"/>
            <a:ext cx="4556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Δx</a:t>
            </a:r>
            <a:endParaRPr lang="en-US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95299" name="Line 35"/>
          <p:cNvSpPr>
            <a:spLocks noChangeShapeType="1"/>
          </p:cNvSpPr>
          <p:nvPr/>
        </p:nvSpPr>
        <p:spPr bwMode="auto">
          <a:xfrm flipH="1">
            <a:off x="4670425" y="615950"/>
            <a:ext cx="1858963" cy="127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00" name="Oval 36"/>
          <p:cNvSpPr>
            <a:spLocks noChangeArrowheads="1"/>
          </p:cNvSpPr>
          <p:nvPr/>
        </p:nvSpPr>
        <p:spPr bwMode="auto">
          <a:xfrm>
            <a:off x="6481763" y="558800"/>
            <a:ext cx="87312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301" name="Line 37"/>
          <p:cNvSpPr>
            <a:spLocks noChangeShapeType="1"/>
          </p:cNvSpPr>
          <p:nvPr/>
        </p:nvSpPr>
        <p:spPr bwMode="auto">
          <a:xfrm flipH="1" flipV="1">
            <a:off x="4665663" y="1892300"/>
            <a:ext cx="2994025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02" name="Line 38"/>
          <p:cNvSpPr>
            <a:spLocks noChangeShapeType="1"/>
          </p:cNvSpPr>
          <p:nvPr/>
        </p:nvSpPr>
        <p:spPr bwMode="auto">
          <a:xfrm>
            <a:off x="6473825" y="4586288"/>
            <a:ext cx="111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03" name="Line 39"/>
          <p:cNvSpPr>
            <a:spLocks noChangeShapeType="1"/>
          </p:cNvSpPr>
          <p:nvPr/>
        </p:nvSpPr>
        <p:spPr bwMode="auto">
          <a:xfrm>
            <a:off x="5548313" y="1204913"/>
            <a:ext cx="69850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04" name="Oval 40"/>
          <p:cNvSpPr>
            <a:spLocks noChangeArrowheads="1"/>
          </p:cNvSpPr>
          <p:nvPr/>
        </p:nvSpPr>
        <p:spPr bwMode="auto">
          <a:xfrm>
            <a:off x="4645025" y="1843088"/>
            <a:ext cx="85725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5305" name="Object 4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3012333"/>
              </p:ext>
            </p:extLst>
          </p:nvPr>
        </p:nvGraphicFramePr>
        <p:xfrm>
          <a:off x="4398963" y="1844675"/>
          <a:ext cx="300753" cy="423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1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Picture 5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1844675"/>
                        <a:ext cx="300753" cy="4230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5306" name="Text Box 42"/>
          <p:cNvSpPr txBox="1">
            <a:spLocks noChangeArrowheads="1"/>
          </p:cNvSpPr>
          <p:nvPr/>
        </p:nvSpPr>
        <p:spPr bwMode="auto">
          <a:xfrm rot="414536">
            <a:off x="5553075" y="2082413"/>
            <a:ext cx="16017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ĐLT: IH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5307" name="Text Box 43"/>
          <p:cNvSpPr txBox="1">
            <a:spLocks noChangeArrowheads="1"/>
          </p:cNvSpPr>
          <p:nvPr/>
        </p:nvSpPr>
        <p:spPr bwMode="auto">
          <a:xfrm rot="19500000">
            <a:off x="5118100" y="576283"/>
            <a:ext cx="45402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Δx</a:t>
            </a:r>
            <a:endParaRPr lang="en-US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95308" name="Line 44"/>
          <p:cNvSpPr>
            <a:spLocks noChangeShapeType="1"/>
          </p:cNvSpPr>
          <p:nvPr/>
        </p:nvSpPr>
        <p:spPr bwMode="auto">
          <a:xfrm flipH="1" flipV="1">
            <a:off x="4357688" y="1430338"/>
            <a:ext cx="295275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09" name="Line 45"/>
          <p:cNvSpPr>
            <a:spLocks noChangeShapeType="1"/>
          </p:cNvSpPr>
          <p:nvPr/>
        </p:nvSpPr>
        <p:spPr bwMode="auto">
          <a:xfrm flipH="1" flipV="1">
            <a:off x="6242050" y="152400"/>
            <a:ext cx="2667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10" name="Line 46"/>
          <p:cNvSpPr>
            <a:spLocks noChangeShapeType="1"/>
          </p:cNvSpPr>
          <p:nvPr/>
        </p:nvSpPr>
        <p:spPr bwMode="auto">
          <a:xfrm flipH="1">
            <a:off x="4430713" y="293688"/>
            <a:ext cx="1881187" cy="124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11" name="Oval 47"/>
          <p:cNvSpPr>
            <a:spLocks noChangeArrowheads="1"/>
          </p:cNvSpPr>
          <p:nvPr/>
        </p:nvSpPr>
        <p:spPr bwMode="auto">
          <a:xfrm>
            <a:off x="7326313" y="1612900"/>
            <a:ext cx="47625" cy="492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312" name="Oval 48"/>
          <p:cNvSpPr>
            <a:spLocks noChangeArrowheads="1"/>
          </p:cNvSpPr>
          <p:nvPr/>
        </p:nvSpPr>
        <p:spPr bwMode="auto">
          <a:xfrm>
            <a:off x="6494463" y="715963"/>
            <a:ext cx="47625" cy="492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313" name="Oval 49"/>
          <p:cNvSpPr>
            <a:spLocks noChangeArrowheads="1"/>
          </p:cNvSpPr>
          <p:nvPr/>
        </p:nvSpPr>
        <p:spPr bwMode="auto">
          <a:xfrm>
            <a:off x="7383463" y="4297363"/>
            <a:ext cx="49212" cy="492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314" name="Freeform 50"/>
          <p:cNvSpPr>
            <a:spLocks/>
          </p:cNvSpPr>
          <p:nvPr/>
        </p:nvSpPr>
        <p:spPr bwMode="auto">
          <a:xfrm>
            <a:off x="7213600" y="1550988"/>
            <a:ext cx="303213" cy="103187"/>
          </a:xfrm>
          <a:custGeom>
            <a:avLst/>
            <a:gdLst>
              <a:gd name="T0" fmla="*/ 0 w 168"/>
              <a:gd name="T1" fmla="*/ 2147483647 h 57"/>
              <a:gd name="T2" fmla="*/ 2147483647 w 168"/>
              <a:gd name="T3" fmla="*/ 2147483647 h 57"/>
              <a:gd name="T4" fmla="*/ 2147483647 w 168"/>
              <a:gd name="T5" fmla="*/ 2147483647 h 57"/>
              <a:gd name="T6" fmla="*/ 2147483647 w 168"/>
              <a:gd name="T7" fmla="*/ 2147483647 h 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57">
                <a:moveTo>
                  <a:pt x="0" y="21"/>
                </a:moveTo>
                <a:cubicBezTo>
                  <a:pt x="15" y="11"/>
                  <a:pt x="31" y="2"/>
                  <a:pt x="52" y="1"/>
                </a:cubicBezTo>
                <a:cubicBezTo>
                  <a:pt x="73" y="0"/>
                  <a:pt x="105" y="4"/>
                  <a:pt x="124" y="13"/>
                </a:cubicBezTo>
                <a:cubicBezTo>
                  <a:pt x="143" y="22"/>
                  <a:pt x="148" y="29"/>
                  <a:pt x="168" y="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15" name="Freeform 51"/>
          <p:cNvSpPr>
            <a:spLocks/>
          </p:cNvSpPr>
          <p:nvPr/>
        </p:nvSpPr>
        <p:spPr bwMode="auto">
          <a:xfrm>
            <a:off x="6367463" y="727075"/>
            <a:ext cx="274637" cy="96838"/>
          </a:xfrm>
          <a:custGeom>
            <a:avLst/>
            <a:gdLst>
              <a:gd name="T0" fmla="*/ 0 w 152"/>
              <a:gd name="T1" fmla="*/ 0 h 53"/>
              <a:gd name="T2" fmla="*/ 2147483647 w 152"/>
              <a:gd name="T3" fmla="*/ 2147483647 h 53"/>
              <a:gd name="T4" fmla="*/ 2147483647 w 152"/>
              <a:gd name="T5" fmla="*/ 2147483647 h 53"/>
              <a:gd name="T6" fmla="*/ 2147483647 w 152"/>
              <a:gd name="T7" fmla="*/ 2147483647 h 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3">
                <a:moveTo>
                  <a:pt x="0" y="0"/>
                </a:moveTo>
                <a:cubicBezTo>
                  <a:pt x="9" y="13"/>
                  <a:pt x="19" y="27"/>
                  <a:pt x="36" y="36"/>
                </a:cubicBezTo>
                <a:cubicBezTo>
                  <a:pt x="53" y="45"/>
                  <a:pt x="81" y="53"/>
                  <a:pt x="100" y="52"/>
                </a:cubicBezTo>
                <a:cubicBezTo>
                  <a:pt x="119" y="51"/>
                  <a:pt x="141" y="35"/>
                  <a:pt x="152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16" name="Freeform 52"/>
          <p:cNvSpPr>
            <a:spLocks/>
          </p:cNvSpPr>
          <p:nvPr/>
        </p:nvSpPr>
        <p:spPr bwMode="auto">
          <a:xfrm>
            <a:off x="7292975" y="4308475"/>
            <a:ext cx="238125" cy="103188"/>
          </a:xfrm>
          <a:custGeom>
            <a:avLst/>
            <a:gdLst>
              <a:gd name="T0" fmla="*/ 0 w 132"/>
              <a:gd name="T1" fmla="*/ 2147483647 h 57"/>
              <a:gd name="T2" fmla="*/ 2147483647 w 132"/>
              <a:gd name="T3" fmla="*/ 2147483647 h 57"/>
              <a:gd name="T4" fmla="*/ 2147483647 w 132"/>
              <a:gd name="T5" fmla="*/ 2147483647 h 57"/>
              <a:gd name="T6" fmla="*/ 2147483647 w 132"/>
              <a:gd name="T7" fmla="*/ 0 h 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2" h="57">
                <a:moveTo>
                  <a:pt x="0" y="40"/>
                </a:moveTo>
                <a:cubicBezTo>
                  <a:pt x="17" y="48"/>
                  <a:pt x="34" y="57"/>
                  <a:pt x="52" y="56"/>
                </a:cubicBezTo>
                <a:cubicBezTo>
                  <a:pt x="70" y="55"/>
                  <a:pt x="95" y="45"/>
                  <a:pt x="108" y="36"/>
                </a:cubicBezTo>
                <a:cubicBezTo>
                  <a:pt x="121" y="27"/>
                  <a:pt x="117" y="36"/>
                  <a:pt x="1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17" name="Rectangle 53"/>
          <p:cNvSpPr>
            <a:spLocks noChangeArrowheads="1"/>
          </p:cNvSpPr>
          <p:nvPr/>
        </p:nvSpPr>
        <p:spPr bwMode="auto">
          <a:xfrm>
            <a:off x="4123531" y="6014131"/>
            <a:ext cx="49291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err="1">
                <a:latin typeface="Times New Roman" pitchFamily="18" charset="0"/>
              </a:rPr>
              <a:t>Hình</a:t>
            </a:r>
            <a:r>
              <a:rPr lang="en-US" i="1">
                <a:latin typeface="Times New Roman" pitchFamily="18" charset="0"/>
              </a:rPr>
              <a:t> 60. </a:t>
            </a:r>
            <a:r>
              <a:rPr lang="en-US" i="1" dirty="0" err="1">
                <a:latin typeface="Times New Roman" pitchFamily="18" charset="0"/>
              </a:rPr>
              <a:t>Xác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định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độ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lớn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thật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khoảng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cách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từ</a:t>
            </a:r>
            <a:r>
              <a:rPr lang="en-US" i="1" dirty="0">
                <a:latin typeface="Times New Roman" pitchFamily="18" charset="0"/>
              </a:rPr>
              <a:t>  I(I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, I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) </a:t>
            </a:r>
            <a:r>
              <a:rPr lang="en-US" i="1" dirty="0" err="1">
                <a:latin typeface="Times New Roman" pitchFamily="18" charset="0"/>
              </a:rPr>
              <a:t>đến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α(m</a:t>
            </a:r>
            <a:r>
              <a:rPr lang="en-US" i="1" baseline="-25000" dirty="0">
                <a:latin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</a:rPr>
              <a:t>, n</a:t>
            </a:r>
            <a:r>
              <a:rPr lang="en-US" i="1" baseline="-25000" dirty="0">
                <a:latin typeface="Times New Roman" pitchFamily="18" charset="0"/>
              </a:rPr>
              <a:t>α</a:t>
            </a:r>
            <a:r>
              <a:rPr lang="en-US" i="1" dirty="0">
                <a:latin typeface="Times New Roman" pitchFamily="18" charset="0"/>
              </a:rPr>
              <a:t>)</a:t>
            </a:r>
          </a:p>
        </p:txBody>
      </p:sp>
      <p:sp>
        <p:nvSpPr>
          <p:cNvPr id="395318" name="Line 54"/>
          <p:cNvSpPr>
            <a:spLocks noChangeShapeType="1"/>
          </p:cNvSpPr>
          <p:nvPr/>
        </p:nvSpPr>
        <p:spPr bwMode="auto">
          <a:xfrm>
            <a:off x="7323138" y="1782763"/>
            <a:ext cx="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19" name="Oval 55"/>
          <p:cNvSpPr>
            <a:spLocks noChangeArrowheads="1"/>
          </p:cNvSpPr>
          <p:nvPr/>
        </p:nvSpPr>
        <p:spPr bwMode="auto">
          <a:xfrm>
            <a:off x="7296150" y="1743075"/>
            <a:ext cx="87313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320" name="Line 56"/>
          <p:cNvSpPr>
            <a:spLocks noChangeShapeType="1"/>
          </p:cNvSpPr>
          <p:nvPr/>
        </p:nvSpPr>
        <p:spPr bwMode="auto">
          <a:xfrm>
            <a:off x="8237538" y="3132138"/>
            <a:ext cx="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21" name="Oval 57"/>
          <p:cNvSpPr>
            <a:spLocks noChangeArrowheads="1"/>
          </p:cNvSpPr>
          <p:nvPr/>
        </p:nvSpPr>
        <p:spPr bwMode="auto">
          <a:xfrm>
            <a:off x="8191500" y="3089275"/>
            <a:ext cx="87313" cy="873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323" name="Rectangle 59"/>
          <p:cNvSpPr>
            <a:spLocks noChangeArrowheads="1"/>
          </p:cNvSpPr>
          <p:nvPr/>
        </p:nvSpPr>
        <p:spPr bwMode="auto">
          <a:xfrm rot="3408754">
            <a:off x="6725444" y="781844"/>
            <a:ext cx="596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≡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φ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324" name="Text Box 60"/>
          <p:cNvSpPr txBox="1">
            <a:spLocks noChangeArrowheads="1"/>
          </p:cNvSpPr>
          <p:nvPr/>
        </p:nvSpPr>
        <p:spPr bwMode="auto">
          <a:xfrm rot="3267740">
            <a:off x="6767513" y="583813"/>
            <a:ext cx="1936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325" name="Text Box 61"/>
          <p:cNvSpPr txBox="1">
            <a:spLocks noChangeArrowheads="1"/>
          </p:cNvSpPr>
          <p:nvPr/>
        </p:nvSpPr>
        <p:spPr bwMode="auto">
          <a:xfrm rot="3290750">
            <a:off x="6961981" y="1283494"/>
            <a:ext cx="701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≡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g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5326" name="Line 62"/>
          <p:cNvSpPr>
            <a:spLocks noChangeShapeType="1"/>
          </p:cNvSpPr>
          <p:nvPr/>
        </p:nvSpPr>
        <p:spPr bwMode="auto">
          <a:xfrm flipV="1">
            <a:off x="7648575" y="2857500"/>
            <a:ext cx="0" cy="823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327" name="Oval 63"/>
          <p:cNvSpPr>
            <a:spLocks noChangeArrowheads="1"/>
          </p:cNvSpPr>
          <p:nvPr/>
        </p:nvSpPr>
        <p:spPr bwMode="auto">
          <a:xfrm>
            <a:off x="7605713" y="3646488"/>
            <a:ext cx="85725" cy="873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688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5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95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95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95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395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395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395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3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39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39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39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0" dur="500"/>
                                        <p:tgtEl>
                                          <p:spTgt spid="39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500"/>
                                        <p:tgtEl>
                                          <p:spTgt spid="39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500"/>
                                        <p:tgtEl>
                                          <p:spTgt spid="39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39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395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39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500"/>
                                        <p:tgtEl>
                                          <p:spTgt spid="39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9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9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9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39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39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39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3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39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39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39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39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"/>
                                        <p:tgtEl>
                                          <p:spTgt spid="39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4" dur="500"/>
                                        <p:tgtEl>
                                          <p:spTgt spid="39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9" dur="500"/>
                                        <p:tgtEl>
                                          <p:spTgt spid="39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3" dur="500"/>
                                        <p:tgtEl>
                                          <p:spTgt spid="39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7" dur="500"/>
                                        <p:tgtEl>
                                          <p:spTgt spid="39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1" dur="500"/>
                                        <p:tgtEl>
                                          <p:spTgt spid="39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5" dur="500"/>
                                        <p:tgtEl>
                                          <p:spTgt spid="39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9" dur="500"/>
                                        <p:tgtEl>
                                          <p:spTgt spid="39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4" dur="500"/>
                                        <p:tgtEl>
                                          <p:spTgt spid="395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9" dur="500"/>
                                        <p:tgtEl>
                                          <p:spTgt spid="395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2" dur="500"/>
                                        <p:tgtEl>
                                          <p:spTgt spid="39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5" dur="500"/>
                                        <p:tgtEl>
                                          <p:spTgt spid="39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8" dur="500"/>
                                        <p:tgtEl>
                                          <p:spTgt spid="39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500"/>
                                        <p:tgtEl>
                                          <p:spTgt spid="39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6" dur="500"/>
                                        <p:tgtEl>
                                          <p:spTgt spid="39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500"/>
                                        <p:tgtEl>
                                          <p:spTgt spid="39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2" dur="500"/>
                                        <p:tgtEl>
                                          <p:spTgt spid="39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5" dur="500"/>
                                        <p:tgtEl>
                                          <p:spTgt spid="39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8" dur="500"/>
                                        <p:tgtEl>
                                          <p:spTgt spid="39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1" dur="500"/>
                                        <p:tgtEl>
                                          <p:spTgt spid="39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500"/>
                                        <p:tgtEl>
                                          <p:spTgt spid="39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9" dur="500"/>
                                        <p:tgtEl>
                                          <p:spTgt spid="39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3" dur="500"/>
                                        <p:tgtEl>
                                          <p:spTgt spid="39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500"/>
                                        <p:tgtEl>
                                          <p:spTgt spid="39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1" dur="500"/>
                                        <p:tgtEl>
                                          <p:spTgt spid="39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39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9" dur="500"/>
                                        <p:tgtEl>
                                          <p:spTgt spid="395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3" dur="500"/>
                                        <p:tgtEl>
                                          <p:spTgt spid="395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animBg="1"/>
      <p:bldP spid="395268" grpId="0"/>
      <p:bldP spid="395269" grpId="0" animBg="1"/>
      <p:bldP spid="395270" grpId="0" animBg="1"/>
      <p:bldP spid="395271" grpId="0" animBg="1"/>
      <p:bldP spid="395272" grpId="0" animBg="1"/>
      <p:bldP spid="395273" grpId="0" animBg="1"/>
      <p:bldP spid="395274" grpId="0" animBg="1"/>
      <p:bldP spid="395275" grpId="0"/>
      <p:bldP spid="395276" grpId="0"/>
      <p:bldP spid="395277" grpId="0"/>
      <p:bldP spid="395278" grpId="0"/>
      <p:bldP spid="395279" grpId="0" animBg="1"/>
      <p:bldP spid="395280" grpId="0" animBg="1"/>
      <p:bldP spid="395281" grpId="0"/>
      <p:bldP spid="395282" grpId="0" animBg="1"/>
      <p:bldP spid="395283" grpId="0" animBg="1"/>
      <p:bldP spid="395284" grpId="0" animBg="1"/>
      <p:bldP spid="395285" grpId="0" animBg="1"/>
      <p:bldP spid="395286" grpId="0"/>
      <p:bldP spid="395287" grpId="0"/>
      <p:bldP spid="395288" grpId="0"/>
      <p:bldP spid="395289" grpId="0"/>
      <p:bldP spid="395290" grpId="0"/>
      <p:bldP spid="395291" grpId="0" animBg="1"/>
      <p:bldP spid="395292" grpId="0" animBg="1"/>
      <p:bldP spid="395293" grpId="0"/>
      <p:bldP spid="395294" grpId="0"/>
      <p:bldP spid="395295" grpId="0" animBg="1"/>
      <p:bldP spid="395296" grpId="0" animBg="1"/>
      <p:bldP spid="395297" grpId="0" animBg="1"/>
      <p:bldP spid="395298" grpId="0"/>
      <p:bldP spid="395299" grpId="0" animBg="1"/>
      <p:bldP spid="395300" grpId="0" animBg="1"/>
      <p:bldP spid="395301" grpId="0" animBg="1"/>
      <p:bldP spid="395302" grpId="0" animBg="1"/>
      <p:bldP spid="395303" grpId="0" animBg="1"/>
      <p:bldP spid="395304" grpId="0" animBg="1"/>
      <p:bldP spid="395306" grpId="0"/>
      <p:bldP spid="395307" grpId="0"/>
      <p:bldP spid="395308" grpId="0" animBg="1"/>
      <p:bldP spid="395309" grpId="0" animBg="1"/>
      <p:bldP spid="395310" grpId="0" animBg="1"/>
      <p:bldP spid="395311" grpId="0" animBg="1"/>
      <p:bldP spid="395312" grpId="0" animBg="1"/>
      <p:bldP spid="395313" grpId="0" animBg="1"/>
      <p:bldP spid="395314" grpId="0" animBg="1"/>
      <p:bldP spid="395315" grpId="0" animBg="1"/>
      <p:bldP spid="395316" grpId="0" animBg="1"/>
      <p:bldP spid="395317" grpId="0"/>
      <p:bldP spid="395318" grpId="0" animBg="1"/>
      <p:bldP spid="395319" grpId="0" animBg="1"/>
      <p:bldP spid="395320" grpId="0" animBg="1"/>
      <p:bldP spid="395321" grpId="0" animBg="1"/>
      <p:bldP spid="395323" grpId="0"/>
      <p:bldP spid="395324" grpId="0"/>
      <p:bldP spid="395325" grpId="0"/>
      <p:bldP spid="395326" grpId="0" animBg="1"/>
      <p:bldP spid="3953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0" y="915987"/>
            <a:ext cx="9669463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4.2- </a:t>
            </a:r>
            <a:r>
              <a:rPr lang="en-US" sz="2000" b="1" dirty="0" err="1">
                <a:latin typeface="Times New Roman" pitchFamily="18" charset="0"/>
              </a:rPr>
              <a:t>Vết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</a:t>
            </a:r>
            <a:r>
              <a:rPr lang="en-US" dirty="0">
                <a:latin typeface="Times New Roman" pitchFamily="18" charset="0"/>
              </a:rPr>
              <a:t>́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 </a:t>
            </a:r>
            <a:r>
              <a:rPr lang="en-US" i="1" dirty="0">
                <a:latin typeface="Times New Roman" pitchFamily="18" charset="0"/>
              </a:rPr>
              <a:t>		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-371475" y="4205288"/>
            <a:ext cx="9304338" cy="265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</a:rPr>
              <a:t>Cho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(α):</a:t>
            </a:r>
          </a:p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</a:rPr>
              <a:t>*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m: m ≡ (α) ∩ P</a:t>
            </a:r>
            <a:r>
              <a:rPr lang="en-US" baseline="-25000" dirty="0">
                <a:latin typeface="Times New Roman" pitchFamily="18" charset="0"/>
              </a:rPr>
              <a:t>1</a:t>
            </a:r>
            <a:endParaRPr lang="en-US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*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n:   n ≡ (α) ∩ P</a:t>
            </a:r>
            <a:r>
              <a:rPr lang="en-US" baseline="-25000" dirty="0">
                <a:latin typeface="Times New Roman" pitchFamily="18" charset="0"/>
              </a:rPr>
              <a:t>2</a:t>
            </a:r>
            <a:endParaRPr lang="en-US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kèm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Ví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dụ</a:t>
            </a:r>
            <a:r>
              <a:rPr lang="en-US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 →  -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: m</a:t>
            </a:r>
            <a:r>
              <a:rPr lang="en-US" baseline="-25000" dirty="0">
                <a:latin typeface="Times New Roman" pitchFamily="18" charset="0"/>
              </a:rPr>
              <a:t>α </a:t>
            </a:r>
          </a:p>
          <a:p>
            <a:pPr marL="609600" indent="-6096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                                       -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: n</a:t>
            </a:r>
            <a:r>
              <a:rPr lang="en-US" baseline="-25000" dirty="0">
                <a:latin typeface="Times New Roman" pitchFamily="18" charset="0"/>
              </a:rPr>
              <a:t>α</a:t>
            </a:r>
          </a:p>
          <a:p>
            <a:pPr marL="609600" indent="-6096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62501" name="Freeform 5"/>
          <p:cNvSpPr>
            <a:spLocks/>
          </p:cNvSpPr>
          <p:nvPr/>
        </p:nvSpPr>
        <p:spPr bwMode="auto">
          <a:xfrm>
            <a:off x="792163" y="3136900"/>
            <a:ext cx="3636962" cy="935038"/>
          </a:xfrm>
          <a:custGeom>
            <a:avLst/>
            <a:gdLst>
              <a:gd name="T0" fmla="*/ 2147483647 w 2291"/>
              <a:gd name="T1" fmla="*/ 2147483647 h 589"/>
              <a:gd name="T2" fmla="*/ 2147483647 w 2291"/>
              <a:gd name="T3" fmla="*/ 0 h 589"/>
              <a:gd name="T4" fmla="*/ 0 w 2291"/>
              <a:gd name="T5" fmla="*/ 2147483647 h 589"/>
              <a:gd name="T6" fmla="*/ 2147483647 w 2291"/>
              <a:gd name="T7" fmla="*/ 2147483647 h 589"/>
              <a:gd name="T8" fmla="*/ 2147483647 w 2291"/>
              <a:gd name="T9" fmla="*/ 2147483647 h 5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89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743" y="589"/>
                </a:lnTo>
                <a:lnTo>
                  <a:pt x="2291" y="58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62502" name="Rectangle 6"/>
          <p:cNvSpPr>
            <a:spLocks noChangeArrowheads="1"/>
          </p:cNvSpPr>
          <p:nvPr/>
        </p:nvSpPr>
        <p:spPr bwMode="auto">
          <a:xfrm>
            <a:off x="787400" y="1712913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03" name="Text Box 7"/>
          <p:cNvSpPr txBox="1">
            <a:spLocks noChangeArrowheads="1"/>
          </p:cNvSpPr>
          <p:nvPr/>
        </p:nvSpPr>
        <p:spPr bwMode="auto">
          <a:xfrm>
            <a:off x="995363" y="28813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62504" name="Text Box 8"/>
          <p:cNvSpPr txBox="1">
            <a:spLocks noChangeArrowheads="1"/>
          </p:cNvSpPr>
          <p:nvPr/>
        </p:nvSpPr>
        <p:spPr bwMode="auto">
          <a:xfrm>
            <a:off x="823913" y="17113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2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62507" name="Freeform 11"/>
          <p:cNvSpPr>
            <a:spLocks/>
          </p:cNvSpPr>
          <p:nvPr/>
        </p:nvSpPr>
        <p:spPr bwMode="auto">
          <a:xfrm>
            <a:off x="1193800" y="1955800"/>
            <a:ext cx="2933700" cy="1911350"/>
          </a:xfrm>
          <a:custGeom>
            <a:avLst/>
            <a:gdLst>
              <a:gd name="T0" fmla="*/ 2147483647 w 1848"/>
              <a:gd name="T1" fmla="*/ 0 h 1204"/>
              <a:gd name="T2" fmla="*/ 0 w 1848"/>
              <a:gd name="T3" fmla="*/ 2147483647 h 1204"/>
              <a:gd name="T4" fmla="*/ 2147483647 w 1848"/>
              <a:gd name="T5" fmla="*/ 2147483647 h 1204"/>
              <a:gd name="T6" fmla="*/ 2147483647 w 1848"/>
              <a:gd name="T7" fmla="*/ 0 h 120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48" h="1204">
                <a:moveTo>
                  <a:pt x="1148" y="0"/>
                </a:moveTo>
                <a:lnTo>
                  <a:pt x="0" y="748"/>
                </a:lnTo>
                <a:lnTo>
                  <a:pt x="1848" y="1204"/>
                </a:lnTo>
                <a:lnTo>
                  <a:pt x="1148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28575" cmpd="sng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508" name="Text Box 12"/>
          <p:cNvSpPr txBox="1">
            <a:spLocks noChangeArrowheads="1"/>
          </p:cNvSpPr>
          <p:nvPr/>
        </p:nvSpPr>
        <p:spPr bwMode="auto">
          <a:xfrm>
            <a:off x="1946275" y="37798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62510" name="Text Box 14"/>
          <p:cNvSpPr txBox="1">
            <a:spLocks noChangeArrowheads="1"/>
          </p:cNvSpPr>
          <p:nvPr/>
        </p:nvSpPr>
        <p:spPr bwMode="auto">
          <a:xfrm>
            <a:off x="2017713" y="22463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62511" name="Text Box 15"/>
          <p:cNvSpPr txBox="1">
            <a:spLocks noChangeArrowheads="1"/>
          </p:cNvSpPr>
          <p:nvPr/>
        </p:nvSpPr>
        <p:spPr bwMode="auto">
          <a:xfrm>
            <a:off x="2424113" y="34274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</a:t>
            </a:r>
            <a:endParaRPr lang="en-US" i="1" baseline="-25000">
              <a:latin typeface="Times New Roman" pitchFamily="18" charset="0"/>
            </a:endParaRPr>
          </a:p>
        </p:txBody>
      </p:sp>
      <p:graphicFrame>
        <p:nvGraphicFramePr>
          <p:cNvPr id="3625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561924"/>
              </p:ext>
            </p:extLst>
          </p:nvPr>
        </p:nvGraphicFramePr>
        <p:xfrm>
          <a:off x="6192838" y="34115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3411538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2514" name="Text Box 18"/>
          <p:cNvSpPr txBox="1">
            <a:spLocks noChangeArrowheads="1"/>
          </p:cNvSpPr>
          <p:nvPr/>
        </p:nvSpPr>
        <p:spPr bwMode="auto">
          <a:xfrm>
            <a:off x="5002213" y="2997200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62518" name="Line 22"/>
          <p:cNvSpPr>
            <a:spLocks noChangeShapeType="1"/>
          </p:cNvSpPr>
          <p:nvPr/>
        </p:nvSpPr>
        <p:spPr bwMode="auto">
          <a:xfrm>
            <a:off x="4838700" y="3271838"/>
            <a:ext cx="37655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522" name="Line 26"/>
          <p:cNvSpPr>
            <a:spLocks noChangeShapeType="1"/>
          </p:cNvSpPr>
          <p:nvPr/>
        </p:nvSpPr>
        <p:spPr bwMode="auto">
          <a:xfrm flipH="1" flipV="1">
            <a:off x="5457825" y="3263900"/>
            <a:ext cx="1616075" cy="10763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523" name="Line 27"/>
          <p:cNvSpPr>
            <a:spLocks noChangeShapeType="1"/>
          </p:cNvSpPr>
          <p:nvPr/>
        </p:nvSpPr>
        <p:spPr bwMode="auto">
          <a:xfrm flipV="1">
            <a:off x="5472113" y="1949450"/>
            <a:ext cx="1614487" cy="13287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524" name="Text Box 28"/>
          <p:cNvSpPr txBox="1">
            <a:spLocks noChangeArrowheads="1"/>
          </p:cNvSpPr>
          <p:nvPr/>
        </p:nvSpPr>
        <p:spPr bwMode="auto">
          <a:xfrm rot="19194222">
            <a:off x="5741988" y="2172901"/>
            <a:ext cx="12620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n=n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2526" name="Text Box 30"/>
          <p:cNvSpPr txBox="1">
            <a:spLocks noChangeArrowheads="1"/>
          </p:cNvSpPr>
          <p:nvPr/>
        </p:nvSpPr>
        <p:spPr bwMode="auto">
          <a:xfrm rot="2016765">
            <a:off x="6076950" y="3776276"/>
            <a:ext cx="12620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m=m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2527" name="Text Box 31"/>
          <p:cNvSpPr txBox="1">
            <a:spLocks noChangeArrowheads="1"/>
          </p:cNvSpPr>
          <p:nvPr/>
        </p:nvSpPr>
        <p:spPr bwMode="auto">
          <a:xfrm>
            <a:off x="5894388" y="2957513"/>
            <a:ext cx="12620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 i="1">
                <a:latin typeface="Times New Roman" pitchFamily="18" charset="0"/>
              </a:rPr>
              <a:t>=n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2529" name="Rectangle 33"/>
          <p:cNvSpPr>
            <a:spLocks noChangeArrowheads="1"/>
          </p:cNvSpPr>
          <p:nvPr/>
        </p:nvSpPr>
        <p:spPr bwMode="auto">
          <a:xfrm>
            <a:off x="2774950" y="4232275"/>
            <a:ext cx="51117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30. </a:t>
            </a:r>
            <a:r>
              <a:rPr lang="en-US" i="1" dirty="0" err="1">
                <a:latin typeface="Times New Roman" pitchFamily="18" charset="0"/>
              </a:rPr>
              <a:t>Vết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362530" name="Line 34"/>
          <p:cNvSpPr>
            <a:spLocks noChangeShapeType="1"/>
          </p:cNvSpPr>
          <p:nvPr/>
        </p:nvSpPr>
        <p:spPr bwMode="auto">
          <a:xfrm>
            <a:off x="1225550" y="3138488"/>
            <a:ext cx="17907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31" name="Line 35"/>
          <p:cNvSpPr>
            <a:spLocks noChangeShapeType="1"/>
          </p:cNvSpPr>
          <p:nvPr/>
        </p:nvSpPr>
        <p:spPr bwMode="auto">
          <a:xfrm flipV="1">
            <a:off x="3016250" y="1970088"/>
            <a:ext cx="0" cy="11684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32" name="Line 36"/>
          <p:cNvSpPr>
            <a:spLocks noChangeShapeType="1"/>
          </p:cNvSpPr>
          <p:nvPr/>
        </p:nvSpPr>
        <p:spPr bwMode="auto">
          <a:xfrm>
            <a:off x="3009900" y="3132138"/>
            <a:ext cx="1149350" cy="73025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35" name="Text Box 39"/>
          <p:cNvSpPr txBox="1">
            <a:spLocks noChangeArrowheads="1"/>
          </p:cNvSpPr>
          <p:nvPr/>
        </p:nvSpPr>
        <p:spPr bwMode="auto">
          <a:xfrm rot="19194222">
            <a:off x="6386513" y="1996688"/>
            <a:ext cx="3889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baseline="-25000">
                <a:solidFill>
                  <a:srgbClr val="FF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62536" name="Text Box 40"/>
          <p:cNvSpPr txBox="1">
            <a:spLocks noChangeArrowheads="1"/>
          </p:cNvSpPr>
          <p:nvPr/>
        </p:nvSpPr>
        <p:spPr bwMode="auto">
          <a:xfrm rot="2049900">
            <a:off x="6713538" y="3890576"/>
            <a:ext cx="3889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baseline="-25000">
                <a:solidFill>
                  <a:srgbClr val="FF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62538" name="Freeform 42"/>
          <p:cNvSpPr>
            <a:spLocks/>
          </p:cNvSpPr>
          <p:nvPr/>
        </p:nvSpPr>
        <p:spPr bwMode="auto">
          <a:xfrm>
            <a:off x="1654175" y="2833688"/>
            <a:ext cx="117475" cy="455612"/>
          </a:xfrm>
          <a:custGeom>
            <a:avLst/>
            <a:gdLst>
              <a:gd name="T0" fmla="*/ 0 w 79"/>
              <a:gd name="T1" fmla="*/ 0 h 297"/>
              <a:gd name="T2" fmla="*/ 2147483647 w 79"/>
              <a:gd name="T3" fmla="*/ 2147483647 h 297"/>
              <a:gd name="T4" fmla="*/ 2147483647 w 79"/>
              <a:gd name="T5" fmla="*/ 2147483647 h 297"/>
              <a:gd name="T6" fmla="*/ 2147483647 w 79"/>
              <a:gd name="T7" fmla="*/ 2147483647 h 2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" h="297">
                <a:moveTo>
                  <a:pt x="0" y="0"/>
                </a:moveTo>
                <a:cubicBezTo>
                  <a:pt x="22" y="30"/>
                  <a:pt x="44" y="61"/>
                  <a:pt x="57" y="101"/>
                </a:cubicBezTo>
                <a:cubicBezTo>
                  <a:pt x="70" y="141"/>
                  <a:pt x="75" y="207"/>
                  <a:pt x="77" y="240"/>
                </a:cubicBezTo>
                <a:cubicBezTo>
                  <a:pt x="79" y="273"/>
                  <a:pt x="74" y="256"/>
                  <a:pt x="72" y="297"/>
                </a:cubicBez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539" name="Rectangle 43"/>
          <p:cNvSpPr>
            <a:spLocks noChangeArrowheads="1"/>
          </p:cNvSpPr>
          <p:nvPr/>
        </p:nvSpPr>
        <p:spPr bwMode="auto">
          <a:xfrm>
            <a:off x="1719263" y="28019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α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9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6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6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6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6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6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3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6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1" grpId="0" animBg="1"/>
      <p:bldP spid="362502" grpId="0" animBg="1"/>
      <p:bldP spid="362503" grpId="0"/>
      <p:bldP spid="362504" grpId="0"/>
      <p:bldP spid="362507" grpId="0" animBg="1"/>
      <p:bldP spid="362508" grpId="0"/>
      <p:bldP spid="362510" grpId="0"/>
      <p:bldP spid="362511" grpId="0"/>
      <p:bldP spid="362514" grpId="0"/>
      <p:bldP spid="362518" grpId="0" animBg="1"/>
      <p:bldP spid="362522" grpId="0" animBg="1"/>
      <p:bldP spid="362523" grpId="0" animBg="1"/>
      <p:bldP spid="362524" grpId="0"/>
      <p:bldP spid="362526" grpId="0"/>
      <p:bldP spid="362527" grpId="0"/>
      <p:bldP spid="362529" grpId="0"/>
      <p:bldP spid="362530" grpId="0" animBg="1"/>
      <p:bldP spid="362531" grpId="0" animBg="1"/>
      <p:bldP spid="362532" grpId="0" animBg="1"/>
      <p:bldP spid="362538" grpId="0" animBg="1"/>
      <p:bldP spid="3625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-161925" y="1141413"/>
            <a:ext cx="6019800" cy="752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Xác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α (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a,b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hình biểu diễn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cắt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b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tại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I.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			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5237162" y="6019800"/>
            <a:ext cx="284162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32. </a:t>
            </a:r>
            <a:r>
              <a:rPr lang="en-US" i="1" dirty="0" err="1">
                <a:latin typeface="Times New Roman" pitchFamily="18" charset="0"/>
              </a:rPr>
              <a:t>Ví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dụ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vết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một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2836863" y="3827463"/>
            <a:ext cx="6307137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50" name="Line 6"/>
          <p:cNvSpPr>
            <a:spLocks noChangeShapeType="1"/>
          </p:cNvSpPr>
          <p:nvPr/>
        </p:nvSpPr>
        <p:spPr bwMode="auto">
          <a:xfrm flipV="1">
            <a:off x="2813050" y="1582738"/>
            <a:ext cx="6172200" cy="2257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51" name="Line 7"/>
          <p:cNvSpPr>
            <a:spLocks noChangeShapeType="1"/>
          </p:cNvSpPr>
          <p:nvPr/>
        </p:nvSpPr>
        <p:spPr bwMode="auto">
          <a:xfrm>
            <a:off x="2813050" y="3827463"/>
            <a:ext cx="5367338" cy="19637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V="1">
            <a:off x="6143625" y="2473325"/>
            <a:ext cx="1438275" cy="1085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180138" y="2778125"/>
            <a:ext cx="115887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V="1">
            <a:off x="5972175" y="4254500"/>
            <a:ext cx="1476375" cy="573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6203950" y="4022725"/>
            <a:ext cx="1085850" cy="1073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56" name="Line 12"/>
          <p:cNvSpPr>
            <a:spLocks noChangeShapeType="1"/>
          </p:cNvSpPr>
          <p:nvPr/>
        </p:nvSpPr>
        <p:spPr bwMode="auto">
          <a:xfrm flipH="1" flipV="1">
            <a:off x="6008688" y="3827463"/>
            <a:ext cx="220662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57" name="Line 13"/>
          <p:cNvSpPr>
            <a:spLocks noChangeShapeType="1"/>
          </p:cNvSpPr>
          <p:nvPr/>
        </p:nvSpPr>
        <p:spPr bwMode="auto">
          <a:xfrm>
            <a:off x="7253288" y="5059363"/>
            <a:ext cx="6350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58" name="Line 14"/>
          <p:cNvSpPr>
            <a:spLocks noChangeShapeType="1"/>
          </p:cNvSpPr>
          <p:nvPr/>
        </p:nvSpPr>
        <p:spPr bwMode="auto">
          <a:xfrm flipH="1">
            <a:off x="5768975" y="4827588"/>
            <a:ext cx="203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59" name="Line 15"/>
          <p:cNvSpPr>
            <a:spLocks noChangeShapeType="1"/>
          </p:cNvSpPr>
          <p:nvPr/>
        </p:nvSpPr>
        <p:spPr bwMode="auto">
          <a:xfrm flipV="1">
            <a:off x="7412038" y="3827463"/>
            <a:ext cx="1158875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0" name="Line 16"/>
          <p:cNvSpPr>
            <a:spLocks noChangeShapeType="1"/>
          </p:cNvSpPr>
          <p:nvPr/>
        </p:nvSpPr>
        <p:spPr bwMode="auto">
          <a:xfrm flipV="1">
            <a:off x="8558213" y="1741488"/>
            <a:ext cx="1587" cy="208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1" name="Line 17"/>
          <p:cNvSpPr>
            <a:spLocks noChangeShapeType="1"/>
          </p:cNvSpPr>
          <p:nvPr/>
        </p:nvSpPr>
        <p:spPr bwMode="auto">
          <a:xfrm flipH="1">
            <a:off x="7545388" y="1741488"/>
            <a:ext cx="1025525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2" name="Line 18"/>
          <p:cNvSpPr>
            <a:spLocks noChangeShapeType="1"/>
          </p:cNvSpPr>
          <p:nvPr/>
        </p:nvSpPr>
        <p:spPr bwMode="auto">
          <a:xfrm>
            <a:off x="7313613" y="3486150"/>
            <a:ext cx="561975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3" name="Line 19"/>
          <p:cNvSpPr>
            <a:spLocks noChangeShapeType="1"/>
          </p:cNvSpPr>
          <p:nvPr/>
        </p:nvSpPr>
        <p:spPr bwMode="auto">
          <a:xfrm flipH="1" flipV="1">
            <a:off x="5886450" y="2595563"/>
            <a:ext cx="30480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4" name="Line 20"/>
          <p:cNvSpPr>
            <a:spLocks noChangeShapeType="1"/>
          </p:cNvSpPr>
          <p:nvPr/>
        </p:nvSpPr>
        <p:spPr bwMode="auto">
          <a:xfrm>
            <a:off x="6008688" y="2681288"/>
            <a:ext cx="1587" cy="1146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5" name="Line 21"/>
          <p:cNvSpPr>
            <a:spLocks noChangeShapeType="1"/>
          </p:cNvSpPr>
          <p:nvPr/>
        </p:nvSpPr>
        <p:spPr bwMode="auto">
          <a:xfrm>
            <a:off x="7875588" y="3827463"/>
            <a:ext cx="1587" cy="184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6" name="Line 22"/>
          <p:cNvSpPr>
            <a:spLocks noChangeShapeType="1"/>
          </p:cNvSpPr>
          <p:nvPr/>
        </p:nvSpPr>
        <p:spPr bwMode="auto">
          <a:xfrm flipH="1">
            <a:off x="5753100" y="3546475"/>
            <a:ext cx="40163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7" name="Line 23"/>
          <p:cNvSpPr>
            <a:spLocks noChangeShapeType="1"/>
          </p:cNvSpPr>
          <p:nvPr/>
        </p:nvSpPr>
        <p:spPr bwMode="auto">
          <a:xfrm>
            <a:off x="5776913" y="3827463"/>
            <a:ext cx="1587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6729413" y="3108325"/>
            <a:ext cx="0" cy="142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569" name="Text Box 25"/>
          <p:cNvSpPr txBox="1">
            <a:spLocks noChangeArrowheads="1"/>
          </p:cNvSpPr>
          <p:nvPr/>
        </p:nvSpPr>
        <p:spPr bwMode="auto">
          <a:xfrm>
            <a:off x="2738438" y="3497263"/>
            <a:ext cx="38258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α</a:t>
            </a:r>
            <a:r>
              <a:rPr lang="en-US" i="1" baseline="-25000">
                <a:latin typeface="Times New Roman" pitchFamily="18" charset="0"/>
              </a:rPr>
              <a:t>x</a:t>
            </a:r>
          </a:p>
          <a:p>
            <a:pPr eaLnBrk="1" hangingPunct="1">
              <a:spcBef>
                <a:spcPct val="50000"/>
              </a:spcBef>
            </a:pPr>
            <a:endParaRPr lang="en-US" i="1">
              <a:latin typeface="Times New Roman" pitchFamily="18" charset="0"/>
            </a:endParaRPr>
          </a:p>
        </p:txBody>
      </p:sp>
      <p:sp>
        <p:nvSpPr>
          <p:cNvPr id="364570" name="Text Box 26"/>
          <p:cNvSpPr txBox="1">
            <a:spLocks noChangeArrowheads="1"/>
          </p:cNvSpPr>
          <p:nvPr/>
        </p:nvSpPr>
        <p:spPr bwMode="auto">
          <a:xfrm>
            <a:off x="6769100" y="1887538"/>
            <a:ext cx="5619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7272338" y="3992563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a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415213" y="3292475"/>
            <a:ext cx="3444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034894" y="2469924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7296150" y="4797425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b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4575" name="Text Box 31"/>
          <p:cNvSpPr txBox="1">
            <a:spLocks noChangeArrowheads="1"/>
          </p:cNvSpPr>
          <p:nvPr/>
        </p:nvSpPr>
        <p:spPr bwMode="auto">
          <a:xfrm>
            <a:off x="5930899" y="2309813"/>
            <a:ext cx="5238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M’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64576" name="Text Box 32"/>
          <p:cNvSpPr txBox="1">
            <a:spLocks noChangeArrowheads="1"/>
          </p:cNvSpPr>
          <p:nvPr/>
        </p:nvSpPr>
        <p:spPr bwMode="auto">
          <a:xfrm>
            <a:off x="8621713" y="1716088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4577" name="Text Box 33"/>
          <p:cNvSpPr txBox="1">
            <a:spLocks noChangeArrowheads="1"/>
          </p:cNvSpPr>
          <p:nvPr/>
        </p:nvSpPr>
        <p:spPr bwMode="auto">
          <a:xfrm>
            <a:off x="6097588" y="3560763"/>
            <a:ext cx="3571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M’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4578" name="Text Box 34"/>
          <p:cNvSpPr txBox="1">
            <a:spLocks noChangeArrowheads="1"/>
          </p:cNvSpPr>
          <p:nvPr/>
        </p:nvSpPr>
        <p:spPr bwMode="auto">
          <a:xfrm>
            <a:off x="8629650" y="3557588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M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6634163" y="2792413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637338" y="4591050"/>
            <a:ext cx="40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4581" name="Text Box 37"/>
          <p:cNvSpPr txBox="1">
            <a:spLocks noChangeArrowheads="1"/>
          </p:cNvSpPr>
          <p:nvPr/>
        </p:nvSpPr>
        <p:spPr bwMode="auto">
          <a:xfrm>
            <a:off x="5511800" y="3548063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4582" name="Text Box 38"/>
          <p:cNvSpPr txBox="1">
            <a:spLocks noChangeArrowheads="1"/>
          </p:cNvSpPr>
          <p:nvPr/>
        </p:nvSpPr>
        <p:spPr bwMode="auto">
          <a:xfrm>
            <a:off x="5540375" y="4956175"/>
            <a:ext cx="4921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64583" name="Text Box 39"/>
          <p:cNvSpPr txBox="1">
            <a:spLocks noChangeArrowheads="1"/>
          </p:cNvSpPr>
          <p:nvPr/>
        </p:nvSpPr>
        <p:spPr bwMode="auto">
          <a:xfrm>
            <a:off x="7858125" y="3552825"/>
            <a:ext cx="34448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N’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64584" name="Text Box 40"/>
          <p:cNvSpPr txBox="1">
            <a:spLocks noChangeArrowheads="1"/>
          </p:cNvSpPr>
          <p:nvPr/>
        </p:nvSpPr>
        <p:spPr bwMode="auto">
          <a:xfrm>
            <a:off x="7951788" y="5440363"/>
            <a:ext cx="442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N’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4556125" y="3594100"/>
            <a:ext cx="3460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64586" name="Oval 42"/>
          <p:cNvSpPr>
            <a:spLocks noChangeArrowheads="1"/>
          </p:cNvSpPr>
          <p:nvPr/>
        </p:nvSpPr>
        <p:spPr bwMode="auto">
          <a:xfrm>
            <a:off x="2798763" y="3798888"/>
            <a:ext cx="65087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Oval 43"/>
          <p:cNvSpPr>
            <a:spLocks noChangeArrowheads="1"/>
          </p:cNvSpPr>
          <p:nvPr/>
        </p:nvSpPr>
        <p:spPr bwMode="auto">
          <a:xfrm>
            <a:off x="6700838" y="3079750"/>
            <a:ext cx="65087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88" name="Oval 44"/>
          <p:cNvSpPr>
            <a:spLocks noChangeArrowheads="1"/>
          </p:cNvSpPr>
          <p:nvPr/>
        </p:nvSpPr>
        <p:spPr bwMode="auto">
          <a:xfrm>
            <a:off x="5746750" y="3806825"/>
            <a:ext cx="65088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89" name="Oval 45"/>
          <p:cNvSpPr>
            <a:spLocks noChangeArrowheads="1"/>
          </p:cNvSpPr>
          <p:nvPr/>
        </p:nvSpPr>
        <p:spPr bwMode="auto">
          <a:xfrm>
            <a:off x="7840663" y="3790950"/>
            <a:ext cx="65087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0" name="Oval 46"/>
          <p:cNvSpPr>
            <a:spLocks noChangeArrowheads="1"/>
          </p:cNvSpPr>
          <p:nvPr/>
        </p:nvSpPr>
        <p:spPr bwMode="auto">
          <a:xfrm>
            <a:off x="8531225" y="1700213"/>
            <a:ext cx="65088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1" name="Oval 47"/>
          <p:cNvSpPr>
            <a:spLocks noChangeArrowheads="1"/>
          </p:cNvSpPr>
          <p:nvPr/>
        </p:nvSpPr>
        <p:spPr bwMode="auto">
          <a:xfrm>
            <a:off x="5978525" y="2635250"/>
            <a:ext cx="65088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2" name="Oval 48"/>
          <p:cNvSpPr>
            <a:spLocks noChangeArrowheads="1"/>
          </p:cNvSpPr>
          <p:nvPr/>
        </p:nvSpPr>
        <p:spPr bwMode="auto">
          <a:xfrm>
            <a:off x="8531225" y="3786188"/>
            <a:ext cx="65088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3" name="Oval 49"/>
          <p:cNvSpPr>
            <a:spLocks noChangeArrowheads="1"/>
          </p:cNvSpPr>
          <p:nvPr/>
        </p:nvSpPr>
        <p:spPr bwMode="auto">
          <a:xfrm>
            <a:off x="7856538" y="5648325"/>
            <a:ext cx="65087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4" name="Oval 50"/>
          <p:cNvSpPr>
            <a:spLocks noChangeArrowheads="1"/>
          </p:cNvSpPr>
          <p:nvPr/>
        </p:nvSpPr>
        <p:spPr bwMode="auto">
          <a:xfrm>
            <a:off x="5741988" y="4876800"/>
            <a:ext cx="65087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Oval 51"/>
          <p:cNvSpPr>
            <a:spLocks noChangeArrowheads="1"/>
          </p:cNvSpPr>
          <p:nvPr/>
        </p:nvSpPr>
        <p:spPr bwMode="auto">
          <a:xfrm>
            <a:off x="6700838" y="4506913"/>
            <a:ext cx="65087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6" name="Oval 52"/>
          <p:cNvSpPr>
            <a:spLocks noChangeArrowheads="1"/>
          </p:cNvSpPr>
          <p:nvPr/>
        </p:nvSpPr>
        <p:spPr bwMode="auto">
          <a:xfrm>
            <a:off x="5978525" y="3798888"/>
            <a:ext cx="65088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597" name="Rectangle 53"/>
          <p:cNvSpPr>
            <a:spLocks noChangeArrowheads="1"/>
          </p:cNvSpPr>
          <p:nvPr/>
        </p:nvSpPr>
        <p:spPr bwMode="auto">
          <a:xfrm>
            <a:off x="-133351" y="1847850"/>
            <a:ext cx="5238751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</a:rPr>
              <a:t>Giải</a:t>
            </a:r>
            <a:r>
              <a:rPr lang="en-US" sz="2000" b="1" dirty="0">
                <a:latin typeface="Times New Roman" pitchFamily="18" charset="0"/>
              </a:rPr>
              <a:t>: </a:t>
            </a:r>
            <a:endParaRPr lang="en-US" sz="16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- </a:t>
            </a:r>
            <a:r>
              <a:rPr lang="en-US" dirty="0" err="1">
                <a:latin typeface="Times New Roman" pitchFamily="18" charset="0"/>
              </a:rPr>
              <a:t>Nhận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 </a:t>
            </a:r>
            <a:r>
              <a:rPr lang="en-US" dirty="0" err="1">
                <a:latin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</a:rPr>
              <a:t> qua a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b do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 </a:t>
            </a:r>
            <a:r>
              <a:rPr lang="en-US" dirty="0" err="1">
                <a:latin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</a:rPr>
              <a:t> qua </a:t>
            </a:r>
            <a:r>
              <a:rPr lang="en-US" dirty="0" err="1">
                <a:latin typeface="Times New Roman" pitchFamily="18" charset="0"/>
              </a:rPr>
              <a:t>vết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a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b.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			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64599" name="Text Box 55"/>
          <p:cNvSpPr txBox="1">
            <a:spLocks noChangeArrowheads="1"/>
          </p:cNvSpPr>
          <p:nvPr/>
        </p:nvSpPr>
        <p:spPr bwMode="auto">
          <a:xfrm>
            <a:off x="6657975" y="5213350"/>
            <a:ext cx="5619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baseline="-2500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1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6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6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364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64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64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364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36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36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64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364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36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500"/>
                                        <p:tgtEl>
                                          <p:spTgt spid="36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9" dur="500"/>
                                        <p:tgtEl>
                                          <p:spTgt spid="36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3" dur="500"/>
                                        <p:tgtEl>
                                          <p:spTgt spid="36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" dur="500"/>
                                        <p:tgtEl>
                                          <p:spTgt spid="36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1" dur="500"/>
                                        <p:tgtEl>
                                          <p:spTgt spid="36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5" dur="500"/>
                                        <p:tgtEl>
                                          <p:spTgt spid="36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500"/>
                                        <p:tgtEl>
                                          <p:spTgt spid="36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3" dur="500"/>
                                        <p:tgtEl>
                                          <p:spTgt spid="36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36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6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36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364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36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36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36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36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364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36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36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4" dur="500"/>
                                        <p:tgtEl>
                                          <p:spTgt spid="3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500"/>
                                        <p:tgtEl>
                                          <p:spTgt spid="36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500"/>
                                        <p:tgtEl>
                                          <p:spTgt spid="36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36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36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36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36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36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36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50" grpId="0" animBg="1"/>
      <p:bldP spid="364551" grpId="0" animBg="1"/>
      <p:bldP spid="364556" grpId="0" animBg="1"/>
      <p:bldP spid="364557" grpId="0" animBg="1"/>
      <p:bldP spid="364558" grpId="0" animBg="1"/>
      <p:bldP spid="364559" grpId="0" animBg="1"/>
      <p:bldP spid="364560" grpId="0" animBg="1"/>
      <p:bldP spid="364561" grpId="0" animBg="1"/>
      <p:bldP spid="364562" grpId="0" animBg="1"/>
      <p:bldP spid="364563" grpId="0" animBg="1"/>
      <p:bldP spid="364564" grpId="0" animBg="1"/>
      <p:bldP spid="364565" grpId="0" animBg="1"/>
      <p:bldP spid="364566" grpId="0" animBg="1"/>
      <p:bldP spid="364567" grpId="0" animBg="1"/>
      <p:bldP spid="364569" grpId="0"/>
      <p:bldP spid="364570" grpId="0"/>
      <p:bldP spid="364575" grpId="0"/>
      <p:bldP spid="364576" grpId="0"/>
      <p:bldP spid="364577" grpId="0"/>
      <p:bldP spid="364578" grpId="0"/>
      <p:bldP spid="364581" grpId="0"/>
      <p:bldP spid="364582" grpId="0"/>
      <p:bldP spid="364583" grpId="0"/>
      <p:bldP spid="364584" grpId="0"/>
      <p:bldP spid="364586" grpId="0" animBg="1"/>
      <p:bldP spid="364588" grpId="0" animBg="1"/>
      <p:bldP spid="364589" grpId="0" animBg="1"/>
      <p:bldP spid="364590" grpId="0" animBg="1"/>
      <p:bldP spid="364591" grpId="0" animBg="1"/>
      <p:bldP spid="364592" grpId="0" animBg="1"/>
      <p:bldP spid="364593" grpId="0" animBg="1"/>
      <p:bldP spid="364594" grpId="0" animBg="1"/>
      <p:bldP spid="364596" grpId="0" animBg="1"/>
      <p:bldP spid="3645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122238" y="5376862"/>
            <a:ext cx="5384800" cy="140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   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                         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46038" y="1154112"/>
            <a:ext cx="9097962" cy="139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4.3.- </a:t>
            </a:r>
            <a:r>
              <a:rPr lang="en-US" b="1" dirty="0" err="1">
                <a:latin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vuông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)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a)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chiếu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bằng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Định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nghĩa</a:t>
            </a:r>
            <a:r>
              <a:rPr lang="en-US" b="1" i="1" dirty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b="1" dirty="0" err="1">
                <a:latin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  <a:endParaRPr lang="en-US" b="1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542925" y="5224462"/>
            <a:ext cx="5851525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33.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bằng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204788" y="2563812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76" name="Text Box 8"/>
          <p:cNvSpPr txBox="1">
            <a:spLocks noChangeArrowheads="1"/>
          </p:cNvSpPr>
          <p:nvPr/>
        </p:nvSpPr>
        <p:spPr bwMode="auto">
          <a:xfrm>
            <a:off x="249238" y="2562225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91177" name="Text Box 9"/>
          <p:cNvSpPr txBox="1">
            <a:spLocks noChangeArrowheads="1"/>
          </p:cNvSpPr>
          <p:nvPr/>
        </p:nvSpPr>
        <p:spPr bwMode="auto">
          <a:xfrm>
            <a:off x="292100" y="37703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1178" name="Line 10"/>
          <p:cNvSpPr>
            <a:spLocks noChangeShapeType="1"/>
          </p:cNvSpPr>
          <p:nvPr/>
        </p:nvSpPr>
        <p:spPr bwMode="auto">
          <a:xfrm>
            <a:off x="3892550" y="4162425"/>
            <a:ext cx="2700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79" name="Line 11"/>
          <p:cNvSpPr>
            <a:spLocks noChangeShapeType="1"/>
          </p:cNvSpPr>
          <p:nvPr/>
        </p:nvSpPr>
        <p:spPr bwMode="auto">
          <a:xfrm flipV="1">
            <a:off x="6042025" y="3763962"/>
            <a:ext cx="0" cy="145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0" name="Text Box 12"/>
          <p:cNvSpPr txBox="1">
            <a:spLocks noChangeArrowheads="1"/>
          </p:cNvSpPr>
          <p:nvPr/>
        </p:nvSpPr>
        <p:spPr bwMode="auto">
          <a:xfrm>
            <a:off x="6129338" y="36734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2</a:t>
            </a:r>
          </a:p>
        </p:txBody>
      </p:sp>
      <p:sp>
        <p:nvSpPr>
          <p:cNvPr id="391181" name="Text Box 13"/>
          <p:cNvSpPr txBox="1">
            <a:spLocks noChangeArrowheads="1"/>
          </p:cNvSpPr>
          <p:nvPr/>
        </p:nvSpPr>
        <p:spPr bwMode="auto">
          <a:xfrm>
            <a:off x="5908675" y="528796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1</a:t>
            </a:r>
          </a:p>
        </p:txBody>
      </p:sp>
      <p:sp>
        <p:nvSpPr>
          <p:cNvPr id="391182" name="Text Box 14"/>
          <p:cNvSpPr txBox="1">
            <a:spLocks noChangeArrowheads="1"/>
          </p:cNvSpPr>
          <p:nvPr/>
        </p:nvSpPr>
        <p:spPr bwMode="auto">
          <a:xfrm>
            <a:off x="6415088" y="391001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1183" name="Text Box 15"/>
          <p:cNvSpPr txBox="1">
            <a:spLocks noChangeArrowheads="1"/>
          </p:cNvSpPr>
          <p:nvPr/>
        </p:nvSpPr>
        <p:spPr bwMode="auto">
          <a:xfrm>
            <a:off x="4583113" y="28733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2</a:t>
            </a:r>
          </a:p>
        </p:txBody>
      </p:sp>
      <p:sp>
        <p:nvSpPr>
          <p:cNvPr id="391184" name="Line 16"/>
          <p:cNvSpPr>
            <a:spLocks noChangeShapeType="1"/>
          </p:cNvSpPr>
          <p:nvPr/>
        </p:nvSpPr>
        <p:spPr bwMode="auto">
          <a:xfrm>
            <a:off x="4083050" y="4159250"/>
            <a:ext cx="2433638" cy="13096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5" name="Line 17"/>
          <p:cNvSpPr>
            <a:spLocks noChangeShapeType="1"/>
          </p:cNvSpPr>
          <p:nvPr/>
        </p:nvSpPr>
        <p:spPr bwMode="auto">
          <a:xfrm flipV="1">
            <a:off x="4813300" y="3179762"/>
            <a:ext cx="0" cy="137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6" name="Text Box 18"/>
          <p:cNvSpPr txBox="1">
            <a:spLocks noChangeArrowheads="1"/>
          </p:cNvSpPr>
          <p:nvPr/>
        </p:nvSpPr>
        <p:spPr bwMode="auto">
          <a:xfrm>
            <a:off x="4548188" y="4552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</a:p>
        </p:txBody>
      </p:sp>
      <p:sp>
        <p:nvSpPr>
          <p:cNvPr id="391187" name="Freeform 19"/>
          <p:cNvSpPr>
            <a:spLocks/>
          </p:cNvSpPr>
          <p:nvPr/>
        </p:nvSpPr>
        <p:spPr bwMode="auto">
          <a:xfrm>
            <a:off x="4332288" y="4159250"/>
            <a:ext cx="28575" cy="127000"/>
          </a:xfrm>
          <a:custGeom>
            <a:avLst/>
            <a:gdLst>
              <a:gd name="T0" fmla="*/ 0 w 18"/>
              <a:gd name="T1" fmla="*/ 0 h 80"/>
              <a:gd name="T2" fmla="*/ 2147483647 w 18"/>
              <a:gd name="T3" fmla="*/ 2147483647 h 80"/>
              <a:gd name="T4" fmla="*/ 2147483647 w 18"/>
              <a:gd name="T5" fmla="*/ 2147483647 h 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" h="80">
                <a:moveTo>
                  <a:pt x="0" y="0"/>
                </a:moveTo>
                <a:cubicBezTo>
                  <a:pt x="3" y="6"/>
                  <a:pt x="18" y="25"/>
                  <a:pt x="18" y="38"/>
                </a:cubicBezTo>
                <a:cubicBezTo>
                  <a:pt x="18" y="51"/>
                  <a:pt x="5" y="71"/>
                  <a:pt x="2" y="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88" name="Freeform 20"/>
          <p:cNvSpPr>
            <a:spLocks/>
          </p:cNvSpPr>
          <p:nvPr/>
        </p:nvSpPr>
        <p:spPr bwMode="auto">
          <a:xfrm>
            <a:off x="193675" y="4081462"/>
            <a:ext cx="3744913" cy="1017588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91189" name="Line 21"/>
          <p:cNvSpPr>
            <a:spLocks noChangeShapeType="1"/>
          </p:cNvSpPr>
          <p:nvPr/>
        </p:nvSpPr>
        <p:spPr bwMode="auto">
          <a:xfrm flipV="1">
            <a:off x="4090988" y="2425700"/>
            <a:ext cx="0" cy="1733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0" name="Line 22"/>
          <p:cNvSpPr>
            <a:spLocks noChangeShapeType="1"/>
          </p:cNvSpPr>
          <p:nvPr/>
        </p:nvSpPr>
        <p:spPr bwMode="auto">
          <a:xfrm>
            <a:off x="4808538" y="4559300"/>
            <a:ext cx="1238250" cy="66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1" name="Oval 23"/>
          <p:cNvSpPr>
            <a:spLocks noChangeArrowheads="1"/>
          </p:cNvSpPr>
          <p:nvPr/>
        </p:nvSpPr>
        <p:spPr bwMode="auto">
          <a:xfrm>
            <a:off x="4775200" y="45116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92" name="Oval 24"/>
          <p:cNvSpPr>
            <a:spLocks noChangeArrowheads="1"/>
          </p:cNvSpPr>
          <p:nvPr/>
        </p:nvSpPr>
        <p:spPr bwMode="auto">
          <a:xfrm>
            <a:off x="6003925" y="5172075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93" name="Line 25"/>
          <p:cNvSpPr>
            <a:spLocks noChangeShapeType="1"/>
          </p:cNvSpPr>
          <p:nvPr/>
        </p:nvSpPr>
        <p:spPr bwMode="auto">
          <a:xfrm>
            <a:off x="4808538" y="3168650"/>
            <a:ext cx="1238250" cy="590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4" name="Freeform 26"/>
          <p:cNvSpPr>
            <a:spLocks/>
          </p:cNvSpPr>
          <p:nvPr/>
        </p:nvSpPr>
        <p:spPr bwMode="auto">
          <a:xfrm>
            <a:off x="585788" y="2547937"/>
            <a:ext cx="3117850" cy="2495550"/>
          </a:xfrm>
          <a:custGeom>
            <a:avLst/>
            <a:gdLst>
              <a:gd name="T0" fmla="*/ 2147483647 w 1964"/>
              <a:gd name="T1" fmla="*/ 0 h 1572"/>
              <a:gd name="T2" fmla="*/ 0 w 1964"/>
              <a:gd name="T3" fmla="*/ 2147483647 h 1572"/>
              <a:gd name="T4" fmla="*/ 2147483647 w 1964"/>
              <a:gd name="T5" fmla="*/ 2147483647 h 1572"/>
              <a:gd name="T6" fmla="*/ 2147483647 w 1964"/>
              <a:gd name="T7" fmla="*/ 2147483647 h 1572"/>
              <a:gd name="T8" fmla="*/ 2147483647 w 1964"/>
              <a:gd name="T9" fmla="*/ 0 h 15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64" h="1572">
                <a:moveTo>
                  <a:pt x="2" y="0"/>
                </a:moveTo>
                <a:lnTo>
                  <a:pt x="0" y="971"/>
                </a:lnTo>
                <a:lnTo>
                  <a:pt x="1964" y="1572"/>
                </a:lnTo>
                <a:lnTo>
                  <a:pt x="1964" y="521"/>
                </a:lnTo>
                <a:lnTo>
                  <a:pt x="2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5" name="Line 27"/>
          <p:cNvSpPr>
            <a:spLocks noChangeShapeType="1"/>
          </p:cNvSpPr>
          <p:nvPr/>
        </p:nvSpPr>
        <p:spPr bwMode="auto">
          <a:xfrm flipV="1">
            <a:off x="581025" y="2536825"/>
            <a:ext cx="0" cy="15589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6" name="Text Box 28"/>
          <p:cNvSpPr txBox="1">
            <a:spLocks noChangeArrowheads="1"/>
          </p:cNvSpPr>
          <p:nvPr/>
        </p:nvSpPr>
        <p:spPr bwMode="auto">
          <a:xfrm>
            <a:off x="2960688" y="4075112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1370013" y="35798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endParaRPr lang="en-US" baseline="-25000"/>
          </a:p>
        </p:txBody>
      </p:sp>
      <p:sp>
        <p:nvSpPr>
          <p:cNvPr id="391198" name="Line 30"/>
          <p:cNvSpPr>
            <a:spLocks noChangeShapeType="1"/>
          </p:cNvSpPr>
          <p:nvPr/>
        </p:nvSpPr>
        <p:spPr bwMode="auto">
          <a:xfrm flipV="1">
            <a:off x="1531938" y="3230562"/>
            <a:ext cx="60325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199" name="Line 31"/>
          <p:cNvSpPr>
            <a:spLocks noChangeShapeType="1"/>
          </p:cNvSpPr>
          <p:nvPr/>
        </p:nvSpPr>
        <p:spPr bwMode="auto">
          <a:xfrm>
            <a:off x="2122488" y="3216275"/>
            <a:ext cx="787400" cy="1069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0" name="Text Box 32"/>
          <p:cNvSpPr txBox="1">
            <a:spLocks noChangeArrowheads="1"/>
          </p:cNvSpPr>
          <p:nvPr/>
        </p:nvSpPr>
        <p:spPr bwMode="auto">
          <a:xfrm>
            <a:off x="1868488" y="29908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endParaRPr lang="en-US" baseline="-25000"/>
          </a:p>
        </p:txBody>
      </p:sp>
      <p:sp>
        <p:nvSpPr>
          <p:cNvPr id="391202" name="Line 34"/>
          <p:cNvSpPr>
            <a:spLocks noChangeShapeType="1"/>
          </p:cNvSpPr>
          <p:nvPr/>
        </p:nvSpPr>
        <p:spPr bwMode="auto">
          <a:xfrm>
            <a:off x="1557338" y="3619500"/>
            <a:ext cx="13589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3" name="Line 35"/>
          <p:cNvSpPr>
            <a:spLocks noChangeShapeType="1"/>
          </p:cNvSpPr>
          <p:nvPr/>
        </p:nvSpPr>
        <p:spPr bwMode="auto">
          <a:xfrm flipH="1" flipV="1">
            <a:off x="2903538" y="4298950"/>
            <a:ext cx="635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4" name="Text Box 36"/>
          <p:cNvSpPr txBox="1">
            <a:spLocks noChangeArrowheads="1"/>
          </p:cNvSpPr>
          <p:nvPr/>
        </p:nvSpPr>
        <p:spPr bwMode="auto">
          <a:xfrm>
            <a:off x="1285875" y="4779962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91205" name="Line 37"/>
          <p:cNvSpPr>
            <a:spLocks noChangeShapeType="1"/>
          </p:cNvSpPr>
          <p:nvPr/>
        </p:nvSpPr>
        <p:spPr bwMode="auto">
          <a:xfrm>
            <a:off x="577850" y="4094162"/>
            <a:ext cx="3151188" cy="958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6" name="Text Box 38"/>
          <p:cNvSpPr txBox="1">
            <a:spLocks noChangeArrowheads="1"/>
          </p:cNvSpPr>
          <p:nvPr/>
        </p:nvSpPr>
        <p:spPr bwMode="auto">
          <a:xfrm>
            <a:off x="1370013" y="43275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91207" name="Text Box 39"/>
          <p:cNvSpPr txBox="1">
            <a:spLocks noChangeArrowheads="1"/>
          </p:cNvSpPr>
          <p:nvPr/>
        </p:nvSpPr>
        <p:spPr bwMode="auto">
          <a:xfrm>
            <a:off x="984250" y="4232275"/>
            <a:ext cx="406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</a:t>
            </a:r>
            <a:r>
              <a:rPr lang="el-GR" i="1" baseline="-25000">
                <a:latin typeface="Times New Roman" pitchFamily="18" charset="0"/>
              </a:rPr>
              <a:t>α</a:t>
            </a:r>
            <a:endParaRPr lang="en-US" i="1" baseline="-250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1208" name="Freeform 40"/>
          <p:cNvSpPr>
            <a:spLocks/>
          </p:cNvSpPr>
          <p:nvPr/>
        </p:nvSpPr>
        <p:spPr bwMode="auto">
          <a:xfrm>
            <a:off x="873125" y="4094162"/>
            <a:ext cx="77788" cy="76200"/>
          </a:xfrm>
          <a:custGeom>
            <a:avLst/>
            <a:gdLst>
              <a:gd name="T0" fmla="*/ 2147483647 w 49"/>
              <a:gd name="T1" fmla="*/ 0 h 48"/>
              <a:gd name="T2" fmla="*/ 2147483647 w 49"/>
              <a:gd name="T3" fmla="*/ 2147483647 h 48"/>
              <a:gd name="T4" fmla="*/ 2147483647 w 49"/>
              <a:gd name="T5" fmla="*/ 2147483647 h 48"/>
              <a:gd name="T6" fmla="*/ 0 w 49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" h="48">
                <a:moveTo>
                  <a:pt x="24" y="0"/>
                </a:moveTo>
                <a:cubicBezTo>
                  <a:pt x="38" y="8"/>
                  <a:pt x="49" y="17"/>
                  <a:pt x="49" y="24"/>
                </a:cubicBezTo>
                <a:cubicBezTo>
                  <a:pt x="49" y="31"/>
                  <a:pt x="33" y="39"/>
                  <a:pt x="25" y="43"/>
                </a:cubicBezTo>
                <a:cubicBezTo>
                  <a:pt x="17" y="47"/>
                  <a:pt x="5" y="47"/>
                  <a:pt x="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09" name="Text Box 41"/>
          <p:cNvSpPr txBox="1">
            <a:spLocks noChangeArrowheads="1"/>
          </p:cNvSpPr>
          <p:nvPr/>
        </p:nvSpPr>
        <p:spPr bwMode="auto">
          <a:xfrm>
            <a:off x="1092200" y="3986212"/>
            <a:ext cx="3444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1210" name="Line 42"/>
          <p:cNvSpPr>
            <a:spLocks noChangeShapeType="1"/>
          </p:cNvSpPr>
          <p:nvPr/>
        </p:nvSpPr>
        <p:spPr bwMode="auto">
          <a:xfrm>
            <a:off x="1531938" y="4381500"/>
            <a:ext cx="1403350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11" name="Line 43"/>
          <p:cNvSpPr>
            <a:spLocks noChangeShapeType="1"/>
          </p:cNvSpPr>
          <p:nvPr/>
        </p:nvSpPr>
        <p:spPr bwMode="auto">
          <a:xfrm flipV="1">
            <a:off x="1539875" y="3617912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12" name="Oval 44"/>
          <p:cNvSpPr>
            <a:spLocks noChangeArrowheads="1"/>
          </p:cNvSpPr>
          <p:nvPr/>
        </p:nvSpPr>
        <p:spPr bwMode="auto">
          <a:xfrm>
            <a:off x="1501775" y="358933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3" name="Oval 45"/>
          <p:cNvSpPr>
            <a:spLocks noChangeArrowheads="1"/>
          </p:cNvSpPr>
          <p:nvPr/>
        </p:nvSpPr>
        <p:spPr bwMode="auto">
          <a:xfrm>
            <a:off x="1501775" y="43449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4" name="Oval 46"/>
          <p:cNvSpPr>
            <a:spLocks noChangeArrowheads="1"/>
          </p:cNvSpPr>
          <p:nvPr/>
        </p:nvSpPr>
        <p:spPr bwMode="auto">
          <a:xfrm>
            <a:off x="2867025" y="47466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5" name="Oval 47"/>
          <p:cNvSpPr>
            <a:spLocks noChangeArrowheads="1"/>
          </p:cNvSpPr>
          <p:nvPr/>
        </p:nvSpPr>
        <p:spPr bwMode="auto">
          <a:xfrm>
            <a:off x="2865438" y="42608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6" name="Text Box 48"/>
          <p:cNvSpPr txBox="1">
            <a:spLocks noChangeArrowheads="1"/>
          </p:cNvSpPr>
          <p:nvPr/>
        </p:nvSpPr>
        <p:spPr bwMode="auto">
          <a:xfrm>
            <a:off x="2849563" y="48387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391217" name="Line 49"/>
          <p:cNvSpPr>
            <a:spLocks noChangeShapeType="1"/>
          </p:cNvSpPr>
          <p:nvPr/>
        </p:nvSpPr>
        <p:spPr bwMode="auto">
          <a:xfrm>
            <a:off x="2135188" y="3225800"/>
            <a:ext cx="0" cy="133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18" name="Oval 50"/>
          <p:cNvSpPr>
            <a:spLocks noChangeArrowheads="1"/>
          </p:cNvSpPr>
          <p:nvPr/>
        </p:nvSpPr>
        <p:spPr bwMode="auto">
          <a:xfrm>
            <a:off x="2090738" y="3192462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19" name="Oval 51"/>
          <p:cNvSpPr>
            <a:spLocks noChangeArrowheads="1"/>
          </p:cNvSpPr>
          <p:nvPr/>
        </p:nvSpPr>
        <p:spPr bwMode="auto">
          <a:xfrm>
            <a:off x="2098675" y="452913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20" name="Text Box 52"/>
          <p:cNvSpPr txBox="1">
            <a:spLocks noChangeArrowheads="1"/>
          </p:cNvSpPr>
          <p:nvPr/>
        </p:nvSpPr>
        <p:spPr bwMode="auto">
          <a:xfrm>
            <a:off x="1935163" y="4546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91221" name="Text Box 53"/>
          <p:cNvSpPr txBox="1">
            <a:spLocks noChangeArrowheads="1"/>
          </p:cNvSpPr>
          <p:nvPr/>
        </p:nvSpPr>
        <p:spPr bwMode="auto">
          <a:xfrm>
            <a:off x="323850" y="3082925"/>
            <a:ext cx="406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l-GR" i="1" baseline="-25000">
                <a:latin typeface="Times New Roman" pitchFamily="18" charset="0"/>
              </a:rPr>
              <a:t>α</a:t>
            </a:r>
            <a:endParaRPr lang="en-US" i="1" baseline="-250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1222" name="Line 54"/>
          <p:cNvSpPr>
            <a:spLocks noChangeShapeType="1"/>
          </p:cNvSpPr>
          <p:nvPr/>
        </p:nvSpPr>
        <p:spPr bwMode="auto">
          <a:xfrm>
            <a:off x="585788" y="4083050"/>
            <a:ext cx="2139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3" name="Line 55"/>
          <p:cNvSpPr>
            <a:spLocks noChangeShapeType="1"/>
          </p:cNvSpPr>
          <p:nvPr/>
        </p:nvSpPr>
        <p:spPr bwMode="auto">
          <a:xfrm flipV="1">
            <a:off x="2719388" y="3111500"/>
            <a:ext cx="0" cy="9715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4" name="Line 56"/>
          <p:cNvSpPr>
            <a:spLocks noChangeShapeType="1"/>
          </p:cNvSpPr>
          <p:nvPr/>
        </p:nvSpPr>
        <p:spPr bwMode="auto">
          <a:xfrm>
            <a:off x="2732088" y="4089400"/>
            <a:ext cx="971550" cy="774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5" name="Text Box 57"/>
          <p:cNvSpPr txBox="1">
            <a:spLocks noChangeArrowheads="1"/>
          </p:cNvSpPr>
          <p:nvPr/>
        </p:nvSpPr>
        <p:spPr bwMode="auto">
          <a:xfrm>
            <a:off x="5164138" y="24542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2</a:t>
            </a:r>
          </a:p>
        </p:txBody>
      </p:sp>
      <p:sp>
        <p:nvSpPr>
          <p:cNvPr id="391226" name="Text Box 58"/>
          <p:cNvSpPr txBox="1">
            <a:spLocks noChangeArrowheads="1"/>
          </p:cNvSpPr>
          <p:nvPr/>
        </p:nvSpPr>
        <p:spPr bwMode="auto">
          <a:xfrm>
            <a:off x="5337175" y="5014912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91227" name="Line 59"/>
          <p:cNvSpPr>
            <a:spLocks noChangeShapeType="1"/>
          </p:cNvSpPr>
          <p:nvPr/>
        </p:nvSpPr>
        <p:spPr bwMode="auto">
          <a:xfrm flipH="1" flipV="1">
            <a:off x="5551488" y="2794000"/>
            <a:ext cx="482600" cy="958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8" name="Line 60"/>
          <p:cNvSpPr>
            <a:spLocks noChangeShapeType="1"/>
          </p:cNvSpPr>
          <p:nvPr/>
        </p:nvSpPr>
        <p:spPr bwMode="auto">
          <a:xfrm flipV="1">
            <a:off x="4802188" y="2787650"/>
            <a:ext cx="749300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29" name="Line 61"/>
          <p:cNvSpPr>
            <a:spLocks noChangeShapeType="1"/>
          </p:cNvSpPr>
          <p:nvPr/>
        </p:nvSpPr>
        <p:spPr bwMode="auto">
          <a:xfrm>
            <a:off x="5545138" y="2794000"/>
            <a:ext cx="0" cy="216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30" name="Oval 62"/>
          <p:cNvSpPr>
            <a:spLocks noChangeArrowheads="1"/>
          </p:cNvSpPr>
          <p:nvPr/>
        </p:nvSpPr>
        <p:spPr bwMode="auto">
          <a:xfrm>
            <a:off x="4775200" y="31416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1" name="Oval 63"/>
          <p:cNvSpPr>
            <a:spLocks noChangeArrowheads="1"/>
          </p:cNvSpPr>
          <p:nvPr/>
        </p:nvSpPr>
        <p:spPr bwMode="auto">
          <a:xfrm>
            <a:off x="6003925" y="371951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2" name="Oval 64"/>
          <p:cNvSpPr>
            <a:spLocks noChangeArrowheads="1"/>
          </p:cNvSpPr>
          <p:nvPr/>
        </p:nvSpPr>
        <p:spPr bwMode="auto">
          <a:xfrm>
            <a:off x="5514975" y="49196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3" name="Oval 65"/>
          <p:cNvSpPr>
            <a:spLocks noChangeArrowheads="1"/>
          </p:cNvSpPr>
          <p:nvPr/>
        </p:nvSpPr>
        <p:spPr bwMode="auto">
          <a:xfrm>
            <a:off x="5514975" y="2747962"/>
            <a:ext cx="74613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34" name="Text Box 66"/>
          <p:cNvSpPr txBox="1">
            <a:spLocks noChangeArrowheads="1"/>
          </p:cNvSpPr>
          <p:nvPr/>
        </p:nvSpPr>
        <p:spPr bwMode="auto">
          <a:xfrm>
            <a:off x="6254750" y="5032375"/>
            <a:ext cx="40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l-GR" b="1" i="1" baseline="-25000">
                <a:solidFill>
                  <a:srgbClr val="CC0000"/>
                </a:solidFill>
                <a:latin typeface="Times New Roman" pitchFamily="18" charset="0"/>
              </a:rPr>
              <a:t>α</a:t>
            </a:r>
            <a:endParaRPr lang="en-US" b="1" i="1" baseline="-25000">
              <a:latin typeface="Times New Roman" pitchFamily="18" charset="0"/>
            </a:endParaRPr>
          </a:p>
        </p:txBody>
      </p:sp>
      <p:sp>
        <p:nvSpPr>
          <p:cNvPr id="391235" name="Text Box 67"/>
          <p:cNvSpPr txBox="1">
            <a:spLocks noChangeArrowheads="1"/>
          </p:cNvSpPr>
          <p:nvPr/>
        </p:nvSpPr>
        <p:spPr bwMode="auto">
          <a:xfrm>
            <a:off x="4400550" y="4084637"/>
            <a:ext cx="3444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1236" name="Text Box 68"/>
          <p:cNvSpPr txBox="1">
            <a:spLocks noChangeArrowheads="1"/>
          </p:cNvSpPr>
          <p:nvPr/>
        </p:nvSpPr>
        <p:spPr bwMode="auto">
          <a:xfrm>
            <a:off x="4114800" y="3019425"/>
            <a:ext cx="406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l-GR" b="1" i="1" baseline="-25000">
                <a:solidFill>
                  <a:srgbClr val="CC0000"/>
                </a:solidFill>
                <a:latin typeface="Times New Roman" pitchFamily="18" charset="0"/>
              </a:rPr>
              <a:t>α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1237" name="Freeform 69"/>
          <p:cNvSpPr>
            <a:spLocks/>
          </p:cNvSpPr>
          <p:nvPr/>
        </p:nvSpPr>
        <p:spPr bwMode="auto">
          <a:xfrm>
            <a:off x="427038" y="3917950"/>
            <a:ext cx="146050" cy="171450"/>
          </a:xfrm>
          <a:custGeom>
            <a:avLst/>
            <a:gdLst>
              <a:gd name="T0" fmla="*/ 2147483647 w 92"/>
              <a:gd name="T1" fmla="*/ 0 h 108"/>
              <a:gd name="T2" fmla="*/ 2147483647 w 92"/>
              <a:gd name="T3" fmla="*/ 2147483647 h 108"/>
              <a:gd name="T4" fmla="*/ 2147483647 w 92"/>
              <a:gd name="T5" fmla="*/ 2147483647 h 108"/>
              <a:gd name="T6" fmla="*/ 0 w 92"/>
              <a:gd name="T7" fmla="*/ 2147483647 h 1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2" h="108">
                <a:moveTo>
                  <a:pt x="92" y="0"/>
                </a:moveTo>
                <a:cubicBezTo>
                  <a:pt x="78" y="4"/>
                  <a:pt x="65" y="9"/>
                  <a:pt x="52" y="20"/>
                </a:cubicBezTo>
                <a:cubicBezTo>
                  <a:pt x="39" y="31"/>
                  <a:pt x="21" y="53"/>
                  <a:pt x="12" y="68"/>
                </a:cubicBezTo>
                <a:cubicBezTo>
                  <a:pt x="3" y="83"/>
                  <a:pt x="6" y="88"/>
                  <a:pt x="0" y="1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38" name="Oval 70"/>
          <p:cNvSpPr>
            <a:spLocks noChangeArrowheads="1"/>
          </p:cNvSpPr>
          <p:nvPr/>
        </p:nvSpPr>
        <p:spPr bwMode="auto">
          <a:xfrm>
            <a:off x="498475" y="3995737"/>
            <a:ext cx="44450" cy="428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1239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758458"/>
              </p:ext>
            </p:extLst>
          </p:nvPr>
        </p:nvGraphicFramePr>
        <p:xfrm>
          <a:off x="2171700" y="2197100"/>
          <a:ext cx="9731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6" name="Equation" r:id="rId3" imgW="596900" imgH="241300" progId="Equation.3">
                  <p:embed/>
                </p:oleObj>
              </mc:Choice>
              <mc:Fallback>
                <p:oleObj name="Equation" r:id="rId3" imgW="596900" imgH="241300" progId="Equation.3">
                  <p:embed/>
                  <p:pic>
                    <p:nvPicPr>
                      <p:cNvPr id="0" name="Picture 2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2197100"/>
                        <a:ext cx="97313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1242" name="Rectangle 74"/>
          <p:cNvSpPr>
            <a:spLocks noChangeArrowheads="1"/>
          </p:cNvSpPr>
          <p:nvPr/>
        </p:nvSpPr>
        <p:spPr bwMode="auto">
          <a:xfrm>
            <a:off x="3375025" y="3317875"/>
            <a:ext cx="327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l-GR" b="1">
                <a:solidFill>
                  <a:srgbClr val="CC0000"/>
                </a:solidFill>
              </a:rPr>
              <a:t>α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391243" name="Freeform 75"/>
          <p:cNvSpPr>
            <a:spLocks/>
          </p:cNvSpPr>
          <p:nvPr/>
        </p:nvSpPr>
        <p:spPr bwMode="auto">
          <a:xfrm>
            <a:off x="3309938" y="3268662"/>
            <a:ext cx="387350" cy="557213"/>
          </a:xfrm>
          <a:custGeom>
            <a:avLst/>
            <a:gdLst>
              <a:gd name="T0" fmla="*/ 2147483647 w 244"/>
              <a:gd name="T1" fmla="*/ 0 h 351"/>
              <a:gd name="T2" fmla="*/ 2147483647 w 244"/>
              <a:gd name="T3" fmla="*/ 2147483647 h 351"/>
              <a:gd name="T4" fmla="*/ 2147483647 w 244"/>
              <a:gd name="T5" fmla="*/ 2147483647 h 351"/>
              <a:gd name="T6" fmla="*/ 2147483647 w 244"/>
              <a:gd name="T7" fmla="*/ 2147483647 h 3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4" h="351">
                <a:moveTo>
                  <a:pt x="4" y="0"/>
                </a:moveTo>
                <a:cubicBezTo>
                  <a:pt x="2" y="49"/>
                  <a:pt x="0" y="98"/>
                  <a:pt x="18" y="144"/>
                </a:cubicBezTo>
                <a:cubicBezTo>
                  <a:pt x="36" y="190"/>
                  <a:pt x="72" y="240"/>
                  <a:pt x="110" y="274"/>
                </a:cubicBezTo>
                <a:cubicBezTo>
                  <a:pt x="148" y="308"/>
                  <a:pt x="225" y="337"/>
                  <a:pt x="244" y="351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244" name="Line 76"/>
          <p:cNvSpPr>
            <a:spLocks noChangeShapeType="1"/>
          </p:cNvSpPr>
          <p:nvPr/>
        </p:nvSpPr>
        <p:spPr bwMode="auto">
          <a:xfrm>
            <a:off x="6967538" y="4124325"/>
            <a:ext cx="1900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45" name="Line 77"/>
          <p:cNvSpPr>
            <a:spLocks noChangeShapeType="1"/>
          </p:cNvSpPr>
          <p:nvPr/>
        </p:nvSpPr>
        <p:spPr bwMode="auto">
          <a:xfrm>
            <a:off x="7189788" y="4475162"/>
            <a:ext cx="1462087" cy="781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246" name="Text Box 78"/>
          <p:cNvSpPr txBox="1">
            <a:spLocks noChangeArrowheads="1"/>
          </p:cNvSpPr>
          <p:nvPr/>
        </p:nvSpPr>
        <p:spPr bwMode="auto">
          <a:xfrm>
            <a:off x="8367713" y="3851275"/>
            <a:ext cx="284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1247" name="Text Box 79"/>
          <p:cNvSpPr txBox="1">
            <a:spLocks noChangeArrowheads="1"/>
          </p:cNvSpPr>
          <p:nvPr/>
        </p:nvSpPr>
        <p:spPr bwMode="auto">
          <a:xfrm>
            <a:off x="8255000" y="4793903"/>
            <a:ext cx="509587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l-GR" b="1">
                <a:solidFill>
                  <a:srgbClr val="CC0000"/>
                </a:solidFill>
              </a:rPr>
              <a:t>α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1</a:t>
            </a:r>
          </a:p>
          <a:p>
            <a:pPr eaLnBrk="1" hangingPunct="1">
              <a:spcBef>
                <a:spcPct val="50000"/>
              </a:spcBef>
            </a:pPr>
            <a:endParaRPr lang="en-US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718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1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9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500"/>
                                        <p:tgtEl>
                                          <p:spTgt spid="3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2" grpId="0"/>
      <p:bldP spid="391175" grpId="0" animBg="1"/>
      <p:bldP spid="391176" grpId="0"/>
      <p:bldP spid="391177" grpId="0"/>
      <p:bldP spid="391178" grpId="0" animBg="1"/>
      <p:bldP spid="391179" grpId="0" animBg="1"/>
      <p:bldP spid="391180" grpId="0"/>
      <p:bldP spid="391181" grpId="0"/>
      <p:bldP spid="391182" grpId="0"/>
      <p:bldP spid="391183" grpId="0"/>
      <p:bldP spid="391184" grpId="0" animBg="1"/>
      <p:bldP spid="391185" grpId="0" animBg="1"/>
      <p:bldP spid="391186" grpId="0"/>
      <p:bldP spid="391187" grpId="0" animBg="1"/>
      <p:bldP spid="391188" grpId="0" animBg="1"/>
      <p:bldP spid="391189" grpId="0" animBg="1"/>
      <p:bldP spid="391190" grpId="0" animBg="1"/>
      <p:bldP spid="391191" grpId="0" animBg="1"/>
      <p:bldP spid="391192" grpId="0" animBg="1"/>
      <p:bldP spid="391193" grpId="0" animBg="1"/>
      <p:bldP spid="391194" grpId="0" animBg="1"/>
      <p:bldP spid="391195" grpId="0" animBg="1"/>
      <p:bldP spid="391196" grpId="0"/>
      <p:bldP spid="391197" grpId="0"/>
      <p:bldP spid="391198" grpId="0" animBg="1"/>
      <p:bldP spid="391199" grpId="0" animBg="1"/>
      <p:bldP spid="391200" grpId="0"/>
      <p:bldP spid="391202" grpId="0" animBg="1"/>
      <p:bldP spid="391203" grpId="0" animBg="1"/>
      <p:bldP spid="391204" grpId="0"/>
      <p:bldP spid="391205" grpId="0" animBg="1"/>
      <p:bldP spid="391206" grpId="0"/>
      <p:bldP spid="391207" grpId="0"/>
      <p:bldP spid="391208" grpId="0" animBg="1"/>
      <p:bldP spid="391209" grpId="0"/>
      <p:bldP spid="391210" grpId="0" animBg="1"/>
      <p:bldP spid="391211" grpId="0" animBg="1"/>
      <p:bldP spid="391212" grpId="0" animBg="1"/>
      <p:bldP spid="391213" grpId="0" animBg="1"/>
      <p:bldP spid="391214" grpId="0" animBg="1"/>
      <p:bldP spid="391215" grpId="0" animBg="1"/>
      <p:bldP spid="391216" grpId="0"/>
      <p:bldP spid="391217" grpId="0" animBg="1"/>
      <p:bldP spid="391218" grpId="0" animBg="1"/>
      <p:bldP spid="391219" grpId="0" animBg="1"/>
      <p:bldP spid="391220" grpId="0"/>
      <p:bldP spid="391221" grpId="0"/>
      <p:bldP spid="391222" grpId="0" animBg="1"/>
      <p:bldP spid="391223" grpId="0" animBg="1"/>
      <p:bldP spid="391224" grpId="0" animBg="1"/>
      <p:bldP spid="391225" grpId="0"/>
      <p:bldP spid="391226" grpId="0"/>
      <p:bldP spid="391227" grpId="0" animBg="1"/>
      <p:bldP spid="391228" grpId="0" animBg="1"/>
      <p:bldP spid="391229" grpId="0" animBg="1"/>
      <p:bldP spid="391230" grpId="0" animBg="1"/>
      <p:bldP spid="391231" grpId="0" animBg="1"/>
      <p:bldP spid="391232" grpId="0" animBg="1"/>
      <p:bldP spid="391233" grpId="0" animBg="1"/>
      <p:bldP spid="391234" grpId="0"/>
      <p:bldP spid="391235" grpId="0"/>
      <p:bldP spid="391236" grpId="0"/>
      <p:bldP spid="391237" grpId="0" animBg="1"/>
      <p:bldP spid="391238" grpId="0" animBg="1"/>
      <p:bldP spid="391242" grpId="0"/>
      <p:bldP spid="391243" grpId="0" animBg="1"/>
      <p:bldP spid="391244" grpId="0" animBg="1"/>
      <p:bldP spid="391245" grpId="0" animBg="1"/>
      <p:bldP spid="391246" grpId="0"/>
      <p:bldP spid="391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Rectangle 3"/>
          <p:cNvSpPr>
            <a:spLocks noChangeArrowheads="1"/>
          </p:cNvSpPr>
          <p:nvPr/>
        </p:nvSpPr>
        <p:spPr bwMode="auto">
          <a:xfrm>
            <a:off x="112713" y="5149850"/>
            <a:ext cx="8990012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</a:t>
            </a:r>
            <a:r>
              <a:rPr lang="en-US" b="1" i="1" dirty="0" err="1">
                <a:latin typeface="Times New Roman" pitchFamily="18" charset="0"/>
              </a:rPr>
              <a:t>Tính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chất</a:t>
            </a:r>
            <a:r>
              <a:rPr lang="en-US" b="1" i="1" dirty="0">
                <a:latin typeface="Times New Roman" pitchFamily="18" charset="0"/>
              </a:rPr>
              <a:t> :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		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0150" name="Rectangle 6"/>
          <p:cNvSpPr>
            <a:spLocks noChangeArrowheads="1"/>
          </p:cNvSpPr>
          <p:nvPr/>
        </p:nvSpPr>
        <p:spPr bwMode="auto">
          <a:xfrm>
            <a:off x="46038" y="836612"/>
            <a:ext cx="9250361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b)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chiếu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đứng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Định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nghĩa</a:t>
            </a:r>
            <a:r>
              <a:rPr lang="en-US" b="1" i="1" dirty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             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390151" name="Rectangle 7"/>
          <p:cNvSpPr>
            <a:spLocks noChangeArrowheads="1"/>
          </p:cNvSpPr>
          <p:nvPr/>
        </p:nvSpPr>
        <p:spPr bwMode="auto">
          <a:xfrm>
            <a:off x="3419475" y="4843462"/>
            <a:ext cx="4810125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34.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đứng</a:t>
            </a:r>
            <a:endParaRPr lang="en-US" i="1" dirty="0">
              <a:latin typeface="Times New Roman" pitchFamily="18" charset="0"/>
            </a:endParaRPr>
          </a:p>
        </p:txBody>
      </p:sp>
      <p:graphicFrame>
        <p:nvGraphicFramePr>
          <p:cNvPr id="390152" name="Object 8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9829101"/>
              </p:ext>
            </p:extLst>
          </p:nvPr>
        </p:nvGraphicFramePr>
        <p:xfrm>
          <a:off x="1150938" y="2365375"/>
          <a:ext cx="414337" cy="19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63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4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365375"/>
                        <a:ext cx="414337" cy="19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153" name="Rectangle 9"/>
          <p:cNvSpPr>
            <a:spLocks noChangeArrowheads="1"/>
          </p:cNvSpPr>
          <p:nvPr/>
        </p:nvSpPr>
        <p:spPr bwMode="auto">
          <a:xfrm>
            <a:off x="266700" y="2217737"/>
            <a:ext cx="2349500" cy="1423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54" name="Text Box 10"/>
          <p:cNvSpPr txBox="1">
            <a:spLocks noChangeArrowheads="1"/>
          </p:cNvSpPr>
          <p:nvPr/>
        </p:nvSpPr>
        <p:spPr bwMode="auto">
          <a:xfrm>
            <a:off x="307975" y="2216150"/>
            <a:ext cx="2841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90155" name="Text Box 11"/>
          <p:cNvSpPr txBox="1">
            <a:spLocks noChangeArrowheads="1"/>
          </p:cNvSpPr>
          <p:nvPr/>
        </p:nvSpPr>
        <p:spPr bwMode="auto">
          <a:xfrm>
            <a:off x="347663" y="3346450"/>
            <a:ext cx="284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0156" name="Line 12"/>
          <p:cNvSpPr>
            <a:spLocks noChangeShapeType="1"/>
          </p:cNvSpPr>
          <p:nvPr/>
        </p:nvSpPr>
        <p:spPr bwMode="auto">
          <a:xfrm>
            <a:off x="4230688" y="3438525"/>
            <a:ext cx="25225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57" name="Line 13"/>
          <p:cNvSpPr>
            <a:spLocks noChangeShapeType="1"/>
          </p:cNvSpPr>
          <p:nvPr/>
        </p:nvSpPr>
        <p:spPr bwMode="auto">
          <a:xfrm flipV="1">
            <a:off x="6264275" y="2206625"/>
            <a:ext cx="0" cy="156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58" name="Text Box 14"/>
          <p:cNvSpPr txBox="1">
            <a:spLocks noChangeArrowheads="1"/>
          </p:cNvSpPr>
          <p:nvPr/>
        </p:nvSpPr>
        <p:spPr bwMode="auto">
          <a:xfrm>
            <a:off x="6032500" y="1954212"/>
            <a:ext cx="2857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90159" name="Text Box 15"/>
          <p:cNvSpPr txBox="1">
            <a:spLocks noChangeArrowheads="1"/>
          </p:cNvSpPr>
          <p:nvPr/>
        </p:nvSpPr>
        <p:spPr bwMode="auto">
          <a:xfrm>
            <a:off x="6318250" y="3624262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390160" name="Text Box 16"/>
          <p:cNvSpPr txBox="1">
            <a:spLocks noChangeArrowheads="1"/>
          </p:cNvSpPr>
          <p:nvPr/>
        </p:nvSpPr>
        <p:spPr bwMode="auto">
          <a:xfrm>
            <a:off x="6694488" y="3203575"/>
            <a:ext cx="284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0161" name="Text Box 17"/>
          <p:cNvSpPr txBox="1">
            <a:spLocks noChangeArrowheads="1"/>
          </p:cNvSpPr>
          <p:nvPr/>
        </p:nvSpPr>
        <p:spPr bwMode="auto">
          <a:xfrm>
            <a:off x="4862513" y="2667000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90162" name="Line 18"/>
          <p:cNvSpPr>
            <a:spLocks noChangeShapeType="1"/>
          </p:cNvSpPr>
          <p:nvPr/>
        </p:nvSpPr>
        <p:spPr bwMode="auto">
          <a:xfrm flipV="1">
            <a:off x="4344988" y="2003425"/>
            <a:ext cx="2247900" cy="14335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3" name="Line 19"/>
          <p:cNvSpPr>
            <a:spLocks noChangeShapeType="1"/>
          </p:cNvSpPr>
          <p:nvPr/>
        </p:nvSpPr>
        <p:spPr bwMode="auto">
          <a:xfrm flipV="1">
            <a:off x="5014913" y="2989262"/>
            <a:ext cx="6350" cy="121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4" name="Text Box 20"/>
          <p:cNvSpPr txBox="1">
            <a:spLocks noChangeArrowheads="1"/>
          </p:cNvSpPr>
          <p:nvPr/>
        </p:nvSpPr>
        <p:spPr bwMode="auto">
          <a:xfrm>
            <a:off x="4845050" y="4243387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1</a:t>
            </a:r>
          </a:p>
        </p:txBody>
      </p:sp>
      <p:sp>
        <p:nvSpPr>
          <p:cNvPr id="390165" name="Freeform 21"/>
          <p:cNvSpPr>
            <a:spLocks/>
          </p:cNvSpPr>
          <p:nvPr/>
        </p:nvSpPr>
        <p:spPr bwMode="auto">
          <a:xfrm>
            <a:off x="4589463" y="3281362"/>
            <a:ext cx="34925" cy="166688"/>
          </a:xfrm>
          <a:custGeom>
            <a:avLst/>
            <a:gdLst>
              <a:gd name="T0" fmla="*/ 0 w 23"/>
              <a:gd name="T1" fmla="*/ 0 h 112"/>
              <a:gd name="T2" fmla="*/ 2147483647 w 23"/>
              <a:gd name="T3" fmla="*/ 2147483647 h 112"/>
              <a:gd name="T4" fmla="*/ 2147483647 w 23"/>
              <a:gd name="T5" fmla="*/ 2147483647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" h="112">
                <a:moveTo>
                  <a:pt x="0" y="0"/>
                </a:moveTo>
                <a:cubicBezTo>
                  <a:pt x="3" y="10"/>
                  <a:pt x="17" y="41"/>
                  <a:pt x="20" y="60"/>
                </a:cubicBezTo>
                <a:cubicBezTo>
                  <a:pt x="23" y="79"/>
                  <a:pt x="20" y="101"/>
                  <a:pt x="20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6" name="Line 22"/>
          <p:cNvSpPr>
            <a:spLocks noChangeShapeType="1"/>
          </p:cNvSpPr>
          <p:nvPr/>
        </p:nvSpPr>
        <p:spPr bwMode="auto">
          <a:xfrm flipV="1">
            <a:off x="614363" y="2219325"/>
            <a:ext cx="2005012" cy="1420812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7" name="Text Box 23"/>
          <p:cNvSpPr txBox="1">
            <a:spLocks noChangeArrowheads="1"/>
          </p:cNvSpPr>
          <p:nvPr/>
        </p:nvSpPr>
        <p:spPr bwMode="auto">
          <a:xfrm>
            <a:off x="4689475" y="3168650"/>
            <a:ext cx="142875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0168" name="Freeform 24"/>
          <p:cNvSpPr>
            <a:spLocks/>
          </p:cNvSpPr>
          <p:nvPr/>
        </p:nvSpPr>
        <p:spPr bwMode="auto">
          <a:xfrm>
            <a:off x="255588" y="3636962"/>
            <a:ext cx="3500437" cy="950913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90169" name="Line 25"/>
          <p:cNvSpPr>
            <a:spLocks noChangeShapeType="1"/>
          </p:cNvSpPr>
          <p:nvPr/>
        </p:nvSpPr>
        <p:spPr bwMode="auto">
          <a:xfrm flipV="1">
            <a:off x="4352925" y="3441700"/>
            <a:ext cx="0" cy="12350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0" name="Line 26"/>
          <p:cNvSpPr>
            <a:spLocks noChangeShapeType="1"/>
          </p:cNvSpPr>
          <p:nvPr/>
        </p:nvSpPr>
        <p:spPr bwMode="auto">
          <a:xfrm flipV="1">
            <a:off x="5022850" y="2206625"/>
            <a:ext cx="1244600" cy="801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1" name="Oval 27"/>
          <p:cNvSpPr>
            <a:spLocks noChangeArrowheads="1"/>
          </p:cNvSpPr>
          <p:nvPr/>
        </p:nvSpPr>
        <p:spPr bwMode="auto">
          <a:xfrm>
            <a:off x="4986338" y="2963862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72" name="Oval 28"/>
          <p:cNvSpPr>
            <a:spLocks noChangeArrowheads="1"/>
          </p:cNvSpPr>
          <p:nvPr/>
        </p:nvSpPr>
        <p:spPr bwMode="auto">
          <a:xfrm>
            <a:off x="6219825" y="2179637"/>
            <a:ext cx="69850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73" name="Line 29"/>
          <p:cNvSpPr>
            <a:spLocks noChangeShapeType="1"/>
          </p:cNvSpPr>
          <p:nvPr/>
        </p:nvSpPr>
        <p:spPr bwMode="auto">
          <a:xfrm flipV="1">
            <a:off x="5033963" y="3762375"/>
            <a:ext cx="1241425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4" name="Freeform 30"/>
          <p:cNvSpPr>
            <a:spLocks/>
          </p:cNvSpPr>
          <p:nvPr/>
        </p:nvSpPr>
        <p:spPr bwMode="auto">
          <a:xfrm>
            <a:off x="622300" y="2232025"/>
            <a:ext cx="3157538" cy="2349500"/>
          </a:xfrm>
          <a:custGeom>
            <a:avLst/>
            <a:gdLst>
              <a:gd name="T0" fmla="*/ 2147483647 w 2128"/>
              <a:gd name="T1" fmla="*/ 0 h 1584"/>
              <a:gd name="T2" fmla="*/ 0 w 2128"/>
              <a:gd name="T3" fmla="*/ 2147483647 h 1584"/>
              <a:gd name="T4" fmla="*/ 2147483647 w 2128"/>
              <a:gd name="T5" fmla="*/ 2147483647 h 1584"/>
              <a:gd name="T6" fmla="*/ 2147483647 w 2128"/>
              <a:gd name="T7" fmla="*/ 2147483647 h 1584"/>
              <a:gd name="T8" fmla="*/ 2147483647 w 2128"/>
              <a:gd name="T9" fmla="*/ 0 h 1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28" h="1584">
                <a:moveTo>
                  <a:pt x="1344" y="0"/>
                </a:moveTo>
                <a:lnTo>
                  <a:pt x="0" y="952"/>
                </a:lnTo>
                <a:lnTo>
                  <a:pt x="732" y="1584"/>
                </a:lnTo>
                <a:lnTo>
                  <a:pt x="2128" y="548"/>
                </a:lnTo>
                <a:lnTo>
                  <a:pt x="1344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5" name="Text Box 31"/>
          <p:cNvSpPr txBox="1">
            <a:spLocks noChangeArrowheads="1"/>
          </p:cNvSpPr>
          <p:nvPr/>
        </p:nvSpPr>
        <p:spPr bwMode="auto">
          <a:xfrm>
            <a:off x="2319338" y="2722562"/>
            <a:ext cx="2143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</a:p>
        </p:txBody>
      </p:sp>
      <p:sp>
        <p:nvSpPr>
          <p:cNvPr id="390176" name="Text Box 32"/>
          <p:cNvSpPr txBox="1">
            <a:spLocks noChangeArrowheads="1"/>
          </p:cNvSpPr>
          <p:nvPr/>
        </p:nvSpPr>
        <p:spPr bwMode="auto">
          <a:xfrm>
            <a:off x="838200" y="3032125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2</a:t>
            </a:r>
          </a:p>
        </p:txBody>
      </p:sp>
      <p:sp>
        <p:nvSpPr>
          <p:cNvPr id="390177" name="Line 33"/>
          <p:cNvSpPr>
            <a:spLocks noChangeShapeType="1"/>
          </p:cNvSpPr>
          <p:nvPr/>
        </p:nvSpPr>
        <p:spPr bwMode="auto">
          <a:xfrm>
            <a:off x="1981200" y="2679700"/>
            <a:ext cx="296863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8" name="Text Box 34"/>
          <p:cNvSpPr txBox="1">
            <a:spLocks noChangeArrowheads="1"/>
          </p:cNvSpPr>
          <p:nvPr/>
        </p:nvSpPr>
        <p:spPr bwMode="auto">
          <a:xfrm>
            <a:off x="1797050" y="2379662"/>
            <a:ext cx="2857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90179" name="Text Box 35"/>
          <p:cNvSpPr txBox="1">
            <a:spLocks noChangeArrowheads="1"/>
          </p:cNvSpPr>
          <p:nvPr/>
        </p:nvSpPr>
        <p:spPr bwMode="auto">
          <a:xfrm>
            <a:off x="2047875" y="2197100"/>
            <a:ext cx="279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l-GR" b="1" i="1" baseline="-25000">
                <a:solidFill>
                  <a:srgbClr val="CC0000"/>
                </a:solidFill>
                <a:latin typeface="Times New Roman" pitchFamily="18" charset="0"/>
              </a:rPr>
              <a:t>β</a:t>
            </a: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0180" name="Text Box 36"/>
          <p:cNvSpPr txBox="1">
            <a:spLocks noChangeArrowheads="1"/>
          </p:cNvSpPr>
          <p:nvPr/>
        </p:nvSpPr>
        <p:spPr bwMode="auto">
          <a:xfrm>
            <a:off x="3216275" y="4265612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90181" name="Freeform 37"/>
          <p:cNvSpPr>
            <a:spLocks/>
          </p:cNvSpPr>
          <p:nvPr/>
        </p:nvSpPr>
        <p:spPr bwMode="auto">
          <a:xfrm>
            <a:off x="823913" y="3482975"/>
            <a:ext cx="77787" cy="160337"/>
          </a:xfrm>
          <a:custGeom>
            <a:avLst/>
            <a:gdLst>
              <a:gd name="T0" fmla="*/ 0 w 52"/>
              <a:gd name="T1" fmla="*/ 0 h 108"/>
              <a:gd name="T2" fmla="*/ 2147483647 w 52"/>
              <a:gd name="T3" fmla="*/ 2147483647 h 108"/>
              <a:gd name="T4" fmla="*/ 2147483647 w 52"/>
              <a:gd name="T5" fmla="*/ 2147483647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" h="108">
                <a:moveTo>
                  <a:pt x="0" y="0"/>
                </a:moveTo>
                <a:cubicBezTo>
                  <a:pt x="6" y="9"/>
                  <a:pt x="27" y="38"/>
                  <a:pt x="36" y="56"/>
                </a:cubicBezTo>
                <a:cubicBezTo>
                  <a:pt x="45" y="74"/>
                  <a:pt x="49" y="97"/>
                  <a:pt x="52" y="1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2" name="Text Box 38"/>
          <p:cNvSpPr txBox="1">
            <a:spLocks noChangeArrowheads="1"/>
          </p:cNvSpPr>
          <p:nvPr/>
        </p:nvSpPr>
        <p:spPr bwMode="auto">
          <a:xfrm>
            <a:off x="941388" y="3387725"/>
            <a:ext cx="142875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φ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endParaRPr lang="en-US" baseline="-25000">
              <a:sym typeface="Symbol" pitchFamily="18" charset="2"/>
            </a:endParaRPr>
          </a:p>
        </p:txBody>
      </p:sp>
      <p:sp>
        <p:nvSpPr>
          <p:cNvPr id="390183" name="Line 39"/>
          <p:cNvSpPr>
            <a:spLocks noChangeShapeType="1"/>
          </p:cNvSpPr>
          <p:nvPr/>
        </p:nvSpPr>
        <p:spPr bwMode="auto">
          <a:xfrm flipV="1">
            <a:off x="1066800" y="2670175"/>
            <a:ext cx="9191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4" name="Line 40"/>
          <p:cNvSpPr>
            <a:spLocks noChangeShapeType="1"/>
          </p:cNvSpPr>
          <p:nvPr/>
        </p:nvSpPr>
        <p:spPr bwMode="auto">
          <a:xfrm>
            <a:off x="1081088" y="3327400"/>
            <a:ext cx="560387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5" name="Line 41"/>
          <p:cNvSpPr>
            <a:spLocks noChangeShapeType="1"/>
          </p:cNvSpPr>
          <p:nvPr/>
        </p:nvSpPr>
        <p:spPr bwMode="auto">
          <a:xfrm flipV="1">
            <a:off x="1625600" y="2901950"/>
            <a:ext cx="642938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86" name="Oval 42"/>
          <p:cNvSpPr>
            <a:spLocks noChangeArrowheads="1"/>
          </p:cNvSpPr>
          <p:nvPr/>
        </p:nvSpPr>
        <p:spPr bwMode="auto">
          <a:xfrm>
            <a:off x="1027113" y="3292475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87" name="Oval 43"/>
          <p:cNvSpPr>
            <a:spLocks noChangeArrowheads="1"/>
          </p:cNvSpPr>
          <p:nvPr/>
        </p:nvSpPr>
        <p:spPr bwMode="auto">
          <a:xfrm>
            <a:off x="1939925" y="2633662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88" name="Text Box 44"/>
          <p:cNvSpPr txBox="1">
            <a:spLocks noChangeArrowheads="1"/>
          </p:cNvSpPr>
          <p:nvPr/>
        </p:nvSpPr>
        <p:spPr bwMode="auto">
          <a:xfrm>
            <a:off x="1509713" y="3832225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390189" name="Line 45"/>
          <p:cNvSpPr>
            <a:spLocks noChangeShapeType="1"/>
          </p:cNvSpPr>
          <p:nvPr/>
        </p:nvSpPr>
        <p:spPr bwMode="auto">
          <a:xfrm>
            <a:off x="1606550" y="2946400"/>
            <a:ext cx="7731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0" name="Line 46"/>
          <p:cNvSpPr>
            <a:spLocks noChangeShapeType="1"/>
          </p:cNvSpPr>
          <p:nvPr/>
        </p:nvSpPr>
        <p:spPr bwMode="auto">
          <a:xfrm flipV="1">
            <a:off x="1630363" y="3554412"/>
            <a:ext cx="747712" cy="266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1" name="Line 47"/>
          <p:cNvSpPr>
            <a:spLocks noChangeShapeType="1"/>
          </p:cNvSpPr>
          <p:nvPr/>
        </p:nvSpPr>
        <p:spPr bwMode="auto">
          <a:xfrm flipH="1" flipV="1">
            <a:off x="2260600" y="2895600"/>
            <a:ext cx="123825" cy="65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2" name="Oval 48"/>
          <p:cNvSpPr>
            <a:spLocks noChangeArrowheads="1"/>
          </p:cNvSpPr>
          <p:nvPr/>
        </p:nvSpPr>
        <p:spPr bwMode="auto">
          <a:xfrm>
            <a:off x="2336800" y="3513137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93" name="Oval 49"/>
          <p:cNvSpPr>
            <a:spLocks noChangeArrowheads="1"/>
          </p:cNvSpPr>
          <p:nvPr/>
        </p:nvSpPr>
        <p:spPr bwMode="auto">
          <a:xfrm>
            <a:off x="2230438" y="2867025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94" name="Oval 50"/>
          <p:cNvSpPr>
            <a:spLocks noChangeArrowheads="1"/>
          </p:cNvSpPr>
          <p:nvPr/>
        </p:nvSpPr>
        <p:spPr bwMode="auto">
          <a:xfrm>
            <a:off x="1597025" y="3787775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195" name="Text Box 51"/>
          <p:cNvSpPr txBox="1">
            <a:spLocks noChangeArrowheads="1"/>
          </p:cNvSpPr>
          <p:nvPr/>
        </p:nvSpPr>
        <p:spPr bwMode="auto">
          <a:xfrm>
            <a:off x="2444750" y="3452812"/>
            <a:ext cx="2127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</a:p>
        </p:txBody>
      </p:sp>
      <p:sp>
        <p:nvSpPr>
          <p:cNvPr id="390196" name="Text Box 52"/>
          <p:cNvSpPr txBox="1">
            <a:spLocks noChangeArrowheads="1"/>
          </p:cNvSpPr>
          <p:nvPr/>
        </p:nvSpPr>
        <p:spPr bwMode="auto">
          <a:xfrm>
            <a:off x="838200" y="3965575"/>
            <a:ext cx="279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 dirty="0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l-GR" b="1" i="1" baseline="-25000" dirty="0">
                <a:solidFill>
                  <a:srgbClr val="CC0000"/>
                </a:solidFill>
                <a:latin typeface="Times New Roman" pitchFamily="18" charset="0"/>
              </a:rPr>
              <a:t>β</a:t>
            </a:r>
            <a:endParaRPr lang="en-US" b="1" i="1" baseline="-25000" dirty="0">
              <a:solidFill>
                <a:srgbClr val="CC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 dirty="0">
              <a:latin typeface="Times New Roman" pitchFamily="18" charset="0"/>
            </a:endParaRPr>
          </a:p>
        </p:txBody>
      </p:sp>
      <p:sp>
        <p:nvSpPr>
          <p:cNvPr id="390197" name="Line 53"/>
          <p:cNvSpPr>
            <a:spLocks noChangeShapeType="1"/>
          </p:cNvSpPr>
          <p:nvPr/>
        </p:nvSpPr>
        <p:spPr bwMode="auto">
          <a:xfrm>
            <a:off x="622300" y="3643312"/>
            <a:ext cx="1085850" cy="93821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8" name="Line 54"/>
          <p:cNvSpPr>
            <a:spLocks noChangeShapeType="1"/>
          </p:cNvSpPr>
          <p:nvPr/>
        </p:nvSpPr>
        <p:spPr bwMode="auto">
          <a:xfrm>
            <a:off x="633413" y="3638550"/>
            <a:ext cx="1982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99" name="Line 55"/>
          <p:cNvSpPr>
            <a:spLocks noChangeShapeType="1"/>
          </p:cNvSpPr>
          <p:nvPr/>
        </p:nvSpPr>
        <p:spPr bwMode="auto">
          <a:xfrm>
            <a:off x="2622550" y="2236787"/>
            <a:ext cx="0" cy="14128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0" name="Line 56"/>
          <p:cNvSpPr>
            <a:spLocks noChangeShapeType="1"/>
          </p:cNvSpPr>
          <p:nvPr/>
        </p:nvSpPr>
        <p:spPr bwMode="auto">
          <a:xfrm>
            <a:off x="2616200" y="3638550"/>
            <a:ext cx="190500" cy="1365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1" name="Oval 57"/>
          <p:cNvSpPr>
            <a:spLocks noChangeArrowheads="1"/>
          </p:cNvSpPr>
          <p:nvPr/>
        </p:nvSpPr>
        <p:spPr bwMode="auto">
          <a:xfrm>
            <a:off x="1565275" y="2906712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02" name="Text Box 58"/>
          <p:cNvSpPr txBox="1">
            <a:spLocks noChangeArrowheads="1"/>
          </p:cNvSpPr>
          <p:nvPr/>
        </p:nvSpPr>
        <p:spPr bwMode="auto">
          <a:xfrm>
            <a:off x="1182688" y="2692400"/>
            <a:ext cx="3889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90203" name="Line 59"/>
          <p:cNvSpPr>
            <a:spLocks noChangeShapeType="1"/>
          </p:cNvSpPr>
          <p:nvPr/>
        </p:nvSpPr>
        <p:spPr bwMode="auto">
          <a:xfrm>
            <a:off x="5805488" y="2505075"/>
            <a:ext cx="0" cy="2011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4" name="Oval 60"/>
          <p:cNvSpPr>
            <a:spLocks noChangeArrowheads="1"/>
          </p:cNvSpPr>
          <p:nvPr/>
        </p:nvSpPr>
        <p:spPr bwMode="auto">
          <a:xfrm>
            <a:off x="5772150" y="2462212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05" name="Line 61"/>
          <p:cNvSpPr>
            <a:spLocks noChangeShapeType="1"/>
          </p:cNvSpPr>
          <p:nvPr/>
        </p:nvSpPr>
        <p:spPr bwMode="auto">
          <a:xfrm flipH="1">
            <a:off x="5805488" y="3762375"/>
            <a:ext cx="463550" cy="747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6" name="Line 62"/>
          <p:cNvSpPr>
            <a:spLocks noChangeShapeType="1"/>
          </p:cNvSpPr>
          <p:nvPr/>
        </p:nvSpPr>
        <p:spPr bwMode="auto">
          <a:xfrm>
            <a:off x="5010150" y="4219575"/>
            <a:ext cx="801688" cy="279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7" name="Text Box 63"/>
          <p:cNvSpPr txBox="1">
            <a:spLocks noChangeArrowheads="1"/>
          </p:cNvSpPr>
          <p:nvPr/>
        </p:nvSpPr>
        <p:spPr bwMode="auto">
          <a:xfrm>
            <a:off x="5802313" y="4538662"/>
            <a:ext cx="2841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1</a:t>
            </a:r>
          </a:p>
        </p:txBody>
      </p:sp>
      <p:sp>
        <p:nvSpPr>
          <p:cNvPr id="390208" name="Oval 64"/>
          <p:cNvSpPr>
            <a:spLocks noChangeArrowheads="1"/>
          </p:cNvSpPr>
          <p:nvPr/>
        </p:nvSpPr>
        <p:spPr bwMode="auto">
          <a:xfrm>
            <a:off x="4991100" y="4183062"/>
            <a:ext cx="69850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09" name="Oval 65"/>
          <p:cNvSpPr>
            <a:spLocks noChangeArrowheads="1"/>
          </p:cNvSpPr>
          <p:nvPr/>
        </p:nvSpPr>
        <p:spPr bwMode="auto">
          <a:xfrm>
            <a:off x="6235700" y="3730625"/>
            <a:ext cx="68263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10" name="Oval 66"/>
          <p:cNvSpPr>
            <a:spLocks noChangeArrowheads="1"/>
          </p:cNvSpPr>
          <p:nvPr/>
        </p:nvSpPr>
        <p:spPr bwMode="auto">
          <a:xfrm>
            <a:off x="5778500" y="4460875"/>
            <a:ext cx="69850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11" name="Text Box 67"/>
          <p:cNvSpPr txBox="1">
            <a:spLocks noChangeArrowheads="1"/>
          </p:cNvSpPr>
          <p:nvPr/>
        </p:nvSpPr>
        <p:spPr bwMode="auto">
          <a:xfrm>
            <a:off x="5572125" y="2222500"/>
            <a:ext cx="2841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390212" name="Text Box 68"/>
          <p:cNvSpPr txBox="1">
            <a:spLocks noChangeArrowheads="1"/>
          </p:cNvSpPr>
          <p:nvPr/>
        </p:nvSpPr>
        <p:spPr bwMode="auto">
          <a:xfrm>
            <a:off x="4506913" y="2897187"/>
            <a:ext cx="2778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l-GR" b="1" i="1" baseline="-25000">
                <a:solidFill>
                  <a:srgbClr val="CC0000"/>
                </a:solidFill>
                <a:latin typeface="Times New Roman" pitchFamily="18" charset="0"/>
              </a:rPr>
              <a:t>β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0213" name="Text Box 69"/>
          <p:cNvSpPr txBox="1">
            <a:spLocks noChangeArrowheads="1"/>
          </p:cNvSpPr>
          <p:nvPr/>
        </p:nvSpPr>
        <p:spPr bwMode="auto">
          <a:xfrm>
            <a:off x="4376738" y="4071937"/>
            <a:ext cx="3841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l-GR" b="1" i="1" baseline="-25000">
                <a:solidFill>
                  <a:srgbClr val="CC0000"/>
                </a:solidFill>
                <a:latin typeface="Times New Roman" pitchFamily="18" charset="0"/>
              </a:rPr>
              <a:t>β</a:t>
            </a: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0214" name="Freeform 70"/>
          <p:cNvSpPr>
            <a:spLocks/>
          </p:cNvSpPr>
          <p:nvPr/>
        </p:nvSpPr>
        <p:spPr bwMode="auto">
          <a:xfrm>
            <a:off x="438150" y="3638550"/>
            <a:ext cx="296863" cy="106362"/>
          </a:xfrm>
          <a:custGeom>
            <a:avLst/>
            <a:gdLst>
              <a:gd name="T0" fmla="*/ 0 w 200"/>
              <a:gd name="T1" fmla="*/ 0 h 72"/>
              <a:gd name="T2" fmla="*/ 2147483647 w 200"/>
              <a:gd name="T3" fmla="*/ 2147483647 h 72"/>
              <a:gd name="T4" fmla="*/ 2147483647 w 200"/>
              <a:gd name="T5" fmla="*/ 2147483647 h 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72">
                <a:moveTo>
                  <a:pt x="0" y="0"/>
                </a:moveTo>
                <a:cubicBezTo>
                  <a:pt x="21" y="22"/>
                  <a:pt x="43" y="44"/>
                  <a:pt x="76" y="56"/>
                </a:cubicBezTo>
                <a:cubicBezTo>
                  <a:pt x="109" y="68"/>
                  <a:pt x="181" y="61"/>
                  <a:pt x="200" y="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15" name="Oval 71"/>
          <p:cNvSpPr>
            <a:spLocks noChangeArrowheads="1"/>
          </p:cNvSpPr>
          <p:nvPr/>
        </p:nvSpPr>
        <p:spPr bwMode="auto">
          <a:xfrm>
            <a:off x="563563" y="3665537"/>
            <a:ext cx="41275" cy="412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19" name="Rectangle 75"/>
          <p:cNvSpPr>
            <a:spLocks noChangeArrowheads="1"/>
          </p:cNvSpPr>
          <p:nvPr/>
        </p:nvSpPr>
        <p:spPr bwMode="auto">
          <a:xfrm>
            <a:off x="3379788" y="284638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l-GR" b="1">
                <a:solidFill>
                  <a:srgbClr val="CC0000"/>
                </a:solidFill>
                <a:latin typeface="Times New Roman" pitchFamily="18" charset="0"/>
              </a:rPr>
              <a:t>β</a:t>
            </a:r>
            <a:endParaRPr lang="en-US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0220" name="Freeform 76"/>
          <p:cNvSpPr>
            <a:spLocks/>
          </p:cNvSpPr>
          <p:nvPr/>
        </p:nvSpPr>
        <p:spPr bwMode="auto">
          <a:xfrm>
            <a:off x="3411538" y="2846387"/>
            <a:ext cx="87312" cy="406400"/>
          </a:xfrm>
          <a:custGeom>
            <a:avLst/>
            <a:gdLst>
              <a:gd name="T0" fmla="*/ 2147483647 w 55"/>
              <a:gd name="T1" fmla="*/ 0 h 256"/>
              <a:gd name="T2" fmla="*/ 2147483647 w 55"/>
              <a:gd name="T3" fmla="*/ 2147483647 h 256"/>
              <a:gd name="T4" fmla="*/ 2147483647 w 55"/>
              <a:gd name="T5" fmla="*/ 2147483647 h 256"/>
              <a:gd name="T6" fmla="*/ 2147483647 w 55"/>
              <a:gd name="T7" fmla="*/ 2147483647 h 2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" h="256">
                <a:moveTo>
                  <a:pt x="51" y="0"/>
                </a:moveTo>
                <a:cubicBezTo>
                  <a:pt x="34" y="21"/>
                  <a:pt x="18" y="43"/>
                  <a:pt x="11" y="72"/>
                </a:cubicBezTo>
                <a:cubicBezTo>
                  <a:pt x="4" y="101"/>
                  <a:pt x="0" y="141"/>
                  <a:pt x="7" y="172"/>
                </a:cubicBezTo>
                <a:cubicBezTo>
                  <a:pt x="14" y="203"/>
                  <a:pt x="34" y="229"/>
                  <a:pt x="55" y="256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221" name="Line 77"/>
          <p:cNvSpPr>
            <a:spLocks noChangeShapeType="1"/>
          </p:cNvSpPr>
          <p:nvPr/>
        </p:nvSpPr>
        <p:spPr bwMode="auto">
          <a:xfrm>
            <a:off x="7124700" y="3430587"/>
            <a:ext cx="1900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22" name="Line 78"/>
          <p:cNvSpPr>
            <a:spLocks noChangeShapeType="1"/>
          </p:cNvSpPr>
          <p:nvPr/>
        </p:nvSpPr>
        <p:spPr bwMode="auto">
          <a:xfrm flipV="1">
            <a:off x="7288213" y="2211387"/>
            <a:ext cx="1549400" cy="9890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23" name="Text Box 79"/>
          <p:cNvSpPr txBox="1">
            <a:spLocks noChangeArrowheads="1"/>
          </p:cNvSpPr>
          <p:nvPr/>
        </p:nvSpPr>
        <p:spPr bwMode="auto">
          <a:xfrm>
            <a:off x="8524875" y="3157537"/>
            <a:ext cx="2841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90224" name="Text Box 80"/>
          <p:cNvSpPr txBox="1">
            <a:spLocks noChangeArrowheads="1"/>
          </p:cNvSpPr>
          <p:nvPr/>
        </p:nvSpPr>
        <p:spPr bwMode="auto">
          <a:xfrm>
            <a:off x="8385969" y="2002490"/>
            <a:ext cx="277812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b="1" i="1">
                <a:solidFill>
                  <a:srgbClr val="CC0000"/>
                </a:solidFill>
                <a:latin typeface="Times New Roman" pitchFamily="18" charset="0"/>
              </a:rPr>
              <a:t>β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endParaRPr lang="en-US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915919"/>
              </p:ext>
            </p:extLst>
          </p:nvPr>
        </p:nvGraphicFramePr>
        <p:xfrm>
          <a:off x="1833563" y="1797049"/>
          <a:ext cx="890587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64" name="Equation" r:id="rId4" imgW="545760" imgH="215640" progId="Equation.3">
                  <p:embed/>
                </p:oleObj>
              </mc:Choice>
              <mc:Fallback>
                <p:oleObj name="Equation" r:id="rId4" imgW="545760" imgH="215640" progId="Equation.3">
                  <p:embed/>
                  <p:pic>
                    <p:nvPicPr>
                      <p:cNvPr id="0" name="Picture 4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1797049"/>
                        <a:ext cx="890587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8" name="Picture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70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0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0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0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390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1" grpId="0"/>
      <p:bldP spid="390153" grpId="0" animBg="1"/>
      <p:bldP spid="390154" grpId="0"/>
      <p:bldP spid="390155" grpId="0"/>
      <p:bldP spid="390156" grpId="0" animBg="1"/>
      <p:bldP spid="390157" grpId="0" animBg="1"/>
      <p:bldP spid="390158" grpId="0"/>
      <p:bldP spid="390159" grpId="0"/>
      <p:bldP spid="390160" grpId="0"/>
      <p:bldP spid="390161" grpId="0"/>
      <p:bldP spid="390162" grpId="0" animBg="1"/>
      <p:bldP spid="390163" grpId="0" animBg="1"/>
      <p:bldP spid="390164" grpId="0"/>
      <p:bldP spid="390165" grpId="0" animBg="1"/>
      <p:bldP spid="390166" grpId="0" animBg="1"/>
      <p:bldP spid="390167" grpId="0"/>
      <p:bldP spid="390168" grpId="0" animBg="1"/>
      <p:bldP spid="390169" grpId="0" animBg="1"/>
      <p:bldP spid="390170" grpId="0" animBg="1"/>
      <p:bldP spid="390171" grpId="0" animBg="1"/>
      <p:bldP spid="390172" grpId="0" animBg="1"/>
      <p:bldP spid="390173" grpId="0" animBg="1"/>
      <p:bldP spid="390174" grpId="0" animBg="1"/>
      <p:bldP spid="390175" grpId="0"/>
      <p:bldP spid="390176" grpId="0"/>
      <p:bldP spid="390177" grpId="0" animBg="1"/>
      <p:bldP spid="390178" grpId="0"/>
      <p:bldP spid="390179" grpId="0"/>
      <p:bldP spid="390180" grpId="0"/>
      <p:bldP spid="390181" grpId="0" animBg="1"/>
      <p:bldP spid="390182" grpId="0"/>
      <p:bldP spid="390183" grpId="0" animBg="1"/>
      <p:bldP spid="390184" grpId="0" animBg="1"/>
      <p:bldP spid="390185" grpId="0" animBg="1"/>
      <p:bldP spid="390186" grpId="0" animBg="1"/>
      <p:bldP spid="390187" grpId="0" animBg="1"/>
      <p:bldP spid="390188" grpId="0"/>
      <p:bldP spid="390189" grpId="0" animBg="1"/>
      <p:bldP spid="390190" grpId="0" animBg="1"/>
      <p:bldP spid="390191" grpId="0" animBg="1"/>
      <p:bldP spid="390192" grpId="0" animBg="1"/>
      <p:bldP spid="390193" grpId="0" animBg="1"/>
      <p:bldP spid="390194" grpId="0" animBg="1"/>
      <p:bldP spid="390195" grpId="0"/>
      <p:bldP spid="390196" grpId="0"/>
      <p:bldP spid="390197" grpId="0" animBg="1"/>
      <p:bldP spid="390198" grpId="0" animBg="1"/>
      <p:bldP spid="390199" grpId="0" animBg="1"/>
      <p:bldP spid="390200" grpId="0" animBg="1"/>
      <p:bldP spid="390201" grpId="0" animBg="1"/>
      <p:bldP spid="390202" grpId="0"/>
      <p:bldP spid="390203" grpId="0" animBg="1"/>
      <p:bldP spid="390204" grpId="0" animBg="1"/>
      <p:bldP spid="390205" grpId="0" animBg="1"/>
      <p:bldP spid="390206" grpId="0" animBg="1"/>
      <p:bldP spid="390207" grpId="0"/>
      <p:bldP spid="390208" grpId="0" animBg="1"/>
      <p:bldP spid="390209" grpId="0" animBg="1"/>
      <p:bldP spid="390210" grpId="0" animBg="1"/>
      <p:bldP spid="390211" grpId="0"/>
      <p:bldP spid="390212" grpId="0"/>
      <p:bldP spid="390213" grpId="0"/>
      <p:bldP spid="390214" grpId="0" animBg="1"/>
      <p:bldP spid="390215" grpId="0" animBg="1"/>
      <p:bldP spid="390219" grpId="0"/>
      <p:bldP spid="390220" grpId="0" animBg="1"/>
      <p:bldP spid="390221" grpId="0" animBg="1"/>
      <p:bldP spid="390222" grpId="0" animBg="1"/>
      <p:bldP spid="390223" grpId="0"/>
      <p:bldP spid="3902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2194" name="Object 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524563406"/>
              </p:ext>
            </p:extLst>
          </p:nvPr>
        </p:nvGraphicFramePr>
        <p:xfrm>
          <a:off x="1936750" y="1773238"/>
          <a:ext cx="903288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25" name="Equation" r:id="rId3" imgW="583947" imgH="241195" progId="Equation.3">
                  <p:embed/>
                </p:oleObj>
              </mc:Choice>
              <mc:Fallback>
                <p:oleObj name="Equation" r:id="rId3" imgW="583947" imgH="241195" progId="Equation.3">
                  <p:embed/>
                  <p:pic>
                    <p:nvPicPr>
                      <p:cNvPr id="0" name="Picture 47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1773238"/>
                        <a:ext cx="903288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2196" name="Rectangle 4"/>
          <p:cNvSpPr>
            <a:spLocks noChangeArrowheads="1"/>
          </p:cNvSpPr>
          <p:nvPr/>
        </p:nvSpPr>
        <p:spPr bwMode="auto">
          <a:xfrm>
            <a:off x="134938" y="1120775"/>
            <a:ext cx="92376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c)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chiếu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cạnh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* </a:t>
            </a:r>
            <a:r>
              <a:rPr lang="en-US" b="1" i="1" dirty="0" err="1">
                <a:latin typeface="Times New Roman" pitchFamily="18" charset="0"/>
              </a:rPr>
              <a:t>Định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nghĩa</a:t>
            </a:r>
            <a:r>
              <a:rPr lang="en-US" b="1" i="1" dirty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392197" name="Rectangle 5"/>
          <p:cNvSpPr>
            <a:spLocks noChangeArrowheads="1"/>
          </p:cNvSpPr>
          <p:nvPr/>
        </p:nvSpPr>
        <p:spPr bwMode="auto">
          <a:xfrm>
            <a:off x="403225" y="5313363"/>
            <a:ext cx="151130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Times New Roman" pitchFamily="18" charset="0"/>
              </a:rPr>
              <a:t>*Tính chất :     </a:t>
            </a:r>
            <a:endParaRPr lang="en-US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>
                <a:latin typeface="Times New Roman" pitchFamily="18" charset="0"/>
              </a:rPr>
              <a:t>		         </a:t>
            </a:r>
            <a:endParaRPr lang="en-US" sz="28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392198" name="Freeform 6"/>
          <p:cNvSpPr>
            <a:spLocks/>
          </p:cNvSpPr>
          <p:nvPr/>
        </p:nvSpPr>
        <p:spPr bwMode="auto">
          <a:xfrm>
            <a:off x="3022600" y="2338388"/>
            <a:ext cx="1409700" cy="2343150"/>
          </a:xfrm>
          <a:custGeom>
            <a:avLst/>
            <a:gdLst>
              <a:gd name="T0" fmla="*/ 0 w 888"/>
              <a:gd name="T1" fmla="*/ 2147483647 h 1476"/>
              <a:gd name="T2" fmla="*/ 2147483647 w 888"/>
              <a:gd name="T3" fmla="*/ 2147483647 h 1476"/>
              <a:gd name="T4" fmla="*/ 2147483647 w 888"/>
              <a:gd name="T5" fmla="*/ 2147483647 h 1476"/>
              <a:gd name="T6" fmla="*/ 0 w 888"/>
              <a:gd name="T7" fmla="*/ 0 h 1476"/>
              <a:gd name="T8" fmla="*/ 0 w 888"/>
              <a:gd name="T9" fmla="*/ 2147483647 h 1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88" h="1476">
                <a:moveTo>
                  <a:pt x="0" y="889"/>
                </a:moveTo>
                <a:lnTo>
                  <a:pt x="888" y="1476"/>
                </a:lnTo>
                <a:lnTo>
                  <a:pt x="882" y="574"/>
                </a:lnTo>
                <a:lnTo>
                  <a:pt x="0" y="0"/>
                </a:lnTo>
                <a:lnTo>
                  <a:pt x="0" y="889"/>
                </a:lnTo>
                <a:close/>
              </a:path>
            </a:pathLst>
          </a:custGeom>
          <a:solidFill>
            <a:schemeClr val="accent2">
              <a:alpha val="47058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199" name="Freeform 7"/>
          <p:cNvSpPr>
            <a:spLocks/>
          </p:cNvSpPr>
          <p:nvPr/>
        </p:nvSpPr>
        <p:spPr bwMode="auto">
          <a:xfrm>
            <a:off x="817563" y="3760788"/>
            <a:ext cx="3636962" cy="935037"/>
          </a:xfrm>
          <a:custGeom>
            <a:avLst/>
            <a:gdLst>
              <a:gd name="T0" fmla="*/ 2147483647 w 2291"/>
              <a:gd name="T1" fmla="*/ 2147483647 h 589"/>
              <a:gd name="T2" fmla="*/ 2147483647 w 2291"/>
              <a:gd name="T3" fmla="*/ 0 h 589"/>
              <a:gd name="T4" fmla="*/ 0 w 2291"/>
              <a:gd name="T5" fmla="*/ 2147483647 h 589"/>
              <a:gd name="T6" fmla="*/ 2147483647 w 2291"/>
              <a:gd name="T7" fmla="*/ 2147483647 h 589"/>
              <a:gd name="T8" fmla="*/ 2147483647 w 2291"/>
              <a:gd name="T9" fmla="*/ 2147483647 h 5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1" h="589">
                <a:moveTo>
                  <a:pt x="2291" y="580"/>
                </a:moveTo>
                <a:lnTo>
                  <a:pt x="1396" y="0"/>
                </a:lnTo>
                <a:lnTo>
                  <a:pt x="0" y="1"/>
                </a:lnTo>
                <a:lnTo>
                  <a:pt x="743" y="589"/>
                </a:lnTo>
                <a:lnTo>
                  <a:pt x="2291" y="58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00" name="Rectangle 8"/>
          <p:cNvSpPr>
            <a:spLocks noChangeArrowheads="1"/>
          </p:cNvSpPr>
          <p:nvPr/>
        </p:nvSpPr>
        <p:spPr bwMode="auto">
          <a:xfrm>
            <a:off x="811213" y="2324100"/>
            <a:ext cx="2222500" cy="1435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01" name="Text Box 9"/>
          <p:cNvSpPr txBox="1">
            <a:spLocks noChangeArrowheads="1"/>
          </p:cNvSpPr>
          <p:nvPr/>
        </p:nvSpPr>
        <p:spPr bwMode="auto">
          <a:xfrm>
            <a:off x="1020763" y="3505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3810000" y="37528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03" name="Text Box 11"/>
          <p:cNvSpPr txBox="1">
            <a:spLocks noChangeArrowheads="1"/>
          </p:cNvSpPr>
          <p:nvPr/>
        </p:nvSpPr>
        <p:spPr bwMode="auto">
          <a:xfrm>
            <a:off x="849313" y="233521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2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92204" name="Text Box 12"/>
          <p:cNvSpPr txBox="1">
            <a:spLocks noChangeArrowheads="1"/>
          </p:cNvSpPr>
          <p:nvPr/>
        </p:nvSpPr>
        <p:spPr bwMode="auto">
          <a:xfrm>
            <a:off x="4159250" y="32385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3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92205" name="Text Box 13"/>
          <p:cNvSpPr txBox="1">
            <a:spLocks noChangeArrowheads="1"/>
          </p:cNvSpPr>
          <p:nvPr/>
        </p:nvSpPr>
        <p:spPr bwMode="auto">
          <a:xfrm>
            <a:off x="2881313" y="22923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6" name="Text Box 14"/>
          <p:cNvSpPr txBox="1">
            <a:spLocks noChangeArrowheads="1"/>
          </p:cNvSpPr>
          <p:nvPr/>
        </p:nvSpPr>
        <p:spPr bwMode="auto">
          <a:xfrm>
            <a:off x="4240213" y="4298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7" name="Text Box 15"/>
          <p:cNvSpPr txBox="1">
            <a:spLocks noChangeArrowheads="1"/>
          </p:cNvSpPr>
          <p:nvPr/>
        </p:nvSpPr>
        <p:spPr bwMode="auto">
          <a:xfrm>
            <a:off x="5027613" y="3557588"/>
            <a:ext cx="6969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08" name="Line 16"/>
          <p:cNvSpPr>
            <a:spLocks noChangeShapeType="1"/>
          </p:cNvSpPr>
          <p:nvPr/>
        </p:nvSpPr>
        <p:spPr bwMode="auto">
          <a:xfrm>
            <a:off x="6751638" y="2165350"/>
            <a:ext cx="1587" cy="290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09" name="Line 17"/>
          <p:cNvSpPr>
            <a:spLocks noChangeShapeType="1"/>
          </p:cNvSpPr>
          <p:nvPr/>
        </p:nvSpPr>
        <p:spPr bwMode="auto">
          <a:xfrm>
            <a:off x="5118100" y="2460625"/>
            <a:ext cx="163830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0" name="Text Box 18"/>
          <p:cNvSpPr txBox="1">
            <a:spLocks noChangeArrowheads="1"/>
          </p:cNvSpPr>
          <p:nvPr/>
        </p:nvSpPr>
        <p:spPr bwMode="auto">
          <a:xfrm>
            <a:off x="7118350" y="2641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11" name="Text Box 19"/>
          <p:cNvSpPr txBox="1">
            <a:spLocks noChangeArrowheads="1"/>
          </p:cNvSpPr>
          <p:nvPr/>
        </p:nvSpPr>
        <p:spPr bwMode="auto">
          <a:xfrm>
            <a:off x="6811963" y="2127250"/>
            <a:ext cx="56673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z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12" name="Text Box 20"/>
          <p:cNvSpPr txBox="1">
            <a:spLocks noChangeArrowheads="1"/>
          </p:cNvSpPr>
          <p:nvPr/>
        </p:nvSpPr>
        <p:spPr bwMode="auto">
          <a:xfrm>
            <a:off x="7664450" y="33067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13" name="Text Box 21"/>
          <p:cNvSpPr txBox="1">
            <a:spLocks noChangeArrowheads="1"/>
          </p:cNvSpPr>
          <p:nvPr/>
        </p:nvSpPr>
        <p:spPr bwMode="auto">
          <a:xfrm>
            <a:off x="5486400" y="25812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92214" name="Line 22"/>
          <p:cNvSpPr>
            <a:spLocks noChangeShapeType="1"/>
          </p:cNvSpPr>
          <p:nvPr/>
        </p:nvSpPr>
        <p:spPr bwMode="auto">
          <a:xfrm>
            <a:off x="4906963" y="3803650"/>
            <a:ext cx="376555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5" name="Text Box 23"/>
          <p:cNvSpPr txBox="1">
            <a:spLocks noChangeArrowheads="1"/>
          </p:cNvSpPr>
          <p:nvPr/>
        </p:nvSpPr>
        <p:spPr bwMode="auto">
          <a:xfrm>
            <a:off x="6351588" y="35115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92216" name="Text Box 24"/>
          <p:cNvSpPr txBox="1">
            <a:spLocks noChangeArrowheads="1"/>
          </p:cNvSpPr>
          <p:nvPr/>
        </p:nvSpPr>
        <p:spPr bwMode="auto">
          <a:xfrm>
            <a:off x="6781800" y="3522663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17" name="Line 25"/>
          <p:cNvSpPr>
            <a:spLocks noChangeShapeType="1"/>
          </p:cNvSpPr>
          <p:nvPr/>
        </p:nvSpPr>
        <p:spPr bwMode="auto">
          <a:xfrm>
            <a:off x="5789613" y="2832100"/>
            <a:ext cx="725487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8" name="Line 26"/>
          <p:cNvSpPr>
            <a:spLocks noChangeShapeType="1"/>
          </p:cNvSpPr>
          <p:nvPr/>
        </p:nvSpPr>
        <p:spPr bwMode="auto">
          <a:xfrm flipH="1" flipV="1">
            <a:off x="6742113" y="2451100"/>
            <a:ext cx="1098550" cy="1339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19" name="Line 27"/>
          <p:cNvSpPr>
            <a:spLocks noChangeShapeType="1"/>
          </p:cNvSpPr>
          <p:nvPr/>
        </p:nvSpPr>
        <p:spPr bwMode="auto">
          <a:xfrm>
            <a:off x="5121275" y="4867275"/>
            <a:ext cx="162560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0" name="Freeform 28"/>
          <p:cNvSpPr>
            <a:spLocks/>
          </p:cNvSpPr>
          <p:nvPr/>
        </p:nvSpPr>
        <p:spPr bwMode="auto">
          <a:xfrm>
            <a:off x="6734175" y="3811588"/>
            <a:ext cx="1119188" cy="1058862"/>
          </a:xfrm>
          <a:custGeom>
            <a:avLst/>
            <a:gdLst>
              <a:gd name="T0" fmla="*/ 0 w 375"/>
              <a:gd name="T1" fmla="*/ 2147483647 h 387"/>
              <a:gd name="T2" fmla="*/ 2147483647 w 375"/>
              <a:gd name="T3" fmla="*/ 2147483647 h 387"/>
              <a:gd name="T4" fmla="*/ 2147483647 w 375"/>
              <a:gd name="T5" fmla="*/ 2147483647 h 387"/>
              <a:gd name="T6" fmla="*/ 2147483647 w 375"/>
              <a:gd name="T7" fmla="*/ 2147483647 h 387"/>
              <a:gd name="T8" fmla="*/ 2147483647 w 375"/>
              <a:gd name="T9" fmla="*/ 2147483647 h 387"/>
              <a:gd name="T10" fmla="*/ 2147483647 w 375"/>
              <a:gd name="T11" fmla="*/ 2147483647 h 387"/>
              <a:gd name="T12" fmla="*/ 2147483647 w 375"/>
              <a:gd name="T13" fmla="*/ 0 h 3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5" h="387">
                <a:moveTo>
                  <a:pt x="0" y="387"/>
                </a:moveTo>
                <a:cubicBezTo>
                  <a:pt x="12" y="385"/>
                  <a:pt x="48" y="382"/>
                  <a:pt x="75" y="375"/>
                </a:cubicBezTo>
                <a:cubicBezTo>
                  <a:pt x="102" y="368"/>
                  <a:pt x="135" y="360"/>
                  <a:pt x="162" y="347"/>
                </a:cubicBezTo>
                <a:cubicBezTo>
                  <a:pt x="189" y="334"/>
                  <a:pt x="213" y="319"/>
                  <a:pt x="237" y="297"/>
                </a:cubicBezTo>
                <a:cubicBezTo>
                  <a:pt x="262" y="276"/>
                  <a:pt x="291" y="243"/>
                  <a:pt x="310" y="214"/>
                </a:cubicBezTo>
                <a:cubicBezTo>
                  <a:pt x="329" y="185"/>
                  <a:pt x="343" y="159"/>
                  <a:pt x="354" y="123"/>
                </a:cubicBezTo>
                <a:cubicBezTo>
                  <a:pt x="365" y="87"/>
                  <a:pt x="371" y="26"/>
                  <a:pt x="375" y="0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1" name="Line 29"/>
          <p:cNvSpPr>
            <a:spLocks noChangeShapeType="1"/>
          </p:cNvSpPr>
          <p:nvPr/>
        </p:nvSpPr>
        <p:spPr bwMode="auto">
          <a:xfrm>
            <a:off x="5776913" y="2838450"/>
            <a:ext cx="1295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2" name="Line 30"/>
          <p:cNvSpPr>
            <a:spLocks noChangeShapeType="1"/>
          </p:cNvSpPr>
          <p:nvPr/>
        </p:nvSpPr>
        <p:spPr bwMode="auto">
          <a:xfrm>
            <a:off x="6500813" y="3479800"/>
            <a:ext cx="10858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3" name="Line 31"/>
          <p:cNvSpPr>
            <a:spLocks noChangeShapeType="1"/>
          </p:cNvSpPr>
          <p:nvPr/>
        </p:nvSpPr>
        <p:spPr bwMode="auto">
          <a:xfrm>
            <a:off x="7053263" y="2825750"/>
            <a:ext cx="527050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4" name="Oval 32"/>
          <p:cNvSpPr>
            <a:spLocks noChangeArrowheads="1"/>
          </p:cNvSpPr>
          <p:nvPr/>
        </p:nvSpPr>
        <p:spPr bwMode="auto">
          <a:xfrm>
            <a:off x="7011988" y="279717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25" name="Oval 33"/>
          <p:cNvSpPr>
            <a:spLocks noChangeArrowheads="1"/>
          </p:cNvSpPr>
          <p:nvPr/>
        </p:nvSpPr>
        <p:spPr bwMode="auto">
          <a:xfrm>
            <a:off x="7551738" y="34258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26" name="Text Box 34"/>
          <p:cNvSpPr txBox="1">
            <a:spLocks noChangeArrowheads="1"/>
          </p:cNvSpPr>
          <p:nvPr/>
        </p:nvSpPr>
        <p:spPr bwMode="auto">
          <a:xfrm>
            <a:off x="5270500" y="32337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92227" name="Freeform 35"/>
          <p:cNvSpPr>
            <a:spLocks/>
          </p:cNvSpPr>
          <p:nvPr/>
        </p:nvSpPr>
        <p:spPr bwMode="auto">
          <a:xfrm>
            <a:off x="6754813" y="2622550"/>
            <a:ext cx="114300" cy="58738"/>
          </a:xfrm>
          <a:custGeom>
            <a:avLst/>
            <a:gdLst>
              <a:gd name="T0" fmla="*/ 0 w 72"/>
              <a:gd name="T1" fmla="*/ 2147483647 h 37"/>
              <a:gd name="T2" fmla="*/ 2147483647 w 72"/>
              <a:gd name="T3" fmla="*/ 2147483647 h 37"/>
              <a:gd name="T4" fmla="*/ 2147483647 w 72"/>
              <a:gd name="T5" fmla="*/ 0 h 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37">
                <a:moveTo>
                  <a:pt x="0" y="32"/>
                </a:moveTo>
                <a:cubicBezTo>
                  <a:pt x="16" y="34"/>
                  <a:pt x="32" y="37"/>
                  <a:pt x="44" y="32"/>
                </a:cubicBezTo>
                <a:cubicBezTo>
                  <a:pt x="56" y="27"/>
                  <a:pt x="64" y="21"/>
                  <a:pt x="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8" name="Freeform 36"/>
          <p:cNvSpPr>
            <a:spLocks/>
          </p:cNvSpPr>
          <p:nvPr/>
        </p:nvSpPr>
        <p:spPr bwMode="auto">
          <a:xfrm>
            <a:off x="6748463" y="2590800"/>
            <a:ext cx="114300" cy="58738"/>
          </a:xfrm>
          <a:custGeom>
            <a:avLst/>
            <a:gdLst>
              <a:gd name="T0" fmla="*/ 0 w 72"/>
              <a:gd name="T1" fmla="*/ 2147483647 h 37"/>
              <a:gd name="T2" fmla="*/ 2147483647 w 72"/>
              <a:gd name="T3" fmla="*/ 2147483647 h 37"/>
              <a:gd name="T4" fmla="*/ 2147483647 w 72"/>
              <a:gd name="T5" fmla="*/ 0 h 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37">
                <a:moveTo>
                  <a:pt x="0" y="32"/>
                </a:moveTo>
                <a:cubicBezTo>
                  <a:pt x="16" y="34"/>
                  <a:pt x="32" y="37"/>
                  <a:pt x="44" y="32"/>
                </a:cubicBezTo>
                <a:cubicBezTo>
                  <a:pt x="56" y="27"/>
                  <a:pt x="64" y="21"/>
                  <a:pt x="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29" name="Freeform 37"/>
          <p:cNvSpPr>
            <a:spLocks/>
          </p:cNvSpPr>
          <p:nvPr/>
        </p:nvSpPr>
        <p:spPr bwMode="auto">
          <a:xfrm>
            <a:off x="7643813" y="3651250"/>
            <a:ext cx="63500" cy="152400"/>
          </a:xfrm>
          <a:custGeom>
            <a:avLst/>
            <a:gdLst>
              <a:gd name="T0" fmla="*/ 2147483647 w 40"/>
              <a:gd name="T1" fmla="*/ 0 h 96"/>
              <a:gd name="T2" fmla="*/ 2147483647 w 40"/>
              <a:gd name="T3" fmla="*/ 2147483647 h 96"/>
              <a:gd name="T4" fmla="*/ 0 w 40"/>
              <a:gd name="T5" fmla="*/ 2147483647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" h="96">
                <a:moveTo>
                  <a:pt x="40" y="0"/>
                </a:moveTo>
                <a:cubicBezTo>
                  <a:pt x="31" y="10"/>
                  <a:pt x="23" y="20"/>
                  <a:pt x="16" y="36"/>
                </a:cubicBezTo>
                <a:cubicBezTo>
                  <a:pt x="9" y="52"/>
                  <a:pt x="4" y="74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0" name="Text Box 38"/>
          <p:cNvSpPr txBox="1">
            <a:spLocks noChangeArrowheads="1"/>
          </p:cNvSpPr>
          <p:nvPr/>
        </p:nvSpPr>
        <p:spPr bwMode="auto">
          <a:xfrm>
            <a:off x="7494896" y="3505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β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31" name="Text Box 39"/>
          <p:cNvSpPr txBox="1">
            <a:spLocks noChangeArrowheads="1"/>
          </p:cNvSpPr>
          <p:nvPr/>
        </p:nvSpPr>
        <p:spPr bwMode="auto">
          <a:xfrm>
            <a:off x="6781800" y="25908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32" name="Text Box 40"/>
          <p:cNvSpPr txBox="1">
            <a:spLocks noChangeArrowheads="1"/>
          </p:cNvSpPr>
          <p:nvPr/>
        </p:nvSpPr>
        <p:spPr bwMode="auto">
          <a:xfrm>
            <a:off x="6943725" y="2406650"/>
            <a:ext cx="304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p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2233" name="Freeform 41"/>
          <p:cNvSpPr>
            <a:spLocks/>
          </p:cNvSpPr>
          <p:nvPr/>
        </p:nvSpPr>
        <p:spPr bwMode="auto">
          <a:xfrm>
            <a:off x="1265238" y="2570163"/>
            <a:ext cx="2679700" cy="1797050"/>
          </a:xfrm>
          <a:custGeom>
            <a:avLst/>
            <a:gdLst>
              <a:gd name="T0" fmla="*/ 2147483647 w 1688"/>
              <a:gd name="T1" fmla="*/ 0 h 1132"/>
              <a:gd name="T2" fmla="*/ 0 w 1688"/>
              <a:gd name="T3" fmla="*/ 0 h 1132"/>
              <a:gd name="T4" fmla="*/ 2147483647 w 1688"/>
              <a:gd name="T5" fmla="*/ 2147483647 h 1132"/>
              <a:gd name="T6" fmla="*/ 2147483647 w 1688"/>
              <a:gd name="T7" fmla="*/ 2147483647 h 1132"/>
              <a:gd name="T8" fmla="*/ 2147483647 w 1688"/>
              <a:gd name="T9" fmla="*/ 0 h 1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8" h="1132">
                <a:moveTo>
                  <a:pt x="1112" y="0"/>
                </a:moveTo>
                <a:lnTo>
                  <a:pt x="0" y="0"/>
                </a:lnTo>
                <a:lnTo>
                  <a:pt x="472" y="1124"/>
                </a:lnTo>
                <a:lnTo>
                  <a:pt x="1688" y="1132"/>
                </a:lnTo>
                <a:lnTo>
                  <a:pt x="1112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4" name="Text Box 42"/>
          <p:cNvSpPr txBox="1">
            <a:spLocks noChangeArrowheads="1"/>
          </p:cNvSpPr>
          <p:nvPr/>
        </p:nvSpPr>
        <p:spPr bwMode="auto">
          <a:xfrm>
            <a:off x="3319463" y="2768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35" name="Text Box 43"/>
          <p:cNvSpPr txBox="1">
            <a:spLocks noChangeArrowheads="1"/>
          </p:cNvSpPr>
          <p:nvPr/>
        </p:nvSpPr>
        <p:spPr bwMode="auto">
          <a:xfrm>
            <a:off x="3086100" y="35560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O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36" name="Text Box 44"/>
          <p:cNvSpPr txBox="1">
            <a:spLocks noChangeArrowheads="1"/>
          </p:cNvSpPr>
          <p:nvPr/>
        </p:nvSpPr>
        <p:spPr bwMode="auto">
          <a:xfrm>
            <a:off x="3503613" y="32258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37" name="Line 45"/>
          <p:cNvSpPr>
            <a:spLocks noChangeShapeType="1"/>
          </p:cNvSpPr>
          <p:nvPr/>
        </p:nvSpPr>
        <p:spPr bwMode="auto">
          <a:xfrm>
            <a:off x="3046413" y="2593975"/>
            <a:ext cx="914400" cy="17748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8" name="Line 46"/>
          <p:cNvSpPr>
            <a:spLocks noChangeShapeType="1"/>
          </p:cNvSpPr>
          <p:nvPr/>
        </p:nvSpPr>
        <p:spPr bwMode="auto">
          <a:xfrm>
            <a:off x="2265363" y="2994025"/>
            <a:ext cx="984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39" name="Line 47"/>
          <p:cNvSpPr>
            <a:spLocks noChangeShapeType="1"/>
          </p:cNvSpPr>
          <p:nvPr/>
        </p:nvSpPr>
        <p:spPr bwMode="auto">
          <a:xfrm>
            <a:off x="3071813" y="3908425"/>
            <a:ext cx="6477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0" name="Line 48"/>
          <p:cNvSpPr>
            <a:spLocks noChangeShapeType="1"/>
          </p:cNvSpPr>
          <p:nvPr/>
        </p:nvSpPr>
        <p:spPr bwMode="auto">
          <a:xfrm flipH="1" flipV="1">
            <a:off x="3257550" y="2994025"/>
            <a:ext cx="463550" cy="908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1" name="Freeform 49"/>
          <p:cNvSpPr>
            <a:spLocks/>
          </p:cNvSpPr>
          <p:nvPr/>
        </p:nvSpPr>
        <p:spPr bwMode="auto">
          <a:xfrm>
            <a:off x="3021013" y="2771775"/>
            <a:ext cx="123825" cy="55563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2" name="Freeform 50"/>
          <p:cNvSpPr>
            <a:spLocks/>
          </p:cNvSpPr>
          <p:nvPr/>
        </p:nvSpPr>
        <p:spPr bwMode="auto">
          <a:xfrm>
            <a:off x="3713163" y="4086225"/>
            <a:ext cx="88900" cy="107950"/>
          </a:xfrm>
          <a:custGeom>
            <a:avLst/>
            <a:gdLst>
              <a:gd name="T0" fmla="*/ 2147483647 w 56"/>
              <a:gd name="T1" fmla="*/ 0 h 68"/>
              <a:gd name="T2" fmla="*/ 2147483647 w 56"/>
              <a:gd name="T3" fmla="*/ 2147483647 h 68"/>
              <a:gd name="T4" fmla="*/ 0 w 56"/>
              <a:gd name="T5" fmla="*/ 2147483647 h 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68">
                <a:moveTo>
                  <a:pt x="56" y="0"/>
                </a:moveTo>
                <a:cubicBezTo>
                  <a:pt x="42" y="4"/>
                  <a:pt x="29" y="9"/>
                  <a:pt x="20" y="20"/>
                </a:cubicBezTo>
                <a:cubicBezTo>
                  <a:pt x="11" y="31"/>
                  <a:pt x="11" y="35"/>
                  <a:pt x="0" y="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3" name="Freeform 51"/>
          <p:cNvSpPr>
            <a:spLocks/>
          </p:cNvSpPr>
          <p:nvPr/>
        </p:nvSpPr>
        <p:spPr bwMode="auto">
          <a:xfrm>
            <a:off x="3040063" y="2809875"/>
            <a:ext cx="123825" cy="55563"/>
          </a:xfrm>
          <a:custGeom>
            <a:avLst/>
            <a:gdLst>
              <a:gd name="T0" fmla="*/ 0 w 78"/>
              <a:gd name="T1" fmla="*/ 2147483647 h 35"/>
              <a:gd name="T2" fmla="*/ 2147483647 w 78"/>
              <a:gd name="T3" fmla="*/ 2147483647 h 35"/>
              <a:gd name="T4" fmla="*/ 2147483647 w 78"/>
              <a:gd name="T5" fmla="*/ 0 h 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35">
                <a:moveTo>
                  <a:pt x="0" y="28"/>
                </a:moveTo>
                <a:cubicBezTo>
                  <a:pt x="7" y="28"/>
                  <a:pt x="32" y="35"/>
                  <a:pt x="45" y="30"/>
                </a:cubicBezTo>
                <a:cubicBezTo>
                  <a:pt x="58" y="25"/>
                  <a:pt x="71" y="6"/>
                  <a:pt x="7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44" name="Text Box 52"/>
          <p:cNvSpPr txBox="1">
            <a:spLocks noChangeArrowheads="1"/>
          </p:cNvSpPr>
          <p:nvPr/>
        </p:nvSpPr>
        <p:spPr bwMode="auto">
          <a:xfrm>
            <a:off x="3608696" y="3886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β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45" name="Text Box 53"/>
          <p:cNvSpPr txBox="1">
            <a:spLocks noChangeArrowheads="1"/>
          </p:cNvSpPr>
          <p:nvPr/>
        </p:nvSpPr>
        <p:spPr bwMode="auto">
          <a:xfrm>
            <a:off x="3048000" y="2743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2246" name="Oval 54"/>
          <p:cNvSpPr>
            <a:spLocks noChangeArrowheads="1"/>
          </p:cNvSpPr>
          <p:nvPr/>
        </p:nvSpPr>
        <p:spPr bwMode="auto">
          <a:xfrm>
            <a:off x="3221038" y="295116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47" name="Oval 55"/>
          <p:cNvSpPr>
            <a:spLocks noChangeArrowheads="1"/>
          </p:cNvSpPr>
          <p:nvPr/>
        </p:nvSpPr>
        <p:spPr bwMode="auto">
          <a:xfrm>
            <a:off x="3684588" y="386556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48" name="Text Box 56"/>
          <p:cNvSpPr txBox="1">
            <a:spLocks noChangeArrowheads="1"/>
          </p:cNvSpPr>
          <p:nvPr/>
        </p:nvSpPr>
        <p:spPr bwMode="auto">
          <a:xfrm>
            <a:off x="3649663" y="3402013"/>
            <a:ext cx="304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r>
              <a:rPr lang="en-US" i="1" baseline="-25000">
                <a:latin typeface="Times New Roman" pitchFamily="18" charset="0"/>
              </a:rPr>
              <a:t>γ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92249" name="Text Box 57"/>
          <p:cNvSpPr txBox="1">
            <a:spLocks noChangeArrowheads="1"/>
          </p:cNvSpPr>
          <p:nvPr/>
        </p:nvSpPr>
        <p:spPr bwMode="auto">
          <a:xfrm>
            <a:off x="1971675" y="44037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  <a:r>
              <a:rPr lang="en-US" baseline="-25000">
                <a:latin typeface="Times New Roman" pitchFamily="18" charset="0"/>
                <a:cs typeface="Arial" charset="0"/>
              </a:rPr>
              <a:t>1</a:t>
            </a:r>
            <a:endParaRPr lang="el-GR" baseline="-25000">
              <a:latin typeface="Times New Roman" pitchFamily="18" charset="0"/>
              <a:cs typeface="Arial" charset="0"/>
            </a:endParaRPr>
          </a:p>
        </p:txBody>
      </p:sp>
      <p:sp>
        <p:nvSpPr>
          <p:cNvPr id="392250" name="Text Box 58"/>
          <p:cNvSpPr txBox="1">
            <a:spLocks noChangeArrowheads="1"/>
          </p:cNvSpPr>
          <p:nvPr/>
        </p:nvSpPr>
        <p:spPr bwMode="auto">
          <a:xfrm>
            <a:off x="2297113" y="27305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G</a:t>
            </a:r>
          </a:p>
        </p:txBody>
      </p:sp>
      <p:sp>
        <p:nvSpPr>
          <p:cNvPr id="392251" name="Line 59"/>
          <p:cNvSpPr>
            <a:spLocks noChangeShapeType="1"/>
          </p:cNvSpPr>
          <p:nvPr/>
        </p:nvSpPr>
        <p:spPr bwMode="auto">
          <a:xfrm flipH="1" flipV="1">
            <a:off x="2271713" y="2994025"/>
            <a:ext cx="800100" cy="920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52" name="Line 60"/>
          <p:cNvSpPr>
            <a:spLocks noChangeShapeType="1"/>
          </p:cNvSpPr>
          <p:nvPr/>
        </p:nvSpPr>
        <p:spPr bwMode="auto">
          <a:xfrm flipH="1">
            <a:off x="1974850" y="2981325"/>
            <a:ext cx="296863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53" name="Line 61"/>
          <p:cNvSpPr>
            <a:spLocks noChangeShapeType="1"/>
          </p:cNvSpPr>
          <p:nvPr/>
        </p:nvSpPr>
        <p:spPr bwMode="auto">
          <a:xfrm>
            <a:off x="1954213" y="3451225"/>
            <a:ext cx="10985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54" name="Oval 62"/>
          <p:cNvSpPr>
            <a:spLocks noChangeArrowheads="1"/>
          </p:cNvSpPr>
          <p:nvPr/>
        </p:nvSpPr>
        <p:spPr bwMode="auto">
          <a:xfrm>
            <a:off x="1925638" y="342106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55" name="Oval 63"/>
          <p:cNvSpPr>
            <a:spLocks noChangeArrowheads="1"/>
          </p:cNvSpPr>
          <p:nvPr/>
        </p:nvSpPr>
        <p:spPr bwMode="auto">
          <a:xfrm>
            <a:off x="2243138" y="297021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56" name="Oval 64"/>
          <p:cNvSpPr>
            <a:spLocks noChangeArrowheads="1"/>
          </p:cNvSpPr>
          <p:nvPr/>
        </p:nvSpPr>
        <p:spPr bwMode="auto">
          <a:xfrm>
            <a:off x="3043238" y="387191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57" name="Text Box 65"/>
          <p:cNvSpPr txBox="1">
            <a:spLocks noChangeArrowheads="1"/>
          </p:cNvSpPr>
          <p:nvPr/>
        </p:nvSpPr>
        <p:spPr bwMode="auto">
          <a:xfrm>
            <a:off x="3065463" y="394335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I</a:t>
            </a:r>
          </a:p>
        </p:txBody>
      </p:sp>
      <p:sp>
        <p:nvSpPr>
          <p:cNvPr id="392258" name="Text Box 66"/>
          <p:cNvSpPr txBox="1">
            <a:spLocks noChangeArrowheads="1"/>
          </p:cNvSpPr>
          <p:nvPr/>
        </p:nvSpPr>
        <p:spPr bwMode="auto">
          <a:xfrm>
            <a:off x="1757363" y="3225800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</a:p>
        </p:txBody>
      </p:sp>
      <p:sp>
        <p:nvSpPr>
          <p:cNvPr id="392259" name="Line 67"/>
          <p:cNvSpPr>
            <a:spLocks noChangeShapeType="1"/>
          </p:cNvSpPr>
          <p:nvPr/>
        </p:nvSpPr>
        <p:spPr bwMode="auto">
          <a:xfrm>
            <a:off x="1981200" y="3448050"/>
            <a:ext cx="150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0" name="Oval 68"/>
          <p:cNvSpPr>
            <a:spLocks noChangeArrowheads="1"/>
          </p:cNvSpPr>
          <p:nvPr/>
        </p:nvSpPr>
        <p:spPr bwMode="auto">
          <a:xfrm>
            <a:off x="3449638" y="3414713"/>
            <a:ext cx="61912" cy="63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61" name="Line 69"/>
          <p:cNvSpPr>
            <a:spLocks noChangeShapeType="1"/>
          </p:cNvSpPr>
          <p:nvPr/>
        </p:nvSpPr>
        <p:spPr bwMode="auto">
          <a:xfrm flipH="1">
            <a:off x="1263650" y="2559050"/>
            <a:ext cx="17653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2" name="Line 70"/>
          <p:cNvSpPr>
            <a:spLocks noChangeShapeType="1"/>
          </p:cNvSpPr>
          <p:nvPr/>
        </p:nvSpPr>
        <p:spPr bwMode="auto">
          <a:xfrm flipH="1">
            <a:off x="2025650" y="4356100"/>
            <a:ext cx="1930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3" name="Text Box 71"/>
          <p:cNvSpPr txBox="1">
            <a:spLocks noChangeArrowheads="1"/>
          </p:cNvSpPr>
          <p:nvPr/>
        </p:nvSpPr>
        <p:spPr bwMode="auto">
          <a:xfrm>
            <a:off x="1960563" y="2244725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i="1" baseline="-25000">
                <a:latin typeface="Times New Roman" pitchFamily="18" charset="0"/>
              </a:rPr>
              <a:t>γ</a:t>
            </a:r>
          </a:p>
        </p:txBody>
      </p:sp>
      <p:sp>
        <p:nvSpPr>
          <p:cNvPr id="392264" name="Text Box 72"/>
          <p:cNvSpPr txBox="1">
            <a:spLocks noChangeArrowheads="1"/>
          </p:cNvSpPr>
          <p:nvPr/>
        </p:nvSpPr>
        <p:spPr bwMode="auto">
          <a:xfrm>
            <a:off x="2614613" y="4302125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</a:t>
            </a:r>
            <a:r>
              <a:rPr lang="en-US" i="1" baseline="-25000">
                <a:latin typeface="Times New Roman" pitchFamily="18" charset="0"/>
              </a:rPr>
              <a:t>γ</a:t>
            </a:r>
          </a:p>
        </p:txBody>
      </p:sp>
      <p:sp>
        <p:nvSpPr>
          <p:cNvPr id="392265" name="Line 73"/>
          <p:cNvSpPr>
            <a:spLocks noChangeShapeType="1"/>
          </p:cNvSpPr>
          <p:nvPr/>
        </p:nvSpPr>
        <p:spPr bwMode="auto">
          <a:xfrm>
            <a:off x="1765300" y="3765550"/>
            <a:ext cx="12573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6" name="Line 74"/>
          <p:cNvSpPr>
            <a:spLocks noChangeShapeType="1"/>
          </p:cNvSpPr>
          <p:nvPr/>
        </p:nvSpPr>
        <p:spPr bwMode="auto">
          <a:xfrm flipV="1">
            <a:off x="3035300" y="2578100"/>
            <a:ext cx="0" cy="11366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7" name="Line 75"/>
          <p:cNvSpPr>
            <a:spLocks noChangeShapeType="1"/>
          </p:cNvSpPr>
          <p:nvPr/>
        </p:nvSpPr>
        <p:spPr bwMode="auto">
          <a:xfrm>
            <a:off x="3048000" y="3771900"/>
            <a:ext cx="895350" cy="57785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8" name="Line 76"/>
          <p:cNvSpPr>
            <a:spLocks noChangeShapeType="1"/>
          </p:cNvSpPr>
          <p:nvPr/>
        </p:nvSpPr>
        <p:spPr bwMode="auto">
          <a:xfrm>
            <a:off x="5410200" y="3225800"/>
            <a:ext cx="1968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69" name="Oval 77"/>
          <p:cNvSpPr>
            <a:spLocks noChangeArrowheads="1"/>
          </p:cNvSpPr>
          <p:nvPr/>
        </p:nvSpPr>
        <p:spPr bwMode="auto">
          <a:xfrm>
            <a:off x="7329488" y="3184525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0" name="Line 78"/>
          <p:cNvSpPr>
            <a:spLocks noChangeShapeType="1"/>
          </p:cNvSpPr>
          <p:nvPr/>
        </p:nvSpPr>
        <p:spPr bwMode="auto">
          <a:xfrm flipH="1">
            <a:off x="5422900" y="2851150"/>
            <a:ext cx="368300" cy="38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71" name="Line 79"/>
          <p:cNvSpPr>
            <a:spLocks noChangeShapeType="1"/>
          </p:cNvSpPr>
          <p:nvPr/>
        </p:nvSpPr>
        <p:spPr bwMode="auto">
          <a:xfrm>
            <a:off x="5416550" y="3219450"/>
            <a:ext cx="109855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272" name="Oval 80"/>
          <p:cNvSpPr>
            <a:spLocks noChangeArrowheads="1"/>
          </p:cNvSpPr>
          <p:nvPr/>
        </p:nvSpPr>
        <p:spPr bwMode="auto">
          <a:xfrm>
            <a:off x="5399088" y="3197225"/>
            <a:ext cx="68262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3" name="Oval 81"/>
          <p:cNvSpPr>
            <a:spLocks noChangeArrowheads="1"/>
          </p:cNvSpPr>
          <p:nvPr/>
        </p:nvSpPr>
        <p:spPr bwMode="auto">
          <a:xfrm>
            <a:off x="5773738" y="27987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4" name="Oval 82"/>
          <p:cNvSpPr>
            <a:spLocks noChangeArrowheads="1"/>
          </p:cNvSpPr>
          <p:nvPr/>
        </p:nvSpPr>
        <p:spPr bwMode="auto">
          <a:xfrm>
            <a:off x="6472238" y="3433763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275" name="Text Box 83"/>
          <p:cNvSpPr txBox="1">
            <a:spLocks noChangeArrowheads="1"/>
          </p:cNvSpPr>
          <p:nvPr/>
        </p:nvSpPr>
        <p:spPr bwMode="auto">
          <a:xfrm>
            <a:off x="5561013" y="2076450"/>
            <a:ext cx="4587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γ</a:t>
            </a:r>
            <a:endParaRPr lang="en-US" sz="1600" b="1" i="1" baseline="-250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92276" name="Text Box 84"/>
          <p:cNvSpPr txBox="1">
            <a:spLocks noChangeArrowheads="1"/>
          </p:cNvSpPr>
          <p:nvPr/>
        </p:nvSpPr>
        <p:spPr bwMode="auto">
          <a:xfrm>
            <a:off x="5535613" y="4562475"/>
            <a:ext cx="431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m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</p:txBody>
      </p:sp>
      <p:sp>
        <p:nvSpPr>
          <p:cNvPr id="392277" name="Text Box 85"/>
          <p:cNvSpPr txBox="1">
            <a:spLocks noChangeArrowheads="1"/>
          </p:cNvSpPr>
          <p:nvPr/>
        </p:nvSpPr>
        <p:spPr bwMode="auto">
          <a:xfrm>
            <a:off x="7416800" y="30099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392278" name="Text Box 86"/>
          <p:cNvSpPr txBox="1">
            <a:spLocks noChangeArrowheads="1"/>
          </p:cNvSpPr>
          <p:nvPr/>
        </p:nvSpPr>
        <p:spPr bwMode="auto">
          <a:xfrm>
            <a:off x="6824663" y="4967288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79" name="Text Box 87"/>
          <p:cNvSpPr txBox="1">
            <a:spLocks noChangeArrowheads="1"/>
          </p:cNvSpPr>
          <p:nvPr/>
        </p:nvSpPr>
        <p:spPr bwMode="auto">
          <a:xfrm>
            <a:off x="8175625" y="3859213"/>
            <a:ext cx="673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392280" name="Rectangle 88"/>
          <p:cNvSpPr>
            <a:spLocks noChangeArrowheads="1"/>
          </p:cNvSpPr>
          <p:nvPr/>
        </p:nvSpPr>
        <p:spPr bwMode="auto">
          <a:xfrm>
            <a:off x="2017713" y="5019675"/>
            <a:ext cx="4440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35.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cạnh</a:t>
            </a:r>
            <a:endParaRPr lang="en-US" i="1" dirty="0">
              <a:latin typeface="Times New Roman" pitchFamily="18" charset="0"/>
            </a:endParaRPr>
          </a:p>
        </p:txBody>
      </p:sp>
      <p:sp>
        <p:nvSpPr>
          <p:cNvPr id="392288" name="Rectangle 96"/>
          <p:cNvSpPr>
            <a:spLocks noChangeArrowheads="1"/>
          </p:cNvSpPr>
          <p:nvPr/>
        </p:nvSpPr>
        <p:spPr bwMode="auto">
          <a:xfrm>
            <a:off x="1963738" y="3978275"/>
            <a:ext cx="290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Times New Roman" pitchFamily="18" charset="0"/>
              </a:rPr>
              <a:t>γ</a:t>
            </a:r>
          </a:p>
        </p:txBody>
      </p:sp>
      <p:sp>
        <p:nvSpPr>
          <p:cNvPr id="392289" name="Freeform 97"/>
          <p:cNvSpPr>
            <a:spLocks/>
          </p:cNvSpPr>
          <p:nvPr/>
        </p:nvSpPr>
        <p:spPr bwMode="auto">
          <a:xfrm>
            <a:off x="1905000" y="4049713"/>
            <a:ext cx="457200" cy="306387"/>
          </a:xfrm>
          <a:custGeom>
            <a:avLst/>
            <a:gdLst>
              <a:gd name="T0" fmla="*/ 0 w 288"/>
              <a:gd name="T1" fmla="*/ 2147483647 h 193"/>
              <a:gd name="T2" fmla="*/ 2147483647 w 288"/>
              <a:gd name="T3" fmla="*/ 2147483647 h 193"/>
              <a:gd name="T4" fmla="*/ 2147483647 w 288"/>
              <a:gd name="T5" fmla="*/ 2147483647 h 193"/>
              <a:gd name="T6" fmla="*/ 2147483647 w 288"/>
              <a:gd name="T7" fmla="*/ 2147483647 h 19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8" h="193">
                <a:moveTo>
                  <a:pt x="0" y="9"/>
                </a:moveTo>
                <a:cubicBezTo>
                  <a:pt x="42" y="4"/>
                  <a:pt x="85" y="0"/>
                  <a:pt x="124" y="13"/>
                </a:cubicBezTo>
                <a:cubicBezTo>
                  <a:pt x="163" y="26"/>
                  <a:pt x="205" y="59"/>
                  <a:pt x="232" y="89"/>
                </a:cubicBezTo>
                <a:cubicBezTo>
                  <a:pt x="259" y="119"/>
                  <a:pt x="277" y="174"/>
                  <a:pt x="288" y="193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771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3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39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7" grpId="0"/>
      <p:bldP spid="392198" grpId="0" animBg="1"/>
      <p:bldP spid="392199" grpId="0" animBg="1"/>
      <p:bldP spid="392200" grpId="0" animBg="1"/>
      <p:bldP spid="392201" grpId="0"/>
      <p:bldP spid="392202" grpId="0"/>
      <p:bldP spid="392203" grpId="0"/>
      <p:bldP spid="392204" grpId="0"/>
      <p:bldP spid="392205" grpId="0"/>
      <p:bldP spid="392206" grpId="0"/>
      <p:bldP spid="392207" grpId="0"/>
      <p:bldP spid="392208" grpId="0" animBg="1"/>
      <p:bldP spid="392209" grpId="0" animBg="1"/>
      <p:bldP spid="392210" grpId="0"/>
      <p:bldP spid="392211" grpId="0"/>
      <p:bldP spid="392212" grpId="0"/>
      <p:bldP spid="392213" grpId="0"/>
      <p:bldP spid="392214" grpId="0" animBg="1"/>
      <p:bldP spid="392215" grpId="0"/>
      <p:bldP spid="392216" grpId="0"/>
      <p:bldP spid="392217" grpId="0" animBg="1"/>
      <p:bldP spid="392218" grpId="0" animBg="1"/>
      <p:bldP spid="392219" grpId="0" animBg="1"/>
      <p:bldP spid="392220" grpId="0" animBg="1"/>
      <p:bldP spid="392221" grpId="0" animBg="1"/>
      <p:bldP spid="392222" grpId="0" animBg="1"/>
      <p:bldP spid="392223" grpId="0" animBg="1"/>
      <p:bldP spid="392224" grpId="0" animBg="1"/>
      <p:bldP spid="392225" grpId="0" animBg="1"/>
      <p:bldP spid="392226" grpId="0"/>
      <p:bldP spid="392227" grpId="0" animBg="1"/>
      <p:bldP spid="392228" grpId="0" animBg="1"/>
      <p:bldP spid="392229" grpId="0" animBg="1"/>
      <p:bldP spid="392230" grpId="0"/>
      <p:bldP spid="392231" grpId="0"/>
      <p:bldP spid="392232" grpId="0"/>
      <p:bldP spid="392233" grpId="0" animBg="1"/>
      <p:bldP spid="392234" grpId="0"/>
      <p:bldP spid="392235" grpId="0"/>
      <p:bldP spid="392236" grpId="0"/>
      <p:bldP spid="392237" grpId="0" animBg="1"/>
      <p:bldP spid="392238" grpId="0" animBg="1"/>
      <p:bldP spid="392239" grpId="0" animBg="1"/>
      <p:bldP spid="392240" grpId="0" animBg="1"/>
      <p:bldP spid="392241" grpId="0" animBg="1"/>
      <p:bldP spid="392242" grpId="0" animBg="1"/>
      <p:bldP spid="392243" grpId="0" animBg="1"/>
      <p:bldP spid="392244" grpId="0"/>
      <p:bldP spid="392245" grpId="0"/>
      <p:bldP spid="392246" grpId="0" animBg="1"/>
      <p:bldP spid="392247" grpId="0" animBg="1"/>
      <p:bldP spid="392248" grpId="0"/>
      <p:bldP spid="392249" grpId="0"/>
      <p:bldP spid="392250" grpId="0"/>
      <p:bldP spid="392251" grpId="0" animBg="1"/>
      <p:bldP spid="392252" grpId="0" animBg="1"/>
      <p:bldP spid="392253" grpId="0" animBg="1"/>
      <p:bldP spid="392254" grpId="0" animBg="1"/>
      <p:bldP spid="392255" grpId="0" animBg="1"/>
      <p:bldP spid="392256" grpId="0" animBg="1"/>
      <p:bldP spid="392257" grpId="0"/>
      <p:bldP spid="392258" grpId="0"/>
      <p:bldP spid="392259" grpId="0" animBg="1"/>
      <p:bldP spid="392260" grpId="0" animBg="1"/>
      <p:bldP spid="392261" grpId="0" animBg="1"/>
      <p:bldP spid="392262" grpId="0" animBg="1"/>
      <p:bldP spid="392263" grpId="0"/>
      <p:bldP spid="392264" grpId="0"/>
      <p:bldP spid="392265" grpId="0" animBg="1"/>
      <p:bldP spid="392266" grpId="0" animBg="1"/>
      <p:bldP spid="392267" grpId="0" animBg="1"/>
      <p:bldP spid="392268" grpId="0" animBg="1"/>
      <p:bldP spid="392269" grpId="0" animBg="1"/>
      <p:bldP spid="392270" grpId="0" animBg="1"/>
      <p:bldP spid="392271" grpId="0" animBg="1"/>
      <p:bldP spid="392272" grpId="0" animBg="1"/>
      <p:bldP spid="392273" grpId="0" animBg="1"/>
      <p:bldP spid="392274" grpId="0" animBg="1"/>
      <p:bldP spid="392275" grpId="0"/>
      <p:bldP spid="392276" grpId="0"/>
      <p:bldP spid="392277" grpId="0"/>
      <p:bldP spid="392278" grpId="0"/>
      <p:bldP spid="392279" grpId="0"/>
      <p:bldP spid="392280" grpId="0"/>
      <p:bldP spid="392288" grpId="0"/>
      <p:bldP spid="3922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77788" y="1063625"/>
            <a:ext cx="9239250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4.4 - </a:t>
            </a:r>
            <a:r>
              <a:rPr lang="en-US" b="1" dirty="0" err="1">
                <a:latin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song </a:t>
            </a:r>
            <a:r>
              <a:rPr lang="en-US" b="1" dirty="0" err="1">
                <a:latin typeface="Times New Roman" pitchFamily="18" charset="0"/>
              </a:rPr>
              <a:t>song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phẳng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endParaRPr lang="en-US" sz="16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a) </a:t>
            </a:r>
            <a:r>
              <a:rPr lang="en-US" b="1" i="1" dirty="0" err="1">
                <a:latin typeface="Times New Roman" pitchFamily="18" charset="0"/>
              </a:rPr>
              <a:t>Mặt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phẳng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bằng</a:t>
            </a: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 dirty="0">
                <a:latin typeface="Times New Roman" pitchFamily="18" charset="0"/>
              </a:rPr>
              <a:t>	* </a:t>
            </a:r>
            <a:r>
              <a:rPr lang="en-US" b="1" i="1" dirty="0" err="1">
                <a:latin typeface="Times New Roman" pitchFamily="18" charset="0"/>
              </a:rPr>
              <a:t>Định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nghĩa</a:t>
            </a:r>
            <a:r>
              <a:rPr lang="en-US" b="1" i="1" dirty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b="1" dirty="0" err="1">
                <a:latin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</a:rPr>
              <a:t> (α)//P</a:t>
            </a:r>
            <a:r>
              <a:rPr lang="en-US" baseline="-25000" dirty="0">
                <a:latin typeface="Times New Roman" pitchFamily="18" charset="0"/>
              </a:rPr>
              <a:t>1</a:t>
            </a:r>
            <a:endParaRPr lang="en-US" b="1" i="1" dirty="0"/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504825" y="5008563"/>
            <a:ext cx="151130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Times New Roman" pitchFamily="18" charset="0"/>
              </a:rPr>
              <a:t>*Tính chất :     </a:t>
            </a:r>
            <a:r>
              <a:rPr lang="en-US" sz="2800">
                <a:latin typeface="Times New Roman" pitchFamily="18" charset="0"/>
              </a:rPr>
              <a:t>  </a:t>
            </a:r>
            <a:endParaRPr lang="en-US" sz="2800" baseline="-25000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  <a:p>
            <a:pPr marL="1428750" lvl="3" indent="-228600">
              <a:spcBef>
                <a:spcPct val="2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1308100" y="2471738"/>
            <a:ext cx="2514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1352550" y="24701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2</a:t>
            </a:r>
            <a:endParaRPr lang="el-GR" baseline="-25000">
              <a:cs typeface="Arial" charset="0"/>
            </a:endParaRPr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1395413" y="36782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6056" name="Line 8"/>
          <p:cNvSpPr>
            <a:spLocks noChangeShapeType="1"/>
          </p:cNvSpPr>
          <p:nvPr/>
        </p:nvSpPr>
        <p:spPr bwMode="auto">
          <a:xfrm>
            <a:off x="5237163" y="3498850"/>
            <a:ext cx="270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57" name="Line 9"/>
          <p:cNvSpPr>
            <a:spLocks noChangeShapeType="1"/>
          </p:cNvSpPr>
          <p:nvPr/>
        </p:nvSpPr>
        <p:spPr bwMode="auto">
          <a:xfrm flipV="1">
            <a:off x="6954838" y="2776538"/>
            <a:ext cx="0" cy="193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58" name="Text Box 10"/>
          <p:cNvSpPr txBox="1">
            <a:spLocks noChangeArrowheads="1"/>
          </p:cNvSpPr>
          <p:nvPr/>
        </p:nvSpPr>
        <p:spPr bwMode="auto">
          <a:xfrm>
            <a:off x="6673850" y="24701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6764338" y="47132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86060" name="Text Box 12"/>
          <p:cNvSpPr txBox="1">
            <a:spLocks noChangeArrowheads="1"/>
          </p:cNvSpPr>
          <p:nvPr/>
        </p:nvSpPr>
        <p:spPr bwMode="auto">
          <a:xfrm>
            <a:off x="7886700" y="32464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en-US" baseline="-25000"/>
          </a:p>
        </p:txBody>
      </p:sp>
      <p:sp>
        <p:nvSpPr>
          <p:cNvPr id="386061" name="Text Box 13"/>
          <p:cNvSpPr txBox="1">
            <a:spLocks noChangeArrowheads="1"/>
          </p:cNvSpPr>
          <p:nvPr/>
        </p:nvSpPr>
        <p:spPr bwMode="auto">
          <a:xfrm>
            <a:off x="5927725" y="24892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86062" name="Line 14"/>
          <p:cNvSpPr>
            <a:spLocks noChangeShapeType="1"/>
          </p:cNvSpPr>
          <p:nvPr/>
        </p:nvSpPr>
        <p:spPr bwMode="auto">
          <a:xfrm flipV="1">
            <a:off x="6157913" y="2795588"/>
            <a:ext cx="0" cy="137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3" name="Text Box 15"/>
          <p:cNvSpPr txBox="1">
            <a:spLocks noChangeArrowheads="1"/>
          </p:cNvSpPr>
          <p:nvPr/>
        </p:nvSpPr>
        <p:spPr bwMode="auto">
          <a:xfrm>
            <a:off x="5892800" y="41687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86064" name="Line 16"/>
          <p:cNvSpPr>
            <a:spLocks noChangeShapeType="1"/>
          </p:cNvSpPr>
          <p:nvPr/>
        </p:nvSpPr>
        <p:spPr bwMode="auto">
          <a:xfrm>
            <a:off x="5432425" y="2795588"/>
            <a:ext cx="25320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5" name="Freeform 17"/>
          <p:cNvSpPr>
            <a:spLocks/>
          </p:cNvSpPr>
          <p:nvPr/>
        </p:nvSpPr>
        <p:spPr bwMode="auto">
          <a:xfrm>
            <a:off x="1301750" y="4003675"/>
            <a:ext cx="3744913" cy="1017588"/>
          </a:xfrm>
          <a:custGeom>
            <a:avLst/>
            <a:gdLst>
              <a:gd name="T0" fmla="*/ 2147483647 w 2359"/>
              <a:gd name="T1" fmla="*/ 2147483647 h 641"/>
              <a:gd name="T2" fmla="*/ 2147483647 w 2359"/>
              <a:gd name="T3" fmla="*/ 2147483647 h 641"/>
              <a:gd name="T4" fmla="*/ 0 w 2359"/>
              <a:gd name="T5" fmla="*/ 0 h 641"/>
              <a:gd name="T6" fmla="*/ 2147483647 w 2359"/>
              <a:gd name="T7" fmla="*/ 2147483647 h 641"/>
              <a:gd name="T8" fmla="*/ 2147483647 w 2359"/>
              <a:gd name="T9" fmla="*/ 2147483647 h 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9" h="641">
                <a:moveTo>
                  <a:pt x="2359" y="609"/>
                </a:moveTo>
                <a:lnTo>
                  <a:pt x="1595" y="1"/>
                </a:lnTo>
                <a:lnTo>
                  <a:pt x="0" y="0"/>
                </a:lnTo>
                <a:lnTo>
                  <a:pt x="671" y="641"/>
                </a:lnTo>
                <a:lnTo>
                  <a:pt x="2359" y="609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386066" name="Text Box 18"/>
          <p:cNvSpPr txBox="1">
            <a:spLocks noChangeArrowheads="1"/>
          </p:cNvSpPr>
          <p:nvPr/>
        </p:nvSpPr>
        <p:spPr bwMode="auto">
          <a:xfrm>
            <a:off x="3705225" y="417512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386067" name="Line 19"/>
          <p:cNvSpPr>
            <a:spLocks noChangeShapeType="1"/>
          </p:cNvSpPr>
          <p:nvPr/>
        </p:nvSpPr>
        <p:spPr bwMode="auto">
          <a:xfrm>
            <a:off x="6153150" y="4175125"/>
            <a:ext cx="800100" cy="55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8" name="Line 20"/>
          <p:cNvSpPr>
            <a:spLocks noChangeShapeType="1"/>
          </p:cNvSpPr>
          <p:nvPr/>
        </p:nvSpPr>
        <p:spPr bwMode="auto">
          <a:xfrm>
            <a:off x="6153150" y="2784475"/>
            <a:ext cx="12636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69" name="Oval 21"/>
          <p:cNvSpPr>
            <a:spLocks noChangeArrowheads="1"/>
          </p:cNvSpPr>
          <p:nvPr/>
        </p:nvSpPr>
        <p:spPr bwMode="auto">
          <a:xfrm>
            <a:off x="6119813" y="27511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70" name="Rectangle 22"/>
          <p:cNvSpPr>
            <a:spLocks noChangeArrowheads="1"/>
          </p:cNvSpPr>
          <p:nvPr/>
        </p:nvSpPr>
        <p:spPr bwMode="auto">
          <a:xfrm>
            <a:off x="2790825" y="5026026"/>
            <a:ext cx="3316288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36.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bằng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386071" name="Freeform 23"/>
          <p:cNvSpPr>
            <a:spLocks/>
          </p:cNvSpPr>
          <p:nvPr/>
        </p:nvSpPr>
        <p:spPr bwMode="auto">
          <a:xfrm>
            <a:off x="1320800" y="3254375"/>
            <a:ext cx="3781425" cy="919163"/>
          </a:xfrm>
          <a:custGeom>
            <a:avLst/>
            <a:gdLst>
              <a:gd name="T0" fmla="*/ 2147483647 w 2382"/>
              <a:gd name="T1" fmla="*/ 0 h 579"/>
              <a:gd name="T2" fmla="*/ 0 w 2382"/>
              <a:gd name="T3" fmla="*/ 0 h 579"/>
              <a:gd name="T4" fmla="*/ 2147483647 w 2382"/>
              <a:gd name="T5" fmla="*/ 2147483647 h 579"/>
              <a:gd name="T6" fmla="*/ 2147483647 w 2382"/>
              <a:gd name="T7" fmla="*/ 2147483647 h 579"/>
              <a:gd name="T8" fmla="*/ 2147483647 w 2382"/>
              <a:gd name="T9" fmla="*/ 0 h 5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579">
                <a:moveTo>
                  <a:pt x="1588" y="0"/>
                </a:moveTo>
                <a:lnTo>
                  <a:pt x="0" y="0"/>
                </a:lnTo>
                <a:lnTo>
                  <a:pt x="654" y="579"/>
                </a:lnTo>
                <a:lnTo>
                  <a:pt x="2382" y="579"/>
                </a:lnTo>
                <a:lnTo>
                  <a:pt x="1588" y="0"/>
                </a:lnTo>
                <a:close/>
              </a:path>
            </a:pathLst>
          </a:custGeom>
          <a:gradFill rotWithShape="1">
            <a:gsLst>
              <a:gs pos="0">
                <a:srgbClr val="FFF643">
                  <a:alpha val="20000"/>
                </a:srgbClr>
              </a:gs>
              <a:gs pos="100000">
                <a:srgbClr val="FFF75E">
                  <a:alpha val="57001"/>
                </a:srgbClr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2" name="Text Box 24"/>
          <p:cNvSpPr txBox="1">
            <a:spLocks noChangeArrowheads="1"/>
          </p:cNvSpPr>
          <p:nvPr/>
        </p:nvSpPr>
        <p:spPr bwMode="auto">
          <a:xfrm>
            <a:off x="3549650" y="3754438"/>
            <a:ext cx="22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86073" name="Text Box 25"/>
          <p:cNvSpPr txBox="1">
            <a:spLocks noChangeArrowheads="1"/>
          </p:cNvSpPr>
          <p:nvPr/>
        </p:nvSpPr>
        <p:spPr bwMode="auto">
          <a:xfrm>
            <a:off x="1984375" y="29495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2</a:t>
            </a:r>
          </a:p>
        </p:txBody>
      </p:sp>
      <p:sp>
        <p:nvSpPr>
          <p:cNvPr id="386074" name="Text Box 26"/>
          <p:cNvSpPr txBox="1">
            <a:spLocks noChangeArrowheads="1"/>
          </p:cNvSpPr>
          <p:nvPr/>
        </p:nvSpPr>
        <p:spPr bwMode="auto">
          <a:xfrm>
            <a:off x="2187575" y="3475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endParaRPr lang="en-US" baseline="-25000"/>
          </a:p>
        </p:txBody>
      </p:sp>
      <p:sp>
        <p:nvSpPr>
          <p:cNvPr id="386075" name="Line 27"/>
          <p:cNvSpPr>
            <a:spLocks noChangeShapeType="1"/>
          </p:cNvSpPr>
          <p:nvPr/>
        </p:nvSpPr>
        <p:spPr bwMode="auto">
          <a:xfrm flipV="1">
            <a:off x="2787650" y="3246438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6" name="Line 28"/>
          <p:cNvSpPr>
            <a:spLocks noChangeShapeType="1"/>
          </p:cNvSpPr>
          <p:nvPr/>
        </p:nvSpPr>
        <p:spPr bwMode="auto">
          <a:xfrm>
            <a:off x="2787650" y="3257550"/>
            <a:ext cx="692150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7" name="Text Box 29"/>
          <p:cNvSpPr txBox="1">
            <a:spLocks noChangeArrowheads="1"/>
          </p:cNvSpPr>
          <p:nvPr/>
        </p:nvSpPr>
        <p:spPr bwMode="auto">
          <a:xfrm>
            <a:off x="2711450" y="29749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2</a:t>
            </a:r>
          </a:p>
        </p:txBody>
      </p:sp>
      <p:sp>
        <p:nvSpPr>
          <p:cNvPr id="386078" name="Line 30"/>
          <p:cNvSpPr>
            <a:spLocks noChangeShapeType="1"/>
          </p:cNvSpPr>
          <p:nvPr/>
        </p:nvSpPr>
        <p:spPr bwMode="auto">
          <a:xfrm>
            <a:off x="1319213" y="3257550"/>
            <a:ext cx="25019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79" name="Line 31"/>
          <p:cNvSpPr>
            <a:spLocks noChangeShapeType="1"/>
          </p:cNvSpPr>
          <p:nvPr/>
        </p:nvSpPr>
        <p:spPr bwMode="auto">
          <a:xfrm>
            <a:off x="2071688" y="3252788"/>
            <a:ext cx="384175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0" name="Line 32"/>
          <p:cNvSpPr>
            <a:spLocks noChangeShapeType="1"/>
          </p:cNvSpPr>
          <p:nvPr/>
        </p:nvSpPr>
        <p:spPr bwMode="auto">
          <a:xfrm flipV="1">
            <a:off x="2081213" y="3270250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1" name="Text Box 33"/>
          <p:cNvSpPr txBox="1">
            <a:spLocks noChangeArrowheads="1"/>
          </p:cNvSpPr>
          <p:nvPr/>
        </p:nvSpPr>
        <p:spPr bwMode="auto">
          <a:xfrm>
            <a:off x="4646613" y="3922713"/>
            <a:ext cx="1539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</a:t>
            </a:r>
            <a:endParaRPr lang="en-US" b="1" baseline="-25000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86082" name="Line 34"/>
          <p:cNvSpPr>
            <a:spLocks noChangeShapeType="1"/>
          </p:cNvSpPr>
          <p:nvPr/>
        </p:nvSpPr>
        <p:spPr bwMode="auto">
          <a:xfrm>
            <a:off x="2432050" y="3565525"/>
            <a:ext cx="1047750" cy="292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3" name="Line 35"/>
          <p:cNvSpPr>
            <a:spLocks noChangeShapeType="1"/>
          </p:cNvSpPr>
          <p:nvPr/>
        </p:nvSpPr>
        <p:spPr bwMode="auto">
          <a:xfrm>
            <a:off x="2089150" y="3260725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4" name="Oval 36"/>
          <p:cNvSpPr>
            <a:spLocks noChangeArrowheads="1"/>
          </p:cNvSpPr>
          <p:nvPr/>
        </p:nvSpPr>
        <p:spPr bwMode="auto">
          <a:xfrm>
            <a:off x="2039938" y="321468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5" name="Oval 37"/>
          <p:cNvSpPr>
            <a:spLocks noChangeArrowheads="1"/>
          </p:cNvSpPr>
          <p:nvPr/>
        </p:nvSpPr>
        <p:spPr bwMode="auto">
          <a:xfrm>
            <a:off x="2755900" y="32210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86" name="Line 38"/>
          <p:cNvSpPr>
            <a:spLocks noChangeShapeType="1"/>
          </p:cNvSpPr>
          <p:nvPr/>
        </p:nvSpPr>
        <p:spPr bwMode="auto">
          <a:xfrm flipV="1">
            <a:off x="3486150" y="3819525"/>
            <a:ext cx="0" cy="815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7" name="Text Box 39"/>
          <p:cNvSpPr txBox="1">
            <a:spLocks noChangeArrowheads="1"/>
          </p:cNvSpPr>
          <p:nvPr/>
        </p:nvSpPr>
        <p:spPr bwMode="auto">
          <a:xfrm>
            <a:off x="2395538" y="47005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P</a:t>
            </a:r>
            <a:r>
              <a:rPr lang="en-US" baseline="-25000">
                <a:cs typeface="Arial" charset="0"/>
              </a:rPr>
              <a:t>1</a:t>
            </a:r>
            <a:endParaRPr lang="el-GR" baseline="-25000">
              <a:cs typeface="Arial" charset="0"/>
            </a:endParaRPr>
          </a:p>
        </p:txBody>
      </p:sp>
      <p:sp>
        <p:nvSpPr>
          <p:cNvPr id="386088" name="Line 40"/>
          <p:cNvSpPr>
            <a:spLocks noChangeShapeType="1"/>
          </p:cNvSpPr>
          <p:nvPr/>
        </p:nvSpPr>
        <p:spPr bwMode="auto">
          <a:xfrm>
            <a:off x="2794000" y="3992563"/>
            <a:ext cx="731838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89" name="Text Box 41"/>
          <p:cNvSpPr txBox="1">
            <a:spLocks noChangeArrowheads="1"/>
          </p:cNvSpPr>
          <p:nvPr/>
        </p:nvSpPr>
        <p:spPr bwMode="auto">
          <a:xfrm>
            <a:off x="2244725" y="42926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</a:p>
        </p:txBody>
      </p:sp>
      <p:sp>
        <p:nvSpPr>
          <p:cNvPr id="386090" name="Line 42"/>
          <p:cNvSpPr>
            <a:spLocks noChangeShapeType="1"/>
          </p:cNvSpPr>
          <p:nvPr/>
        </p:nvSpPr>
        <p:spPr bwMode="auto">
          <a:xfrm>
            <a:off x="2087563" y="3992563"/>
            <a:ext cx="371475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1" name="Line 43"/>
          <p:cNvSpPr>
            <a:spLocks noChangeShapeType="1"/>
          </p:cNvSpPr>
          <p:nvPr/>
        </p:nvSpPr>
        <p:spPr bwMode="auto">
          <a:xfrm>
            <a:off x="2425700" y="4314825"/>
            <a:ext cx="1073150" cy="312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2" name="Line 44"/>
          <p:cNvSpPr>
            <a:spLocks noChangeShapeType="1"/>
          </p:cNvSpPr>
          <p:nvPr/>
        </p:nvSpPr>
        <p:spPr bwMode="auto">
          <a:xfrm flipV="1">
            <a:off x="2439988" y="3563938"/>
            <a:ext cx="6350" cy="74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3" name="Freeform 45"/>
          <p:cNvSpPr>
            <a:spLocks/>
          </p:cNvSpPr>
          <p:nvPr/>
        </p:nvSpPr>
        <p:spPr bwMode="auto">
          <a:xfrm>
            <a:off x="4475163" y="3851275"/>
            <a:ext cx="185737" cy="323850"/>
          </a:xfrm>
          <a:custGeom>
            <a:avLst/>
            <a:gdLst>
              <a:gd name="T0" fmla="*/ 2147483647 w 85"/>
              <a:gd name="T1" fmla="*/ 0 h 148"/>
              <a:gd name="T2" fmla="*/ 2147483647 w 85"/>
              <a:gd name="T3" fmla="*/ 2147483647 h 148"/>
              <a:gd name="T4" fmla="*/ 2147483647 w 85"/>
              <a:gd name="T5" fmla="*/ 2147483647 h 148"/>
              <a:gd name="T6" fmla="*/ 2147483647 w 85"/>
              <a:gd name="T7" fmla="*/ 2147483647 h 1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48">
                <a:moveTo>
                  <a:pt x="85" y="0"/>
                </a:moveTo>
                <a:cubicBezTo>
                  <a:pt x="65" y="10"/>
                  <a:pt x="46" y="21"/>
                  <a:pt x="33" y="36"/>
                </a:cubicBezTo>
                <a:cubicBezTo>
                  <a:pt x="20" y="51"/>
                  <a:pt x="14" y="73"/>
                  <a:pt x="9" y="92"/>
                </a:cubicBezTo>
                <a:cubicBezTo>
                  <a:pt x="4" y="111"/>
                  <a:pt x="0" y="111"/>
                  <a:pt x="1" y="148"/>
                </a:cubicBez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4" name="Text Box 46"/>
          <p:cNvSpPr txBox="1">
            <a:spLocks noChangeArrowheads="1"/>
          </p:cNvSpPr>
          <p:nvPr/>
        </p:nvSpPr>
        <p:spPr bwMode="auto">
          <a:xfrm>
            <a:off x="3698875" y="329088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endParaRPr lang="en-US" baseline="-25000"/>
          </a:p>
        </p:txBody>
      </p:sp>
      <p:sp>
        <p:nvSpPr>
          <p:cNvPr id="386095" name="Line 47"/>
          <p:cNvSpPr>
            <a:spLocks noChangeShapeType="1"/>
          </p:cNvSpPr>
          <p:nvPr/>
        </p:nvSpPr>
        <p:spPr bwMode="auto">
          <a:xfrm>
            <a:off x="3322638" y="3265488"/>
            <a:ext cx="2984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6" name="Line 48"/>
          <p:cNvSpPr>
            <a:spLocks noChangeShapeType="1"/>
          </p:cNvSpPr>
          <p:nvPr/>
        </p:nvSpPr>
        <p:spPr bwMode="auto">
          <a:xfrm flipV="1">
            <a:off x="3338513" y="3270250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097" name="Oval 49"/>
          <p:cNvSpPr>
            <a:spLocks noChangeArrowheads="1"/>
          </p:cNvSpPr>
          <p:nvPr/>
        </p:nvSpPr>
        <p:spPr bwMode="auto">
          <a:xfrm>
            <a:off x="3297238" y="3221038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098" name="Text Box 50"/>
          <p:cNvSpPr txBox="1">
            <a:spLocks noChangeArrowheads="1"/>
          </p:cNvSpPr>
          <p:nvPr/>
        </p:nvSpPr>
        <p:spPr bwMode="auto">
          <a:xfrm>
            <a:off x="3355975" y="463550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</a:t>
            </a:r>
            <a:r>
              <a:rPr lang="en-US" baseline="-25000"/>
              <a:t>1</a:t>
            </a:r>
          </a:p>
        </p:txBody>
      </p:sp>
      <p:sp>
        <p:nvSpPr>
          <p:cNvPr id="386099" name="Line 51"/>
          <p:cNvSpPr>
            <a:spLocks noChangeShapeType="1"/>
          </p:cNvSpPr>
          <p:nvPr/>
        </p:nvSpPr>
        <p:spPr bwMode="auto">
          <a:xfrm>
            <a:off x="3338513" y="3979863"/>
            <a:ext cx="288925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0" name="Line 52"/>
          <p:cNvSpPr>
            <a:spLocks noChangeShapeType="1"/>
          </p:cNvSpPr>
          <p:nvPr/>
        </p:nvSpPr>
        <p:spPr bwMode="auto">
          <a:xfrm flipV="1">
            <a:off x="3621088" y="3487738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1" name="Line 53"/>
          <p:cNvSpPr>
            <a:spLocks noChangeShapeType="1"/>
          </p:cNvSpPr>
          <p:nvPr/>
        </p:nvSpPr>
        <p:spPr bwMode="auto">
          <a:xfrm flipV="1">
            <a:off x="2432050" y="3495675"/>
            <a:ext cx="1200150" cy="63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2" name="Line 54"/>
          <p:cNvSpPr>
            <a:spLocks noChangeShapeType="1"/>
          </p:cNvSpPr>
          <p:nvPr/>
        </p:nvSpPr>
        <p:spPr bwMode="auto">
          <a:xfrm flipH="1">
            <a:off x="3486150" y="3489325"/>
            <a:ext cx="12700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3" name="Oval 55"/>
          <p:cNvSpPr>
            <a:spLocks noChangeArrowheads="1"/>
          </p:cNvSpPr>
          <p:nvPr/>
        </p:nvSpPr>
        <p:spPr bwMode="auto">
          <a:xfrm>
            <a:off x="2408238" y="35290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4" name="Oval 56"/>
          <p:cNvSpPr>
            <a:spLocks noChangeArrowheads="1"/>
          </p:cNvSpPr>
          <p:nvPr/>
        </p:nvSpPr>
        <p:spPr bwMode="auto">
          <a:xfrm>
            <a:off x="3589338" y="34591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5" name="Line 57"/>
          <p:cNvSpPr>
            <a:spLocks noChangeShapeType="1"/>
          </p:cNvSpPr>
          <p:nvPr/>
        </p:nvSpPr>
        <p:spPr bwMode="auto">
          <a:xfrm flipV="1">
            <a:off x="2438400" y="4238625"/>
            <a:ext cx="120015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6" name="Line 58"/>
          <p:cNvSpPr>
            <a:spLocks noChangeShapeType="1"/>
          </p:cNvSpPr>
          <p:nvPr/>
        </p:nvSpPr>
        <p:spPr bwMode="auto">
          <a:xfrm flipH="1">
            <a:off x="3505200" y="4244975"/>
            <a:ext cx="12065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07" name="Oval 59"/>
          <p:cNvSpPr>
            <a:spLocks noChangeArrowheads="1"/>
          </p:cNvSpPr>
          <p:nvPr/>
        </p:nvSpPr>
        <p:spPr bwMode="auto">
          <a:xfrm>
            <a:off x="3595688" y="42211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8" name="Oval 60"/>
          <p:cNvSpPr>
            <a:spLocks noChangeArrowheads="1"/>
          </p:cNvSpPr>
          <p:nvPr/>
        </p:nvSpPr>
        <p:spPr bwMode="auto">
          <a:xfrm>
            <a:off x="2408238" y="428466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09" name="Oval 61"/>
          <p:cNvSpPr>
            <a:spLocks noChangeArrowheads="1"/>
          </p:cNvSpPr>
          <p:nvPr/>
        </p:nvSpPr>
        <p:spPr bwMode="auto">
          <a:xfrm>
            <a:off x="3455988" y="45783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10" name="Oval 62"/>
          <p:cNvSpPr>
            <a:spLocks noChangeArrowheads="1"/>
          </p:cNvSpPr>
          <p:nvPr/>
        </p:nvSpPr>
        <p:spPr bwMode="auto">
          <a:xfrm>
            <a:off x="3460750" y="3806825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11" name="Text Box 63"/>
          <p:cNvSpPr txBox="1">
            <a:spLocks noChangeArrowheads="1"/>
          </p:cNvSpPr>
          <p:nvPr/>
        </p:nvSpPr>
        <p:spPr bwMode="auto">
          <a:xfrm>
            <a:off x="3321050" y="2949575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386112" name="Line 64"/>
          <p:cNvSpPr>
            <a:spLocks noChangeShapeType="1"/>
          </p:cNvSpPr>
          <p:nvPr/>
        </p:nvSpPr>
        <p:spPr bwMode="auto">
          <a:xfrm>
            <a:off x="2139950" y="3990975"/>
            <a:ext cx="16700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3" name="Line 65"/>
          <p:cNvSpPr>
            <a:spLocks noChangeShapeType="1"/>
          </p:cNvSpPr>
          <p:nvPr/>
        </p:nvSpPr>
        <p:spPr bwMode="auto">
          <a:xfrm>
            <a:off x="3829050" y="3254375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4" name="Text Box 66"/>
          <p:cNvSpPr txBox="1">
            <a:spLocks noChangeArrowheads="1"/>
          </p:cNvSpPr>
          <p:nvPr/>
        </p:nvSpPr>
        <p:spPr bwMode="auto">
          <a:xfrm>
            <a:off x="1544638" y="2951163"/>
            <a:ext cx="2984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86115" name="Text Box 67"/>
          <p:cNvSpPr txBox="1">
            <a:spLocks noChangeArrowheads="1"/>
          </p:cNvSpPr>
          <p:nvPr/>
        </p:nvSpPr>
        <p:spPr bwMode="auto">
          <a:xfrm>
            <a:off x="5424488" y="2500313"/>
            <a:ext cx="29845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n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α</a:t>
            </a:r>
          </a:p>
          <a:p>
            <a:pPr eaLnBrk="1" hangingPunct="1">
              <a:spcBef>
                <a:spcPct val="50000"/>
              </a:spcBef>
            </a:pPr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86116" name="Line 68"/>
          <p:cNvSpPr>
            <a:spLocks noChangeShapeType="1"/>
          </p:cNvSpPr>
          <p:nvPr/>
        </p:nvSpPr>
        <p:spPr bwMode="auto">
          <a:xfrm>
            <a:off x="7410450" y="2790825"/>
            <a:ext cx="0" cy="128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7" name="Line 69"/>
          <p:cNvSpPr>
            <a:spLocks noChangeShapeType="1"/>
          </p:cNvSpPr>
          <p:nvPr/>
        </p:nvSpPr>
        <p:spPr bwMode="auto">
          <a:xfrm flipV="1">
            <a:off x="6153150" y="4067175"/>
            <a:ext cx="1250950" cy="114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8" name="Line 70"/>
          <p:cNvSpPr>
            <a:spLocks noChangeShapeType="1"/>
          </p:cNvSpPr>
          <p:nvPr/>
        </p:nvSpPr>
        <p:spPr bwMode="auto">
          <a:xfrm flipH="1">
            <a:off x="6953250" y="4060825"/>
            <a:ext cx="463550" cy="679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119" name="Oval 71"/>
          <p:cNvSpPr>
            <a:spLocks noChangeArrowheads="1"/>
          </p:cNvSpPr>
          <p:nvPr/>
        </p:nvSpPr>
        <p:spPr bwMode="auto">
          <a:xfrm>
            <a:off x="6119813" y="41402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0" name="Oval 72"/>
          <p:cNvSpPr>
            <a:spLocks noChangeArrowheads="1"/>
          </p:cNvSpPr>
          <p:nvPr/>
        </p:nvSpPr>
        <p:spPr bwMode="auto">
          <a:xfrm>
            <a:off x="6904038" y="4686300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1" name="Oval 73"/>
          <p:cNvSpPr>
            <a:spLocks noChangeArrowheads="1"/>
          </p:cNvSpPr>
          <p:nvPr/>
        </p:nvSpPr>
        <p:spPr bwMode="auto">
          <a:xfrm>
            <a:off x="6923088" y="27511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2" name="Oval 74"/>
          <p:cNvSpPr>
            <a:spLocks noChangeArrowheads="1"/>
          </p:cNvSpPr>
          <p:nvPr/>
        </p:nvSpPr>
        <p:spPr bwMode="auto">
          <a:xfrm>
            <a:off x="7367588" y="403383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3" name="Oval 75"/>
          <p:cNvSpPr>
            <a:spLocks noChangeArrowheads="1"/>
          </p:cNvSpPr>
          <p:nvPr/>
        </p:nvSpPr>
        <p:spPr bwMode="auto">
          <a:xfrm>
            <a:off x="7380288" y="2757488"/>
            <a:ext cx="74612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124" name="Text Box 76"/>
          <p:cNvSpPr txBox="1">
            <a:spLocks noChangeArrowheads="1"/>
          </p:cNvSpPr>
          <p:nvPr/>
        </p:nvSpPr>
        <p:spPr bwMode="auto">
          <a:xfrm>
            <a:off x="7404100" y="2520950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386125" name="Text Box 77"/>
          <p:cNvSpPr txBox="1">
            <a:spLocks noChangeArrowheads="1"/>
          </p:cNvSpPr>
          <p:nvPr/>
        </p:nvSpPr>
        <p:spPr bwMode="auto">
          <a:xfrm>
            <a:off x="7437438" y="4110038"/>
            <a:ext cx="30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386130" name="Text Box 82"/>
          <p:cNvSpPr txBox="1">
            <a:spLocks noChangeArrowheads="1"/>
          </p:cNvSpPr>
          <p:nvPr/>
        </p:nvSpPr>
        <p:spPr bwMode="auto">
          <a:xfrm>
            <a:off x="7751763" y="2468563"/>
            <a:ext cx="277812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CC0000"/>
                </a:solidFill>
                <a:latin typeface="Times New Roman" pitchFamily="18" charset="0"/>
              </a:rPr>
              <a:t>α</a:t>
            </a:r>
            <a:r>
              <a:rPr lang="en-US" b="1" i="1" baseline="-2500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endParaRPr lang="en-US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681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"/>
                                        <p:tgtEl>
                                          <p:spTgt spid="3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2" grpId="0"/>
      <p:bldP spid="386053" grpId="0" animBg="1"/>
      <p:bldP spid="386054" grpId="0"/>
      <p:bldP spid="386055" grpId="0"/>
      <p:bldP spid="386056" grpId="0" animBg="1"/>
      <p:bldP spid="386057" grpId="0" animBg="1"/>
      <p:bldP spid="386058" grpId="0"/>
      <p:bldP spid="386059" grpId="0"/>
      <p:bldP spid="386060" grpId="0"/>
      <p:bldP spid="386061" grpId="0"/>
      <p:bldP spid="386062" grpId="0" animBg="1"/>
      <p:bldP spid="386063" grpId="0"/>
      <p:bldP spid="386064" grpId="0" animBg="1"/>
      <p:bldP spid="386065" grpId="0" animBg="1"/>
      <p:bldP spid="386066" grpId="0"/>
      <p:bldP spid="386067" grpId="0" animBg="1"/>
      <p:bldP spid="386068" grpId="0" animBg="1"/>
      <p:bldP spid="386069" grpId="0" animBg="1"/>
      <p:bldP spid="386070" grpId="0"/>
      <p:bldP spid="386071" grpId="0" animBg="1"/>
      <p:bldP spid="386072" grpId="0"/>
      <p:bldP spid="386073" grpId="0"/>
      <p:bldP spid="386074" grpId="0"/>
      <p:bldP spid="386075" grpId="0" animBg="1"/>
      <p:bldP spid="386076" grpId="0" animBg="1"/>
      <p:bldP spid="386077" grpId="0"/>
      <p:bldP spid="386078" grpId="0" animBg="1"/>
      <p:bldP spid="386079" grpId="0" animBg="1"/>
      <p:bldP spid="386080" grpId="0" animBg="1"/>
      <p:bldP spid="386081" grpId="0"/>
      <p:bldP spid="386082" grpId="0" animBg="1"/>
      <p:bldP spid="386083" grpId="0" animBg="1"/>
      <p:bldP spid="386084" grpId="0" animBg="1"/>
      <p:bldP spid="386085" grpId="0" animBg="1"/>
      <p:bldP spid="386086" grpId="0" animBg="1"/>
      <p:bldP spid="386087" grpId="0"/>
      <p:bldP spid="386088" grpId="0" animBg="1"/>
      <p:bldP spid="386089" grpId="0"/>
      <p:bldP spid="386090" grpId="0" animBg="1"/>
      <p:bldP spid="386091" grpId="0" animBg="1"/>
      <p:bldP spid="386092" grpId="0" animBg="1"/>
      <p:bldP spid="386093" grpId="0" animBg="1"/>
      <p:bldP spid="386094" grpId="0"/>
      <p:bldP spid="386095" grpId="0" animBg="1"/>
      <p:bldP spid="386096" grpId="0" animBg="1"/>
      <p:bldP spid="386097" grpId="0" animBg="1"/>
      <p:bldP spid="386098" grpId="0"/>
      <p:bldP spid="386099" grpId="0" animBg="1"/>
      <p:bldP spid="386100" grpId="0" animBg="1"/>
      <p:bldP spid="386101" grpId="0" animBg="1"/>
      <p:bldP spid="386102" grpId="0" animBg="1"/>
      <p:bldP spid="386103" grpId="0" animBg="1"/>
      <p:bldP spid="386104" grpId="0" animBg="1"/>
      <p:bldP spid="386105" grpId="0" animBg="1"/>
      <p:bldP spid="386106" grpId="0" animBg="1"/>
      <p:bldP spid="386107" grpId="0" animBg="1"/>
      <p:bldP spid="386108" grpId="0" animBg="1"/>
      <p:bldP spid="386109" grpId="0" animBg="1"/>
      <p:bldP spid="386110" grpId="0" animBg="1"/>
      <p:bldP spid="386111" grpId="0"/>
      <p:bldP spid="386112" grpId="0" animBg="1"/>
      <p:bldP spid="386113" grpId="0" animBg="1"/>
      <p:bldP spid="386114" grpId="0"/>
      <p:bldP spid="386115" grpId="0"/>
      <p:bldP spid="386116" grpId="0" animBg="1"/>
      <p:bldP spid="386117" grpId="0" animBg="1"/>
      <p:bldP spid="386118" grpId="0" animBg="1"/>
      <p:bldP spid="386119" grpId="0" animBg="1"/>
      <p:bldP spid="386120" grpId="0" animBg="1"/>
      <p:bldP spid="386121" grpId="0" animBg="1"/>
      <p:bldP spid="386122" grpId="0" animBg="1"/>
      <p:bldP spid="386123" grpId="0" animBg="1"/>
      <p:bldP spid="386124" grpId="0"/>
      <p:bldP spid="386125" grpId="0"/>
      <p:bldP spid="3861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6692</TotalTime>
  <Words>3473</Words>
  <Application>Microsoft Office PowerPoint</Application>
  <PresentationFormat>On-screen Show (4:3)</PresentationFormat>
  <Paragraphs>879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212</cp:revision>
  <dcterms:created xsi:type="dcterms:W3CDTF">2012-08-08T09:27:14Z</dcterms:created>
  <dcterms:modified xsi:type="dcterms:W3CDTF">2023-03-22T08:11:22Z</dcterms:modified>
</cp:coreProperties>
</file>