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82" r:id="rId3"/>
    <p:sldId id="383" r:id="rId4"/>
    <p:sldId id="384" r:id="rId5"/>
    <p:sldId id="385" r:id="rId6"/>
    <p:sldId id="258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8tXuiW18+BpCeLtkWhQ+hw==" hashData="6RcwRRMT2c0ndy79kbRfO+al8YuayxKj3+JkygmoQmyFCodsFXtJ89Y8TpLZPKe6836DoMly8tk2AhvLrCkxr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CEDC3-AB8C-4C87-8F92-07ED4D27E74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31E193-651B-4319-9622-5DA8C6859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74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13EF288-C77A-429E-9A0C-94CD35C26752}" type="slidenum">
              <a:rPr lang="en-US" smtClean="0"/>
              <a:pPr eaLnBrk="1" hangingPunct="1"/>
              <a:t>10</a:t>
            </a:fld>
            <a:endParaRPr lang="en-US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E161B62-448F-4DE0-AB4C-FEB293AD620F}" type="slidenum">
              <a:rPr lang="en-US" smtClean="0"/>
              <a:pPr eaLnBrk="1" hangingPunct="1"/>
              <a:t>11</a:t>
            </a:fld>
            <a:endParaRPr 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9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23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80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2DD6D-DCCE-4540-9D30-E60693ABE9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076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23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068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41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2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47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0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3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20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unguyensy@gmail.com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972849" y="2057400"/>
            <a:ext cx="7483475" cy="299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en-US" sz="2000" b="1" dirty="0">
              <a:solidFill>
                <a:srgbClr val="FF9900"/>
              </a:solidFill>
              <a:cs typeface="Arial" charset="0"/>
            </a:endParaRPr>
          </a:p>
          <a:p>
            <a:pPr algn="ctr"/>
            <a:r>
              <a:rPr lang="en-US" sz="54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BÀI GIẢNG           HÌNH HỌA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367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179388" y="1143000"/>
            <a:ext cx="4632325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endParaRPr lang="en-US" sz="20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endParaRPr lang="en-US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- Cho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P,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P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kỳ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- Qua A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a//s . A’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P.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* Ta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P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endParaRPr lang="en-US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endParaRPr lang="en-US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A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A’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P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</a:t>
            </a:r>
          </a:p>
          <a:p>
            <a:pPr marL="342900" indent="-342900">
              <a:spcBef>
                <a:spcPct val="20000"/>
              </a:spcBef>
            </a:pPr>
            <a:endParaRPr lang="en-US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28" name="Freeform 4"/>
          <p:cNvSpPr>
            <a:spLocks/>
          </p:cNvSpPr>
          <p:nvPr/>
        </p:nvSpPr>
        <p:spPr bwMode="auto">
          <a:xfrm>
            <a:off x="5257800" y="2819400"/>
            <a:ext cx="3733800" cy="1524000"/>
          </a:xfrm>
          <a:custGeom>
            <a:avLst/>
            <a:gdLst>
              <a:gd name="T0" fmla="*/ 2147483647 w 2208"/>
              <a:gd name="T1" fmla="*/ 0 h 912"/>
              <a:gd name="T2" fmla="*/ 2147483647 w 2208"/>
              <a:gd name="T3" fmla="*/ 0 h 912"/>
              <a:gd name="T4" fmla="*/ 2147483647 w 2208"/>
              <a:gd name="T5" fmla="*/ 2147483647 h 912"/>
              <a:gd name="T6" fmla="*/ 0 w 2208"/>
              <a:gd name="T7" fmla="*/ 2147483647 h 912"/>
              <a:gd name="T8" fmla="*/ 2147483647 w 2208"/>
              <a:gd name="T9" fmla="*/ 0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08" h="912">
                <a:moveTo>
                  <a:pt x="576" y="0"/>
                </a:moveTo>
                <a:lnTo>
                  <a:pt x="2208" y="0"/>
                </a:lnTo>
                <a:lnTo>
                  <a:pt x="1681" y="912"/>
                </a:lnTo>
                <a:lnTo>
                  <a:pt x="0" y="912"/>
                </a:lnTo>
                <a:lnTo>
                  <a:pt x="576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>
            <a:off x="6248400" y="914400"/>
            <a:ext cx="10668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Freeform 7"/>
          <p:cNvSpPr>
            <a:spLocks/>
          </p:cNvSpPr>
          <p:nvPr/>
        </p:nvSpPr>
        <p:spPr bwMode="auto">
          <a:xfrm>
            <a:off x="5410200" y="4111625"/>
            <a:ext cx="271463" cy="238125"/>
          </a:xfrm>
          <a:custGeom>
            <a:avLst/>
            <a:gdLst>
              <a:gd name="T0" fmla="*/ 0 w 171"/>
              <a:gd name="T1" fmla="*/ 2147483647 h 150"/>
              <a:gd name="T2" fmla="*/ 2147483647 w 171"/>
              <a:gd name="T3" fmla="*/ 2147483647 h 150"/>
              <a:gd name="T4" fmla="*/ 2147483647 w 171"/>
              <a:gd name="T5" fmla="*/ 2147483647 h 150"/>
              <a:gd name="T6" fmla="*/ 2147483647 w 171"/>
              <a:gd name="T7" fmla="*/ 2147483647 h 150"/>
              <a:gd name="T8" fmla="*/ 2147483647 w 171"/>
              <a:gd name="T9" fmla="*/ 2147483647 h 1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1" h="150">
                <a:moveTo>
                  <a:pt x="0" y="2"/>
                </a:moveTo>
                <a:cubicBezTo>
                  <a:pt x="14" y="3"/>
                  <a:pt x="60" y="0"/>
                  <a:pt x="84" y="6"/>
                </a:cubicBezTo>
                <a:cubicBezTo>
                  <a:pt x="108" y="12"/>
                  <a:pt x="130" y="24"/>
                  <a:pt x="144" y="38"/>
                </a:cubicBezTo>
                <a:cubicBezTo>
                  <a:pt x="158" y="52"/>
                  <a:pt x="165" y="71"/>
                  <a:pt x="168" y="90"/>
                </a:cubicBezTo>
                <a:cubicBezTo>
                  <a:pt x="171" y="109"/>
                  <a:pt x="162" y="138"/>
                  <a:pt x="160" y="1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3" name="Oval 9"/>
          <p:cNvSpPr>
            <a:spLocks noChangeArrowheads="1"/>
          </p:cNvSpPr>
          <p:nvPr/>
        </p:nvSpPr>
        <p:spPr bwMode="auto">
          <a:xfrm>
            <a:off x="7275513" y="3541713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Oval 10"/>
          <p:cNvSpPr>
            <a:spLocks noChangeArrowheads="1"/>
          </p:cNvSpPr>
          <p:nvPr/>
        </p:nvSpPr>
        <p:spPr bwMode="auto">
          <a:xfrm>
            <a:off x="6705600" y="213360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Text Box 11"/>
          <p:cNvSpPr txBox="1">
            <a:spLocks noChangeArrowheads="1"/>
          </p:cNvSpPr>
          <p:nvPr/>
        </p:nvSpPr>
        <p:spPr bwMode="auto">
          <a:xfrm>
            <a:off x="6858000" y="19050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0066"/>
                </a:solidFill>
                <a:cs typeface="Arial" charset="0"/>
              </a:rPr>
              <a:t>A</a:t>
            </a:r>
            <a:endParaRPr lang="el-GR" b="1" baseline="-25000" dirty="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7467600" y="33528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cs typeface="Arial" charset="0"/>
              </a:rPr>
              <a:t>A’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9226" name="Rectangle 13"/>
          <p:cNvSpPr>
            <a:spLocks noChangeArrowheads="1"/>
          </p:cNvSpPr>
          <p:nvPr/>
        </p:nvSpPr>
        <p:spPr bwMode="auto">
          <a:xfrm>
            <a:off x="5105400" y="4610100"/>
            <a:ext cx="4038599" cy="54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song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7" name="Text Box 14"/>
          <p:cNvSpPr txBox="1">
            <a:spLocks noChangeArrowheads="1"/>
          </p:cNvSpPr>
          <p:nvPr/>
        </p:nvSpPr>
        <p:spPr bwMode="auto">
          <a:xfrm>
            <a:off x="5624513" y="1692275"/>
            <a:ext cx="3444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0066"/>
                </a:solidFill>
                <a:cs typeface="Arial" charset="0"/>
              </a:rPr>
              <a:t>s</a:t>
            </a:r>
            <a:endParaRPr lang="el-GR" b="1" baseline="-25000" dirty="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9228" name="Text Box 15"/>
          <p:cNvSpPr txBox="1">
            <a:spLocks noChangeArrowheads="1"/>
          </p:cNvSpPr>
          <p:nvPr/>
        </p:nvSpPr>
        <p:spPr bwMode="auto">
          <a:xfrm>
            <a:off x="5431808" y="4082410"/>
            <a:ext cx="3714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</a:rPr>
              <a:t>P</a:t>
            </a:r>
            <a:endParaRPr lang="el-GR" b="1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52240" name="Line 16"/>
          <p:cNvSpPr>
            <a:spLocks noChangeShapeType="1"/>
          </p:cNvSpPr>
          <p:nvPr/>
        </p:nvSpPr>
        <p:spPr bwMode="auto">
          <a:xfrm>
            <a:off x="5592763" y="1346200"/>
            <a:ext cx="393700" cy="9826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6440488" y="998538"/>
            <a:ext cx="3460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0066"/>
                </a:solidFill>
                <a:cs typeface="Arial" charset="0"/>
              </a:rPr>
              <a:t>a</a:t>
            </a:r>
            <a:endParaRPr lang="el-GR" b="1" baseline="-25000" dirty="0">
              <a:solidFill>
                <a:srgbClr val="000066"/>
              </a:solidFill>
              <a:cs typeface="Arial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0183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3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3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3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3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8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0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522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522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 tmFilter="0, 0; .2, .5; .8, .5; 1, 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250" autoRev="1" fill="hold"/>
                                        <p:tgtEl>
                                          <p:spTgt spid="522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522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 tmFilter="0, 0; .2, .5; .8, .5; 1, 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250" autoRev="1" fill="hold"/>
                                        <p:tgtEl>
                                          <p:spTgt spid="522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 tmFilter="0, 0; .2, .5; .8, .5; 1, 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250" autoRev="1" fill="hold"/>
                                        <p:tgtEl>
                                          <p:spTgt spid="522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522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 animBg="1"/>
      <p:bldP spid="52228" grpId="1" animBg="1"/>
      <p:bldP spid="52228" grpId="2" animBg="1"/>
      <p:bldP spid="52228" grpId="3" animBg="1"/>
      <p:bldP spid="52229" grpId="0" animBg="1"/>
      <p:bldP spid="52229" grpId="1" animBg="1"/>
      <p:bldP spid="52233" grpId="0" animBg="1"/>
      <p:bldP spid="52233" grpId="1" animBg="1"/>
      <p:bldP spid="52233" grpId="2" animBg="1"/>
      <p:bldP spid="52233" grpId="3" animBg="1"/>
      <p:bldP spid="52233" grpId="4" animBg="1"/>
      <p:bldP spid="52236" grpId="0"/>
      <p:bldP spid="5224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reeform 4"/>
          <p:cNvSpPr>
            <a:spLocks/>
          </p:cNvSpPr>
          <p:nvPr/>
        </p:nvSpPr>
        <p:spPr bwMode="auto">
          <a:xfrm>
            <a:off x="5386388" y="2243138"/>
            <a:ext cx="3508375" cy="1322387"/>
          </a:xfrm>
          <a:custGeom>
            <a:avLst/>
            <a:gdLst>
              <a:gd name="T0" fmla="*/ 2147483647 w 2208"/>
              <a:gd name="T1" fmla="*/ 0 h 912"/>
              <a:gd name="T2" fmla="*/ 2147483647 w 2208"/>
              <a:gd name="T3" fmla="*/ 0 h 912"/>
              <a:gd name="T4" fmla="*/ 2147483647 w 2208"/>
              <a:gd name="T5" fmla="*/ 2147483647 h 912"/>
              <a:gd name="T6" fmla="*/ 0 w 2208"/>
              <a:gd name="T7" fmla="*/ 2147483647 h 912"/>
              <a:gd name="T8" fmla="*/ 2147483647 w 2208"/>
              <a:gd name="T9" fmla="*/ 0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08" h="912">
                <a:moveTo>
                  <a:pt x="576" y="0"/>
                </a:moveTo>
                <a:lnTo>
                  <a:pt x="2208" y="0"/>
                </a:lnTo>
                <a:lnTo>
                  <a:pt x="1681" y="912"/>
                </a:lnTo>
                <a:lnTo>
                  <a:pt x="0" y="912"/>
                </a:lnTo>
                <a:lnTo>
                  <a:pt x="576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53253" name="Line 5"/>
          <p:cNvSpPr>
            <a:spLocks noChangeShapeType="1"/>
          </p:cNvSpPr>
          <p:nvPr/>
        </p:nvSpPr>
        <p:spPr bwMode="auto">
          <a:xfrm>
            <a:off x="6919912" y="985838"/>
            <a:ext cx="738188" cy="195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" name="Freeform 6"/>
          <p:cNvSpPr>
            <a:spLocks/>
          </p:cNvSpPr>
          <p:nvPr/>
        </p:nvSpPr>
        <p:spPr bwMode="auto">
          <a:xfrm>
            <a:off x="5538788" y="3333750"/>
            <a:ext cx="271462" cy="238125"/>
          </a:xfrm>
          <a:custGeom>
            <a:avLst/>
            <a:gdLst>
              <a:gd name="T0" fmla="*/ 0 w 171"/>
              <a:gd name="T1" fmla="*/ 2147483647 h 150"/>
              <a:gd name="T2" fmla="*/ 2147483647 w 171"/>
              <a:gd name="T3" fmla="*/ 2147483647 h 150"/>
              <a:gd name="T4" fmla="*/ 2147483647 w 171"/>
              <a:gd name="T5" fmla="*/ 2147483647 h 150"/>
              <a:gd name="T6" fmla="*/ 2147483647 w 171"/>
              <a:gd name="T7" fmla="*/ 2147483647 h 150"/>
              <a:gd name="T8" fmla="*/ 2147483647 w 171"/>
              <a:gd name="T9" fmla="*/ 2147483647 h 1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1" h="150">
                <a:moveTo>
                  <a:pt x="0" y="2"/>
                </a:moveTo>
                <a:cubicBezTo>
                  <a:pt x="14" y="3"/>
                  <a:pt x="60" y="0"/>
                  <a:pt x="84" y="6"/>
                </a:cubicBezTo>
                <a:cubicBezTo>
                  <a:pt x="108" y="12"/>
                  <a:pt x="130" y="24"/>
                  <a:pt x="144" y="38"/>
                </a:cubicBezTo>
                <a:cubicBezTo>
                  <a:pt x="158" y="52"/>
                  <a:pt x="165" y="71"/>
                  <a:pt x="168" y="90"/>
                </a:cubicBezTo>
                <a:cubicBezTo>
                  <a:pt x="171" y="109"/>
                  <a:pt x="162" y="138"/>
                  <a:pt x="160" y="1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5848350" y="199548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A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6042025" y="283368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A’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0247" name="Rectangle 9"/>
          <p:cNvSpPr>
            <a:spLocks noChangeArrowheads="1"/>
          </p:cNvSpPr>
          <p:nvPr/>
        </p:nvSpPr>
        <p:spPr bwMode="auto">
          <a:xfrm>
            <a:off x="4897437" y="6534150"/>
            <a:ext cx="439896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song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8" name="Text Box 10"/>
          <p:cNvSpPr txBox="1">
            <a:spLocks noChangeArrowheads="1"/>
          </p:cNvSpPr>
          <p:nvPr/>
        </p:nvSpPr>
        <p:spPr bwMode="auto">
          <a:xfrm>
            <a:off x="8291513" y="128746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s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 flipV="1">
            <a:off x="5813425" y="1466850"/>
            <a:ext cx="549275" cy="14747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 flipH="1">
            <a:off x="6350000" y="2947988"/>
            <a:ext cx="13081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1" name="Oval 13"/>
          <p:cNvSpPr>
            <a:spLocks noChangeArrowheads="1"/>
          </p:cNvSpPr>
          <p:nvPr/>
        </p:nvSpPr>
        <p:spPr bwMode="auto">
          <a:xfrm>
            <a:off x="7620000" y="2916238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53262" name="Oval 14"/>
          <p:cNvSpPr>
            <a:spLocks noChangeArrowheads="1"/>
          </p:cNvSpPr>
          <p:nvPr/>
        </p:nvSpPr>
        <p:spPr bwMode="auto">
          <a:xfrm>
            <a:off x="6337300" y="2903538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0253" name="Line 15"/>
          <p:cNvSpPr>
            <a:spLocks noChangeShapeType="1"/>
          </p:cNvSpPr>
          <p:nvPr/>
        </p:nvSpPr>
        <p:spPr bwMode="auto">
          <a:xfrm flipH="1">
            <a:off x="6035675" y="1447800"/>
            <a:ext cx="1057275" cy="614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4" name="Oval 16"/>
          <p:cNvSpPr>
            <a:spLocks noChangeArrowheads="1"/>
          </p:cNvSpPr>
          <p:nvPr/>
        </p:nvSpPr>
        <p:spPr bwMode="auto">
          <a:xfrm>
            <a:off x="6007100" y="2027238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0255" name="Oval 17"/>
          <p:cNvSpPr>
            <a:spLocks noChangeArrowheads="1"/>
          </p:cNvSpPr>
          <p:nvPr/>
        </p:nvSpPr>
        <p:spPr bwMode="auto">
          <a:xfrm>
            <a:off x="7061200" y="1404938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7696200" y="283368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B’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0257" name="Text Box 19"/>
          <p:cNvSpPr txBox="1">
            <a:spLocks noChangeArrowheads="1"/>
          </p:cNvSpPr>
          <p:nvPr/>
        </p:nvSpPr>
        <p:spPr bwMode="auto">
          <a:xfrm>
            <a:off x="7169150" y="13287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B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53277" name="Rectangle 29"/>
          <p:cNvSpPr>
            <a:spLocks noChangeArrowheads="1"/>
          </p:cNvSpPr>
          <p:nvPr/>
        </p:nvSpPr>
        <p:spPr bwMode="auto">
          <a:xfrm>
            <a:off x="-38101" y="990600"/>
            <a:ext cx="4929189" cy="587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- Phép chiếu song song bảo tồn tỷ số đơn của 3 điểm thẳng hàng.</a:t>
            </a:r>
            <a:endParaRPr lang="en-US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Nếu 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M’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A’B’ thì:</a:t>
            </a:r>
            <a:endParaRPr lang="en-US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42900" indent="-342900">
              <a:spcBef>
                <a:spcPct val="20000"/>
              </a:spcBef>
            </a:pPr>
            <a:r>
              <a:rPr lang="en-US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42900" indent="-342900">
              <a:spcBef>
                <a:spcPct val="20000"/>
              </a:spcBef>
            </a:pPr>
            <a:r>
              <a:rPr lang="en-US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- Phép chiếu song song bảo tồn tính chất song song của 2 đường thẳng song song.</a:t>
            </a:r>
          </a:p>
          <a:p>
            <a:pPr marL="342900" indent="-342900">
              <a:spcBef>
                <a:spcPct val="20000"/>
              </a:spcBef>
            </a:pPr>
            <a:r>
              <a:rPr lang="en-US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42900" indent="-342900">
              <a:spcBef>
                <a:spcPct val="20000"/>
              </a:spcBef>
            </a:pPr>
            <a:r>
              <a:rPr lang="en-US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Nếu MN//QP thì:</a:t>
            </a:r>
          </a:p>
          <a:p>
            <a:pPr marL="342900" indent="-342900">
              <a:spcBef>
                <a:spcPct val="20000"/>
              </a:spcBef>
            </a:pPr>
            <a:endParaRPr lang="en-US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7" name="Text Box 60"/>
          <p:cNvSpPr txBox="1">
            <a:spLocks noChangeArrowheads="1"/>
          </p:cNvSpPr>
          <p:nvPr/>
        </p:nvSpPr>
        <p:spPr bwMode="auto">
          <a:xfrm>
            <a:off x="4819650" y="12176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cs typeface="Arial" charset="0"/>
              </a:rPr>
              <a:t>a)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10268" name="Text Box 61"/>
          <p:cNvSpPr txBox="1">
            <a:spLocks noChangeArrowheads="1"/>
          </p:cNvSpPr>
          <p:nvPr/>
        </p:nvSpPr>
        <p:spPr bwMode="auto">
          <a:xfrm>
            <a:off x="4891088" y="371316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cs typeface="Arial" charset="0"/>
              </a:rPr>
              <a:t>b)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10269" name="Text Box 78"/>
          <p:cNvSpPr txBox="1">
            <a:spLocks noChangeArrowheads="1"/>
          </p:cNvSpPr>
          <p:nvPr/>
        </p:nvSpPr>
        <p:spPr bwMode="auto">
          <a:xfrm>
            <a:off x="5540992" y="3320410"/>
            <a:ext cx="3698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</a:rPr>
              <a:t>P</a:t>
            </a:r>
            <a:endParaRPr lang="el-GR" b="1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10270" name="Line 80"/>
          <p:cNvSpPr>
            <a:spLocks noChangeShapeType="1"/>
          </p:cNvSpPr>
          <p:nvPr/>
        </p:nvSpPr>
        <p:spPr bwMode="auto">
          <a:xfrm>
            <a:off x="7975600" y="857250"/>
            <a:ext cx="482600" cy="127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329" name="Line 81"/>
          <p:cNvSpPr>
            <a:spLocks noChangeShapeType="1"/>
          </p:cNvSpPr>
          <p:nvPr/>
        </p:nvSpPr>
        <p:spPr bwMode="auto">
          <a:xfrm>
            <a:off x="6513512" y="1157288"/>
            <a:ext cx="687388" cy="180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330" name="Oval 82"/>
          <p:cNvSpPr>
            <a:spLocks noChangeArrowheads="1"/>
          </p:cNvSpPr>
          <p:nvPr/>
        </p:nvSpPr>
        <p:spPr bwMode="auto">
          <a:xfrm>
            <a:off x="6673850" y="1627188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53331" name="Oval 83"/>
          <p:cNvSpPr>
            <a:spLocks noChangeArrowheads="1"/>
          </p:cNvSpPr>
          <p:nvPr/>
        </p:nvSpPr>
        <p:spPr bwMode="auto">
          <a:xfrm>
            <a:off x="7156450" y="2903538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53332" name="Text Box 84"/>
          <p:cNvSpPr txBox="1">
            <a:spLocks noChangeArrowheads="1"/>
          </p:cNvSpPr>
          <p:nvPr/>
        </p:nvSpPr>
        <p:spPr bwMode="auto">
          <a:xfrm>
            <a:off x="6413500" y="14049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M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53333" name="Text Box 85"/>
          <p:cNvSpPr txBox="1">
            <a:spLocks noChangeArrowheads="1"/>
          </p:cNvSpPr>
          <p:nvPr/>
        </p:nvSpPr>
        <p:spPr bwMode="auto">
          <a:xfrm>
            <a:off x="7073900" y="29543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M’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0276" name="Freeform 118"/>
          <p:cNvSpPr>
            <a:spLocks/>
          </p:cNvSpPr>
          <p:nvPr/>
        </p:nvSpPr>
        <p:spPr bwMode="auto">
          <a:xfrm>
            <a:off x="4926013" y="5037138"/>
            <a:ext cx="4046537" cy="1409700"/>
          </a:xfrm>
          <a:custGeom>
            <a:avLst/>
            <a:gdLst>
              <a:gd name="T0" fmla="*/ 2147483647 w 2208"/>
              <a:gd name="T1" fmla="*/ 0 h 912"/>
              <a:gd name="T2" fmla="*/ 2147483647 w 2208"/>
              <a:gd name="T3" fmla="*/ 0 h 912"/>
              <a:gd name="T4" fmla="*/ 2147483647 w 2208"/>
              <a:gd name="T5" fmla="*/ 2147483647 h 912"/>
              <a:gd name="T6" fmla="*/ 0 w 2208"/>
              <a:gd name="T7" fmla="*/ 2147483647 h 912"/>
              <a:gd name="T8" fmla="*/ 2147483647 w 2208"/>
              <a:gd name="T9" fmla="*/ 0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08" h="912">
                <a:moveTo>
                  <a:pt x="576" y="0"/>
                </a:moveTo>
                <a:lnTo>
                  <a:pt x="2208" y="0"/>
                </a:lnTo>
                <a:lnTo>
                  <a:pt x="1681" y="912"/>
                </a:lnTo>
                <a:lnTo>
                  <a:pt x="0" y="912"/>
                </a:lnTo>
                <a:lnTo>
                  <a:pt x="576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0277" name="Freeform 120"/>
          <p:cNvSpPr>
            <a:spLocks/>
          </p:cNvSpPr>
          <p:nvPr/>
        </p:nvSpPr>
        <p:spPr bwMode="auto">
          <a:xfrm>
            <a:off x="5080000" y="6216650"/>
            <a:ext cx="271463" cy="238125"/>
          </a:xfrm>
          <a:custGeom>
            <a:avLst/>
            <a:gdLst>
              <a:gd name="T0" fmla="*/ 0 w 171"/>
              <a:gd name="T1" fmla="*/ 2147483647 h 150"/>
              <a:gd name="T2" fmla="*/ 2147483647 w 171"/>
              <a:gd name="T3" fmla="*/ 2147483647 h 150"/>
              <a:gd name="T4" fmla="*/ 2147483647 w 171"/>
              <a:gd name="T5" fmla="*/ 2147483647 h 150"/>
              <a:gd name="T6" fmla="*/ 2147483647 w 171"/>
              <a:gd name="T7" fmla="*/ 2147483647 h 150"/>
              <a:gd name="T8" fmla="*/ 2147483647 w 171"/>
              <a:gd name="T9" fmla="*/ 2147483647 h 1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1" h="150">
                <a:moveTo>
                  <a:pt x="0" y="2"/>
                </a:moveTo>
                <a:cubicBezTo>
                  <a:pt x="14" y="3"/>
                  <a:pt x="60" y="0"/>
                  <a:pt x="84" y="6"/>
                </a:cubicBezTo>
                <a:cubicBezTo>
                  <a:pt x="108" y="12"/>
                  <a:pt x="130" y="24"/>
                  <a:pt x="144" y="38"/>
                </a:cubicBezTo>
                <a:cubicBezTo>
                  <a:pt x="158" y="52"/>
                  <a:pt x="165" y="71"/>
                  <a:pt x="168" y="90"/>
                </a:cubicBezTo>
                <a:cubicBezTo>
                  <a:pt x="171" y="109"/>
                  <a:pt x="162" y="138"/>
                  <a:pt x="160" y="1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8" name="Text Box 121"/>
          <p:cNvSpPr txBox="1">
            <a:spLocks noChangeArrowheads="1"/>
          </p:cNvSpPr>
          <p:nvPr/>
        </p:nvSpPr>
        <p:spPr bwMode="auto">
          <a:xfrm>
            <a:off x="5724525" y="4611914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M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0279" name="Text Box 123"/>
          <p:cNvSpPr txBox="1">
            <a:spLocks noChangeArrowheads="1"/>
          </p:cNvSpPr>
          <p:nvPr/>
        </p:nvSpPr>
        <p:spPr bwMode="auto">
          <a:xfrm>
            <a:off x="8642350" y="3895725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s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53372" name="Line 124"/>
          <p:cNvSpPr>
            <a:spLocks noChangeShapeType="1"/>
          </p:cNvSpPr>
          <p:nvPr/>
        </p:nvSpPr>
        <p:spPr bwMode="auto">
          <a:xfrm flipH="1" flipV="1">
            <a:off x="5810250" y="4083276"/>
            <a:ext cx="549275" cy="14747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373" name="Line 125"/>
          <p:cNvSpPr>
            <a:spLocks noChangeShapeType="1"/>
          </p:cNvSpPr>
          <p:nvPr/>
        </p:nvSpPr>
        <p:spPr bwMode="auto">
          <a:xfrm flipH="1">
            <a:off x="6346825" y="5177064"/>
            <a:ext cx="863600" cy="3889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375" name="Oval 127"/>
          <p:cNvSpPr>
            <a:spLocks noChangeArrowheads="1"/>
          </p:cNvSpPr>
          <p:nvPr/>
        </p:nvSpPr>
        <p:spPr bwMode="auto">
          <a:xfrm>
            <a:off x="6334125" y="5519964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0283" name="Line 128"/>
          <p:cNvSpPr>
            <a:spLocks noChangeShapeType="1"/>
          </p:cNvSpPr>
          <p:nvPr/>
        </p:nvSpPr>
        <p:spPr bwMode="auto">
          <a:xfrm flipH="1">
            <a:off x="6030912" y="4038826"/>
            <a:ext cx="741363" cy="639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4" name="Oval 129"/>
          <p:cNvSpPr>
            <a:spLocks noChangeArrowheads="1"/>
          </p:cNvSpPr>
          <p:nvPr/>
        </p:nvSpPr>
        <p:spPr bwMode="auto">
          <a:xfrm>
            <a:off x="6003925" y="4643664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53379" name="Text Box 131"/>
          <p:cNvSpPr txBox="1">
            <a:spLocks noChangeArrowheads="1"/>
          </p:cNvSpPr>
          <p:nvPr/>
        </p:nvSpPr>
        <p:spPr bwMode="auto">
          <a:xfrm>
            <a:off x="7218362" y="5210401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N’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0286" name="Text Box 132"/>
          <p:cNvSpPr txBox="1">
            <a:spLocks noChangeArrowheads="1"/>
          </p:cNvSpPr>
          <p:nvPr/>
        </p:nvSpPr>
        <p:spPr bwMode="auto">
          <a:xfrm>
            <a:off x="6829425" y="3773714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N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0287" name="Text Box 138"/>
          <p:cNvSpPr txBox="1">
            <a:spLocks noChangeArrowheads="1"/>
          </p:cNvSpPr>
          <p:nvPr/>
        </p:nvSpPr>
        <p:spPr bwMode="auto">
          <a:xfrm>
            <a:off x="7242175" y="3757839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Q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53387" name="Text Box 139"/>
          <p:cNvSpPr txBox="1">
            <a:spLocks noChangeArrowheads="1"/>
          </p:cNvSpPr>
          <p:nvPr/>
        </p:nvSpPr>
        <p:spPr bwMode="auto">
          <a:xfrm>
            <a:off x="6553200" y="6049962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P’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53388" name="Text Box 140"/>
          <p:cNvSpPr txBox="1">
            <a:spLocks noChangeArrowheads="1"/>
          </p:cNvSpPr>
          <p:nvPr/>
        </p:nvSpPr>
        <p:spPr bwMode="auto">
          <a:xfrm>
            <a:off x="7785100" y="5570764"/>
            <a:ext cx="6731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Q’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0290" name="Text Box 143"/>
          <p:cNvSpPr txBox="1">
            <a:spLocks noChangeArrowheads="1"/>
          </p:cNvSpPr>
          <p:nvPr/>
        </p:nvSpPr>
        <p:spPr bwMode="auto">
          <a:xfrm>
            <a:off x="5105400" y="6190874"/>
            <a:ext cx="3698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</a:rPr>
              <a:t>P</a:t>
            </a:r>
            <a:endParaRPr lang="el-GR" b="1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10291" name="Line 144"/>
          <p:cNvSpPr>
            <a:spLocks noChangeShapeType="1"/>
          </p:cNvSpPr>
          <p:nvPr/>
        </p:nvSpPr>
        <p:spPr bwMode="auto">
          <a:xfrm>
            <a:off x="8380413" y="3629025"/>
            <a:ext cx="419100" cy="1135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393" name="Line 145"/>
          <p:cNvSpPr>
            <a:spLocks noChangeShapeType="1"/>
          </p:cNvSpPr>
          <p:nvPr/>
        </p:nvSpPr>
        <p:spPr bwMode="auto">
          <a:xfrm>
            <a:off x="6645275" y="3672114"/>
            <a:ext cx="577850" cy="1530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3" name="Oval 146"/>
          <p:cNvSpPr>
            <a:spLocks noChangeArrowheads="1"/>
          </p:cNvSpPr>
          <p:nvPr/>
        </p:nvSpPr>
        <p:spPr bwMode="auto">
          <a:xfrm>
            <a:off x="6746875" y="4002314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53397" name="Text Box 149"/>
          <p:cNvSpPr txBox="1">
            <a:spLocks noChangeArrowheads="1"/>
          </p:cNvSpPr>
          <p:nvPr/>
        </p:nvSpPr>
        <p:spPr bwMode="auto">
          <a:xfrm>
            <a:off x="5959475" y="5437414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M’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10295" name="Text Box 154"/>
          <p:cNvSpPr txBox="1">
            <a:spLocks noChangeArrowheads="1"/>
          </p:cNvSpPr>
          <p:nvPr/>
        </p:nvSpPr>
        <p:spPr bwMode="auto">
          <a:xfrm>
            <a:off x="6372225" y="4619851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P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53403" name="Line 155"/>
          <p:cNvSpPr>
            <a:spLocks noChangeShapeType="1"/>
          </p:cNvSpPr>
          <p:nvPr/>
        </p:nvSpPr>
        <p:spPr bwMode="auto">
          <a:xfrm flipH="1" flipV="1">
            <a:off x="6257925" y="4611914"/>
            <a:ext cx="528637" cy="1385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404" name="Line 156"/>
          <p:cNvSpPr>
            <a:spLocks noChangeShapeType="1"/>
          </p:cNvSpPr>
          <p:nvPr/>
        </p:nvSpPr>
        <p:spPr bwMode="auto">
          <a:xfrm flipH="1">
            <a:off x="6773862" y="5534251"/>
            <a:ext cx="1117600" cy="477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405" name="Oval 157"/>
          <p:cNvSpPr>
            <a:spLocks noChangeArrowheads="1"/>
          </p:cNvSpPr>
          <p:nvPr/>
        </p:nvSpPr>
        <p:spPr bwMode="auto">
          <a:xfrm>
            <a:off x="6743700" y="5945414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0299" name="Line 158"/>
          <p:cNvSpPr>
            <a:spLocks noChangeShapeType="1"/>
          </p:cNvSpPr>
          <p:nvPr/>
        </p:nvSpPr>
        <p:spPr bwMode="auto">
          <a:xfrm flipH="1">
            <a:off x="6361112" y="4095976"/>
            <a:ext cx="995363" cy="8620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0" name="Oval 159"/>
          <p:cNvSpPr>
            <a:spLocks noChangeArrowheads="1"/>
          </p:cNvSpPr>
          <p:nvPr/>
        </p:nvSpPr>
        <p:spPr bwMode="auto">
          <a:xfrm>
            <a:off x="6353175" y="4904014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53409" name="Line 161"/>
          <p:cNvSpPr>
            <a:spLocks noChangeShapeType="1"/>
          </p:cNvSpPr>
          <p:nvPr/>
        </p:nvSpPr>
        <p:spPr bwMode="auto">
          <a:xfrm>
            <a:off x="7331075" y="4010251"/>
            <a:ext cx="579437" cy="1530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2" name="Oval 162"/>
          <p:cNvSpPr>
            <a:spLocks noChangeArrowheads="1"/>
          </p:cNvSpPr>
          <p:nvPr/>
        </p:nvSpPr>
        <p:spPr bwMode="auto">
          <a:xfrm>
            <a:off x="7318375" y="4046764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53411" name="Oval 163"/>
          <p:cNvSpPr>
            <a:spLocks noChangeArrowheads="1"/>
          </p:cNvSpPr>
          <p:nvPr/>
        </p:nvSpPr>
        <p:spPr bwMode="auto">
          <a:xfrm>
            <a:off x="7172325" y="5145314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53412" name="Oval 164"/>
          <p:cNvSpPr>
            <a:spLocks noChangeArrowheads="1"/>
          </p:cNvSpPr>
          <p:nvPr/>
        </p:nvSpPr>
        <p:spPr bwMode="auto">
          <a:xfrm>
            <a:off x="7866062" y="5489801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graphicFrame>
        <p:nvGraphicFramePr>
          <p:cNvPr id="53426" name="Object 178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33780731"/>
              </p:ext>
            </p:extLst>
          </p:nvPr>
        </p:nvGraphicFramePr>
        <p:xfrm>
          <a:off x="2405063" y="4541837"/>
          <a:ext cx="1295400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" name="Equation" r:id="rId4" imgW="838200" imgH="660400" progId="Equation.3">
                  <p:embed/>
                </p:oleObj>
              </mc:Choice>
              <mc:Fallback>
                <p:oleObj name="Equation" r:id="rId4" imgW="838200" imgH="660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5063" y="4541837"/>
                        <a:ext cx="1295400" cy="102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434" name="Object 186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69993582"/>
              </p:ext>
            </p:extLst>
          </p:nvPr>
        </p:nvGraphicFramePr>
        <p:xfrm>
          <a:off x="2057400" y="2364127"/>
          <a:ext cx="1268412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" name="Equation" r:id="rId6" imgW="774364" imgH="393529" progId="Equation.3">
                  <p:embed/>
                </p:oleObj>
              </mc:Choice>
              <mc:Fallback>
                <p:oleObj name="Equation" r:id="rId6" imgW="77436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364127"/>
                        <a:ext cx="1268412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2" name="Picture 8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2557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5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53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53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500"/>
                                        <p:tgtEl>
                                          <p:spTgt spid="53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1" dur="500"/>
                                        <p:tgtEl>
                                          <p:spTgt spid="53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500"/>
                                        <p:tgtEl>
                                          <p:spTgt spid="53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1" dur="500"/>
                                        <p:tgtEl>
                                          <p:spTgt spid="53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7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3" grpId="0" animBg="1"/>
      <p:bldP spid="53256" grpId="0"/>
      <p:bldP spid="53259" grpId="0" animBg="1"/>
      <p:bldP spid="53260" grpId="0" animBg="1"/>
      <p:bldP spid="53261" grpId="0" animBg="1"/>
      <p:bldP spid="53262" grpId="0" animBg="1"/>
      <p:bldP spid="53266" grpId="0"/>
      <p:bldP spid="53329" grpId="0" animBg="1"/>
      <p:bldP spid="53331" grpId="0" animBg="1"/>
      <p:bldP spid="53333" grpId="0"/>
      <p:bldP spid="53372" grpId="0" animBg="1"/>
      <p:bldP spid="53373" grpId="0" animBg="1"/>
      <p:bldP spid="53375" grpId="0" animBg="1"/>
      <p:bldP spid="53379" grpId="0"/>
      <p:bldP spid="53387" grpId="0"/>
      <p:bldP spid="53388" grpId="0"/>
      <p:bldP spid="53393" grpId="0" animBg="1"/>
      <p:bldP spid="53397" grpId="0"/>
      <p:bldP spid="53403" grpId="0" animBg="1"/>
      <p:bldP spid="53404" grpId="0" animBg="1"/>
      <p:bldP spid="53405" grpId="0" animBg="1"/>
      <p:bldP spid="53409" grpId="0" animBg="1"/>
      <p:bldP spid="53411" grpId="0" animBg="1"/>
      <p:bldP spid="534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134938" y="1339850"/>
            <a:ext cx="4905375" cy="53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endParaRPr lang="en-US" sz="20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Freeform 4"/>
          <p:cNvSpPr>
            <a:spLocks/>
          </p:cNvSpPr>
          <p:nvPr/>
        </p:nvSpPr>
        <p:spPr bwMode="auto">
          <a:xfrm>
            <a:off x="5789613" y="2478088"/>
            <a:ext cx="2844800" cy="1096962"/>
          </a:xfrm>
          <a:custGeom>
            <a:avLst/>
            <a:gdLst>
              <a:gd name="T0" fmla="*/ 2147483647 w 2208"/>
              <a:gd name="T1" fmla="*/ 0 h 912"/>
              <a:gd name="T2" fmla="*/ 2147483647 w 2208"/>
              <a:gd name="T3" fmla="*/ 0 h 912"/>
              <a:gd name="T4" fmla="*/ 2147483647 w 2208"/>
              <a:gd name="T5" fmla="*/ 2147483647 h 912"/>
              <a:gd name="T6" fmla="*/ 0 w 2208"/>
              <a:gd name="T7" fmla="*/ 2147483647 h 912"/>
              <a:gd name="T8" fmla="*/ 2147483647 w 2208"/>
              <a:gd name="T9" fmla="*/ 0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08" h="912">
                <a:moveTo>
                  <a:pt x="576" y="0"/>
                </a:moveTo>
                <a:lnTo>
                  <a:pt x="2208" y="0"/>
                </a:lnTo>
                <a:lnTo>
                  <a:pt x="1681" y="912"/>
                </a:lnTo>
                <a:lnTo>
                  <a:pt x="0" y="912"/>
                </a:lnTo>
                <a:lnTo>
                  <a:pt x="576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1268" name="Freeform 6"/>
          <p:cNvSpPr>
            <a:spLocks/>
          </p:cNvSpPr>
          <p:nvPr/>
        </p:nvSpPr>
        <p:spPr bwMode="auto">
          <a:xfrm>
            <a:off x="5942013" y="3343275"/>
            <a:ext cx="273050" cy="238125"/>
          </a:xfrm>
          <a:custGeom>
            <a:avLst/>
            <a:gdLst>
              <a:gd name="T0" fmla="*/ 0 w 171"/>
              <a:gd name="T1" fmla="*/ 2147483647 h 150"/>
              <a:gd name="T2" fmla="*/ 2147483647 w 171"/>
              <a:gd name="T3" fmla="*/ 2147483647 h 150"/>
              <a:gd name="T4" fmla="*/ 2147483647 w 171"/>
              <a:gd name="T5" fmla="*/ 2147483647 h 150"/>
              <a:gd name="T6" fmla="*/ 2147483647 w 171"/>
              <a:gd name="T7" fmla="*/ 2147483647 h 150"/>
              <a:gd name="T8" fmla="*/ 2147483647 w 171"/>
              <a:gd name="T9" fmla="*/ 2147483647 h 1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1" h="150">
                <a:moveTo>
                  <a:pt x="0" y="2"/>
                </a:moveTo>
                <a:cubicBezTo>
                  <a:pt x="14" y="3"/>
                  <a:pt x="60" y="0"/>
                  <a:pt x="84" y="6"/>
                </a:cubicBezTo>
                <a:cubicBezTo>
                  <a:pt x="108" y="12"/>
                  <a:pt x="130" y="24"/>
                  <a:pt x="144" y="38"/>
                </a:cubicBezTo>
                <a:cubicBezTo>
                  <a:pt x="158" y="52"/>
                  <a:pt x="165" y="71"/>
                  <a:pt x="168" y="90"/>
                </a:cubicBezTo>
                <a:cubicBezTo>
                  <a:pt x="171" y="109"/>
                  <a:pt x="162" y="138"/>
                  <a:pt x="160" y="1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Text Box 9"/>
          <p:cNvSpPr txBox="1">
            <a:spLocks noChangeArrowheads="1"/>
          </p:cNvSpPr>
          <p:nvPr/>
        </p:nvSpPr>
        <p:spPr bwMode="auto">
          <a:xfrm>
            <a:off x="7385050" y="174466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cs typeface="Arial" charset="0"/>
              </a:rPr>
              <a:t>A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61450" name="Text Box 10"/>
          <p:cNvSpPr txBox="1">
            <a:spLocks noChangeArrowheads="1"/>
          </p:cNvSpPr>
          <p:nvPr/>
        </p:nvSpPr>
        <p:spPr bwMode="auto">
          <a:xfrm>
            <a:off x="7473950" y="2746375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cs typeface="Arial" charset="0"/>
              </a:rPr>
              <a:t>A’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11271" name="Rectangle 11"/>
          <p:cNvSpPr>
            <a:spLocks noChangeArrowheads="1"/>
          </p:cNvSpPr>
          <p:nvPr/>
        </p:nvSpPr>
        <p:spPr bwMode="auto">
          <a:xfrm>
            <a:off x="5543504" y="3780631"/>
            <a:ext cx="3633787" cy="48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5.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góc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2" name="Text Box 12"/>
          <p:cNvSpPr txBox="1">
            <a:spLocks noChangeArrowheads="1"/>
          </p:cNvSpPr>
          <p:nvPr/>
        </p:nvSpPr>
        <p:spPr bwMode="auto">
          <a:xfrm>
            <a:off x="6419850" y="1598613"/>
            <a:ext cx="3444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cs typeface="Arial" charset="0"/>
              </a:rPr>
              <a:t>s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11273" name="Text Box 13"/>
          <p:cNvSpPr txBox="1">
            <a:spLocks noChangeArrowheads="1"/>
          </p:cNvSpPr>
          <p:nvPr/>
        </p:nvSpPr>
        <p:spPr bwMode="auto">
          <a:xfrm>
            <a:off x="5943600" y="3328370"/>
            <a:ext cx="3698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</a:rPr>
              <a:t>P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7351713" y="1008063"/>
            <a:ext cx="3429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cs typeface="Arial" charset="0"/>
              </a:rPr>
              <a:t>a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11275" name="Line 16"/>
          <p:cNvSpPr>
            <a:spLocks noChangeShapeType="1"/>
          </p:cNvSpPr>
          <p:nvPr/>
        </p:nvSpPr>
        <p:spPr bwMode="auto">
          <a:xfrm flipH="1">
            <a:off x="6623050" y="1471613"/>
            <a:ext cx="11113" cy="881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 flipH="1" flipV="1">
            <a:off x="7294563" y="1103313"/>
            <a:ext cx="14287" cy="184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Oval 18"/>
          <p:cNvSpPr>
            <a:spLocks noChangeArrowheads="1"/>
          </p:cNvSpPr>
          <p:nvPr/>
        </p:nvSpPr>
        <p:spPr bwMode="auto">
          <a:xfrm>
            <a:off x="7264400" y="1903413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9" name="Oval 19"/>
          <p:cNvSpPr>
            <a:spLocks noChangeArrowheads="1"/>
          </p:cNvSpPr>
          <p:nvPr/>
        </p:nvSpPr>
        <p:spPr bwMode="auto">
          <a:xfrm>
            <a:off x="7275513" y="2925763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Line 20"/>
          <p:cNvSpPr>
            <a:spLocks noChangeShapeType="1"/>
          </p:cNvSpPr>
          <p:nvPr/>
        </p:nvSpPr>
        <p:spPr bwMode="auto">
          <a:xfrm>
            <a:off x="6621463" y="2359025"/>
            <a:ext cx="1587" cy="46355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Line 21"/>
          <p:cNvSpPr>
            <a:spLocks noChangeShapeType="1"/>
          </p:cNvSpPr>
          <p:nvPr/>
        </p:nvSpPr>
        <p:spPr bwMode="auto">
          <a:xfrm>
            <a:off x="6621463" y="2809875"/>
            <a:ext cx="349250" cy="15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Freeform 22"/>
          <p:cNvSpPr>
            <a:spLocks/>
          </p:cNvSpPr>
          <p:nvPr/>
        </p:nvSpPr>
        <p:spPr bwMode="auto">
          <a:xfrm>
            <a:off x="6621463" y="2682875"/>
            <a:ext cx="127000" cy="133350"/>
          </a:xfrm>
          <a:custGeom>
            <a:avLst/>
            <a:gdLst>
              <a:gd name="T0" fmla="*/ 0 w 80"/>
              <a:gd name="T1" fmla="*/ 0 h 84"/>
              <a:gd name="T2" fmla="*/ 2147483647 w 80"/>
              <a:gd name="T3" fmla="*/ 2147483647 h 84"/>
              <a:gd name="T4" fmla="*/ 2147483647 w 80"/>
              <a:gd name="T5" fmla="*/ 2147483647 h 84"/>
              <a:gd name="T6" fmla="*/ 2147483647 w 80"/>
              <a:gd name="T7" fmla="*/ 2147483647 h 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0" h="84">
                <a:moveTo>
                  <a:pt x="0" y="0"/>
                </a:moveTo>
                <a:cubicBezTo>
                  <a:pt x="7" y="2"/>
                  <a:pt x="32" y="4"/>
                  <a:pt x="44" y="12"/>
                </a:cubicBezTo>
                <a:cubicBezTo>
                  <a:pt x="56" y="20"/>
                  <a:pt x="66" y="34"/>
                  <a:pt x="72" y="46"/>
                </a:cubicBezTo>
                <a:cubicBezTo>
                  <a:pt x="78" y="58"/>
                  <a:pt x="78" y="76"/>
                  <a:pt x="80" y="8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Oval 23"/>
          <p:cNvSpPr>
            <a:spLocks noChangeArrowheads="1"/>
          </p:cNvSpPr>
          <p:nvPr/>
        </p:nvSpPr>
        <p:spPr bwMode="auto">
          <a:xfrm>
            <a:off x="6646863" y="2736850"/>
            <a:ext cx="44450" cy="428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5882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61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6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9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0" grpId="0"/>
      <p:bldP spid="61455" grpId="0"/>
      <p:bldP spid="61457" grpId="0" animBg="1"/>
      <p:bldP spid="6145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2400" y="990600"/>
            <a:ext cx="8915399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"/>
            <a:r>
              <a:rPr lang="en-US" sz="20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0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Tên</a:t>
            </a:r>
            <a:r>
              <a:rPr lang="en-US" sz="20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môn</a:t>
            </a:r>
            <a:r>
              <a:rPr lang="en-US" sz="20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0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0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họa</a:t>
            </a:r>
            <a:r>
              <a:rPr lang="en-US" sz="20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- Descriptive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Geometry, 2 TC (</a:t>
            </a:r>
            <a:r>
              <a:rPr lang="en-US" sz="2000" b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30t).</a:t>
            </a:r>
          </a:p>
          <a:p>
            <a:pPr algn="just"/>
            <a:endParaRPr lang="en-US" sz="20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0" lvl="2" algn="just"/>
            <a:r>
              <a:rPr lang="en-US" sz="2000" b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Mục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tiêu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chung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môn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môn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nhằm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mục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đích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trang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bị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viên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phương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pháp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biểu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diễn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đối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tượng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mặt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phẳng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giải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toán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liên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quan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Mục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tiêu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cụ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algn="just"/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phép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chiếu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để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biểu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diễn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(3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chiều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mặt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phẳng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(2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biểu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diễn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mặt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phẳng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thể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xây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dựng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ngược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lại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đối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tượng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/>
            <a:r>
              <a:rPr lang="en-US" sz="2000" b="1" dirty="0">
                <a:latin typeface="Arial" pitchFamily="34" charset="0"/>
                <a:cs typeface="Arial" pitchFamily="34" charset="0"/>
              </a:rPr>
              <a:t>	-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Giải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quyết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toán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trí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lượng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nhất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toán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giao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tuyến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rất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cần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thiết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môn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Môn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tạo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cơ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sở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kỹ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sư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tương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lai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rèn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luyện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khả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năng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tư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duy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điều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kiện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để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sáng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tạo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kỹ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thuật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đồng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thời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giải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quyết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vấn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đề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chuyên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môn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tế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áp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dụng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vào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việc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lập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bản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vẽ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kỹ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thuật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/>
            <a:r>
              <a:rPr lang="en-US" sz="2000" b="1" dirty="0">
                <a:latin typeface="Arial" pitchFamily="34" charset="0"/>
                <a:cs typeface="Arial" pitchFamily="34" charset="0"/>
              </a:rPr>
              <a:t>	-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Môn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giúp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nắm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suy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luận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lôgic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phương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pháp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nghiên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cứu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Nhận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thức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mối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quan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hệ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giữa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tư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duy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sáng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tạo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kỹ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thuật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giúp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viên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say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mê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theo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đuổi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việc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  <a:endParaRPr lang="en-US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712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2401" y="1371600"/>
            <a:ext cx="8915399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"/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Yêu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cầu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đầu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ra</a:t>
            </a:r>
            <a:endParaRPr lang="en-US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Sau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khi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sinh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viên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khả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năng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lvl="0" algn="just"/>
            <a:r>
              <a:rPr lang="en-US" sz="2000" dirty="0">
                <a:latin typeface="Arial" pitchFamily="34" charset="0"/>
                <a:cs typeface="Arial" pitchFamily="34" charset="0"/>
              </a:rPr>
              <a:t>	-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phép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chiếu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để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biểu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diễn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;</a:t>
            </a:r>
          </a:p>
          <a:p>
            <a:pPr lvl="0" algn="just"/>
            <a:r>
              <a:rPr lang="en-US" sz="2000" dirty="0">
                <a:latin typeface="Arial" pitchFamily="34" charset="0"/>
                <a:cs typeface="Arial" pitchFamily="34" charset="0"/>
              </a:rPr>
              <a:t>	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Giải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quyết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toán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trí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lượng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nhất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toán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giao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tuyến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;</a:t>
            </a:r>
          </a:p>
          <a:p>
            <a:pPr lvl="0" algn="just"/>
            <a:r>
              <a:rPr lang="en-US" sz="2000" dirty="0">
                <a:latin typeface="Arial" pitchFamily="34" charset="0"/>
                <a:cs typeface="Arial" pitchFamily="34" charset="0"/>
              </a:rPr>
              <a:t>	-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Nắm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suy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luận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lôgic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rèn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luyện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khả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năng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tư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duy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điều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kiện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để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sáng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tạo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kỹ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thuật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;</a:t>
            </a:r>
          </a:p>
          <a:p>
            <a:pPr lvl="0" algn="just"/>
            <a:r>
              <a:rPr lang="en-US" sz="2000" dirty="0">
                <a:latin typeface="Arial" pitchFamily="34" charset="0"/>
                <a:cs typeface="Arial" pitchFamily="34" charset="0"/>
              </a:rPr>
              <a:t>	-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Áp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dụng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kiến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thức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vào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việc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lập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bản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vẽ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kỹ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thuật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môn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lvl="0" algn="just"/>
            <a:r>
              <a:rPr lang="en-US" sz="20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Tóm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tắt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dung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phép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chiếu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Biểu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diễn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đường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thẳng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mặt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phẳng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toán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trí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toán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lượng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phép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biến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đổi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biểu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diễn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đường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cong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mặt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Giao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mặt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phẳng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mặt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Giao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đường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thẳng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mặt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Giao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tuyến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mặt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662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1" y="1066800"/>
            <a:ext cx="8915399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"/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Sách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giáo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trình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giảng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chính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marL="914400" indent="-914400" algn="just"/>
            <a:r>
              <a:rPr lang="en-US" sz="2000" dirty="0">
                <a:latin typeface="Arial" pitchFamily="34" charset="0"/>
                <a:cs typeface="Arial" pitchFamily="34" charset="0"/>
              </a:rPr>
              <a:t>	[1] </a:t>
            </a:r>
            <a:r>
              <a:rPr lang="en-US" sz="2000" err="1">
                <a:latin typeface="Arial" pitchFamily="34" charset="0"/>
                <a:cs typeface="Arial" pitchFamily="34" charset="0"/>
              </a:rPr>
              <a:t>Nguyễn</a:t>
            </a:r>
            <a:r>
              <a:rPr lang="en-US" sz="2000">
                <a:latin typeface="Arial" pitchFamily="34" charset="0"/>
                <a:cs typeface="Arial" pitchFamily="34" charset="0"/>
              </a:rPr>
              <a:t> Đức Sỹ, Dương Thọ, Tôn Nữ Huyền Trang. </a:t>
            </a:r>
            <a:r>
              <a:rPr lang="en-US" sz="2000" i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>
                <a:latin typeface="Arial" pitchFamily="34" charset="0"/>
                <a:cs typeface="Arial" pitchFamily="34" charset="0"/>
              </a:rPr>
              <a:t>họa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Nhà xuất </a:t>
            </a:r>
            <a:r>
              <a:rPr lang="pt-BR" sz="2000">
                <a:latin typeface="Arial" pitchFamily="34" charset="0"/>
                <a:cs typeface="Arial" pitchFamily="34" charset="0"/>
              </a:rPr>
              <a:t>bản</a:t>
            </a:r>
            <a:r>
              <a:rPr lang="en-US" sz="2000">
                <a:latin typeface="Arial" pitchFamily="34" charset="0"/>
                <a:cs typeface="Arial" pitchFamily="34" charset="0"/>
              </a:rPr>
              <a:t> Xây Dựng, 2018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>
                <a:latin typeface="Arial" pitchFamily="34" charset="0"/>
                <a:cs typeface="Arial" pitchFamily="34" charset="0"/>
              </a:rPr>
              <a:t>	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i="1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Tài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liệu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tham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khảo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en-US" sz="2000" i="1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[1]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Dương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Thọ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i="1" dirty="0" err="1">
                <a:latin typeface="Arial" pitchFamily="34" charset="0"/>
                <a:cs typeface="Arial" pitchFamily="34" charset="0"/>
              </a:rPr>
              <a:t>Giáo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>
                <a:latin typeface="Arial" pitchFamily="34" charset="0"/>
                <a:cs typeface="Arial" pitchFamily="34" charset="0"/>
              </a:rPr>
              <a:t>trình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err="1">
                <a:latin typeface="Arial" pitchFamily="34" charset="0"/>
                <a:cs typeface="Arial" pitchFamily="34" charset="0"/>
              </a:rPr>
              <a:t>họa</a:t>
            </a:r>
            <a:r>
              <a:rPr lang="en-US" sz="2000" i="1">
                <a:latin typeface="Arial" pitchFamily="34" charset="0"/>
                <a:cs typeface="Arial" pitchFamily="34" charset="0"/>
              </a:rPr>
              <a:t> hình</a:t>
            </a:r>
            <a:r>
              <a:rPr lang="en-US" sz="2000">
                <a:latin typeface="Arial" pitchFamily="34" charset="0"/>
                <a:cs typeface="Arial" pitchFamily="34" charset="0"/>
              </a:rPr>
              <a:t>, TTTX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Đại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Đà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	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Nẵng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2009</a:t>
            </a:r>
          </a:p>
          <a:p>
            <a:pPr algn="just"/>
            <a:r>
              <a:rPr lang="en-US" sz="2000" i="1">
                <a:latin typeface="Arial" pitchFamily="34" charset="0"/>
                <a:cs typeface="Arial" pitchFamily="34" charset="0"/>
              </a:rPr>
              <a:t>	</a:t>
            </a:r>
            <a:r>
              <a:rPr lang="en-US" sz="2000">
                <a:latin typeface="Arial" pitchFamily="34" charset="0"/>
                <a:cs typeface="Arial" pitchFamily="34" charset="0"/>
              </a:rPr>
              <a:t>[2] Dương Thọ,</a:t>
            </a:r>
            <a:r>
              <a:rPr lang="en-US" sz="2000" i="1">
                <a:latin typeface="Arial" pitchFamily="34" charset="0"/>
                <a:cs typeface="Arial" pitchFamily="34" charset="0"/>
              </a:rPr>
              <a:t> Bài giảng Hình học họa hình</a:t>
            </a:r>
            <a:endParaRPr lang="en-US" sz="200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>
                <a:latin typeface="Arial" pitchFamily="34" charset="0"/>
                <a:cs typeface="Arial" pitchFamily="34" charset="0"/>
              </a:rPr>
              <a:t>	[3] Nguyễn Độ,</a:t>
            </a:r>
            <a:r>
              <a:rPr lang="en-US" sz="2000" i="1">
                <a:latin typeface="Arial" pitchFamily="34" charset="0"/>
                <a:cs typeface="Arial" pitchFamily="34" charset="0"/>
              </a:rPr>
              <a:t> Bài giảng Hình học họa hình</a:t>
            </a:r>
            <a:r>
              <a:rPr lang="en-US" sz="200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n-US" sz="2000">
                <a:latin typeface="Arial" pitchFamily="34" charset="0"/>
                <a:cs typeface="Arial" pitchFamily="34" charset="0"/>
              </a:rPr>
              <a:t>	[4] Bộ môn hình họa,</a:t>
            </a:r>
            <a:r>
              <a:rPr lang="en-US" sz="2000" i="1">
                <a:latin typeface="Arial" pitchFamily="34" charset="0"/>
                <a:cs typeface="Arial" pitchFamily="34" charset="0"/>
              </a:rPr>
              <a:t> Bài tập định kỳ Hình học họa hình</a:t>
            </a:r>
            <a:r>
              <a:rPr lang="en-US" sz="2000">
                <a:latin typeface="Arial" pitchFamily="34" charset="0"/>
                <a:cs typeface="Arial" pitchFamily="34" charset="0"/>
              </a:rPr>
              <a:t> 	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503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14300" y="1257300"/>
            <a:ext cx="8915399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lvl="0"/>
            <a:r>
              <a:rPr lang="fr-FR" sz="2000" dirty="0">
                <a:latin typeface="Arial" pitchFamily="34" charset="0"/>
                <a:cs typeface="Arial" pitchFamily="34" charset="0"/>
              </a:rPr>
              <a:t>	</a:t>
            </a:r>
            <a:r>
              <a:rPr lang="fr-FR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Tiêu</a:t>
            </a:r>
            <a:r>
              <a:rPr lang="fr-FR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chuẩn</a:t>
            </a:r>
            <a:r>
              <a:rPr lang="fr-FR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đánh</a:t>
            </a:r>
            <a:r>
              <a:rPr lang="fr-FR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giá</a:t>
            </a:r>
            <a:r>
              <a:rPr lang="fr-FR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sinh</a:t>
            </a:r>
            <a:r>
              <a:rPr lang="fr-FR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viên</a:t>
            </a:r>
            <a:r>
              <a:rPr lang="fr-FR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2000" b="1" dirty="0">
                <a:latin typeface="Arial" pitchFamily="34" charset="0"/>
                <a:cs typeface="Arial" pitchFamily="34" charset="0"/>
              </a:rPr>
              <a:t>	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- 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định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kỳ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chuyên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cần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		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hệ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000">
                <a:latin typeface="Arial" pitchFamily="34" charset="0"/>
                <a:cs typeface="Arial" pitchFamily="34" charset="0"/>
              </a:rPr>
              <a:t>: 0,3.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fr-FR" sz="2000" dirty="0">
                <a:latin typeface="Arial" pitchFamily="34" charset="0"/>
                <a:cs typeface="Arial" pitchFamily="34" charset="0"/>
              </a:rPr>
              <a:t>	- 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Kiểm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tra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giữa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err="1">
                <a:latin typeface="Arial" pitchFamily="34" charset="0"/>
                <a:cs typeface="Arial" pitchFamily="34" charset="0"/>
              </a:rPr>
              <a:t>kỳ</a:t>
            </a:r>
            <a:r>
              <a:rPr lang="fr-FR" sz="2000">
                <a:latin typeface="Arial" pitchFamily="34" charset="0"/>
                <a:cs typeface="Arial" pitchFamily="34" charset="0"/>
              </a:rPr>
              <a:t> (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luận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) </a:t>
            </a:r>
            <a:r>
              <a:rPr lang="fr-FR" sz="2000">
                <a:latin typeface="Arial" pitchFamily="34" charset="0"/>
                <a:cs typeface="Arial" pitchFamily="34" charset="0"/>
              </a:rPr>
              <a:t>		hệ 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000">
                <a:latin typeface="Arial" pitchFamily="34" charset="0"/>
                <a:cs typeface="Arial" pitchFamily="34" charset="0"/>
              </a:rPr>
              <a:t>: 0,2.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		</a:t>
            </a:r>
          </a:p>
          <a:p>
            <a:r>
              <a:rPr lang="fr-FR" sz="2000" dirty="0">
                <a:latin typeface="Arial" pitchFamily="34" charset="0"/>
                <a:cs typeface="Arial" pitchFamily="34" charset="0"/>
              </a:rPr>
              <a:t>	- 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Thi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cuối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err="1">
                <a:latin typeface="Arial" pitchFamily="34" charset="0"/>
                <a:cs typeface="Arial" pitchFamily="34" charset="0"/>
              </a:rPr>
              <a:t>kỳ</a:t>
            </a:r>
            <a:r>
              <a:rPr lang="fr-FR" sz="2000">
                <a:latin typeface="Arial" pitchFamily="34" charset="0"/>
                <a:cs typeface="Arial" pitchFamily="34" charset="0"/>
              </a:rPr>
              <a:t> (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luận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)	</a:t>
            </a:r>
            <a:r>
              <a:rPr lang="fr-FR" sz="2000">
                <a:latin typeface="Arial" pitchFamily="34" charset="0"/>
                <a:cs typeface="Arial" pitchFamily="34" charset="0"/>
              </a:rPr>
              <a:t>		hệ 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000">
                <a:latin typeface="Arial" pitchFamily="34" charset="0"/>
                <a:cs typeface="Arial" pitchFamily="34" charset="0"/>
              </a:rPr>
              <a:t>: 0,5.</a:t>
            </a:r>
            <a:endParaRPr lang="fr-FR" sz="2000" dirty="0">
              <a:latin typeface="Arial" pitchFamily="34" charset="0"/>
              <a:cs typeface="Arial" pitchFamily="34" charset="0"/>
            </a:endParaRPr>
          </a:p>
          <a:p>
            <a:r>
              <a:rPr lang="fr-FR" sz="2000" dirty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fr-FR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Thang</a:t>
            </a:r>
            <a:r>
              <a:rPr lang="fr-FR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fr-FR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10</a:t>
            </a:r>
          </a:p>
          <a:p>
            <a:pPr lvl="0"/>
            <a:endParaRPr lang="fr-FR" sz="2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fr-FR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Thông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tin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giảng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viên</a:t>
            </a:r>
            <a:r>
              <a:rPr 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lvl="0"/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Nguyễn</a:t>
            </a:r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Đức</a:t>
            </a:r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Sỹ</a:t>
            </a:r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	ĐT: 0905 627917	</a:t>
            </a:r>
          </a:p>
          <a:p>
            <a:pPr lvl="0"/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			email: </a:t>
            </a:r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  <a:hlinkClick r:id="rId2"/>
              </a:rPr>
              <a:t>dunguyensy@gmail.com</a:t>
            </a:r>
            <a:endParaRPr lang="en-US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			Website: sites.google.com/site/</a:t>
            </a:r>
            <a:r>
              <a:rPr lang="en-US" sz="20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ducsybkdn</a:t>
            </a:r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/</a:t>
            </a:r>
          </a:p>
          <a:p>
            <a:r>
              <a:rPr lang="fr-FR" sz="2000" dirty="0">
                <a:latin typeface="Arial" pitchFamily="34" charset="0"/>
                <a:cs typeface="Arial" pitchFamily="34" charset="0"/>
              </a:rPr>
              <a:t>	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704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942762" y="1676400"/>
            <a:ext cx="7483475" cy="299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54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5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pPr algn="r"/>
            <a:endParaRPr lang="en-US" sz="2000" b="1" dirty="0">
              <a:solidFill>
                <a:srgbClr val="FF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5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MỞ ĐẦU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7443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39713" y="1438275"/>
            <a:ext cx="8523287" cy="36671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1.1- </a:t>
            </a:r>
            <a:r>
              <a:rPr lang="en-US" sz="2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2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endParaRPr lang="en-US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endParaRPr lang="en-US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3974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09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309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3500" y="1219201"/>
            <a:ext cx="5178425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1.2-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20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xuyên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endParaRPr lang="en-US" sz="20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endParaRPr lang="en-US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- Cho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P,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P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kỳ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i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*Ta </a:t>
            </a:r>
            <a:r>
              <a:rPr lang="en-US" b="1" i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i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i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b="1" i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b="1" i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b="1" i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P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endParaRPr lang="en-US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endParaRPr lang="en-US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SA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endParaRPr lang="en-US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A’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xuyên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P</a:t>
            </a:r>
          </a:p>
          <a:p>
            <a:pPr marL="342900" indent="-342900">
              <a:spcBef>
                <a:spcPct val="20000"/>
              </a:spcBef>
            </a:pPr>
            <a:endParaRPr lang="en-US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Freeform 13"/>
          <p:cNvSpPr>
            <a:spLocks/>
          </p:cNvSpPr>
          <p:nvPr/>
        </p:nvSpPr>
        <p:spPr bwMode="auto">
          <a:xfrm>
            <a:off x="5257800" y="3292475"/>
            <a:ext cx="3733800" cy="1524000"/>
          </a:xfrm>
          <a:custGeom>
            <a:avLst/>
            <a:gdLst>
              <a:gd name="T0" fmla="*/ 2147483647 w 2208"/>
              <a:gd name="T1" fmla="*/ 0 h 912"/>
              <a:gd name="T2" fmla="*/ 2147483647 w 2208"/>
              <a:gd name="T3" fmla="*/ 0 h 912"/>
              <a:gd name="T4" fmla="*/ 2147483647 w 2208"/>
              <a:gd name="T5" fmla="*/ 2147483647 h 912"/>
              <a:gd name="T6" fmla="*/ 0 w 2208"/>
              <a:gd name="T7" fmla="*/ 2147483647 h 912"/>
              <a:gd name="T8" fmla="*/ 2147483647 w 2208"/>
              <a:gd name="T9" fmla="*/ 0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08" h="912">
                <a:moveTo>
                  <a:pt x="576" y="0"/>
                </a:moveTo>
                <a:lnTo>
                  <a:pt x="2208" y="0"/>
                </a:lnTo>
                <a:lnTo>
                  <a:pt x="1681" y="912"/>
                </a:lnTo>
                <a:lnTo>
                  <a:pt x="0" y="912"/>
                </a:lnTo>
                <a:lnTo>
                  <a:pt x="576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>
            <a:off x="6248400" y="1387475"/>
            <a:ext cx="10668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Freeform 20"/>
          <p:cNvSpPr>
            <a:spLocks/>
          </p:cNvSpPr>
          <p:nvPr/>
        </p:nvSpPr>
        <p:spPr bwMode="auto">
          <a:xfrm>
            <a:off x="5410200" y="4584700"/>
            <a:ext cx="271463" cy="238125"/>
          </a:xfrm>
          <a:custGeom>
            <a:avLst/>
            <a:gdLst>
              <a:gd name="T0" fmla="*/ 0 w 171"/>
              <a:gd name="T1" fmla="*/ 2147483647 h 150"/>
              <a:gd name="T2" fmla="*/ 2147483647 w 171"/>
              <a:gd name="T3" fmla="*/ 2147483647 h 150"/>
              <a:gd name="T4" fmla="*/ 2147483647 w 171"/>
              <a:gd name="T5" fmla="*/ 2147483647 h 150"/>
              <a:gd name="T6" fmla="*/ 2147483647 w 171"/>
              <a:gd name="T7" fmla="*/ 2147483647 h 150"/>
              <a:gd name="T8" fmla="*/ 2147483647 w 171"/>
              <a:gd name="T9" fmla="*/ 2147483647 h 1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1" h="150">
                <a:moveTo>
                  <a:pt x="0" y="2"/>
                </a:moveTo>
                <a:cubicBezTo>
                  <a:pt x="14" y="3"/>
                  <a:pt x="60" y="0"/>
                  <a:pt x="84" y="6"/>
                </a:cubicBezTo>
                <a:cubicBezTo>
                  <a:pt x="108" y="12"/>
                  <a:pt x="130" y="24"/>
                  <a:pt x="144" y="38"/>
                </a:cubicBezTo>
                <a:cubicBezTo>
                  <a:pt x="158" y="52"/>
                  <a:pt x="165" y="71"/>
                  <a:pt x="168" y="90"/>
                </a:cubicBezTo>
                <a:cubicBezTo>
                  <a:pt x="171" y="109"/>
                  <a:pt x="162" y="138"/>
                  <a:pt x="160" y="1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Oval 21"/>
          <p:cNvSpPr>
            <a:spLocks noChangeArrowheads="1"/>
          </p:cNvSpPr>
          <p:nvPr/>
        </p:nvSpPr>
        <p:spPr bwMode="auto">
          <a:xfrm>
            <a:off x="6210300" y="133985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8" name="Oval 22"/>
          <p:cNvSpPr>
            <a:spLocks noChangeArrowheads="1"/>
          </p:cNvSpPr>
          <p:nvPr/>
        </p:nvSpPr>
        <p:spPr bwMode="auto">
          <a:xfrm>
            <a:off x="7300913" y="405447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Oval 23"/>
          <p:cNvSpPr>
            <a:spLocks noChangeArrowheads="1"/>
          </p:cNvSpPr>
          <p:nvPr/>
        </p:nvSpPr>
        <p:spPr bwMode="auto">
          <a:xfrm>
            <a:off x="6705600" y="260667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Text Box 25"/>
          <p:cNvSpPr txBox="1">
            <a:spLocks noChangeArrowheads="1"/>
          </p:cNvSpPr>
          <p:nvPr/>
        </p:nvSpPr>
        <p:spPr bwMode="auto">
          <a:xfrm>
            <a:off x="6858000" y="2378075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Arial" charset="0"/>
              </a:rPr>
              <a:t>A</a:t>
            </a:r>
            <a:endParaRPr lang="el-GR" b="1" baseline="-25000">
              <a:solidFill>
                <a:schemeClr val="accent2"/>
              </a:solidFill>
              <a:cs typeface="Arial" charset="0"/>
            </a:endParaRPr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7467600" y="3825875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Arial" charset="0"/>
              </a:rPr>
              <a:t>A’</a:t>
            </a:r>
            <a:endParaRPr lang="el-GR" b="1" baseline="-25000">
              <a:solidFill>
                <a:schemeClr val="accent2"/>
              </a:solidFill>
              <a:cs typeface="Arial" charset="0"/>
            </a:endParaRPr>
          </a:p>
        </p:txBody>
      </p:sp>
      <p:sp>
        <p:nvSpPr>
          <p:cNvPr id="7179" name="Rectangle 28"/>
          <p:cNvSpPr>
            <a:spLocks noChangeArrowheads="1"/>
          </p:cNvSpPr>
          <p:nvPr/>
        </p:nvSpPr>
        <p:spPr bwMode="auto">
          <a:xfrm>
            <a:off x="5789613" y="5143500"/>
            <a:ext cx="30099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xuyên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tâm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000" i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0" name="Text Box 41"/>
          <p:cNvSpPr txBox="1">
            <a:spLocks noChangeArrowheads="1"/>
          </p:cNvSpPr>
          <p:nvPr/>
        </p:nvSpPr>
        <p:spPr bwMode="auto">
          <a:xfrm>
            <a:off x="6324600" y="1158875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Arial" charset="0"/>
              </a:rPr>
              <a:t>S</a:t>
            </a:r>
            <a:endParaRPr lang="el-GR" b="1" baseline="-25000">
              <a:solidFill>
                <a:schemeClr val="accent2"/>
              </a:solidFill>
              <a:cs typeface="Arial" charset="0"/>
            </a:endParaRPr>
          </a:p>
        </p:txBody>
      </p:sp>
      <p:sp>
        <p:nvSpPr>
          <p:cNvPr id="7181" name="Text Box 43"/>
          <p:cNvSpPr txBox="1">
            <a:spLocks noChangeArrowheads="1"/>
          </p:cNvSpPr>
          <p:nvPr/>
        </p:nvSpPr>
        <p:spPr bwMode="auto">
          <a:xfrm>
            <a:off x="5445456" y="4558924"/>
            <a:ext cx="368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</a:rPr>
              <a:t>P</a:t>
            </a:r>
            <a:endParaRPr lang="el-GR" b="1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15" name="Oval 23"/>
          <p:cNvSpPr>
            <a:spLocks noChangeArrowheads="1"/>
          </p:cNvSpPr>
          <p:nvPr/>
        </p:nvSpPr>
        <p:spPr bwMode="auto">
          <a:xfrm>
            <a:off x="6553200" y="412115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 Box 25"/>
          <p:cNvSpPr txBox="1">
            <a:spLocks noChangeArrowheads="1"/>
          </p:cNvSpPr>
          <p:nvPr/>
        </p:nvSpPr>
        <p:spPr bwMode="auto">
          <a:xfrm>
            <a:off x="6553200" y="4244181"/>
            <a:ext cx="457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  <a:cs typeface="Arial" charset="0"/>
              </a:rPr>
              <a:t>=B’</a:t>
            </a:r>
            <a:endParaRPr lang="el-GR" b="1" baseline="-25000" dirty="0">
              <a:solidFill>
                <a:schemeClr val="accent2"/>
              </a:solidFill>
              <a:cs typeface="Arial" charset="0"/>
            </a:endParaRPr>
          </a:p>
        </p:txBody>
      </p:sp>
      <p:sp>
        <p:nvSpPr>
          <p:cNvPr id="17" name="Text Box 25"/>
          <p:cNvSpPr txBox="1">
            <a:spLocks noChangeArrowheads="1"/>
          </p:cNvSpPr>
          <p:nvPr/>
        </p:nvSpPr>
        <p:spPr bwMode="auto">
          <a:xfrm>
            <a:off x="6362700" y="4244181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  <a:cs typeface="Arial" charset="0"/>
              </a:rPr>
              <a:t>B</a:t>
            </a:r>
            <a:endParaRPr lang="el-GR" b="1" baseline="-25000" dirty="0">
              <a:solidFill>
                <a:schemeClr val="accent2"/>
              </a:solidFill>
              <a:cs typeface="Arial" charset="0"/>
            </a:endParaRPr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6248399" y="1387475"/>
            <a:ext cx="328613" cy="2751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3375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500"/>
                                        <p:tgtEl>
                                          <p:spTgt spid="4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500"/>
                                        <p:tgtEl>
                                          <p:spTgt spid="4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500"/>
                                        <p:tgtEl>
                                          <p:spTgt spid="4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500"/>
                                        <p:tgtEl>
                                          <p:spTgt spid="41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/>
      <p:bldP spid="4114" grpId="0" animBg="1"/>
      <p:bldP spid="7173" grpId="0" animBg="1"/>
      <p:bldP spid="7174" grpId="0" animBg="1"/>
      <p:bldP spid="4118" grpId="0" animBg="1"/>
      <p:bldP spid="7176" grpId="0" animBg="1"/>
      <p:bldP spid="7177" grpId="0"/>
      <p:bldP spid="4122" grpId="0"/>
      <p:bldP spid="7179" grpId="0"/>
      <p:bldP spid="7180" grpId="0"/>
      <p:bldP spid="7181" grpId="0"/>
      <p:bldP spid="15" grpId="0" animBg="1"/>
      <p:bldP spid="16" grpId="0"/>
      <p:bldP spid="17" grpId="0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3">
            <a:extLst>
              <a:ext uri="{FF2B5EF4-FFF2-40B4-BE49-F238E27FC236}">
                <a16:creationId xmlns:a16="http://schemas.microsoft.com/office/drawing/2014/main" id="{19ACCF05-EE12-4E2B-B54C-257EE0103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800600"/>
            <a:ext cx="9144000" cy="183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đoạn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xuyên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đoạn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A’B’.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CD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200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hình chiếu suy biến thành một điểm C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’=</a:t>
            </a:r>
            <a:r>
              <a:rPr lang="en-US" sz="2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D’.</a:t>
            </a:r>
            <a:endParaRPr lang="en-US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xuyên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quy, điểm đồng quy là hình chiếu điểm vô tận của hai đường thẳng song song.</a:t>
            </a:r>
            <a:endParaRPr lang="en-US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0" name="Rectangle 13"/>
          <p:cNvSpPr>
            <a:spLocks noChangeArrowheads="1"/>
          </p:cNvSpPr>
          <p:nvPr/>
        </p:nvSpPr>
        <p:spPr bwMode="auto">
          <a:xfrm>
            <a:off x="2384822" y="4469040"/>
            <a:ext cx="48006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xuyên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tâm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20" name="Rectangle 49"/>
          <p:cNvSpPr>
            <a:spLocks noChangeArrowheads="1"/>
          </p:cNvSpPr>
          <p:nvPr/>
        </p:nvSpPr>
        <p:spPr bwMode="auto">
          <a:xfrm>
            <a:off x="524835" y="922543"/>
            <a:ext cx="3789363" cy="390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7" name="Picture 6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  <p:sp>
        <p:nvSpPr>
          <p:cNvPr id="68" name="Freeform 4">
            <a:extLst>
              <a:ext uri="{FF2B5EF4-FFF2-40B4-BE49-F238E27FC236}">
                <a16:creationId xmlns:a16="http://schemas.microsoft.com/office/drawing/2014/main" id="{05ED5B2D-1635-4398-B9EA-5DBCAD2F4ABF}"/>
              </a:ext>
            </a:extLst>
          </p:cNvPr>
          <p:cNvSpPr>
            <a:spLocks/>
          </p:cNvSpPr>
          <p:nvPr/>
        </p:nvSpPr>
        <p:spPr bwMode="auto">
          <a:xfrm>
            <a:off x="311150" y="2754313"/>
            <a:ext cx="3733800" cy="1524000"/>
          </a:xfrm>
          <a:custGeom>
            <a:avLst/>
            <a:gdLst>
              <a:gd name="T0" fmla="*/ 2147483647 w 2208"/>
              <a:gd name="T1" fmla="*/ 0 h 912"/>
              <a:gd name="T2" fmla="*/ 2147483647 w 2208"/>
              <a:gd name="T3" fmla="*/ 0 h 912"/>
              <a:gd name="T4" fmla="*/ 2147483647 w 2208"/>
              <a:gd name="T5" fmla="*/ 2147483647 h 912"/>
              <a:gd name="T6" fmla="*/ 0 w 2208"/>
              <a:gd name="T7" fmla="*/ 2147483647 h 912"/>
              <a:gd name="T8" fmla="*/ 2147483647 w 2208"/>
              <a:gd name="T9" fmla="*/ 0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08" h="912">
                <a:moveTo>
                  <a:pt x="576" y="0"/>
                </a:moveTo>
                <a:lnTo>
                  <a:pt x="2208" y="0"/>
                </a:lnTo>
                <a:lnTo>
                  <a:pt x="1681" y="912"/>
                </a:lnTo>
                <a:lnTo>
                  <a:pt x="0" y="912"/>
                </a:lnTo>
                <a:lnTo>
                  <a:pt x="576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69" name="Line 5">
            <a:extLst>
              <a:ext uri="{FF2B5EF4-FFF2-40B4-BE49-F238E27FC236}">
                <a16:creationId xmlns:a16="http://schemas.microsoft.com/office/drawing/2014/main" id="{D649D752-1F40-48B4-856A-1C109480E432}"/>
              </a:ext>
            </a:extLst>
          </p:cNvPr>
          <p:cNvSpPr>
            <a:spLocks noChangeShapeType="1"/>
          </p:cNvSpPr>
          <p:nvPr/>
        </p:nvSpPr>
        <p:spPr bwMode="auto">
          <a:xfrm>
            <a:off x="1511300" y="1509713"/>
            <a:ext cx="857250" cy="208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7">
            <a:extLst>
              <a:ext uri="{FF2B5EF4-FFF2-40B4-BE49-F238E27FC236}">
                <a16:creationId xmlns:a16="http://schemas.microsoft.com/office/drawing/2014/main" id="{ECED3236-293C-497E-A485-ACB15310F339}"/>
              </a:ext>
            </a:extLst>
          </p:cNvPr>
          <p:cNvSpPr>
            <a:spLocks/>
          </p:cNvSpPr>
          <p:nvPr/>
        </p:nvSpPr>
        <p:spPr bwMode="auto">
          <a:xfrm>
            <a:off x="463550" y="4046538"/>
            <a:ext cx="271463" cy="238125"/>
          </a:xfrm>
          <a:custGeom>
            <a:avLst/>
            <a:gdLst>
              <a:gd name="T0" fmla="*/ 0 w 171"/>
              <a:gd name="T1" fmla="*/ 2147483647 h 150"/>
              <a:gd name="T2" fmla="*/ 2147483647 w 171"/>
              <a:gd name="T3" fmla="*/ 2147483647 h 150"/>
              <a:gd name="T4" fmla="*/ 2147483647 w 171"/>
              <a:gd name="T5" fmla="*/ 2147483647 h 150"/>
              <a:gd name="T6" fmla="*/ 2147483647 w 171"/>
              <a:gd name="T7" fmla="*/ 2147483647 h 150"/>
              <a:gd name="T8" fmla="*/ 2147483647 w 171"/>
              <a:gd name="T9" fmla="*/ 2147483647 h 1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1" h="150">
                <a:moveTo>
                  <a:pt x="0" y="2"/>
                </a:moveTo>
                <a:cubicBezTo>
                  <a:pt x="14" y="3"/>
                  <a:pt x="60" y="0"/>
                  <a:pt x="84" y="6"/>
                </a:cubicBezTo>
                <a:cubicBezTo>
                  <a:pt x="108" y="12"/>
                  <a:pt x="130" y="24"/>
                  <a:pt x="144" y="38"/>
                </a:cubicBezTo>
                <a:cubicBezTo>
                  <a:pt x="158" y="52"/>
                  <a:pt x="165" y="71"/>
                  <a:pt x="168" y="90"/>
                </a:cubicBezTo>
                <a:cubicBezTo>
                  <a:pt x="171" y="109"/>
                  <a:pt x="162" y="138"/>
                  <a:pt x="160" y="1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Text Box 12">
            <a:extLst>
              <a:ext uri="{FF2B5EF4-FFF2-40B4-BE49-F238E27FC236}">
                <a16:creationId xmlns:a16="http://schemas.microsoft.com/office/drawing/2014/main" id="{D7BA6DE9-479C-4738-B743-EA4E71298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500" y="344646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cs typeface="Arial" charset="0"/>
              </a:rPr>
              <a:t>A’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72" name="Text Box 14">
            <a:extLst>
              <a:ext uri="{FF2B5EF4-FFF2-40B4-BE49-F238E27FC236}">
                <a16:creationId xmlns:a16="http://schemas.microsoft.com/office/drawing/2014/main" id="{34712295-55BB-4EAB-AD0A-3C38BE4A8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6550" y="13065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cs typeface="Arial" charset="0"/>
              </a:rPr>
              <a:t>S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73" name="Line 18">
            <a:extLst>
              <a:ext uri="{FF2B5EF4-FFF2-40B4-BE49-F238E27FC236}">
                <a16:creationId xmlns:a16="http://schemas.microsoft.com/office/drawing/2014/main" id="{EFCDFC8D-9E20-444C-8CB7-3ABF719AE8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73150" y="1516063"/>
            <a:ext cx="438150" cy="2076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Line 31">
            <a:extLst>
              <a:ext uri="{FF2B5EF4-FFF2-40B4-BE49-F238E27FC236}">
                <a16:creationId xmlns:a16="http://schemas.microsoft.com/office/drawing/2014/main" id="{8152853E-21F1-4E6E-8950-973F26B3994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60450" y="3598863"/>
            <a:ext cx="13081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Oval 33">
            <a:extLst>
              <a:ext uri="{FF2B5EF4-FFF2-40B4-BE49-F238E27FC236}">
                <a16:creationId xmlns:a16="http://schemas.microsoft.com/office/drawing/2014/main" id="{325A4028-DACC-46F3-A6EA-9C8B89C3E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0450" y="3567113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76" name="Oval 34">
            <a:extLst>
              <a:ext uri="{FF2B5EF4-FFF2-40B4-BE49-F238E27FC236}">
                <a16:creationId xmlns:a16="http://schemas.microsoft.com/office/drawing/2014/main" id="{88DC5931-3467-4D34-9CE9-7FF30BFBF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750" y="3554413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77" name="Text Box 38">
            <a:extLst>
              <a:ext uri="{FF2B5EF4-FFF2-40B4-BE49-F238E27FC236}">
                <a16:creationId xmlns:a16="http://schemas.microsoft.com/office/drawing/2014/main" id="{964B2ACC-B70F-45D9-AFBC-760B938A5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6650" y="348456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cs typeface="Arial" charset="0"/>
              </a:rPr>
              <a:t>B’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F44111CB-1E7C-4354-B487-4560715CE7FF}"/>
              </a:ext>
            </a:extLst>
          </p:cNvPr>
          <p:cNvGrpSpPr/>
          <p:nvPr/>
        </p:nvGrpSpPr>
        <p:grpSpPr>
          <a:xfrm>
            <a:off x="1073150" y="2239963"/>
            <a:ext cx="1168400" cy="420687"/>
            <a:chOff x="1073150" y="2695575"/>
            <a:chExt cx="1168400" cy="420687"/>
          </a:xfrm>
        </p:grpSpPr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BDED416B-FC3F-4115-88B5-299A78CA5A6D}"/>
                </a:ext>
              </a:extLst>
            </p:cNvPr>
            <p:cNvGrpSpPr/>
            <p:nvPr/>
          </p:nvGrpSpPr>
          <p:grpSpPr>
            <a:xfrm>
              <a:off x="1073150" y="2822575"/>
              <a:ext cx="844550" cy="293687"/>
              <a:chOff x="1073150" y="2822575"/>
              <a:chExt cx="844550" cy="293687"/>
            </a:xfrm>
          </p:grpSpPr>
          <p:sp>
            <p:nvSpPr>
              <p:cNvPr id="81" name="Text Box 11">
                <a:extLst>
                  <a:ext uri="{FF2B5EF4-FFF2-40B4-BE49-F238E27FC236}">
                    <a16:creationId xmlns:a16="http://schemas.microsoft.com/office/drawing/2014/main" id="{B4A6AB81-94DE-426F-8553-22E06FE1EA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3150" y="2841625"/>
                <a:ext cx="304800" cy="2746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solidFill>
                      <a:srgbClr val="000066"/>
                    </a:solidFill>
                    <a:cs typeface="Arial" charset="0"/>
                  </a:rPr>
                  <a:t>A</a:t>
                </a:r>
                <a:endParaRPr lang="el-GR" b="1" baseline="-25000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82" name="Line 35">
                <a:extLst>
                  <a:ext uri="{FF2B5EF4-FFF2-40B4-BE49-F238E27FC236}">
                    <a16:creationId xmlns:a16="http://schemas.microsoft.com/office/drawing/2014/main" id="{F67AFE83-BE17-47F0-98A2-C5E12E4849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82700" y="2867025"/>
                <a:ext cx="596900" cy="1524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Oval 36">
                <a:extLst>
                  <a:ext uri="{FF2B5EF4-FFF2-40B4-BE49-F238E27FC236}">
                    <a16:creationId xmlns:a16="http://schemas.microsoft.com/office/drawing/2014/main" id="{1DD9E0B7-F164-4834-9D6D-97982B1C04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7300" y="2981325"/>
                <a:ext cx="76200" cy="76200"/>
              </a:xfrm>
              <a:prstGeom prst="ellipse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84" name="Oval 37">
                <a:extLst>
                  <a:ext uri="{FF2B5EF4-FFF2-40B4-BE49-F238E27FC236}">
                    <a16:creationId xmlns:a16="http://schemas.microsoft.com/office/drawing/2014/main" id="{1D7189AA-FE0F-4062-B1B2-98B573B321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41500" y="2822575"/>
                <a:ext cx="76200" cy="76200"/>
              </a:xfrm>
              <a:prstGeom prst="ellipse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</p:grpSp>
        <p:sp>
          <p:nvSpPr>
            <p:cNvPr id="80" name="Text Box 39">
              <a:extLst>
                <a:ext uri="{FF2B5EF4-FFF2-40B4-BE49-F238E27FC236}">
                  <a16:creationId xmlns:a16="http://schemas.microsoft.com/office/drawing/2014/main" id="{FF8C2E8F-82AE-4C70-B41F-BDE8429E27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6750" y="2695575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000066"/>
                  </a:solidFill>
                  <a:cs typeface="Arial" charset="0"/>
                </a:rPr>
                <a:t>B</a:t>
              </a:r>
              <a:endParaRPr lang="el-GR" b="1" baseline="-25000">
                <a:solidFill>
                  <a:srgbClr val="000066"/>
                </a:solidFill>
                <a:cs typeface="Arial" charset="0"/>
              </a:endParaRPr>
            </a:p>
          </p:txBody>
        </p:sp>
      </p:grpSp>
      <p:sp>
        <p:nvSpPr>
          <p:cNvPr id="85" name="Line 40">
            <a:extLst>
              <a:ext uri="{FF2B5EF4-FFF2-40B4-BE49-F238E27FC236}">
                <a16:creationId xmlns:a16="http://schemas.microsoft.com/office/drawing/2014/main" id="{5173ADEB-11BF-4940-8490-FC2BE00EC5D2}"/>
              </a:ext>
            </a:extLst>
          </p:cNvPr>
          <p:cNvSpPr>
            <a:spLocks noChangeShapeType="1"/>
          </p:cNvSpPr>
          <p:nvPr/>
        </p:nvSpPr>
        <p:spPr bwMode="auto">
          <a:xfrm>
            <a:off x="1511300" y="1516063"/>
            <a:ext cx="1651000" cy="158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Line 41">
            <a:extLst>
              <a:ext uri="{FF2B5EF4-FFF2-40B4-BE49-F238E27FC236}">
                <a16:creationId xmlns:a16="http://schemas.microsoft.com/office/drawing/2014/main" id="{791EA214-BCBB-4759-AA70-0C209CC1D33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966913"/>
            <a:ext cx="635000" cy="6032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Oval 42">
            <a:extLst>
              <a:ext uri="{FF2B5EF4-FFF2-40B4-BE49-F238E27FC236}">
                <a16:creationId xmlns:a16="http://schemas.microsoft.com/office/drawing/2014/main" id="{43684330-C4D5-40C7-86BF-C486830A78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3100" y="1935163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88" name="Oval 43">
            <a:extLst>
              <a:ext uri="{FF2B5EF4-FFF2-40B4-BE49-F238E27FC236}">
                <a16:creationId xmlns:a16="http://schemas.microsoft.com/office/drawing/2014/main" id="{7245D6A4-774E-4DD7-87AE-B5D60B32F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8100" y="2532063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89" name="Oval 44">
            <a:extLst>
              <a:ext uri="{FF2B5EF4-FFF2-40B4-BE49-F238E27FC236}">
                <a16:creationId xmlns:a16="http://schemas.microsoft.com/office/drawing/2014/main" id="{D57A0BB6-2A0E-498C-B5D9-240C7D250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059113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90" name="Text Box 45">
            <a:extLst>
              <a:ext uri="{FF2B5EF4-FFF2-40B4-BE49-F238E27FC236}">
                <a16:creationId xmlns:a16="http://schemas.microsoft.com/office/drawing/2014/main" id="{36FAEA93-E7D8-4925-B433-558CF7B38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8350" y="17637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cs typeface="Arial" charset="0"/>
              </a:rPr>
              <a:t>C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91" name="Text Box 46">
            <a:extLst>
              <a:ext uri="{FF2B5EF4-FFF2-40B4-BE49-F238E27FC236}">
                <a16:creationId xmlns:a16="http://schemas.microsoft.com/office/drawing/2014/main" id="{C92A0574-3738-4099-928C-D56D1DB0D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6050" y="23606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cs typeface="Arial" charset="0"/>
              </a:rPr>
              <a:t>D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92" name="Text Box 47">
            <a:extLst>
              <a:ext uri="{FF2B5EF4-FFF2-40B4-BE49-F238E27FC236}">
                <a16:creationId xmlns:a16="http://schemas.microsoft.com/office/drawing/2014/main" id="{9A1496E5-9330-465E-AE80-C53379569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2150" y="2913063"/>
            <a:ext cx="6731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66"/>
                </a:solidFill>
                <a:cs typeface="Arial" charset="0"/>
              </a:rPr>
              <a:t>C’=D’</a:t>
            </a:r>
            <a:endParaRPr lang="el-GR" b="1" baseline="-2500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93" name="Oval 48">
            <a:extLst>
              <a:ext uri="{FF2B5EF4-FFF2-40B4-BE49-F238E27FC236}">
                <a16:creationId xmlns:a16="http://schemas.microsoft.com/office/drawing/2014/main" id="{34D081B7-1C01-4166-98A5-4B73CCB1A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1138" y="147320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94" name="Text Box 89">
            <a:extLst>
              <a:ext uri="{FF2B5EF4-FFF2-40B4-BE49-F238E27FC236}">
                <a16:creationId xmlns:a16="http://schemas.microsoft.com/office/drawing/2014/main" id="{A55E3842-8DF4-44EF-876D-67CBB96CAD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4813" y="437356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a)</a:t>
            </a:r>
            <a:endParaRPr lang="el-GR" b="1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95" name="Text Box 109">
            <a:extLst>
              <a:ext uri="{FF2B5EF4-FFF2-40B4-BE49-F238E27FC236}">
                <a16:creationId xmlns:a16="http://schemas.microsoft.com/office/drawing/2014/main" id="{1F777A7E-9276-483A-9A1A-4AE9B5DD8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104" y="4029407"/>
            <a:ext cx="369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0066"/>
                </a:solidFill>
              </a:rPr>
              <a:t>P</a:t>
            </a:r>
            <a:endParaRPr lang="el-GR" b="1" baseline="-25000" dirty="0">
              <a:solidFill>
                <a:srgbClr val="000066"/>
              </a:solidFill>
              <a:cs typeface="Arial" charset="0"/>
            </a:endParaRP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3892585B-D577-4A6E-9168-8D6675992F7A}"/>
              </a:ext>
            </a:extLst>
          </p:cNvPr>
          <p:cNvGrpSpPr/>
          <p:nvPr/>
        </p:nvGrpSpPr>
        <p:grpSpPr>
          <a:xfrm>
            <a:off x="4877481" y="1306513"/>
            <a:ext cx="3733800" cy="3341687"/>
            <a:chOff x="4877481" y="1371600"/>
            <a:chExt cx="3733800" cy="3341687"/>
          </a:xfrm>
        </p:grpSpPr>
        <p:sp>
          <p:nvSpPr>
            <p:cNvPr id="97" name="Freeform 4">
              <a:extLst>
                <a:ext uri="{FF2B5EF4-FFF2-40B4-BE49-F238E27FC236}">
                  <a16:creationId xmlns:a16="http://schemas.microsoft.com/office/drawing/2014/main" id="{4ABF2E0C-2001-4515-8B45-C80C3D8467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7481" y="2819400"/>
              <a:ext cx="3733800" cy="1524000"/>
            </a:xfrm>
            <a:custGeom>
              <a:avLst/>
              <a:gdLst>
                <a:gd name="T0" fmla="*/ 2147483647 w 2208"/>
                <a:gd name="T1" fmla="*/ 0 h 912"/>
                <a:gd name="T2" fmla="*/ 2147483647 w 2208"/>
                <a:gd name="T3" fmla="*/ 0 h 912"/>
                <a:gd name="T4" fmla="*/ 2147483647 w 2208"/>
                <a:gd name="T5" fmla="*/ 2147483647 h 912"/>
                <a:gd name="T6" fmla="*/ 0 w 2208"/>
                <a:gd name="T7" fmla="*/ 2147483647 h 912"/>
                <a:gd name="T8" fmla="*/ 2147483647 w 2208"/>
                <a:gd name="T9" fmla="*/ 0 h 9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08" h="912">
                  <a:moveTo>
                    <a:pt x="576" y="0"/>
                  </a:moveTo>
                  <a:lnTo>
                    <a:pt x="2208" y="0"/>
                  </a:lnTo>
                  <a:lnTo>
                    <a:pt x="1681" y="912"/>
                  </a:lnTo>
                  <a:lnTo>
                    <a:pt x="0" y="912"/>
                  </a:lnTo>
                  <a:lnTo>
                    <a:pt x="576" y="0"/>
                  </a:lnTo>
                  <a:close/>
                </a:path>
              </a:pathLst>
            </a:cu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7">
              <a:extLst>
                <a:ext uri="{FF2B5EF4-FFF2-40B4-BE49-F238E27FC236}">
                  <a16:creationId xmlns:a16="http://schemas.microsoft.com/office/drawing/2014/main" id="{0605AA76-D95C-46C0-9A0E-3DB9D0033C8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9881" y="4111625"/>
              <a:ext cx="271463" cy="238125"/>
            </a:xfrm>
            <a:custGeom>
              <a:avLst/>
              <a:gdLst>
                <a:gd name="T0" fmla="*/ 0 w 171"/>
                <a:gd name="T1" fmla="*/ 2147483647 h 150"/>
                <a:gd name="T2" fmla="*/ 2147483647 w 171"/>
                <a:gd name="T3" fmla="*/ 2147483647 h 150"/>
                <a:gd name="T4" fmla="*/ 2147483647 w 171"/>
                <a:gd name="T5" fmla="*/ 2147483647 h 150"/>
                <a:gd name="T6" fmla="*/ 2147483647 w 171"/>
                <a:gd name="T7" fmla="*/ 2147483647 h 150"/>
                <a:gd name="T8" fmla="*/ 2147483647 w 171"/>
                <a:gd name="T9" fmla="*/ 2147483647 h 1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1" h="150">
                  <a:moveTo>
                    <a:pt x="0" y="2"/>
                  </a:moveTo>
                  <a:cubicBezTo>
                    <a:pt x="14" y="3"/>
                    <a:pt x="60" y="0"/>
                    <a:pt x="84" y="6"/>
                  </a:cubicBezTo>
                  <a:cubicBezTo>
                    <a:pt x="108" y="12"/>
                    <a:pt x="130" y="24"/>
                    <a:pt x="144" y="38"/>
                  </a:cubicBezTo>
                  <a:cubicBezTo>
                    <a:pt x="158" y="52"/>
                    <a:pt x="165" y="71"/>
                    <a:pt x="168" y="90"/>
                  </a:cubicBezTo>
                  <a:cubicBezTo>
                    <a:pt x="171" y="109"/>
                    <a:pt x="162" y="138"/>
                    <a:pt x="160" y="1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Text Box 14">
              <a:extLst>
                <a:ext uri="{FF2B5EF4-FFF2-40B4-BE49-F238E27FC236}">
                  <a16:creationId xmlns:a16="http://schemas.microsoft.com/office/drawing/2014/main" id="{DFB52EC8-5950-457B-96A6-22B5B3708A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95772" y="1371600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000066"/>
                  </a:solidFill>
                  <a:cs typeface="Arial" charset="0"/>
                </a:rPr>
                <a:t>S</a:t>
              </a:r>
              <a:endParaRPr lang="el-GR" b="1" baseline="-250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100" name="Line 18">
              <a:extLst>
                <a:ext uri="{FF2B5EF4-FFF2-40B4-BE49-F238E27FC236}">
                  <a16:creationId xmlns:a16="http://schemas.microsoft.com/office/drawing/2014/main" id="{1D5A6545-AFA0-4278-A441-1A8ED0B4A6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66908" y="1600200"/>
              <a:ext cx="438150" cy="20764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31">
              <a:extLst>
                <a:ext uri="{FF2B5EF4-FFF2-40B4-BE49-F238E27FC236}">
                  <a16:creationId xmlns:a16="http://schemas.microsoft.com/office/drawing/2014/main" id="{12ED4EFB-264B-4741-A807-7C1AEE2AF2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638798" y="3302000"/>
              <a:ext cx="2362201" cy="4841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Oval 48">
              <a:extLst>
                <a:ext uri="{FF2B5EF4-FFF2-40B4-BE49-F238E27FC236}">
                  <a16:creationId xmlns:a16="http://schemas.microsoft.com/office/drawing/2014/main" id="{7464BB63-3241-4D0C-A838-421BFC5690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70360" y="1538287"/>
              <a:ext cx="76200" cy="7620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103" name="Text Box 89">
              <a:extLst>
                <a:ext uri="{FF2B5EF4-FFF2-40B4-BE49-F238E27FC236}">
                  <a16:creationId xmlns:a16="http://schemas.microsoft.com/office/drawing/2014/main" id="{A7CCC73A-DC4A-4A00-A888-2A688858D4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1144" y="4438650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  <a:cs typeface="Arial" charset="0"/>
                </a:rPr>
                <a:t>b)</a:t>
              </a:r>
              <a:endParaRPr lang="el-GR" b="1" baseline="-250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04" name="Text Box 109">
              <a:extLst>
                <a:ext uri="{FF2B5EF4-FFF2-40B4-BE49-F238E27FC236}">
                  <a16:creationId xmlns:a16="http://schemas.microsoft.com/office/drawing/2014/main" id="{F0FDCB00-1B53-4A6E-822C-4055528F75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72435" y="4094494"/>
              <a:ext cx="369887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 dirty="0">
                  <a:solidFill>
                    <a:srgbClr val="000066"/>
                  </a:solidFill>
                </a:rPr>
                <a:t>P</a:t>
              </a:r>
              <a:endParaRPr lang="el-GR" b="1" baseline="-25000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105" name="Line 18">
              <a:extLst>
                <a:ext uri="{FF2B5EF4-FFF2-40B4-BE49-F238E27FC236}">
                  <a16:creationId xmlns:a16="http://schemas.microsoft.com/office/drawing/2014/main" id="{031BDBDE-0290-4560-A20C-ECE9FC70EC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38850" y="1614714"/>
              <a:ext cx="438150" cy="20764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18">
              <a:extLst>
                <a:ext uri="{FF2B5EF4-FFF2-40B4-BE49-F238E27FC236}">
                  <a16:creationId xmlns:a16="http://schemas.microsoft.com/office/drawing/2014/main" id="{0F5F5B73-68AD-4269-8E30-9E86EA5389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636431" y="2007733"/>
              <a:ext cx="438150" cy="20764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Line 31">
              <a:extLst>
                <a:ext uri="{FF2B5EF4-FFF2-40B4-BE49-F238E27FC236}">
                  <a16:creationId xmlns:a16="http://schemas.microsoft.com/office/drawing/2014/main" id="{1CFF3024-AD60-46FE-BBAD-C449A9F92C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294663" y="3200400"/>
              <a:ext cx="1765300" cy="11430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Oval 34">
              <a:extLst>
                <a:ext uri="{FF2B5EF4-FFF2-40B4-BE49-F238E27FC236}">
                  <a16:creationId xmlns:a16="http://schemas.microsoft.com/office/drawing/2014/main" id="{20F512C5-CB03-40BD-8600-1B820FF073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48828" y="3353027"/>
              <a:ext cx="76200" cy="7620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109" name="Oval 33">
              <a:extLst>
                <a:ext uri="{FF2B5EF4-FFF2-40B4-BE49-F238E27FC236}">
                  <a16:creationId xmlns:a16="http://schemas.microsoft.com/office/drawing/2014/main" id="{3AB9FF0E-029C-4AD7-8FB6-171BC54C79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82228" y="4075113"/>
              <a:ext cx="76200" cy="7620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10" name="Oval 44">
              <a:extLst>
                <a:ext uri="{FF2B5EF4-FFF2-40B4-BE49-F238E27FC236}">
                  <a16:creationId xmlns:a16="http://schemas.microsoft.com/office/drawing/2014/main" id="{561BF762-F8E8-4CC4-ACAD-26C9AE6E9A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3344" y="3595914"/>
              <a:ext cx="76200" cy="7620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111" name="Text Box 47">
              <a:extLst>
                <a:ext uri="{FF2B5EF4-FFF2-40B4-BE49-F238E27FC236}">
                  <a16:creationId xmlns:a16="http://schemas.microsoft.com/office/drawing/2014/main" id="{A303A051-2561-4EBE-83A4-B93A344C18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48074" y="3429227"/>
              <a:ext cx="6731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000066"/>
                  </a:solidFill>
                  <a:cs typeface="Arial" charset="0"/>
                </a:rPr>
                <a:t>A’=A</a:t>
              </a:r>
              <a:endParaRPr lang="el-GR" b="1" baseline="-250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112" name="Text Box 47">
              <a:extLst>
                <a:ext uri="{FF2B5EF4-FFF2-40B4-BE49-F238E27FC236}">
                  <a16:creationId xmlns:a16="http://schemas.microsoft.com/office/drawing/2014/main" id="{60B2FA31-F11A-4278-81E7-3742E6C6CD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17623" y="4053114"/>
              <a:ext cx="6731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000066"/>
                  </a:solidFill>
                  <a:cs typeface="Arial" charset="0"/>
                </a:rPr>
                <a:t>B’=B</a:t>
              </a:r>
              <a:endParaRPr lang="el-GR" b="1" baseline="-250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113" name="Text Box 14">
              <a:extLst>
                <a:ext uri="{FF2B5EF4-FFF2-40B4-BE49-F238E27FC236}">
                  <a16:creationId xmlns:a16="http://schemas.microsoft.com/office/drawing/2014/main" id="{5588E9CD-DDD9-4751-9669-E88944FB71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25710" y="1740807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000066"/>
                  </a:solidFill>
                  <a:cs typeface="Arial" charset="0"/>
                </a:rPr>
                <a:t>a</a:t>
              </a:r>
              <a:endParaRPr lang="el-GR" b="1" baseline="-250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114" name="Text Box 14">
              <a:extLst>
                <a:ext uri="{FF2B5EF4-FFF2-40B4-BE49-F238E27FC236}">
                  <a16:creationId xmlns:a16="http://schemas.microsoft.com/office/drawing/2014/main" id="{78006D9C-C640-4A76-9066-FA7794AC61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63545" y="2088924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000066"/>
                  </a:solidFill>
                  <a:cs typeface="Arial" charset="0"/>
                </a:rPr>
                <a:t>b</a:t>
              </a:r>
              <a:endParaRPr lang="el-GR" b="1" baseline="-250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115" name="Text Box 14">
              <a:extLst>
                <a:ext uri="{FF2B5EF4-FFF2-40B4-BE49-F238E27FC236}">
                  <a16:creationId xmlns:a16="http://schemas.microsoft.com/office/drawing/2014/main" id="{C9980599-805D-4973-A992-0A0C339231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35199" y="1444170"/>
              <a:ext cx="435768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000066"/>
                  </a:solidFill>
                  <a:cs typeface="Arial" charset="0"/>
                </a:rPr>
                <a:t>E∞</a:t>
              </a:r>
              <a:endParaRPr lang="el-GR" b="1" baseline="-250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116" name="Text Box 14">
              <a:extLst>
                <a:ext uri="{FF2B5EF4-FFF2-40B4-BE49-F238E27FC236}">
                  <a16:creationId xmlns:a16="http://schemas.microsoft.com/office/drawing/2014/main" id="{4EC53427-A3CA-4710-9DA1-E8B05FF541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65305" y="3750384"/>
              <a:ext cx="435768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000066"/>
                  </a:solidFill>
                  <a:cs typeface="Arial" charset="0"/>
                </a:rPr>
                <a:t>E’∞</a:t>
              </a:r>
              <a:endParaRPr lang="el-GR" b="1" baseline="-25000">
                <a:solidFill>
                  <a:srgbClr val="000066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45841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1" grpId="0"/>
      <p:bldP spid="73" grpId="0" animBg="1"/>
      <p:bldP spid="74" grpId="0" animBg="1"/>
      <p:bldP spid="75" grpId="0" animBg="1"/>
      <p:bldP spid="76" grpId="0" animBg="1"/>
      <p:bldP spid="77" grpId="0"/>
      <p:bldP spid="85" grpId="0" animBg="1"/>
      <p:bldP spid="86" grpId="0" animBg="1"/>
      <p:bldP spid="87" grpId="0" animBg="1"/>
      <p:bldP spid="88" grpId="0" animBg="1"/>
      <p:bldP spid="89" grpId="0" animBg="1"/>
      <p:bldP spid="90" grpId="0"/>
      <p:bldP spid="91" grpId="0"/>
      <p:bldP spid="9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3174</TotalTime>
  <Words>1244</Words>
  <Application>Microsoft Office PowerPoint</Application>
  <PresentationFormat>On-screen Show (4:3)</PresentationFormat>
  <Paragraphs>144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DS</dc:creator>
  <cp:lastModifiedBy>Nguyễn Đức Sỹ</cp:lastModifiedBy>
  <cp:revision>134</cp:revision>
  <dcterms:created xsi:type="dcterms:W3CDTF">2012-08-08T09:27:14Z</dcterms:created>
  <dcterms:modified xsi:type="dcterms:W3CDTF">2023-03-22T08:09:33Z</dcterms:modified>
</cp:coreProperties>
</file>