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39"/>
  </p:notesMasterIdLst>
  <p:sldIdLst>
    <p:sldId id="257" r:id="rId2"/>
    <p:sldId id="411" r:id="rId3"/>
    <p:sldId id="412" r:id="rId4"/>
    <p:sldId id="413" r:id="rId5"/>
    <p:sldId id="414" r:id="rId6"/>
    <p:sldId id="415" r:id="rId7"/>
    <p:sldId id="417" r:id="rId8"/>
    <p:sldId id="420" r:id="rId9"/>
    <p:sldId id="418" r:id="rId10"/>
    <p:sldId id="419" r:id="rId11"/>
    <p:sldId id="416" r:id="rId12"/>
    <p:sldId id="421" r:id="rId13"/>
    <p:sldId id="424" r:id="rId14"/>
    <p:sldId id="422" r:id="rId15"/>
    <p:sldId id="427" r:id="rId16"/>
    <p:sldId id="423" r:id="rId17"/>
    <p:sldId id="466" r:id="rId18"/>
    <p:sldId id="425" r:id="rId19"/>
    <p:sldId id="430" r:id="rId20"/>
    <p:sldId id="431" r:id="rId21"/>
    <p:sldId id="432" r:id="rId22"/>
    <p:sldId id="433" r:id="rId23"/>
    <p:sldId id="434" r:id="rId24"/>
    <p:sldId id="435" r:id="rId25"/>
    <p:sldId id="437" r:id="rId26"/>
    <p:sldId id="438" r:id="rId27"/>
    <p:sldId id="441" r:id="rId28"/>
    <p:sldId id="442" r:id="rId29"/>
    <p:sldId id="443" r:id="rId30"/>
    <p:sldId id="444" r:id="rId31"/>
    <p:sldId id="445" r:id="rId32"/>
    <p:sldId id="447" r:id="rId33"/>
    <p:sldId id="449" r:id="rId34"/>
    <p:sldId id="450" r:id="rId35"/>
    <p:sldId id="451" r:id="rId36"/>
    <p:sldId id="339" r:id="rId37"/>
    <p:sldId id="340" r:id="rId38"/>
    <p:sldId id="342" r:id="rId39"/>
    <p:sldId id="452" r:id="rId40"/>
    <p:sldId id="350" r:id="rId41"/>
    <p:sldId id="348" r:id="rId42"/>
    <p:sldId id="352" r:id="rId43"/>
    <p:sldId id="353" r:id="rId44"/>
    <p:sldId id="453" r:id="rId45"/>
    <p:sldId id="454" r:id="rId46"/>
    <p:sldId id="455" r:id="rId47"/>
    <p:sldId id="359" r:id="rId48"/>
    <p:sldId id="365" r:id="rId49"/>
    <p:sldId id="316" r:id="rId50"/>
    <p:sldId id="317" r:id="rId51"/>
    <p:sldId id="278" r:id="rId52"/>
    <p:sldId id="318" r:id="rId53"/>
    <p:sldId id="280" r:id="rId54"/>
    <p:sldId id="291" r:id="rId55"/>
    <p:sldId id="456" r:id="rId56"/>
    <p:sldId id="457" r:id="rId57"/>
    <p:sldId id="458" r:id="rId58"/>
    <p:sldId id="463" r:id="rId59"/>
    <p:sldId id="459" r:id="rId60"/>
    <p:sldId id="460" r:id="rId61"/>
    <p:sldId id="464" r:id="rId62"/>
    <p:sldId id="461" r:id="rId63"/>
    <p:sldId id="462" r:id="rId64"/>
    <p:sldId id="285" r:id="rId65"/>
    <p:sldId id="465" r:id="rId66"/>
    <p:sldId id="307" r:id="rId67"/>
    <p:sldId id="286" r:id="rId68"/>
    <p:sldId id="287" r:id="rId69"/>
    <p:sldId id="256" r:id="rId70"/>
    <p:sldId id="389" r:id="rId71"/>
    <p:sldId id="467" r:id="rId72"/>
    <p:sldId id="469" r:id="rId73"/>
    <p:sldId id="468" r:id="rId74"/>
    <p:sldId id="470" r:id="rId75"/>
    <p:sldId id="471" r:id="rId76"/>
    <p:sldId id="472" r:id="rId77"/>
    <p:sldId id="473" r:id="rId78"/>
    <p:sldId id="487" r:id="rId79"/>
    <p:sldId id="474" r:id="rId80"/>
    <p:sldId id="475" r:id="rId81"/>
    <p:sldId id="476" r:id="rId82"/>
    <p:sldId id="477" r:id="rId83"/>
    <p:sldId id="478" r:id="rId84"/>
    <p:sldId id="479" r:id="rId85"/>
    <p:sldId id="481" r:id="rId86"/>
    <p:sldId id="483" r:id="rId87"/>
    <p:sldId id="480" r:id="rId88"/>
    <p:sldId id="484" r:id="rId89"/>
    <p:sldId id="504" r:id="rId90"/>
    <p:sldId id="505" r:id="rId91"/>
    <p:sldId id="506" r:id="rId92"/>
    <p:sldId id="510" r:id="rId93"/>
    <p:sldId id="511" r:id="rId94"/>
    <p:sldId id="513" r:id="rId95"/>
    <p:sldId id="515" r:id="rId96"/>
    <p:sldId id="508" r:id="rId97"/>
    <p:sldId id="509" r:id="rId98"/>
    <p:sldId id="514" r:id="rId99"/>
    <p:sldId id="507" r:id="rId100"/>
    <p:sldId id="485" r:id="rId101"/>
    <p:sldId id="490" r:id="rId102"/>
    <p:sldId id="488" r:id="rId103"/>
    <p:sldId id="493" r:id="rId104"/>
    <p:sldId id="494" r:id="rId105"/>
    <p:sldId id="495" r:id="rId106"/>
    <p:sldId id="491" r:id="rId107"/>
    <p:sldId id="486" r:id="rId108"/>
    <p:sldId id="492" r:id="rId109"/>
    <p:sldId id="489" r:id="rId110"/>
    <p:sldId id="496" r:id="rId111"/>
    <p:sldId id="497" r:id="rId112"/>
    <p:sldId id="501" r:id="rId113"/>
    <p:sldId id="503" r:id="rId114"/>
    <p:sldId id="557" r:id="rId115"/>
    <p:sldId id="517" r:id="rId116"/>
    <p:sldId id="518" r:id="rId117"/>
    <p:sldId id="519" r:id="rId118"/>
    <p:sldId id="520" r:id="rId119"/>
    <p:sldId id="546" r:id="rId120"/>
    <p:sldId id="521" r:id="rId121"/>
    <p:sldId id="522" r:id="rId122"/>
    <p:sldId id="527" r:id="rId123"/>
    <p:sldId id="545" r:id="rId124"/>
    <p:sldId id="547" r:id="rId125"/>
    <p:sldId id="537" r:id="rId126"/>
    <p:sldId id="538" r:id="rId127"/>
    <p:sldId id="548" r:id="rId128"/>
    <p:sldId id="549" r:id="rId129"/>
    <p:sldId id="542" r:id="rId130"/>
    <p:sldId id="550" r:id="rId131"/>
    <p:sldId id="544" r:id="rId132"/>
    <p:sldId id="552" r:id="rId133"/>
    <p:sldId id="551" r:id="rId134"/>
    <p:sldId id="553" r:id="rId135"/>
    <p:sldId id="554" r:id="rId136"/>
    <p:sldId id="555" r:id="rId137"/>
    <p:sldId id="556"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660"/>
  </p:normalViewPr>
  <p:slideViewPr>
    <p:cSldViewPr snapToGrid="0">
      <p:cViewPr>
        <p:scale>
          <a:sx n="66" d="100"/>
          <a:sy n="66" d="100"/>
        </p:scale>
        <p:origin x="784"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BFDDE-9D95-4C22-9503-CA94B1AA61DA}" type="datetimeFigureOut">
              <a:rPr lang="en-US" smtClean="0"/>
              <a:t>30/06/2026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526EE-05A9-4EF0-BC09-5E92D3F84178}" type="slidenum">
              <a:rPr lang="en-US" smtClean="0"/>
              <a:t>‹#›</a:t>
            </a:fld>
            <a:endParaRPr lang="en-US"/>
          </a:p>
        </p:txBody>
      </p:sp>
    </p:spTree>
    <p:extLst>
      <p:ext uri="{BB962C8B-B14F-4D97-AF65-F5344CB8AC3E}">
        <p14:creationId xmlns:p14="http://schemas.microsoft.com/office/powerpoint/2010/main" val="144413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vi.wikipedia.org/wiki/C%C3%A1" TargetMode="External"/><Relationship Id="rId13" Type="http://schemas.openxmlformats.org/officeDocument/2006/relationships/hyperlink" Target="http://vi.wikipedia.org/wiki/C%C3%A1_b%C6%A1n" TargetMode="External"/><Relationship Id="rId18" Type="http://schemas.openxmlformats.org/officeDocument/2006/relationships/hyperlink" Target="http://vi.wikipedia.org/wiki/Cua" TargetMode="External"/><Relationship Id="rId3" Type="http://schemas.openxmlformats.org/officeDocument/2006/relationships/hyperlink" Target="http://vi.wikipedia.org/wiki/Thu%E1%BA%ADt_ng%E1%BB%AF" TargetMode="External"/><Relationship Id="rId7" Type="http://schemas.openxmlformats.org/officeDocument/2006/relationships/hyperlink" Target="http://vi.wikipedia.org/wiki/Th%E1%BB%8B_tr%C6%B0%E1%BB%9Dng" TargetMode="External"/><Relationship Id="rId12" Type="http://schemas.openxmlformats.org/officeDocument/2006/relationships/hyperlink" Target="http://vi.wikipedia.org/w/index.php?title=C%C3%A1_ng%E1%BB%AB&amp;action=edit&amp;redlink=1" TargetMode="External"/><Relationship Id="rId17" Type="http://schemas.openxmlformats.org/officeDocument/2006/relationships/hyperlink" Target="http://vi.wikipedia.org/wiki/C%C3%A1_h%E1%BB%93i" TargetMode="External"/><Relationship Id="rId2" Type="http://schemas.openxmlformats.org/officeDocument/2006/relationships/slide" Target="../slides/slide48.xml"/><Relationship Id="rId16" Type="http://schemas.openxmlformats.org/officeDocument/2006/relationships/hyperlink" Target="http://vi.wikipedia.org/wiki/T%C3%B4m" TargetMode="External"/><Relationship Id="rId1" Type="http://schemas.openxmlformats.org/officeDocument/2006/relationships/notesMaster" Target="../notesMasters/notesMaster1.xml"/><Relationship Id="rId6" Type="http://schemas.openxmlformats.org/officeDocument/2006/relationships/hyperlink" Target="http://vi.wikipedia.org/wiki/Thu_ho%E1%BA%A1ch" TargetMode="External"/><Relationship Id="rId11" Type="http://schemas.openxmlformats.org/officeDocument/2006/relationships/hyperlink" Target="http://vi.wikipedia.org/wiki/C%C3%A1_c%C6%A1m" TargetMode="External"/><Relationship Id="rId5" Type="http://schemas.openxmlformats.org/officeDocument/2006/relationships/hyperlink" Target="http://vi.wikipedia.org/wiki/N%C6%B0%E1%BB%9Bc" TargetMode="External"/><Relationship Id="rId15" Type="http://schemas.openxmlformats.org/officeDocument/2006/relationships/hyperlink" Target="http://vi.wikipedia.org/wiki/M%E1%BB%B1c" TargetMode="External"/><Relationship Id="rId10" Type="http://schemas.openxmlformats.org/officeDocument/2006/relationships/hyperlink" Target="http://vi.wikipedia.org/w/index.php?title=C%C3%A1_tuy%E1%BA%BFt&amp;action=edit&amp;redlink=1" TargetMode="External"/><Relationship Id="rId19" Type="http://schemas.openxmlformats.org/officeDocument/2006/relationships/hyperlink" Target="http://vi.wikipedia.org/wiki/T%C3%B4m_h%C3%B9m" TargetMode="External"/><Relationship Id="rId4" Type="http://schemas.openxmlformats.org/officeDocument/2006/relationships/hyperlink" Target="http://vi.wikipedia.org/wiki/Con_ng%C6%B0%E1%BB%9Di" TargetMode="External"/><Relationship Id="rId9" Type="http://schemas.openxmlformats.org/officeDocument/2006/relationships/hyperlink" Target="http://vi.wikipedia.org/wiki/C%C3%A1_tr%C3%ADch" TargetMode="External"/><Relationship Id="rId14" Type="http://schemas.openxmlformats.org/officeDocument/2006/relationships/hyperlink" Target="http://vi.wikipedia.org/wiki/C%C3%A1_%C4%91%E1%BB%91i"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Chế biến thịt có từ hàng nghìn năm trước, phát triển từ các kỹ thuật bảo quản đơn giản đến các quy trình công nghiệp hiện đại mà chúng ta thấy ngày nay. Dưới đây là tổng quan lịch sử về sự phát triển của nó:</a:t>
            </a:r>
          </a:p>
          <a:p>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19</a:t>
            </a:fld>
            <a:endParaRPr lang="en-US"/>
          </a:p>
        </p:txBody>
      </p:sp>
    </p:spTree>
    <p:extLst>
      <p:ext uri="{BB962C8B-B14F-4D97-AF65-F5344CB8AC3E}">
        <p14:creationId xmlns:p14="http://schemas.microsoft.com/office/powerpoint/2010/main" val="372282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Năm 1809, Nicolas Appert, một thợ làm bánh kẹo và nấu bia người Pháp, đã quan sát thấy rằng thực phẩm nấu trong lọ không bị hỏng trừ khi niêm phong bị rò rỉ và đã phát triển một phương pháp niêm phong thực phẩm trong lọ thủy tinh.[4] Appert đã được Bá tước Montelivert, một bộ trưởng nội vụ Pháp trao giải thưởng vào năm 1810.[5] Lý do không bị hỏng không được biết vào thời điểm đó, vì phải mất thêm 50 năm nữa Louis Pasteur mới chứng minh được vai trò của vi khuẩn trong việc làm hỏng thực phẩm và phát triển phương pháp thanh trùng.</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29</a:t>
            </a:fld>
            <a:endParaRPr lang="en-US"/>
          </a:p>
        </p:txBody>
      </p:sp>
    </p:spTree>
    <p:extLst>
      <p:ext uri="{BB962C8B-B14F-4D97-AF65-F5344CB8AC3E}">
        <p14:creationId xmlns:p14="http://schemas.microsoft.com/office/powerpoint/2010/main" val="1636173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Union Stock Yard &amp; Transit Co., hay The Yards, là khu vực đóng gói thịt ở Chicago trong hơn một thế kỷ, bắt đầu từ năm 1865. Khu vực này được thành lập bởi một nhóm các công ty đường sắt đã mua lại vùng đất ngập nước và biến nó thành một khu vực chế biến tập trung rộng lớn. Đến những năm 1890, thủ phủ đường sắt đằng sau Union Stockyards là tiền của Vanderbilt.[1] Union Stockyards hoạt động tại khu vực cộng đồng New City của South Side trong 106 năm,[2] giúp Chicago trở nên nổi tiếng là "thủ phủ thịt lợn của thế giới", trung tâm của ngành đóng gói thịt của Mỹ trong nhiều thập kỷ.[3] The Yards, công nhân và hệ thống của nó đã trở thành nguồn cảm hứng cho cả văn học và cải cách xã hội, cũng như nghiên cứu về thực tiễn công nghiệp.</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30</a:t>
            </a:fld>
            <a:endParaRPr lang="en-US"/>
          </a:p>
        </p:txBody>
      </p:sp>
    </p:spTree>
    <p:extLst>
      <p:ext uri="{BB962C8B-B14F-4D97-AF65-F5344CB8AC3E}">
        <p14:creationId xmlns:p14="http://schemas.microsoft.com/office/powerpoint/2010/main" val="15839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Làm lạnh và đông lạnh:</a:t>
            </a:r>
            <a:r>
              <a:rPr lang="vi-VN" dirty="0"/>
              <a:t/>
            </a:r>
            <a:br>
              <a:rPr lang="vi-VN" dirty="0"/>
            </a:br>
            <a:r>
              <a:rPr lang="vi-VN" b="1" dirty="0"/>
              <a:t>Việc sử dụng rộng rãi hệ thống làm lạnh</a:t>
            </a:r>
            <a:r>
              <a:rPr lang="vi-VN" dirty="0"/>
              <a:t> đã cho phép </a:t>
            </a:r>
            <a:r>
              <a:rPr lang="vi-VN" b="1" dirty="0"/>
              <a:t>thương mại thịt trên toàn cầu</a:t>
            </a:r>
            <a:r>
              <a:rPr lang="vi-VN" dirty="0"/>
              <a:t>.</a:t>
            </a:r>
          </a:p>
          <a:p>
            <a:r>
              <a:rPr lang="vi-VN" b="1" dirty="0"/>
              <a:t>Quy định và an toàn:</a:t>
            </a:r>
            <a:r>
              <a:rPr lang="vi-VN" dirty="0"/>
              <a:t/>
            </a:r>
            <a:br>
              <a:rPr lang="vi-VN" dirty="0"/>
            </a:br>
            <a:r>
              <a:rPr lang="vi-VN" b="1" dirty="0"/>
              <a:t>Đầu những năm 1900</a:t>
            </a:r>
            <a:r>
              <a:rPr lang="vi-VN" dirty="0"/>
              <a:t>, xuất hiện các </a:t>
            </a:r>
            <a:r>
              <a:rPr lang="vi-VN" b="1" dirty="0"/>
              <a:t>luật an toàn thực phẩm</a:t>
            </a:r>
            <a:r>
              <a:rPr lang="vi-VN" dirty="0"/>
              <a:t> liên quan đến thịt, chẳng hạn như </a:t>
            </a:r>
            <a:r>
              <a:rPr lang="vi-VN" b="1" dirty="0"/>
              <a:t>Đạo luật Kiểm tra Thịt của Hoa Kỳ năm 1906</a:t>
            </a:r>
            <a:r>
              <a:rPr lang="vi-VN" dirty="0"/>
              <a:t> (</a:t>
            </a:r>
            <a:r>
              <a:rPr lang="vi-VN" i="1" dirty="0"/>
              <a:t>U.S. Meat Inspection Act of 1906</a:t>
            </a:r>
            <a:r>
              <a:rPr lang="vi-VN" dirty="0"/>
              <a:t>).</a:t>
            </a:r>
          </a:p>
          <a:p>
            <a:r>
              <a:rPr lang="vi-VN" b="1" dirty="0"/>
              <a:t>Thịt chế biến:</a:t>
            </a:r>
            <a:r>
              <a:rPr lang="vi-VN" dirty="0"/>
              <a:t/>
            </a:r>
            <a:br>
              <a:rPr lang="vi-VN" dirty="0"/>
            </a:br>
            <a:r>
              <a:rPr lang="vi-VN" b="1" dirty="0"/>
              <a:t>Giữa thế kỷ 20</a:t>
            </a:r>
            <a:r>
              <a:rPr lang="vi-VN" dirty="0"/>
              <a:t>, chứng kiến </a:t>
            </a:r>
            <a:r>
              <a:rPr lang="vi-VN" b="1" dirty="0"/>
              <a:t>sự bùng nổ của các sản phẩm thịt chế biến</a:t>
            </a:r>
            <a:r>
              <a:rPr lang="vi-VN" dirty="0"/>
              <a:t> như </a:t>
            </a:r>
            <a:r>
              <a:rPr lang="vi-VN" b="1" dirty="0"/>
              <a:t>xúc xích nóng (hot dogs), xúc xích (sausages)</a:t>
            </a:r>
            <a:r>
              <a:rPr lang="vi-VN" dirty="0"/>
              <a:t> và </a:t>
            </a:r>
            <a:r>
              <a:rPr lang="vi-VN" b="1" dirty="0"/>
              <a:t>thịt nguội (deli meats)</a:t>
            </a:r>
            <a:r>
              <a:rPr lang="vi-VN" dirty="0"/>
              <a:t>.</a:t>
            </a:r>
          </a:p>
          <a:p>
            <a:r>
              <a:rPr lang="vi-VN" b="1" dirty="0"/>
              <a:t>Sự bùng nổ của thức ăn nhanh:</a:t>
            </a:r>
            <a:r>
              <a:rPr lang="vi-VN" dirty="0"/>
              <a:t/>
            </a:r>
            <a:br>
              <a:rPr lang="vi-VN" dirty="0"/>
            </a:br>
            <a:r>
              <a:rPr lang="vi-VN" dirty="0"/>
              <a:t>Các công ty như </a:t>
            </a:r>
            <a:r>
              <a:rPr lang="vi-VN" b="1" dirty="0"/>
              <a:t>McDonald's</a:t>
            </a:r>
            <a:r>
              <a:rPr lang="vi-VN" dirty="0"/>
              <a:t> đã </a:t>
            </a:r>
            <a:r>
              <a:rPr lang="vi-VN" b="1" dirty="0"/>
              <a:t>tăng nhu cầu đối với thịt chế biến</a:t>
            </a:r>
            <a:r>
              <a:rPr lang="vi-VN" dirty="0"/>
              <a:t>, từ đó </a:t>
            </a:r>
            <a:r>
              <a:rPr lang="vi-VN" b="1" dirty="0"/>
              <a:t>tác động lớn đến sản xuất thịt công nghiệp</a:t>
            </a:r>
            <a:r>
              <a:rPr lang="vi-VN" dirty="0"/>
              <a:t>.</a:t>
            </a:r>
          </a:p>
          <a:p>
            <a:endParaRPr lang="en-US" dirty="0"/>
          </a:p>
          <a:p>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31</a:t>
            </a:fld>
            <a:endParaRPr lang="en-US"/>
          </a:p>
        </p:txBody>
      </p:sp>
    </p:spTree>
    <p:extLst>
      <p:ext uri="{BB962C8B-B14F-4D97-AF65-F5344CB8AC3E}">
        <p14:creationId xmlns:p14="http://schemas.microsoft.com/office/powerpoint/2010/main" val="22485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Lịch sử đồ ăn nhanh có nguồn gốc từ thời xa xưa. Một thứ gì đó tương tự như đồ ăn nhanh hiện đại có nguồn gốc từ La Mã cổ đại. Người Hy Lạp cổ đại đã sử dụng một thuật ngữ đặc biệt là "Thermopolium" để định nghĩa loại đồ ăn này. </a:t>
            </a:r>
            <a:endParaRPr lang="en-GB" dirty="0"/>
          </a:p>
          <a:p>
            <a:r>
              <a:rPr lang="vi-VN" dirty="0"/>
              <a:t>Đồ ăn nhanh ở La Mã cổ đại trông giống như rất nhiều khu chợ ngoài trời, nơi những người bán hàng rong đang bán nhiều loại thực phẩm. Nó tương tự như các khu ẩm thực hiện đại. Mọi người chỉ bán đồ ăn nóng giá rẻ và phổ biến trên những khu chợ như vậy. Trước hết, đó là bánh mì nóng, thịt, đậu Hà Lan và nhiều loại đồ nướng khác nhau. Ngoài ra, người dân ở La Mã cổ đại đã làm một món ăn rất giống với bánh hamburger hiện đại. Đó là một chiếc bánh dẹt làm từ thịt bò trộn với các loại hạt và luôn ăn kèm với bánh mì. Nhiều loại bánh làm từ bột men, phết dầu ô liu rất được ưa chuộng. Đôi khi chúng được sử dụng như những chiếc đĩa, nơi mọi người đặt nhiều loại đĩa khác nhau. Nó có gợi cho bạn điều gì không? Đúng là một loại pizza Ý nổi tiếng và được ưa chuộng đã xuất hiện từ những chiếc bánh dẹt này nhiều thế kỷ sau đó. Những di tích của các khu chợ đồ ăn vặt phổ biến ở Rome cổ đại vẫn được lưu giữ cho đến thời đại của chúng ta. Ví dụ, ở Pompeii. Người La Mã cũng giới thiệu loại dịch vụ như giao đồ ăn tận nhà. Thật kỳ lạ nhưng đúng là như vậy. Ngày nay, sau hơn một nghìn năm, những dịch vụ như vậy lại trở nên rất phổ biến.Hiện nay, có lẽ đồ ăn phổ biến nhất ở Mỹ là đồ ăn nhanh. McDonald's nổi tiếng đã xuất hiện ở đây, bất kể tình hình trong nước như thế nào, vẫn luôn được ưa chuộng</a:t>
            </a:r>
            <a:endParaRPr lang="en-GB" dirty="0"/>
          </a:p>
          <a:p>
            <a:r>
              <a:rPr lang="vi-VN" dirty="0"/>
              <a:t>ở nhiều quốc gia, nước Mỹ gắn liền với đồ ăn nhanh.Lịch sử của đồ ăn nhanh Mỹ bắt đầu vào năm 1912, khi công ty "Horn &amp; Hardart" mở nhà hàng đồ ăn nhanh đầu tiên có tên là "Automat" (http://www.theautomat.net/). Mặc dù nhà hàng đồ ăn nhanh đầu tiên đã mở ở Philadelphia hơn mười năm trước đó, nhưng chỉ ở New York, loại hình nhà hàng này mới trở nên cực kỳ phổ biến và tạo nên một cuộc cách mạng trong lĩnh vực dinh dưỡng. Hơn nữa, nhà hàng thức ăn nhanh ở New York nhanh chóng trở thành một trong những điểm tham quan chính của thành phố.Sau đó, vào năm 1919, một công ty “A&amp;W Root Beer” đã mở các nhà hàng thức ăn nhanh. Do đó, các nhà hàng mới do người thật phục vụ đã xuất hiện trên khắp thế giới. Họ thay thế các máy “Automat”. Sau đó, Công ty “White Castle” đã mở nhà hàng đầu tiên của họ vào năm 1921. Chuỗi nhà hàng hamburger “White Castle” nổi tiếng với “sliders”, những chiếc bánh mì kẹp thịt vuông nhanh chóng chiếm được trái tim và dạ dày của người tiêu dùng. Dịch vụ thức ăn nhanh trên xe hơi trở nên phổ biến vào những năm 40 cũng như những người phục vụ trên giày trượt patin.</a:t>
            </a:r>
            <a:endParaRPr lang="en-GB" dirty="0"/>
          </a:p>
          <a:p>
            <a:r>
              <a:rPr lang="vi-VN" dirty="0"/>
              <a:t>Ngày nay, túi giấy đựng các sản phẩm thức ăn nhanh không chỉ ngăn thực phẩm khỏi tác động của môi trường và con người mà còn ngăn khả năng bị bẩn khi ăn hoặc giao thức ăn.</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32</a:t>
            </a:fld>
            <a:endParaRPr lang="en-US"/>
          </a:p>
        </p:txBody>
      </p:sp>
    </p:spTree>
    <p:extLst>
      <p:ext uri="{BB962C8B-B14F-4D97-AF65-F5344CB8AC3E}">
        <p14:creationId xmlns:p14="http://schemas.microsoft.com/office/powerpoint/2010/main" val="40320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Thịt hữu cơ và có đạo đức: Nhu cầu về các sản phẩm có nguồn gốc đạo đức</a:t>
            </a:r>
            <a:endParaRPr lang="en-GB" dirty="0"/>
          </a:p>
          <a:p>
            <a:r>
              <a:rPr lang="vi-VN" dirty="0"/>
              <a:t>.Các lựa chọn thay thế từ thực vật và nuôi trong phòng thí nghiệm: Beyond Meat, Impossible Foods.</a:t>
            </a:r>
            <a:endParaRPr lang="en-GB" dirty="0"/>
          </a:p>
          <a:p>
            <a:r>
              <a:rPr lang="vi-VN" dirty="0"/>
              <a:t>Tự động hóa và AI: Robot cải thiện hiệu quả trong chế biến thịt.</a:t>
            </a:r>
            <a:endParaRPr lang="en-GB" dirty="0"/>
          </a:p>
          <a:p>
            <a:r>
              <a:rPr lang="vi-VN" dirty="0"/>
              <a:t>Mối quan tâm về môi trường: Nỗ lực giảm phát thải của ngành công nghiệp thịt. Thịt hữu cơ:Chỉ thịt có nguồn gốc từ động vật được nuôi mà không sử dụng hormone tổng hợp, kháng sinh hoặc sinh vật biến đổi gen (GMO). Động vật thường được cho ăn thức ăn hữu cơ và được nuôi trong môi trường cho phép hành vi tự nhiên.Thịt đạo đức:Nhấn mạnh vào phúc lợi động vật, các hoạt động chăn nuôi bền vững và điều kiện lao động công bằng. Điều này bao gồm:Đối xử nhân đạo với động vật (ví dụ: thả rông, chăn thả trên đồng cỏ, không quá đông đúc).Các phương pháp sản xuất bền vững giúp giảm thiểu tác động đến môi trường.Các hoạt động thương mại công bằng đảm bảo đối xử đạo đức với người lao động trong chuỗi cung ứng.</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33</a:t>
            </a:fld>
            <a:endParaRPr lang="en-US"/>
          </a:p>
        </p:txBody>
      </p:sp>
    </p:spTree>
    <p:extLst>
      <p:ext uri="{BB962C8B-B14F-4D97-AF65-F5344CB8AC3E}">
        <p14:creationId xmlns:p14="http://schemas.microsoft.com/office/powerpoint/2010/main" val="106566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Thịt hữu cơ:Chỉ thịt có nguồn gốc từ động vật được nuôi mà không sử dụng hormone tổng hợp, kháng sinh hoặc sinh vật biến đổi gen (GMO). Động vật thường được cho ăn thức ăn hữu cơ và được nuôi trong môi trường cho phép hành vi tự nhiên.</a:t>
            </a:r>
            <a:endParaRPr lang="en-GB" dirty="0"/>
          </a:p>
          <a:p>
            <a:r>
              <a:rPr lang="vi-VN" dirty="0"/>
              <a:t>Thịt</a:t>
            </a:r>
            <a:r>
              <a:rPr lang="en-GB" dirty="0"/>
              <a:t> </a:t>
            </a:r>
            <a:r>
              <a:rPr lang="en-GB" dirty="0" err="1"/>
              <a:t>đạo</a:t>
            </a:r>
            <a:r>
              <a:rPr lang="en-GB" dirty="0"/>
              <a:t> </a:t>
            </a:r>
            <a:r>
              <a:rPr lang="vi-VN" dirty="0"/>
              <a:t>đức:</a:t>
            </a:r>
            <a:r>
              <a:rPr lang="en-GB" dirty="0"/>
              <a:t> </a:t>
            </a:r>
            <a:r>
              <a:rPr lang="vi-VN" dirty="0"/>
              <a:t>Nhấn mạnh vào phúc lợi động vật, các hoạt động chăn nuôi bền vững và điều kiện lao động công bằng. </a:t>
            </a:r>
            <a:endParaRPr lang="en-GB" dirty="0"/>
          </a:p>
          <a:p>
            <a:r>
              <a:rPr lang="vi-VN" dirty="0"/>
              <a:t>Điều này bao gồm:Đối xử nhân đạo với động vật (ví dụ: thả rông, chăn thả trên đồng cỏ, không quá đông đúc).</a:t>
            </a:r>
            <a:r>
              <a:rPr lang="en-GB" dirty="0"/>
              <a:t> </a:t>
            </a:r>
            <a:r>
              <a:rPr lang="vi-VN" dirty="0"/>
              <a:t>Các phương pháp sản xuất bền vững giúp giảm thiểu tác động đến môi trường.Các hoạt động thương mại công bằng đảm bảo đối xử đạo đức với người lao động trong chuỗi cung ứng.</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34</a:t>
            </a:fld>
            <a:endParaRPr lang="en-US"/>
          </a:p>
        </p:txBody>
      </p:sp>
    </p:spTree>
    <p:extLst>
      <p:ext uri="{BB962C8B-B14F-4D97-AF65-F5344CB8AC3E}">
        <p14:creationId xmlns:p14="http://schemas.microsoft.com/office/powerpoint/2010/main" val="621284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Protein từ nguồn động vật trước đây đã được sử dụng làm protein thực phẩm thông thường và hiện vẫn chiếm phần lớn trong sản xuất thực phẩm. Protein từ nguồn động vật, chủ yếu là protein sữa và trứng, đã được nghiên cứu sâu rộng trong nhiều thập kỷ.Tuy nhiên, một số tác giả đã báo cáo rằng sản xuất 1 kg protein động vật cần tới 6 kg protein thực vật (Aiking, 2014). Ngoài ra, sản xuất động vật đã được chứng minh là tác nhân chính gây ra khí thải do con người gây ra, được cho là đóng vai trò quan trọng trong hiện tượng nóng lên toàn cầu.Mặc dù tác động môi trường của chăn nuôi đã được ghi nhận, nhưng vẫn còn sự miễn cưỡng trong việc giảm tiêu thụ thịt và các sản phẩm từ thịt và xu hướng gia tăng trong sản xuất thịt và các sản phẩm từ thịt đã được nhìn thấy ở một số quốc gia (Hình 1)với các nước phát triển tiêu thụ nhiều thịt bình quân đầu người hơn các nước đang phát triển (Hình 2 và 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Hình</a:t>
            </a:r>
            <a:r>
              <a:rPr lang="en-US" dirty="0"/>
              <a:t> 1 </a:t>
            </a:r>
            <a:r>
              <a:rPr lang="en-US" dirty="0" err="1"/>
              <a:t>Sản</a:t>
            </a:r>
            <a:r>
              <a:rPr lang="en-US" dirty="0"/>
              <a:t> </a:t>
            </a:r>
            <a:r>
              <a:rPr lang="en-US" dirty="0" err="1"/>
              <a:t>lượng</a:t>
            </a:r>
            <a:r>
              <a:rPr lang="en-US" dirty="0"/>
              <a:t> </a:t>
            </a:r>
            <a:r>
              <a:rPr lang="en-US" dirty="0" err="1"/>
              <a:t>thịt</a:t>
            </a:r>
            <a:r>
              <a:rPr lang="en-US" dirty="0"/>
              <a:t> </a:t>
            </a:r>
            <a:r>
              <a:rPr lang="en-US" dirty="0" err="1"/>
              <a:t>toàn</a:t>
            </a:r>
            <a:r>
              <a:rPr lang="en-US" dirty="0"/>
              <a:t> </a:t>
            </a:r>
            <a:r>
              <a:rPr lang="en-US" dirty="0" err="1"/>
              <a:t>cầu</a:t>
            </a:r>
            <a:r>
              <a:rPr lang="en-US" dirty="0"/>
              <a:t> </a:t>
            </a:r>
            <a:r>
              <a:rPr lang="en-US" dirty="0" err="1"/>
              <a:t>từ</a:t>
            </a:r>
            <a:r>
              <a:rPr lang="en-US" dirty="0"/>
              <a:t> </a:t>
            </a:r>
            <a:r>
              <a:rPr lang="en-US" dirty="0" err="1"/>
              <a:t>năm</a:t>
            </a:r>
            <a:r>
              <a:rPr lang="en-US" dirty="0"/>
              <a:t> 1961 </a:t>
            </a:r>
            <a:r>
              <a:rPr lang="en-US" dirty="0" err="1"/>
              <a:t>đến</a:t>
            </a:r>
            <a:r>
              <a:rPr lang="en-US" dirty="0"/>
              <a:t> </a:t>
            </a:r>
            <a:r>
              <a:rPr lang="en-US" dirty="0" err="1"/>
              <a:t>năm</a:t>
            </a:r>
            <a:r>
              <a:rPr lang="en-US" dirty="0"/>
              <a:t> 2018. </a:t>
            </a:r>
            <a:r>
              <a:rPr lang="en-US" dirty="0" err="1"/>
              <a:t>Nguồn</a:t>
            </a:r>
            <a:r>
              <a:rPr lang="en-US" dirty="0"/>
              <a:t>: </a:t>
            </a:r>
            <a:r>
              <a:rPr lang="en-US" dirty="0" err="1"/>
              <a:t>Tổ</a:t>
            </a:r>
            <a:r>
              <a:rPr lang="en-US" dirty="0"/>
              <a:t> </a:t>
            </a:r>
            <a:r>
              <a:rPr lang="en-US" dirty="0" err="1"/>
              <a:t>chức</a:t>
            </a:r>
            <a:r>
              <a:rPr lang="en-US" dirty="0"/>
              <a:t> </a:t>
            </a:r>
            <a:r>
              <a:rPr lang="en-US" dirty="0" err="1"/>
              <a:t>Lương</a:t>
            </a:r>
            <a:r>
              <a:rPr lang="en-US" dirty="0"/>
              <a:t> </a:t>
            </a:r>
            <a:r>
              <a:rPr lang="en-US" dirty="0" err="1"/>
              <a:t>thực</a:t>
            </a:r>
            <a:r>
              <a:rPr lang="en-US" dirty="0"/>
              <a:t> </a:t>
            </a:r>
            <a:r>
              <a:rPr lang="en-US" dirty="0" err="1"/>
              <a:t>và</a:t>
            </a:r>
            <a:r>
              <a:rPr lang="en-US" dirty="0"/>
              <a:t> </a:t>
            </a:r>
            <a:r>
              <a:rPr lang="en-US" dirty="0" err="1"/>
              <a:t>Nông</a:t>
            </a:r>
            <a:r>
              <a:rPr lang="en-US" dirty="0"/>
              <a:t> </a:t>
            </a:r>
            <a:r>
              <a:rPr lang="en-US" dirty="0" err="1"/>
              <a:t>nghiệp</a:t>
            </a:r>
            <a:r>
              <a:rPr lang="en-US" dirty="0"/>
              <a:t> Liên </a:t>
            </a:r>
            <a:r>
              <a:rPr lang="en-US" dirty="0" err="1"/>
              <a:t>hợp</a:t>
            </a:r>
            <a:r>
              <a:rPr lang="en-US" dirty="0"/>
              <a:t> </a:t>
            </a:r>
            <a:r>
              <a:rPr lang="en-US" dirty="0" err="1"/>
              <a:t>quốc</a:t>
            </a:r>
            <a:r>
              <a:rPr lang="en-US" dirty="0"/>
              <a:t> (FAO).</a:t>
            </a:r>
          </a:p>
          <a:p>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35</a:t>
            </a:fld>
            <a:endParaRPr lang="en-US"/>
          </a:p>
        </p:txBody>
      </p:sp>
    </p:spTree>
    <p:extLst>
      <p:ext uri="{BB962C8B-B14F-4D97-AF65-F5344CB8AC3E}">
        <p14:creationId xmlns:p14="http://schemas.microsoft.com/office/powerpoint/2010/main" val="72147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D8245-8E0A-498F-BEB4-FA552E1AC407}" type="slidenum">
              <a:rPr lang="en-US" smtClean="0"/>
              <a:t>36</a:t>
            </a:fld>
            <a:endParaRPr lang="en-US"/>
          </a:p>
        </p:txBody>
      </p:sp>
    </p:spTree>
    <p:extLst>
      <p:ext uri="{BB962C8B-B14F-4D97-AF65-F5344CB8AC3E}">
        <p14:creationId xmlns:p14="http://schemas.microsoft.com/office/powerpoint/2010/main" val="2581081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F76BD-C12C-45E3-9EEA-701A8DBA6984}" type="slidenum">
              <a:rPr lang="en-US" smtClean="0"/>
              <a:pPr>
                <a:defRPr/>
              </a:pPr>
              <a:t>37</a:t>
            </a:fld>
            <a:endParaRPr lang="en-US"/>
          </a:p>
        </p:txBody>
      </p:sp>
    </p:spTree>
    <p:extLst>
      <p:ext uri="{BB962C8B-B14F-4D97-AF65-F5344CB8AC3E}">
        <p14:creationId xmlns:p14="http://schemas.microsoft.com/office/powerpoint/2010/main" val="1402749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a:t>
            </a:r>
            <a:r>
              <a:rPr lang="en-US" baseline="0" dirty="0" err="1"/>
              <a:t>Loại</a:t>
            </a:r>
            <a:r>
              <a:rPr lang="en-US" baseline="0" dirty="0"/>
              <a:t> </a:t>
            </a:r>
            <a:r>
              <a:rPr lang="en-US" baseline="0" dirty="0" err="1"/>
              <a:t>mô</a:t>
            </a:r>
            <a:r>
              <a:rPr lang="en-US" baseline="0" dirty="0"/>
              <a:t> </a:t>
            </a:r>
            <a:r>
              <a:rPr lang="en-US" baseline="0" dirty="0" err="1"/>
              <a:t>cơ</a:t>
            </a:r>
            <a:r>
              <a:rPr lang="en-US" baseline="0" dirty="0"/>
              <a:t> </a:t>
            </a:r>
            <a:r>
              <a:rPr lang="en-US" baseline="0" dirty="0" err="1"/>
              <a:t>nào</a:t>
            </a:r>
            <a:r>
              <a:rPr lang="en-US" baseline="0" dirty="0"/>
              <a:t> </a:t>
            </a:r>
            <a:r>
              <a:rPr lang="en-US" baseline="0" dirty="0" err="1"/>
              <a:t>quan</a:t>
            </a:r>
            <a:r>
              <a:rPr lang="en-US" baseline="0" dirty="0"/>
              <a:t> </a:t>
            </a:r>
            <a:r>
              <a:rPr lang="en-US" baseline="0" dirty="0" err="1"/>
              <a:t>trọng</a:t>
            </a:r>
            <a:r>
              <a:rPr lang="en-US" baseline="0" dirty="0"/>
              <a:t> </a:t>
            </a:r>
            <a:r>
              <a:rPr lang="en-US" baseline="0" dirty="0" err="1"/>
              <a:t>nhất?cơ</a:t>
            </a:r>
            <a:r>
              <a:rPr lang="en-US" baseline="0" dirty="0"/>
              <a:t> </a:t>
            </a:r>
            <a:r>
              <a:rPr lang="en-US" baseline="0" dirty="0" err="1"/>
              <a:t>xương</a:t>
            </a:r>
            <a:r>
              <a:rPr lang="en-US" baseline="0" dirty="0"/>
              <a:t> </a:t>
            </a:r>
            <a:r>
              <a:rPr lang="en-US" baseline="0" dirty="0" err="1"/>
              <a:t>vì</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ra</a:t>
            </a:r>
            <a:r>
              <a:rPr lang="en-US" baseline="0" dirty="0"/>
              <a:t> </a:t>
            </a:r>
            <a:r>
              <a:rPr lang="en-US" baseline="0" dirty="0" err="1"/>
              <a:t>thịt</a:t>
            </a:r>
            <a:endParaRPr lang="en-US" dirty="0"/>
          </a:p>
        </p:txBody>
      </p:sp>
      <p:sp>
        <p:nvSpPr>
          <p:cNvPr id="4" name="Slide Number Placeholder 3"/>
          <p:cNvSpPr>
            <a:spLocks noGrp="1"/>
          </p:cNvSpPr>
          <p:nvPr>
            <p:ph type="sldNum" sz="quarter" idx="10"/>
          </p:nvPr>
        </p:nvSpPr>
        <p:spPr/>
        <p:txBody>
          <a:bodyPr/>
          <a:lstStyle/>
          <a:p>
            <a:fld id="{60BD8245-8E0A-498F-BEB4-FA552E1AC407}" type="slidenum">
              <a:rPr lang="en-US" smtClean="0"/>
              <a:t>38</a:t>
            </a:fld>
            <a:endParaRPr lang="en-US"/>
          </a:p>
        </p:txBody>
      </p:sp>
    </p:spTree>
    <p:extLst>
      <p:ext uri="{BB962C8B-B14F-4D97-AF65-F5344CB8AC3E}">
        <p14:creationId xmlns:p14="http://schemas.microsoft.com/office/powerpoint/2010/main" val="1527831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Thời Kỳ Cổ Đại (Tiền Sử – 3000 TCN)</a:t>
            </a:r>
          </a:p>
          <a:p>
            <a:pPr>
              <a:buFont typeface="Arial" panose="020B0604020202020204" pitchFamily="34" charset="0"/>
              <a:buChar char="•"/>
            </a:pPr>
            <a:r>
              <a:rPr lang="vi-VN" b="1" dirty="0"/>
              <a:t>Bảo Quản Sớm</a:t>
            </a:r>
            <a:r>
              <a:rPr lang="vi-VN" dirty="0"/>
              <a:t>: Những con người đầu tiên, chủ yếu là những người săn bắn hái lượm, đã bảo quản thịt bằng các phương pháp tự nhiên như phơi khô, hun khói và đông lạnh (ở vùng khí hậu lạnh).</a:t>
            </a:r>
          </a:p>
          <a:p>
            <a:pPr>
              <a:buFont typeface="Arial" panose="020B0604020202020204" pitchFamily="34" charset="0"/>
              <a:buChar char="•"/>
            </a:pPr>
            <a:r>
              <a:rPr lang="vi-VN" b="1" dirty="0">
                <a:highlight>
                  <a:srgbClr val="FFFF00"/>
                </a:highlight>
              </a:rPr>
              <a:t>Ướp Muối</a:t>
            </a:r>
            <a:r>
              <a:rPr lang="vi-VN" dirty="0">
                <a:highlight>
                  <a:srgbClr val="FFFF00"/>
                </a:highlight>
              </a:rPr>
              <a:t>: Khoảng năm 3000 TCN, các nền văn minh như Ai Cập và Lưỡng Hà đã bắt đầu sử dụng muối để ướp thịt, giúp kéo dài thời gian bảo quản.</a:t>
            </a:r>
            <a:r>
              <a:rPr lang="en-GB" dirty="0">
                <a:highlight>
                  <a:srgbClr val="FFFF00"/>
                </a:highlight>
              </a:rPr>
              <a:t>-</a:t>
            </a:r>
            <a:r>
              <a:rPr lang="en-GB" dirty="0" err="1">
                <a:highlight>
                  <a:srgbClr val="FFFF00"/>
                </a:highlight>
              </a:rPr>
              <a:t>cái</a:t>
            </a:r>
            <a:r>
              <a:rPr lang="en-GB" dirty="0">
                <a:highlight>
                  <a:srgbClr val="FFFF00"/>
                </a:highlight>
              </a:rPr>
              <a:t> </a:t>
            </a:r>
            <a:r>
              <a:rPr lang="en-GB" dirty="0" err="1">
                <a:highlight>
                  <a:srgbClr val="FFFF00"/>
                </a:highlight>
              </a:rPr>
              <a:t>này</a:t>
            </a:r>
            <a:r>
              <a:rPr lang="en-GB" dirty="0">
                <a:highlight>
                  <a:srgbClr val="FFFF00"/>
                </a:highlight>
              </a:rPr>
              <a:t> </a:t>
            </a:r>
            <a:r>
              <a:rPr lang="en-GB" dirty="0" err="1">
                <a:highlight>
                  <a:srgbClr val="FFFF00"/>
                </a:highlight>
              </a:rPr>
              <a:t>để</a:t>
            </a:r>
            <a:r>
              <a:rPr lang="en-GB" dirty="0">
                <a:highlight>
                  <a:srgbClr val="FFFF00"/>
                </a:highlight>
              </a:rPr>
              <a:t> </a:t>
            </a:r>
            <a:r>
              <a:rPr lang="en-GB" dirty="0" err="1">
                <a:highlight>
                  <a:srgbClr val="FFFF00"/>
                </a:highlight>
              </a:rPr>
              <a:t>các</a:t>
            </a:r>
            <a:r>
              <a:rPr lang="en-GB" dirty="0">
                <a:highlight>
                  <a:srgbClr val="FFFF00"/>
                </a:highlight>
              </a:rPr>
              <a:t> </a:t>
            </a:r>
            <a:r>
              <a:rPr lang="en-GB" dirty="0" err="1">
                <a:highlight>
                  <a:srgbClr val="FFFF00"/>
                </a:highlight>
              </a:rPr>
              <a:t>bạn</a:t>
            </a:r>
            <a:r>
              <a:rPr lang="en-GB" dirty="0">
                <a:highlight>
                  <a:srgbClr val="FFFF00"/>
                </a:highlight>
              </a:rPr>
              <a:t> </a:t>
            </a:r>
            <a:r>
              <a:rPr lang="en-GB" dirty="0" err="1">
                <a:highlight>
                  <a:srgbClr val="FFFF00"/>
                </a:highlight>
              </a:rPr>
              <a:t>làm</a:t>
            </a:r>
            <a:r>
              <a:rPr lang="en-GB" dirty="0">
                <a:highlight>
                  <a:srgbClr val="FFFF00"/>
                </a:highlight>
              </a:rPr>
              <a:t> </a:t>
            </a:r>
            <a:r>
              <a:rPr lang="en-GB" dirty="0" err="1">
                <a:highlight>
                  <a:srgbClr val="FFFF00"/>
                </a:highlight>
              </a:rPr>
              <a:t>tiểu</a:t>
            </a:r>
            <a:r>
              <a:rPr lang="en-GB" dirty="0">
                <a:highlight>
                  <a:srgbClr val="FFFF00"/>
                </a:highlight>
              </a:rPr>
              <a:t> </a:t>
            </a:r>
            <a:r>
              <a:rPr lang="en-GB" dirty="0" err="1">
                <a:highlight>
                  <a:srgbClr val="FFFF00"/>
                </a:highlight>
              </a:rPr>
              <a:t>luận</a:t>
            </a:r>
            <a:r>
              <a:rPr lang="en-GB" dirty="0">
                <a:highlight>
                  <a:srgbClr val="FFFF00"/>
                </a:highlight>
              </a:rPr>
              <a:t> </a:t>
            </a:r>
            <a:r>
              <a:rPr lang="en-GB" dirty="0" err="1">
                <a:highlight>
                  <a:srgbClr val="FFFF00"/>
                </a:highlight>
              </a:rPr>
              <a:t>sẽ</a:t>
            </a:r>
            <a:r>
              <a:rPr lang="en-GB" dirty="0">
                <a:highlight>
                  <a:srgbClr val="FFFF00"/>
                </a:highlight>
              </a:rPr>
              <a:t> </a:t>
            </a:r>
            <a:r>
              <a:rPr lang="en-GB" dirty="0" err="1">
                <a:highlight>
                  <a:srgbClr val="FFFF00"/>
                </a:highlight>
              </a:rPr>
              <a:t>trình</a:t>
            </a:r>
            <a:r>
              <a:rPr lang="en-GB" dirty="0">
                <a:highlight>
                  <a:srgbClr val="FFFF00"/>
                </a:highlight>
              </a:rPr>
              <a:t> </a:t>
            </a:r>
            <a:r>
              <a:rPr lang="en-GB" dirty="0" err="1">
                <a:highlight>
                  <a:srgbClr val="FFFF00"/>
                </a:highlight>
              </a:rPr>
              <a:t>bày</a:t>
            </a:r>
            <a:r>
              <a:rPr lang="en-GB" dirty="0">
                <a:highlight>
                  <a:srgbClr val="FFFF00"/>
                </a:highlight>
              </a:rPr>
              <a:t> </a:t>
            </a:r>
            <a:r>
              <a:rPr lang="en-GB" dirty="0" err="1">
                <a:highlight>
                  <a:srgbClr val="FFFF00"/>
                </a:highlight>
              </a:rPr>
              <a:t>kỹ</a:t>
            </a:r>
            <a:r>
              <a:rPr lang="en-GB" dirty="0">
                <a:highlight>
                  <a:srgbClr val="FFFF00"/>
                </a:highlight>
              </a:rPr>
              <a:t> </a:t>
            </a:r>
            <a:r>
              <a:rPr lang="en-GB" dirty="0" err="1">
                <a:highlight>
                  <a:srgbClr val="FFFF00"/>
                </a:highlight>
              </a:rPr>
              <a:t>hơn</a:t>
            </a:r>
            <a:endParaRPr lang="vi-VN" dirty="0">
              <a:highlight>
                <a:srgbClr val="FFFF00"/>
              </a:highlight>
            </a:endParaRPr>
          </a:p>
          <a:p>
            <a:pPr>
              <a:buFont typeface="Arial" panose="020B0604020202020204" pitchFamily="34" charset="0"/>
              <a:buChar char="•"/>
            </a:pPr>
            <a:r>
              <a:rPr lang="vi-VN" b="1" dirty="0"/>
              <a:t>Lên Men</a:t>
            </a:r>
            <a:r>
              <a:rPr lang="vi-VN" dirty="0"/>
              <a:t>: Một số dạng xúc xích lên men sớm nhất đã được phát triển ở Trung Đông và Châu Á.</a:t>
            </a:r>
            <a:endParaRPr lang="en-GB" dirty="0"/>
          </a:p>
          <a:p>
            <a:pPr>
              <a:buFont typeface="Arial" panose="020B0604020202020204" pitchFamily="34" charset="0"/>
              <a:buChar char="•"/>
            </a:pPr>
            <a:r>
              <a:rPr lang="vi-VN" dirty="0"/>
              <a:t>Vào thời tiền sử, con người chủ yếu là thợ săn hái lượm, dựa vào việc săn bắt động vật hoang dã để làm thực phẩm. Vì thịt tươi nhanh hỏng nên con người thời kỳ đầu đã phát triển nhiều kỹ thuật bảo quản tự nhiên khác nhau để kéo dài thời gian sử dụng. Các phương pháp này bao gồm:Sấy khô: Một trong những phương pháp bảo quản thịt sớm nhất. Thịt được cắt thành từng dải mỏng và phơi ngoài nắng cho khô. Việc loại bỏ độ ẩm làm chậm sự phát triển của vi khuẩn, giúp thịt để được nhiều tuần hoặc nhiều tháng.Hút thuốc: Con người thời kỳ đầu phát hiện ra rằng việc treo thịt trên lửa không chỉ làm chín mà còn bảo quản được thịt. Khói giúp làm khô thịt và chứa các hợp chất kháng khuẩn giúp ngăn ngừa hư hỏng.Đông lạnh: Ở những vùng có khí hậu lạnh hơn, thợ săn bảo quản thịt trong tuyết hoặc dưới lòng đất để giữ thịt tươi trong thời gian dài.</a:t>
            </a:r>
          </a:p>
          <a:p>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20</a:t>
            </a:fld>
            <a:endParaRPr lang="en-US"/>
          </a:p>
        </p:txBody>
      </p:sp>
    </p:spTree>
    <p:extLst>
      <p:ext uri="{BB962C8B-B14F-4D97-AF65-F5344CB8AC3E}">
        <p14:creationId xmlns:p14="http://schemas.microsoft.com/office/powerpoint/2010/main" val="3787845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a:t>Sự thay đổi về màu sắc, mùi vị, độ chặt, nhiệt độ nóng chảy, nhiệt độ đông đặc, chỉ số iôt và các tính chất khác, tùy thuộc vào loại động vật và sự trưởng thành. </a:t>
            </a:r>
          </a:p>
          <a:p>
            <a:pPr eaLnBrk="1" hangingPunct="1">
              <a:lnSpc>
                <a:spcPct val="90000"/>
              </a:lnSpc>
            </a:pPr>
            <a:r>
              <a:rPr lang="en-US"/>
              <a:t>Lượng mỡ trong thịt thay đổi tuỳ vị trí khác nhau trong cơ thể động vật.</a:t>
            </a:r>
          </a:p>
          <a:p>
            <a:endParaRPr 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EA5D5F-C780-434A-9D74-47123AE7BB48}" type="slidenum">
              <a:rPr lang="en-US" smtClean="0"/>
              <a:pPr eaLnBrk="1" hangingPunct="1"/>
              <a:t>40</a:t>
            </a:fld>
            <a:endParaRPr lang="en-US"/>
          </a:p>
        </p:txBody>
      </p:sp>
    </p:spTree>
    <p:extLst>
      <p:ext uri="{BB962C8B-B14F-4D97-AF65-F5344CB8AC3E}">
        <p14:creationId xmlns:p14="http://schemas.microsoft.com/office/powerpoint/2010/main" val="3646204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dirty="0" err="1"/>
              <a:t>Lưu</a:t>
            </a:r>
            <a:r>
              <a:rPr lang="en-US" dirty="0"/>
              <a:t> ý: </a:t>
            </a:r>
            <a:r>
              <a:rPr lang="en-US" dirty="0" err="1"/>
              <a:t>Các</a:t>
            </a:r>
            <a:r>
              <a:rPr lang="en-US" dirty="0"/>
              <a:t> </a:t>
            </a:r>
            <a:r>
              <a:rPr lang="en-US" dirty="0" err="1"/>
              <a:t>mô</a:t>
            </a:r>
            <a:r>
              <a:rPr lang="en-US" dirty="0"/>
              <a:t> </a:t>
            </a:r>
            <a:r>
              <a:rPr lang="en-US" dirty="0" err="1"/>
              <a:t>thịt</a:t>
            </a:r>
            <a:r>
              <a:rPr lang="en-US" dirty="0"/>
              <a:t> ở </a:t>
            </a:r>
            <a:r>
              <a:rPr lang="en-US" dirty="0" err="1"/>
              <a:t>phía</a:t>
            </a:r>
            <a:r>
              <a:rPr lang="en-US" dirty="0"/>
              <a:t> </a:t>
            </a:r>
            <a:r>
              <a:rPr lang="en-US" dirty="0" err="1"/>
              <a:t>trước</a:t>
            </a:r>
            <a:r>
              <a:rPr lang="en-US" dirty="0"/>
              <a:t> con </a:t>
            </a:r>
            <a:r>
              <a:rPr lang="en-US" dirty="0" err="1"/>
              <a:t>vật</a:t>
            </a:r>
            <a:r>
              <a:rPr lang="en-US" dirty="0"/>
              <a:t> </a:t>
            </a:r>
            <a:r>
              <a:rPr lang="en-US" dirty="0" err="1"/>
              <a:t>thì</a:t>
            </a:r>
            <a:r>
              <a:rPr lang="en-US" dirty="0"/>
              <a:t> </a:t>
            </a:r>
            <a:r>
              <a:rPr lang="en-US" dirty="0" err="1"/>
              <a:t>có</a:t>
            </a:r>
            <a:r>
              <a:rPr lang="en-US" dirty="0"/>
              <a:t> </a:t>
            </a:r>
            <a:r>
              <a:rPr lang="en-US" dirty="0" err="1"/>
              <a:t>nhiều</a:t>
            </a:r>
            <a:r>
              <a:rPr lang="en-US" dirty="0"/>
              <a:t> </a:t>
            </a:r>
            <a:r>
              <a:rPr lang="en-US" dirty="0" err="1"/>
              <a:t>mô</a:t>
            </a:r>
            <a:r>
              <a:rPr lang="en-US" dirty="0"/>
              <a:t> </a:t>
            </a:r>
            <a:r>
              <a:rPr lang="en-US" dirty="0" err="1"/>
              <a:t>liên</a:t>
            </a:r>
            <a:r>
              <a:rPr lang="en-US" dirty="0"/>
              <a:t> </a:t>
            </a:r>
            <a:r>
              <a:rPr lang="en-US" dirty="0" err="1"/>
              <a:t>kết</a:t>
            </a:r>
            <a:r>
              <a:rPr lang="en-US" dirty="0"/>
              <a:t> </a:t>
            </a:r>
            <a:r>
              <a:rPr lang="en-US" dirty="0" err="1"/>
              <a:t>hơn</a:t>
            </a:r>
            <a:r>
              <a:rPr lang="en-US" dirty="0"/>
              <a:t>. </a:t>
            </a:r>
          </a:p>
          <a:p>
            <a:pPr eaLnBrk="1" hangingPunct="1">
              <a:lnSpc>
                <a:spcPct val="90000"/>
              </a:lnSpc>
            </a:pPr>
            <a:r>
              <a:rPr lang="en-US" dirty="0" err="1"/>
              <a:t>Động</a:t>
            </a:r>
            <a:r>
              <a:rPr lang="en-US" dirty="0"/>
              <a:t> </a:t>
            </a:r>
            <a:r>
              <a:rPr lang="en-US" dirty="0" err="1"/>
              <a:t>vật</a:t>
            </a:r>
            <a:r>
              <a:rPr lang="en-US" dirty="0"/>
              <a:t> </a:t>
            </a:r>
            <a:r>
              <a:rPr lang="en-US" dirty="0" err="1"/>
              <a:t>nào</a:t>
            </a:r>
            <a:r>
              <a:rPr lang="en-US" dirty="0"/>
              <a:t> </a:t>
            </a:r>
            <a:r>
              <a:rPr lang="en-US" dirty="0" err="1"/>
              <a:t>tiến</a:t>
            </a:r>
            <a:r>
              <a:rPr lang="en-US" dirty="0"/>
              <a:t> </a:t>
            </a:r>
            <a:r>
              <a:rPr lang="en-US" dirty="0" err="1"/>
              <a:t>hóa</a:t>
            </a:r>
            <a:r>
              <a:rPr lang="en-US" dirty="0"/>
              <a:t> </a:t>
            </a:r>
            <a:r>
              <a:rPr lang="en-US" dirty="0" err="1"/>
              <a:t>càng</a:t>
            </a:r>
            <a:r>
              <a:rPr lang="en-US" dirty="0"/>
              <a:t> </a:t>
            </a:r>
            <a:r>
              <a:rPr lang="en-US" dirty="0" err="1"/>
              <a:t>cao</a:t>
            </a:r>
            <a:r>
              <a:rPr lang="en-US" dirty="0"/>
              <a:t> </a:t>
            </a:r>
            <a:r>
              <a:rPr lang="en-US" dirty="0" err="1"/>
              <a:t>thì</a:t>
            </a:r>
            <a:r>
              <a:rPr lang="en-US" dirty="0"/>
              <a:t> </a:t>
            </a:r>
            <a:r>
              <a:rPr lang="en-US" dirty="0" err="1"/>
              <a:t>mô</a:t>
            </a:r>
            <a:r>
              <a:rPr lang="en-US" dirty="0"/>
              <a:t> </a:t>
            </a:r>
            <a:r>
              <a:rPr lang="en-US" dirty="0" err="1"/>
              <a:t>liên</a:t>
            </a:r>
            <a:r>
              <a:rPr lang="en-US" dirty="0"/>
              <a:t> </a:t>
            </a:r>
            <a:r>
              <a:rPr lang="en-US" dirty="0" err="1"/>
              <a:t>kết</a:t>
            </a:r>
            <a:r>
              <a:rPr lang="en-US" dirty="0"/>
              <a:t> </a:t>
            </a:r>
            <a:r>
              <a:rPr lang="en-US" dirty="0" err="1"/>
              <a:t>càng</a:t>
            </a:r>
            <a:r>
              <a:rPr lang="en-US" dirty="0"/>
              <a:t> </a:t>
            </a:r>
            <a:r>
              <a:rPr lang="en-US" dirty="0" err="1"/>
              <a:t>nhiều</a:t>
            </a:r>
            <a:r>
              <a:rPr lang="en-US" dirty="0"/>
              <a:t>: so </a:t>
            </a:r>
            <a:r>
              <a:rPr lang="en-US" dirty="0" err="1"/>
              <a:t>sánh</a:t>
            </a:r>
            <a:r>
              <a:rPr lang="en-US" baseline="0" dirty="0"/>
              <a:t> </a:t>
            </a:r>
            <a:r>
              <a:rPr lang="en-US" baseline="0" dirty="0" err="1"/>
              <a:t>giữa</a:t>
            </a:r>
            <a:r>
              <a:rPr lang="en-US" baseline="0" dirty="0"/>
              <a:t> </a:t>
            </a:r>
            <a:r>
              <a:rPr lang="en-US" baseline="0" dirty="0" err="1"/>
              <a:t>gà</a:t>
            </a:r>
            <a:r>
              <a:rPr lang="en-US" baseline="0" dirty="0"/>
              <a:t> </a:t>
            </a:r>
            <a:r>
              <a:rPr lang="en-US" baseline="0" dirty="0" err="1"/>
              <a:t>và</a:t>
            </a:r>
            <a:r>
              <a:rPr lang="en-US" baseline="0" dirty="0"/>
              <a:t> </a:t>
            </a:r>
            <a:r>
              <a:rPr lang="en-US" baseline="0" dirty="0" err="1"/>
              <a:t>heo</a:t>
            </a:r>
            <a:r>
              <a:rPr lang="en-US" baseline="0" dirty="0"/>
              <a:t>, </a:t>
            </a:r>
            <a:r>
              <a:rPr lang="en-US" baseline="0" dirty="0" err="1"/>
              <a:t>heo</a:t>
            </a:r>
            <a:r>
              <a:rPr lang="en-US" baseline="0" dirty="0"/>
              <a:t> </a:t>
            </a:r>
            <a:r>
              <a:rPr lang="en-US" baseline="0" dirty="0" err="1"/>
              <a:t>và</a:t>
            </a:r>
            <a:r>
              <a:rPr lang="en-US" baseline="0" dirty="0"/>
              <a:t> </a:t>
            </a:r>
            <a:r>
              <a:rPr lang="en-US" baseline="0" dirty="0" err="1"/>
              <a:t>bò</a:t>
            </a:r>
            <a:endParaRPr 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4A4419-7515-444B-82EE-E77A4F662F50}" type="slidenum">
              <a:rPr lang="en-US" smtClean="0"/>
              <a:pPr eaLnBrk="1" hangingPunct="1"/>
              <a:t>41</a:t>
            </a:fld>
            <a:endParaRPr lang="en-US"/>
          </a:p>
        </p:txBody>
      </p:sp>
    </p:spTree>
    <p:extLst>
      <p:ext uri="{BB962C8B-B14F-4D97-AF65-F5344CB8AC3E}">
        <p14:creationId xmlns:p14="http://schemas.microsoft.com/office/powerpoint/2010/main" val="1999697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a:t>
            </a:r>
            <a:r>
              <a:rPr lang="en-US" baseline="0" dirty="0"/>
              <a:t> ý: </a:t>
            </a:r>
            <a:r>
              <a:rPr lang="en-US" baseline="0" dirty="0" err="1"/>
              <a:t>nước</a:t>
            </a:r>
            <a:r>
              <a:rPr lang="en-US" baseline="0" dirty="0"/>
              <a:t> </a:t>
            </a:r>
            <a:r>
              <a:rPr lang="en-US" baseline="0" dirty="0" err="1"/>
              <a:t>hầm</a:t>
            </a:r>
            <a:r>
              <a:rPr lang="en-US" baseline="0" dirty="0"/>
              <a:t> </a:t>
            </a:r>
            <a:r>
              <a:rPr lang="en-US" baseline="0" dirty="0" err="1"/>
              <a:t>xương</a:t>
            </a:r>
            <a:r>
              <a:rPr lang="en-US" baseline="0" dirty="0"/>
              <a:t>, </a:t>
            </a:r>
            <a:r>
              <a:rPr lang="en-US" baseline="0" dirty="0" err="1"/>
              <a:t>luộc</a:t>
            </a:r>
            <a:r>
              <a:rPr lang="en-US" baseline="0" dirty="0"/>
              <a:t> </a:t>
            </a:r>
            <a:r>
              <a:rPr lang="en-US" baseline="0" dirty="0" err="1"/>
              <a:t>thịt</a:t>
            </a:r>
            <a:r>
              <a:rPr lang="en-US" baseline="0" dirty="0"/>
              <a:t> </a:t>
            </a:r>
            <a:r>
              <a:rPr lang="en-US" baseline="0" dirty="0" err="1"/>
              <a:t>có</a:t>
            </a:r>
            <a:r>
              <a:rPr lang="en-US" baseline="0" dirty="0"/>
              <a:t> </a:t>
            </a:r>
            <a:r>
              <a:rPr lang="en-US" baseline="0" dirty="0" err="1"/>
              <a:t>mùi</a:t>
            </a:r>
            <a:r>
              <a:rPr lang="en-US" baseline="0" dirty="0"/>
              <a:t> </a:t>
            </a:r>
            <a:r>
              <a:rPr lang="en-US" baseline="0" dirty="0" err="1"/>
              <a:t>vị</a:t>
            </a:r>
            <a:r>
              <a:rPr lang="en-US" baseline="0" dirty="0"/>
              <a:t> </a:t>
            </a:r>
            <a:r>
              <a:rPr lang="en-US" baseline="0" dirty="0" err="1"/>
              <a:t>thơm</a:t>
            </a:r>
            <a:r>
              <a:rPr lang="en-US" baseline="0" dirty="0"/>
              <a:t> </a:t>
            </a:r>
            <a:r>
              <a:rPr lang="en-US" baseline="0" dirty="0" err="1"/>
              <a:t>ngon</a:t>
            </a:r>
            <a:r>
              <a:rPr lang="en-US" baseline="0" dirty="0"/>
              <a:t> </a:t>
            </a:r>
            <a:r>
              <a:rPr lang="en-US" baseline="0" dirty="0" err="1"/>
              <a:t>nhưng</a:t>
            </a:r>
            <a:r>
              <a:rPr lang="en-US" baseline="0" dirty="0"/>
              <a:t> </a:t>
            </a:r>
            <a:r>
              <a:rPr lang="en-US" baseline="0" dirty="0" err="1"/>
              <a:t>giá</a:t>
            </a:r>
            <a:r>
              <a:rPr lang="en-US" baseline="0" dirty="0"/>
              <a:t> </a:t>
            </a:r>
            <a:r>
              <a:rPr lang="en-US" baseline="0" dirty="0" err="1"/>
              <a:t>trị</a:t>
            </a:r>
            <a:r>
              <a:rPr lang="en-US" baseline="0" dirty="0"/>
              <a:t> </a:t>
            </a:r>
            <a:r>
              <a:rPr lang="en-US" baseline="0" dirty="0" err="1"/>
              <a:t>dd</a:t>
            </a:r>
            <a:r>
              <a:rPr lang="en-US" baseline="0" dirty="0"/>
              <a:t> </a:t>
            </a:r>
            <a:r>
              <a:rPr lang="en-US" baseline="0" dirty="0" err="1"/>
              <a:t>thấp</a:t>
            </a:r>
            <a:endParaRPr lang="en-US" dirty="0"/>
          </a:p>
        </p:txBody>
      </p:sp>
      <p:sp>
        <p:nvSpPr>
          <p:cNvPr id="4" name="Slide Number Placeholder 3"/>
          <p:cNvSpPr>
            <a:spLocks noGrp="1"/>
          </p:cNvSpPr>
          <p:nvPr>
            <p:ph type="sldNum" sz="quarter" idx="10"/>
          </p:nvPr>
        </p:nvSpPr>
        <p:spPr/>
        <p:txBody>
          <a:bodyPr/>
          <a:lstStyle/>
          <a:p>
            <a:fld id="{60BD8245-8E0A-498F-BEB4-FA552E1AC407}" type="slidenum">
              <a:rPr lang="en-US" smtClean="0"/>
              <a:t>43</a:t>
            </a:fld>
            <a:endParaRPr lang="en-US"/>
          </a:p>
        </p:txBody>
      </p:sp>
    </p:spTree>
    <p:extLst>
      <p:ext uri="{BB962C8B-B14F-4D97-AF65-F5344CB8AC3E}">
        <p14:creationId xmlns:p14="http://schemas.microsoft.com/office/powerpoint/2010/main" val="4218897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vi-VN" b="1" dirty="0"/>
              <a:t>Thủy sản</a:t>
            </a:r>
            <a:r>
              <a:rPr lang="vi-VN" dirty="0"/>
              <a:t> là một </a:t>
            </a:r>
            <a:r>
              <a:rPr lang="vi-VN" dirty="0">
                <a:hlinkClick r:id="rId3" action="ppaction://hlinkfile" tooltip="Thuật ngữ"/>
              </a:rPr>
              <a:t>thuật ngữ</a:t>
            </a:r>
            <a:r>
              <a:rPr lang="vi-VN" dirty="0"/>
              <a:t> chỉ chung về những nguồn lợi, sản vật đem lại cho </a:t>
            </a:r>
            <a:r>
              <a:rPr lang="vi-VN" dirty="0">
                <a:hlinkClick r:id="rId4" action="ppaction://hlinkfile" tooltip="Con người"/>
              </a:rPr>
              <a:t>con người</a:t>
            </a:r>
            <a:r>
              <a:rPr lang="vi-VN" dirty="0"/>
              <a:t> từ môi trường </a:t>
            </a:r>
            <a:r>
              <a:rPr lang="vi-VN" dirty="0">
                <a:hlinkClick r:id="rId5" action="ppaction://hlinkfile" tooltip="Nước"/>
              </a:rPr>
              <a:t>nước</a:t>
            </a:r>
            <a:r>
              <a:rPr lang="vi-VN" dirty="0"/>
              <a:t> và được con người khai thác, nuôi trồng </a:t>
            </a:r>
            <a:r>
              <a:rPr lang="vi-VN" dirty="0">
                <a:hlinkClick r:id="rId6" action="ppaction://hlinkfile" tooltip="Thu hoạch"/>
              </a:rPr>
              <a:t>thu hoạch</a:t>
            </a:r>
            <a:r>
              <a:rPr lang="vi-VN" dirty="0"/>
              <a:t> sử dụng làm thực phẩm, nguyên liệu hoặc bày bán trên </a:t>
            </a:r>
            <a:r>
              <a:rPr lang="vi-VN" dirty="0">
                <a:hlinkClick r:id="rId7" action="ppaction://hlinkfile" tooltip="Thị trường"/>
              </a:rPr>
              <a:t>thị trường</a:t>
            </a:r>
            <a:r>
              <a:rPr lang="vi-VN" dirty="0"/>
              <a:t>. Trong các loại thủy sản, thông dụng nhất là hoạt động đánh bắt, nuôi trồng và khai thác các loại </a:t>
            </a:r>
            <a:r>
              <a:rPr lang="vi-VN" dirty="0">
                <a:hlinkClick r:id="rId8" action="ppaction://hlinkfile" tooltip="Cá"/>
              </a:rPr>
              <a:t>cá</a:t>
            </a:r>
            <a:r>
              <a:rPr lang="vi-VN" dirty="0"/>
              <a:t>. Một số loài là </a:t>
            </a:r>
            <a:r>
              <a:rPr lang="vi-VN" dirty="0">
                <a:hlinkClick r:id="rId9" action="ppaction://hlinkfile" tooltip="Cá trích"/>
              </a:rPr>
              <a:t>cá trích</a:t>
            </a:r>
            <a:r>
              <a:rPr lang="vi-VN" dirty="0"/>
              <a:t>, </a:t>
            </a:r>
            <a:r>
              <a:rPr lang="vi-VN" dirty="0">
                <a:hlinkClick r:id="rId10" action="ppaction://hlinkfile" tooltip="Cá tuyết (trang chưa được viết)"/>
              </a:rPr>
              <a:t>cá tuyết</a:t>
            </a:r>
            <a:r>
              <a:rPr lang="vi-VN" dirty="0"/>
              <a:t>, </a:t>
            </a:r>
            <a:r>
              <a:rPr lang="vi-VN" dirty="0">
                <a:hlinkClick r:id="rId11" action="ppaction://hlinkfile" tooltip="Cá cơm"/>
              </a:rPr>
              <a:t>cá cơm</a:t>
            </a:r>
            <a:r>
              <a:rPr lang="vi-VN" dirty="0"/>
              <a:t>, </a:t>
            </a:r>
            <a:r>
              <a:rPr lang="vi-VN" dirty="0">
                <a:hlinkClick r:id="rId12" action="ppaction://hlinkfile" tooltip="Cá ngừ (trang chưa được viết)"/>
              </a:rPr>
              <a:t>cá ngừ</a:t>
            </a:r>
            <a:r>
              <a:rPr lang="vi-VN" dirty="0"/>
              <a:t>, </a:t>
            </a:r>
            <a:r>
              <a:rPr lang="vi-VN" dirty="0">
                <a:hlinkClick r:id="rId13" action="ppaction://hlinkfile" tooltip="Cá bơn"/>
              </a:rPr>
              <a:t>cá bơn</a:t>
            </a:r>
            <a:r>
              <a:rPr lang="vi-VN" dirty="0"/>
              <a:t>, </a:t>
            </a:r>
            <a:r>
              <a:rPr lang="vi-VN" dirty="0">
                <a:hlinkClick r:id="rId14" action="ppaction://hlinkfile" tooltip="Cá đối"/>
              </a:rPr>
              <a:t>cá đối</a:t>
            </a:r>
            <a:r>
              <a:rPr lang="vi-VN" dirty="0"/>
              <a:t>, </a:t>
            </a:r>
            <a:r>
              <a:rPr lang="vi-VN" dirty="0">
                <a:hlinkClick r:id="rId15" action="ppaction://hlinkfile" tooltip="Mực"/>
              </a:rPr>
              <a:t>mực</a:t>
            </a:r>
            <a:r>
              <a:rPr lang="vi-VN" dirty="0"/>
              <a:t>, </a:t>
            </a:r>
            <a:r>
              <a:rPr lang="vi-VN" dirty="0">
                <a:hlinkClick r:id="rId16" action="ppaction://hlinkfile" tooltip="Tôm"/>
              </a:rPr>
              <a:t>tôm</a:t>
            </a:r>
            <a:r>
              <a:rPr lang="vi-VN" dirty="0"/>
              <a:t>, </a:t>
            </a:r>
            <a:r>
              <a:rPr lang="vi-VN" dirty="0">
                <a:hlinkClick r:id="rId17" action="ppaction://hlinkfile" tooltip="Cá hồi"/>
              </a:rPr>
              <a:t>cá hồi</a:t>
            </a:r>
            <a:r>
              <a:rPr lang="vi-VN" dirty="0"/>
              <a:t>, </a:t>
            </a:r>
            <a:r>
              <a:rPr lang="vi-VN" dirty="0">
                <a:hlinkClick r:id="rId18" action="ppaction://hlinkfile" tooltip="Cua"/>
              </a:rPr>
              <a:t>cua</a:t>
            </a:r>
            <a:r>
              <a:rPr lang="vi-VN" dirty="0"/>
              <a:t>, </a:t>
            </a:r>
            <a:r>
              <a:rPr lang="vi-VN" dirty="0">
                <a:hlinkClick r:id="rId19" action="ppaction://hlinkfile" tooltip="Tôm hùm"/>
              </a:rPr>
              <a:t>tôm hùm</a:t>
            </a:r>
            <a:r>
              <a:rPr lang="vi-VN" dirty="0"/>
              <a:t>, hàu và sò điệp có năng suất khai thác cao. Trong đó ngành thuỷ sản có liên quan đến việc đánh bắt bắt cá tự nhiên hoặc cá nuôi thông qua việc nuôi cá. Nuôi trồng thuỷ sản đã trực tiếp hoặc gián tiếp tác động lớn đến đời sống của hơn 500 triệu người ở các nước đang phát triển phụ thuộc vào nghề cá và nuôi trồng thủy sản.</a:t>
            </a:r>
          </a:p>
          <a:p>
            <a:endParaRPr lang="en-US" dirty="0"/>
          </a:p>
        </p:txBody>
      </p:sp>
      <p:sp>
        <p:nvSpPr>
          <p:cNvPr id="4" name="Slide Number Placeholder 3"/>
          <p:cNvSpPr>
            <a:spLocks noGrp="1"/>
          </p:cNvSpPr>
          <p:nvPr>
            <p:ph type="sldNum" sz="quarter" idx="10"/>
          </p:nvPr>
        </p:nvSpPr>
        <p:spPr/>
        <p:txBody>
          <a:bodyPr/>
          <a:lstStyle/>
          <a:p>
            <a:pPr>
              <a:defRPr/>
            </a:pPr>
            <a:fld id="{190F76BD-C12C-45E3-9EEA-701A8DBA6984}" type="slidenum">
              <a:rPr lang="en-US" smtClean="0"/>
              <a:pPr>
                <a:defRPr/>
              </a:pPr>
              <a:t>48</a:t>
            </a:fld>
            <a:endParaRPr lang="en-US"/>
          </a:p>
        </p:txBody>
      </p:sp>
    </p:spTree>
    <p:extLst>
      <p:ext uri="{BB962C8B-B14F-4D97-AF65-F5344CB8AC3E}">
        <p14:creationId xmlns:p14="http://schemas.microsoft.com/office/powerpoint/2010/main" val="2985623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dirty="0" err="1"/>
              <a:t>Cá</a:t>
            </a:r>
            <a:r>
              <a:rPr lang="en-US" sz="1200" i="1" dirty="0"/>
              <a:t> </a:t>
            </a:r>
            <a:r>
              <a:rPr lang="en-US" sz="1200" i="1" dirty="0" err="1"/>
              <a:t>nổi</a:t>
            </a:r>
            <a:r>
              <a:rPr lang="en-US" sz="1200" i="1" dirty="0"/>
              <a:t> </a:t>
            </a:r>
            <a:r>
              <a:rPr lang="en-US" sz="1200" i="1" dirty="0" err="1"/>
              <a:t>lớn</a:t>
            </a:r>
            <a:r>
              <a:rPr lang="en-US" sz="1200" i="1" dirty="0"/>
              <a:t>: </a:t>
            </a:r>
            <a:r>
              <a:rPr lang="en-US" sz="1200" dirty="0" err="1"/>
              <a:t>Cá</a:t>
            </a:r>
            <a:r>
              <a:rPr lang="en-US" sz="1200" dirty="0"/>
              <a:t> </a:t>
            </a:r>
            <a:r>
              <a:rPr lang="en-US" sz="1200" dirty="0" err="1"/>
              <a:t>ngừ</a:t>
            </a:r>
            <a:r>
              <a:rPr lang="en-US" sz="1200" dirty="0"/>
              <a:t> (Tuna), </a:t>
            </a:r>
            <a:r>
              <a:rPr lang="en-US" sz="1200" dirty="0" err="1"/>
              <a:t>cá</a:t>
            </a:r>
            <a:r>
              <a:rPr lang="en-US" sz="1200" dirty="0"/>
              <a:t> </a:t>
            </a:r>
            <a:r>
              <a:rPr lang="en-US" sz="1200" dirty="0" err="1"/>
              <a:t>kiếm</a:t>
            </a:r>
            <a:r>
              <a:rPr lang="en-US" sz="1200" dirty="0"/>
              <a:t> (Swordfish), </a:t>
            </a:r>
            <a:r>
              <a:rPr lang="en-US" sz="1200" dirty="0" err="1"/>
              <a:t>cá</a:t>
            </a:r>
            <a:r>
              <a:rPr lang="en-US" sz="1200" dirty="0"/>
              <a:t> </a:t>
            </a:r>
            <a:r>
              <a:rPr lang="en-US" sz="1200" dirty="0" err="1"/>
              <a:t>cờ</a:t>
            </a:r>
            <a:r>
              <a:rPr lang="en-US" sz="1200" dirty="0"/>
              <a:t> (Marlin), </a:t>
            </a:r>
            <a:r>
              <a:rPr lang="en-US" sz="1200" dirty="0" err="1"/>
              <a:t>cá</a:t>
            </a:r>
            <a:r>
              <a:rPr lang="en-US" sz="1200" dirty="0"/>
              <a:t> </a:t>
            </a:r>
            <a:r>
              <a:rPr lang="en-US" sz="1200" dirty="0" err="1"/>
              <a:t>thu</a:t>
            </a:r>
            <a:r>
              <a:rPr lang="en-US" sz="1200" dirty="0"/>
              <a:t> (Mackerel), </a:t>
            </a:r>
            <a:r>
              <a:rPr lang="en-US" sz="1200" dirty="0" err="1"/>
              <a:t>cá</a:t>
            </a:r>
            <a:r>
              <a:rPr lang="en-US" sz="1200" dirty="0"/>
              <a:t> </a:t>
            </a:r>
            <a:r>
              <a:rPr lang="en-US" sz="1200" dirty="0" err="1"/>
              <a:t>dũa</a:t>
            </a:r>
            <a:r>
              <a:rPr lang="en-US" sz="1200" dirty="0"/>
              <a:t> (Mahi-mahi).</a:t>
            </a:r>
          </a:p>
          <a:p>
            <a:pPr>
              <a:defRPr/>
            </a:pPr>
            <a:r>
              <a:rPr lang="en-US" sz="1200" dirty="0"/>
              <a:t>- </a:t>
            </a:r>
            <a:r>
              <a:rPr lang="en-US" sz="1200" i="1" dirty="0" err="1"/>
              <a:t>Cá</a:t>
            </a:r>
            <a:r>
              <a:rPr lang="en-US" sz="1200" i="1" dirty="0"/>
              <a:t> </a:t>
            </a:r>
            <a:r>
              <a:rPr lang="en-US" sz="1200" i="1" dirty="0" err="1"/>
              <a:t>nổi</a:t>
            </a:r>
            <a:r>
              <a:rPr lang="en-US" sz="1200" i="1" dirty="0"/>
              <a:t> </a:t>
            </a:r>
            <a:r>
              <a:rPr lang="en-US" sz="1200" i="1" dirty="0" err="1"/>
              <a:t>nhỏ</a:t>
            </a:r>
            <a:r>
              <a:rPr lang="en-US" sz="1200" i="1" dirty="0"/>
              <a:t>: </a:t>
            </a:r>
            <a:r>
              <a:rPr lang="en-US" sz="1200" dirty="0" err="1"/>
              <a:t>Cá</a:t>
            </a:r>
            <a:r>
              <a:rPr lang="en-US" sz="1200" dirty="0"/>
              <a:t> </a:t>
            </a:r>
            <a:r>
              <a:rPr lang="en-US" sz="1200" dirty="0" err="1"/>
              <a:t>nục</a:t>
            </a:r>
            <a:r>
              <a:rPr lang="en-US" sz="1200" dirty="0"/>
              <a:t> (</a:t>
            </a:r>
            <a:r>
              <a:rPr lang="en-US" sz="1200" dirty="0" err="1"/>
              <a:t>Scad</a:t>
            </a:r>
            <a:r>
              <a:rPr lang="en-US" sz="1200" dirty="0"/>
              <a:t>), </a:t>
            </a:r>
            <a:r>
              <a:rPr lang="en-US" sz="1200" dirty="0" err="1"/>
              <a:t>cá</a:t>
            </a:r>
            <a:r>
              <a:rPr lang="en-US" sz="1200" dirty="0"/>
              <a:t> </a:t>
            </a:r>
            <a:r>
              <a:rPr lang="en-US" sz="1200" dirty="0" err="1"/>
              <a:t>chỉ</a:t>
            </a:r>
            <a:r>
              <a:rPr lang="en-US" sz="1200" dirty="0"/>
              <a:t> </a:t>
            </a:r>
            <a:r>
              <a:rPr lang="en-US" sz="1200" dirty="0" err="1"/>
              <a:t>vàng</a:t>
            </a:r>
            <a:r>
              <a:rPr lang="en-US" sz="1200" dirty="0"/>
              <a:t> (Yellow strip trevally), </a:t>
            </a:r>
            <a:r>
              <a:rPr lang="en-US" sz="1200" dirty="0" err="1"/>
              <a:t>cá</a:t>
            </a:r>
            <a:r>
              <a:rPr lang="en-US" sz="1200" dirty="0"/>
              <a:t> </a:t>
            </a:r>
            <a:r>
              <a:rPr lang="en-US" sz="1200" dirty="0" err="1"/>
              <a:t>trích</a:t>
            </a:r>
            <a:r>
              <a:rPr lang="en-US" sz="1200" dirty="0"/>
              <a:t> (Herring), </a:t>
            </a:r>
            <a:r>
              <a:rPr lang="en-US" sz="1200" dirty="0" err="1"/>
              <a:t>cá</a:t>
            </a:r>
            <a:r>
              <a:rPr lang="en-US" sz="1200" dirty="0"/>
              <a:t> </a:t>
            </a:r>
            <a:r>
              <a:rPr lang="en-US" sz="1200" dirty="0" err="1"/>
              <a:t>cơm</a:t>
            </a:r>
            <a:r>
              <a:rPr lang="en-US" sz="1200" dirty="0"/>
              <a:t> (Anchovies), </a:t>
            </a:r>
            <a:r>
              <a:rPr lang="en-US" sz="1200" dirty="0" err="1"/>
              <a:t>cá</a:t>
            </a:r>
            <a:r>
              <a:rPr lang="en-US" sz="1200" dirty="0"/>
              <a:t> </a:t>
            </a:r>
            <a:r>
              <a:rPr lang="en-US" sz="1200" dirty="0" err="1"/>
              <a:t>bạc</a:t>
            </a:r>
            <a:r>
              <a:rPr lang="en-US" sz="1200" dirty="0"/>
              <a:t> </a:t>
            </a:r>
            <a:r>
              <a:rPr lang="en-US" sz="1200" dirty="0" err="1"/>
              <a:t>má</a:t>
            </a:r>
            <a:r>
              <a:rPr lang="en-US" sz="1200" dirty="0"/>
              <a:t> (Indian mackerel).</a:t>
            </a:r>
          </a:p>
          <a:p>
            <a:pPr>
              <a:defRPr/>
            </a:pPr>
            <a:r>
              <a:rPr lang="en-US" sz="1200" dirty="0"/>
              <a:t>- </a:t>
            </a:r>
            <a:r>
              <a:rPr lang="en-US" sz="1200" i="1" dirty="0" err="1"/>
              <a:t>Cá</a:t>
            </a:r>
            <a:r>
              <a:rPr lang="en-US" sz="1200" i="1" dirty="0"/>
              <a:t> </a:t>
            </a:r>
            <a:r>
              <a:rPr lang="en-US" sz="1200" i="1" dirty="0" err="1"/>
              <a:t>rạn</a:t>
            </a:r>
            <a:r>
              <a:rPr lang="en-US" sz="1200" i="1" dirty="0"/>
              <a:t>: </a:t>
            </a:r>
            <a:r>
              <a:rPr lang="en-US" sz="1200" dirty="0" err="1"/>
              <a:t>Cá</a:t>
            </a:r>
            <a:r>
              <a:rPr lang="en-US" sz="1200" dirty="0"/>
              <a:t> </a:t>
            </a:r>
            <a:r>
              <a:rPr lang="en-US" sz="1200" dirty="0" err="1"/>
              <a:t>mú</a:t>
            </a:r>
            <a:r>
              <a:rPr lang="en-US" sz="1200" dirty="0"/>
              <a:t> (grouper), </a:t>
            </a:r>
            <a:r>
              <a:rPr lang="en-US" sz="1200" dirty="0" err="1"/>
              <a:t>cá</a:t>
            </a:r>
            <a:r>
              <a:rPr lang="en-US" sz="1200" dirty="0"/>
              <a:t> </a:t>
            </a:r>
            <a:r>
              <a:rPr lang="en-US" sz="1200" dirty="0" err="1"/>
              <a:t>vược</a:t>
            </a:r>
            <a:r>
              <a:rPr lang="en-US" sz="1200" dirty="0"/>
              <a:t> (Barramundi), </a:t>
            </a:r>
            <a:r>
              <a:rPr lang="en-US" sz="1200" dirty="0" err="1"/>
              <a:t>cá</a:t>
            </a:r>
            <a:r>
              <a:rPr lang="en-US" sz="1200" dirty="0"/>
              <a:t> </a:t>
            </a:r>
            <a:r>
              <a:rPr lang="en-US" sz="1200" dirty="0" err="1"/>
              <a:t>hồng</a:t>
            </a:r>
            <a:r>
              <a:rPr lang="en-US" sz="1200" dirty="0"/>
              <a:t> (Snapper).</a:t>
            </a:r>
          </a:p>
          <a:p>
            <a:pPr marL="342900" indent="-342900">
              <a:buFontTx/>
              <a:buChar char="-"/>
              <a:defRPr/>
            </a:pPr>
            <a:r>
              <a:rPr lang="en-US" sz="1200" i="1" dirty="0" err="1"/>
              <a:t>Cá</a:t>
            </a:r>
            <a:r>
              <a:rPr lang="en-US" sz="1200" i="1" dirty="0"/>
              <a:t> </a:t>
            </a:r>
            <a:r>
              <a:rPr lang="en-US" sz="1200" i="1" dirty="0" err="1"/>
              <a:t>đáy</a:t>
            </a:r>
            <a:r>
              <a:rPr lang="en-US" sz="1200" i="1" dirty="0"/>
              <a:t>: </a:t>
            </a:r>
            <a:r>
              <a:rPr lang="en-US" sz="1200" dirty="0" err="1"/>
              <a:t>Cá</a:t>
            </a:r>
            <a:r>
              <a:rPr lang="en-US" sz="1200" dirty="0"/>
              <a:t> </a:t>
            </a:r>
            <a:r>
              <a:rPr lang="en-US" sz="1200" dirty="0" err="1"/>
              <a:t>lưỡi</a:t>
            </a:r>
            <a:r>
              <a:rPr lang="en-US" sz="1200" dirty="0"/>
              <a:t> </a:t>
            </a:r>
            <a:r>
              <a:rPr lang="en-US" sz="1200" dirty="0" err="1"/>
              <a:t>trâu</a:t>
            </a:r>
            <a:r>
              <a:rPr lang="en-US" sz="1200" dirty="0"/>
              <a:t> (Tongue sole), </a:t>
            </a:r>
            <a:r>
              <a:rPr lang="en-US" sz="1200" dirty="0" err="1"/>
              <a:t>cá</a:t>
            </a:r>
            <a:r>
              <a:rPr lang="en-US" sz="1200" dirty="0"/>
              <a:t> </a:t>
            </a:r>
            <a:r>
              <a:rPr lang="en-US" sz="1200" dirty="0" err="1"/>
              <a:t>hố</a:t>
            </a:r>
            <a:r>
              <a:rPr lang="en-US" sz="1200" dirty="0"/>
              <a:t> (</a:t>
            </a:r>
            <a:r>
              <a:rPr lang="en-US" sz="1200" dirty="0" err="1"/>
              <a:t>Largehead</a:t>
            </a:r>
            <a:r>
              <a:rPr lang="en-US" sz="1200" dirty="0"/>
              <a:t> </a:t>
            </a:r>
            <a:r>
              <a:rPr lang="en-US" sz="1200" dirty="0" err="1"/>
              <a:t>hairtail</a:t>
            </a:r>
            <a:r>
              <a:rPr lang="en-US" sz="1200" dirty="0"/>
              <a:t>), </a:t>
            </a:r>
            <a:r>
              <a:rPr lang="en-US" sz="1200" dirty="0" err="1"/>
              <a:t>cá</a:t>
            </a:r>
            <a:r>
              <a:rPr lang="en-US" sz="1200" dirty="0"/>
              <a:t> </a:t>
            </a:r>
            <a:r>
              <a:rPr lang="en-US" sz="1200" dirty="0" err="1"/>
              <a:t>chim</a:t>
            </a:r>
            <a:r>
              <a:rPr lang="en-US" sz="1200" dirty="0"/>
              <a:t> (</a:t>
            </a:r>
            <a:r>
              <a:rPr lang="en-US" sz="1200" dirty="0" err="1"/>
              <a:t>Pomfret</a:t>
            </a:r>
            <a:r>
              <a:rPr lang="en-US" sz="1200" dirty="0"/>
              <a:t>), </a:t>
            </a:r>
            <a:r>
              <a:rPr lang="en-US" sz="1200" dirty="0" err="1"/>
              <a:t>cá</a:t>
            </a:r>
            <a:r>
              <a:rPr lang="en-US" sz="1200" dirty="0"/>
              <a:t> </a:t>
            </a:r>
            <a:r>
              <a:rPr lang="en-US" sz="1200" dirty="0" err="1"/>
              <a:t>bánh</a:t>
            </a:r>
            <a:r>
              <a:rPr lang="en-US" sz="1200" dirty="0"/>
              <a:t> </a:t>
            </a:r>
            <a:r>
              <a:rPr lang="en-US" sz="1200" dirty="0" err="1"/>
              <a:t>đường</a:t>
            </a:r>
            <a:r>
              <a:rPr lang="en-US" sz="1200" dirty="0"/>
              <a:t> (Yellow back </a:t>
            </a:r>
            <a:r>
              <a:rPr lang="en-US" sz="1200" dirty="0" err="1"/>
              <a:t>seabream</a:t>
            </a:r>
            <a:r>
              <a:rPr lang="en-US" sz="1200" dirty="0"/>
              <a:t>), </a:t>
            </a:r>
            <a:r>
              <a:rPr lang="en-US" sz="1200" dirty="0" err="1"/>
              <a:t>cá</a:t>
            </a:r>
            <a:r>
              <a:rPr lang="en-US" sz="1200" dirty="0"/>
              <a:t> </a:t>
            </a:r>
            <a:r>
              <a:rPr lang="en-US" sz="1200" dirty="0" err="1"/>
              <a:t>đổng</a:t>
            </a:r>
            <a:r>
              <a:rPr lang="en-US" sz="1200" dirty="0"/>
              <a:t> </a:t>
            </a:r>
            <a:r>
              <a:rPr lang="en-US" sz="1200" dirty="0" err="1"/>
              <a:t>cờ</a:t>
            </a:r>
            <a:r>
              <a:rPr lang="en-US" sz="1200" dirty="0"/>
              <a:t> (Threadfin bream), </a:t>
            </a:r>
            <a:r>
              <a:rPr lang="en-US" sz="1200" dirty="0" err="1"/>
              <a:t>cá</a:t>
            </a:r>
            <a:r>
              <a:rPr lang="en-US" sz="1200" dirty="0"/>
              <a:t> </a:t>
            </a:r>
            <a:r>
              <a:rPr lang="en-US" sz="1200" dirty="0" err="1"/>
              <a:t>đổng</a:t>
            </a:r>
            <a:r>
              <a:rPr lang="en-US" sz="1200" dirty="0"/>
              <a:t> </a:t>
            </a:r>
            <a:r>
              <a:rPr lang="en-US" sz="1200" dirty="0" err="1"/>
              <a:t>quéo</a:t>
            </a:r>
            <a:r>
              <a:rPr lang="en-US" sz="1200" dirty="0"/>
              <a:t> (Japanese horsehead fish), </a:t>
            </a:r>
            <a:r>
              <a:rPr lang="en-US" sz="1200" dirty="0" err="1"/>
              <a:t>cá</a:t>
            </a:r>
            <a:r>
              <a:rPr lang="en-US" sz="1200" dirty="0"/>
              <a:t> </a:t>
            </a:r>
            <a:r>
              <a:rPr lang="en-US" sz="1200" dirty="0" err="1"/>
              <a:t>phèn</a:t>
            </a:r>
            <a:r>
              <a:rPr lang="en-US" sz="1200" dirty="0"/>
              <a:t> (yellow goatfish).</a:t>
            </a:r>
          </a:p>
          <a:p>
            <a:pPr marL="342900" indent="-342900">
              <a:buFontTx/>
              <a:buChar char="-"/>
              <a:defRPr/>
            </a:pPr>
            <a:r>
              <a:rPr lang="en-US" sz="1200" dirty="0" err="1"/>
              <a:t>Cá</a:t>
            </a:r>
            <a:r>
              <a:rPr lang="en-US" sz="1200" dirty="0"/>
              <a:t> </a:t>
            </a:r>
            <a:r>
              <a:rPr lang="en-US" sz="1200" dirty="0" err="1"/>
              <a:t>nước</a:t>
            </a:r>
            <a:r>
              <a:rPr lang="en-US" sz="1200" dirty="0"/>
              <a:t> </a:t>
            </a:r>
            <a:r>
              <a:rPr lang="en-US" sz="1200" dirty="0" err="1"/>
              <a:t>ngọt</a:t>
            </a:r>
            <a:r>
              <a:rPr lang="en-US" sz="1200" dirty="0"/>
              <a:t> </a:t>
            </a:r>
            <a:r>
              <a:rPr lang="en-US" sz="1200" dirty="0" err="1"/>
              <a:t>xuất</a:t>
            </a:r>
            <a:r>
              <a:rPr lang="en-US" sz="1200" dirty="0"/>
              <a:t> </a:t>
            </a:r>
            <a:r>
              <a:rPr lang="en-US" sz="1200" dirty="0" err="1"/>
              <a:t>khẩu</a:t>
            </a:r>
            <a:r>
              <a:rPr lang="en-US" sz="1200" dirty="0"/>
              <a:t> </a:t>
            </a:r>
            <a:r>
              <a:rPr lang="en-US" sz="1200" dirty="0" err="1"/>
              <a:t>chính</a:t>
            </a:r>
            <a:r>
              <a:rPr lang="en-US" sz="1200" dirty="0"/>
              <a:t>: </a:t>
            </a:r>
            <a:r>
              <a:rPr lang="en-US" sz="1200" dirty="0" err="1"/>
              <a:t>cá</a:t>
            </a:r>
            <a:r>
              <a:rPr lang="en-US" sz="1200" dirty="0"/>
              <a:t> </a:t>
            </a:r>
            <a:r>
              <a:rPr lang="en-US" sz="1200" dirty="0" err="1"/>
              <a:t>Basa</a:t>
            </a:r>
            <a:r>
              <a:rPr lang="en-US" sz="1200" dirty="0"/>
              <a:t> (Yellowtail catfish), </a:t>
            </a:r>
            <a:r>
              <a:rPr lang="en-US" sz="1200" dirty="0" err="1"/>
              <a:t>cá</a:t>
            </a:r>
            <a:r>
              <a:rPr lang="en-US" sz="1200" dirty="0"/>
              <a:t> </a:t>
            </a:r>
            <a:r>
              <a:rPr lang="en-US" sz="1200" dirty="0" err="1"/>
              <a:t>tra</a:t>
            </a:r>
            <a:r>
              <a:rPr lang="en-US" sz="1200" dirty="0"/>
              <a:t> (</a:t>
            </a:r>
            <a:r>
              <a:rPr lang="en-US" sz="1200" dirty="0" err="1"/>
              <a:t>Shutchicatfish</a:t>
            </a:r>
            <a:r>
              <a:rPr lang="en-US" sz="1200" dirty="0"/>
              <a:t>), </a:t>
            </a:r>
            <a:r>
              <a:rPr lang="en-US" sz="1200" dirty="0" err="1"/>
              <a:t>cá</a:t>
            </a:r>
            <a:r>
              <a:rPr lang="en-US" sz="1200" dirty="0"/>
              <a:t> </a:t>
            </a:r>
            <a:r>
              <a:rPr lang="en-US" sz="1200" dirty="0" err="1"/>
              <a:t>lóc</a:t>
            </a:r>
            <a:r>
              <a:rPr lang="en-US" sz="1200" dirty="0"/>
              <a:t> (Snakehead), </a:t>
            </a:r>
            <a:r>
              <a:rPr lang="en-US" sz="1200" dirty="0" err="1"/>
              <a:t>cá</a:t>
            </a:r>
            <a:r>
              <a:rPr lang="en-US" sz="1200" dirty="0"/>
              <a:t> </a:t>
            </a:r>
            <a:r>
              <a:rPr lang="en-US" sz="1200" dirty="0" err="1"/>
              <a:t>rô</a:t>
            </a:r>
            <a:r>
              <a:rPr lang="en-US" sz="1200" dirty="0"/>
              <a:t> phi (Tilapia).</a:t>
            </a:r>
          </a:p>
          <a:p>
            <a:endParaRPr lang="en-US" dirty="0"/>
          </a:p>
        </p:txBody>
      </p:sp>
      <p:sp>
        <p:nvSpPr>
          <p:cNvPr id="4" name="Slide Number Placeholder 3"/>
          <p:cNvSpPr>
            <a:spLocks noGrp="1"/>
          </p:cNvSpPr>
          <p:nvPr>
            <p:ph type="sldNum" sz="quarter" idx="10"/>
          </p:nvPr>
        </p:nvSpPr>
        <p:spPr/>
        <p:txBody>
          <a:bodyPr/>
          <a:lstStyle/>
          <a:p>
            <a:pPr>
              <a:defRPr/>
            </a:pPr>
            <a:fld id="{190F76BD-C12C-45E3-9EEA-701A8DBA6984}" type="slidenum">
              <a:rPr lang="en-US" smtClean="0"/>
              <a:pPr>
                <a:defRPr/>
              </a:pPr>
              <a:t>49</a:t>
            </a:fld>
            <a:endParaRPr lang="en-US"/>
          </a:p>
        </p:txBody>
      </p:sp>
    </p:spTree>
    <p:extLst>
      <p:ext uri="{BB962C8B-B14F-4D97-AF65-F5344CB8AC3E}">
        <p14:creationId xmlns:p14="http://schemas.microsoft.com/office/powerpoint/2010/main" val="3052376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buFontTx/>
              <a:buNone/>
            </a:pPr>
            <a:r>
              <a:rPr lang="pt-BR" sz="1200" b="1" i="1" dirty="0"/>
              <a:t>Hình thoi </a:t>
            </a:r>
            <a:endParaRPr lang="pt-BR" sz="1200" dirty="0"/>
          </a:p>
          <a:p>
            <a:pPr eaLnBrk="1" hangingPunct="1">
              <a:lnSpc>
                <a:spcPct val="80000"/>
              </a:lnSpc>
              <a:buFontTx/>
              <a:buNone/>
            </a:pPr>
            <a:r>
              <a:rPr lang="pt-BR" sz="1200" dirty="0"/>
              <a:t>   Thân cá có dạng như con thoi ,ở giữa nở và hai đầu thắt lại, chiều dày và độ cao gần như bằng nhau,thuộc loại này có cá thu, ngừ, nục, mập, heo.</a:t>
            </a:r>
            <a:endParaRPr lang="pt-BR" sz="1200" b="1" i="1" dirty="0"/>
          </a:p>
          <a:p>
            <a:pPr eaLnBrk="1" hangingPunct="1">
              <a:lnSpc>
                <a:spcPct val="80000"/>
              </a:lnSpc>
              <a:buFontTx/>
              <a:buNone/>
            </a:pPr>
            <a:r>
              <a:rPr lang="pt-BR" sz="1200" b="1" i="1" dirty="0"/>
              <a:t>Hình tên</a:t>
            </a:r>
            <a:endParaRPr lang="pt-BR" sz="1200" dirty="0"/>
          </a:p>
          <a:p>
            <a:pPr eaLnBrk="1" hangingPunct="1">
              <a:lnSpc>
                <a:spcPct val="80000"/>
              </a:lnSpc>
              <a:buFontTx/>
              <a:buNone/>
            </a:pPr>
            <a:r>
              <a:rPr lang="pt-BR" sz="1200" dirty="0"/>
              <a:t>   Cá có hình dạng như mũi tên, đầu nhọn thân nhỏ và dài, thuộc loại này có cá cờ, chuồn …</a:t>
            </a:r>
            <a:endParaRPr lang="pt-BR" sz="1200" b="1" i="1" dirty="0"/>
          </a:p>
          <a:p>
            <a:pPr eaLnBrk="1" hangingPunct="1">
              <a:lnSpc>
                <a:spcPct val="80000"/>
              </a:lnSpc>
              <a:buFontTx/>
              <a:buNone/>
            </a:pPr>
            <a:r>
              <a:rPr lang="pt-BR" sz="1200" b="1" i="1" dirty="0"/>
              <a:t>Hình dẹt</a:t>
            </a:r>
            <a:endParaRPr lang="pt-BR" sz="1200" dirty="0"/>
          </a:p>
          <a:p>
            <a:pPr eaLnBrk="1" hangingPunct="1">
              <a:lnSpc>
                <a:spcPct val="80000"/>
              </a:lnSpc>
              <a:buFontTx/>
              <a:buNone/>
            </a:pPr>
            <a:r>
              <a:rPr lang="pt-BR" sz="1200" dirty="0"/>
              <a:t>   Thân cá rất bẹt, bề mặt trải rộng, chiều cao lớn hơn rất nhiều so với chiều dài. Thuộc loại này có : Cá chim, cá đuối, cá bơn…</a:t>
            </a:r>
            <a:endParaRPr lang="pt-BR" sz="1200" b="1" i="1" dirty="0"/>
          </a:p>
          <a:p>
            <a:pPr eaLnBrk="1" hangingPunct="1">
              <a:lnSpc>
                <a:spcPct val="80000"/>
              </a:lnSpc>
              <a:buFontTx/>
              <a:buNone/>
            </a:pPr>
            <a:r>
              <a:rPr lang="pt-BR" sz="1200" b="1" i="1" dirty="0"/>
              <a:t>Hình rắn </a:t>
            </a:r>
            <a:endParaRPr lang="pt-BR" sz="1200" dirty="0"/>
          </a:p>
          <a:p>
            <a:pPr eaLnBrk="1" hangingPunct="1">
              <a:lnSpc>
                <a:spcPct val="80000"/>
              </a:lnSpc>
              <a:buFontTx/>
              <a:buNone/>
            </a:pPr>
            <a:r>
              <a:rPr lang="pt-BR" sz="1200" dirty="0"/>
              <a:t>   Thân cá dài và tròn như thân rắn hoặc mỏng như lá lúa. Thuộc loại này có: Cá dưa, cá hố, cá rựa, cá chình.</a:t>
            </a:r>
          </a:p>
          <a:p>
            <a:endParaRPr 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09D329-7B61-4CC2-B5C4-219EAFBF3CAF}" type="slidenum">
              <a:rPr lang="en-US" smtClean="0"/>
              <a:pPr eaLnBrk="1" hangingPunct="1"/>
              <a:t>51</a:t>
            </a:fld>
            <a:endParaRPr lang="en-US"/>
          </a:p>
        </p:txBody>
      </p:sp>
    </p:spTree>
    <p:extLst>
      <p:ext uri="{BB962C8B-B14F-4D97-AF65-F5344CB8AC3E}">
        <p14:creationId xmlns:p14="http://schemas.microsoft.com/office/powerpoint/2010/main" val="3727799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5344A-E50C-C7D9-20BE-ADBFA6F81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6B191-AEEB-5E7C-2112-D80B49EBC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2AD8B-DE2E-D8BC-9726-2C50726F868F}"/>
              </a:ext>
            </a:extLst>
          </p:cNvPr>
          <p:cNvSpPr>
            <a:spLocks noGrp="1"/>
          </p:cNvSpPr>
          <p:nvPr>
            <p:ph type="body" idx="1"/>
          </p:nvPr>
        </p:nvSpPr>
        <p:spPr/>
        <p:txBody>
          <a:bodyPr/>
          <a:lstStyle/>
          <a:p>
            <a:r>
              <a:rPr lang="en-GB" dirty="0"/>
              <a:t>-5oC  </a:t>
            </a:r>
            <a:r>
              <a:rPr lang="en-GB" dirty="0" err="1"/>
              <a:t>đến</a:t>
            </a:r>
            <a:r>
              <a:rPr lang="en-GB" dirty="0"/>
              <a:t> 8oC, </a:t>
            </a:r>
            <a:r>
              <a:rPr lang="en-GB" dirty="0" err="1"/>
              <a:t>khác</a:t>
            </a:r>
            <a:r>
              <a:rPr lang="en-GB" dirty="0"/>
              <a:t> </a:t>
            </a:r>
            <a:r>
              <a:rPr lang="en-GB" dirty="0" err="1"/>
              <a:t>với</a:t>
            </a:r>
            <a:r>
              <a:rPr lang="en-GB" dirty="0"/>
              <a:t> </a:t>
            </a:r>
            <a:r>
              <a:rPr lang="en-GB" dirty="0" err="1"/>
              <a:t>kho</a:t>
            </a:r>
            <a:r>
              <a:rPr lang="en-GB" dirty="0"/>
              <a:t> </a:t>
            </a:r>
            <a:r>
              <a:rPr lang="en-GB" dirty="0" err="1"/>
              <a:t>đông</a:t>
            </a:r>
            <a:r>
              <a:rPr lang="en-GB" dirty="0"/>
              <a:t> </a:t>
            </a:r>
            <a:r>
              <a:rPr lang="en-GB" dirty="0" err="1"/>
              <a:t>là</a:t>
            </a:r>
            <a:r>
              <a:rPr lang="en-GB" dirty="0"/>
              <a:t> -18/-22oC</a:t>
            </a:r>
            <a:endParaRPr lang="en-US" dirty="0"/>
          </a:p>
        </p:txBody>
      </p:sp>
      <p:sp>
        <p:nvSpPr>
          <p:cNvPr id="4" name="Slide Number Placeholder 3">
            <a:extLst>
              <a:ext uri="{FF2B5EF4-FFF2-40B4-BE49-F238E27FC236}">
                <a16:creationId xmlns:a16="http://schemas.microsoft.com/office/drawing/2014/main" id="{66FAF0AA-B1C3-2011-0516-E159F42E2A75}"/>
              </a:ext>
            </a:extLst>
          </p:cNvPr>
          <p:cNvSpPr>
            <a:spLocks noGrp="1"/>
          </p:cNvSpPr>
          <p:nvPr>
            <p:ph type="sldNum" sz="quarter" idx="5"/>
          </p:nvPr>
        </p:nvSpPr>
        <p:spPr/>
        <p:txBody>
          <a:bodyPr/>
          <a:lstStyle/>
          <a:p>
            <a:fld id="{5A7019E9-16F1-4764-B4D7-BC0A602CAAAC}" type="slidenum">
              <a:rPr lang="vi-VN" smtClean="0"/>
              <a:pPr/>
              <a:t>96</a:t>
            </a:fld>
            <a:endParaRPr lang="vi-VN"/>
          </a:p>
        </p:txBody>
      </p:sp>
    </p:spTree>
    <p:extLst>
      <p:ext uri="{BB962C8B-B14F-4D97-AF65-F5344CB8AC3E}">
        <p14:creationId xmlns:p14="http://schemas.microsoft.com/office/powerpoint/2010/main" val="3167112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-5oC  </a:t>
            </a:r>
            <a:r>
              <a:rPr lang="en-GB" dirty="0" err="1"/>
              <a:t>đến</a:t>
            </a:r>
            <a:r>
              <a:rPr lang="en-GB" dirty="0"/>
              <a:t> 8oC, </a:t>
            </a:r>
            <a:r>
              <a:rPr lang="en-GB" dirty="0" err="1"/>
              <a:t>khác</a:t>
            </a:r>
            <a:r>
              <a:rPr lang="en-GB" dirty="0"/>
              <a:t> </a:t>
            </a:r>
            <a:r>
              <a:rPr lang="en-GB" dirty="0" err="1"/>
              <a:t>với</a:t>
            </a:r>
            <a:r>
              <a:rPr lang="en-GB" dirty="0"/>
              <a:t> </a:t>
            </a:r>
            <a:r>
              <a:rPr lang="en-GB" dirty="0" err="1"/>
              <a:t>kho</a:t>
            </a:r>
            <a:r>
              <a:rPr lang="en-GB" dirty="0"/>
              <a:t> </a:t>
            </a:r>
            <a:r>
              <a:rPr lang="en-GB" dirty="0" err="1"/>
              <a:t>đông</a:t>
            </a:r>
            <a:r>
              <a:rPr lang="en-GB" dirty="0"/>
              <a:t> </a:t>
            </a:r>
            <a:r>
              <a:rPr lang="en-GB" dirty="0" err="1"/>
              <a:t>là</a:t>
            </a:r>
            <a:r>
              <a:rPr lang="en-GB" dirty="0"/>
              <a:t> -18/-22oC</a:t>
            </a:r>
            <a:endParaRPr lang="en-US" dirty="0"/>
          </a:p>
        </p:txBody>
      </p:sp>
      <p:sp>
        <p:nvSpPr>
          <p:cNvPr id="4" name="Slide Number Placeholder 3"/>
          <p:cNvSpPr>
            <a:spLocks noGrp="1"/>
          </p:cNvSpPr>
          <p:nvPr>
            <p:ph type="sldNum" sz="quarter" idx="5"/>
          </p:nvPr>
        </p:nvSpPr>
        <p:spPr/>
        <p:txBody>
          <a:bodyPr/>
          <a:lstStyle/>
          <a:p>
            <a:fld id="{5A7019E9-16F1-4764-B4D7-BC0A602CAAAC}" type="slidenum">
              <a:rPr lang="vi-VN" smtClean="0"/>
              <a:pPr/>
              <a:t>97</a:t>
            </a:fld>
            <a:endParaRPr lang="vi-VN"/>
          </a:p>
        </p:txBody>
      </p:sp>
    </p:spTree>
    <p:extLst>
      <p:ext uri="{BB962C8B-B14F-4D97-AF65-F5344CB8AC3E}">
        <p14:creationId xmlns:p14="http://schemas.microsoft.com/office/powerpoint/2010/main" val="2330134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7019E9-16F1-4764-B4D7-BC0A602CAAAC}" type="slidenum">
              <a:rPr lang="vi-VN" smtClean="0"/>
              <a:pPr/>
              <a:t>112</a:t>
            </a:fld>
            <a:endParaRPr lang="vi-VN"/>
          </a:p>
        </p:txBody>
      </p:sp>
    </p:spTree>
    <p:extLst>
      <p:ext uri="{BB962C8B-B14F-4D97-AF65-F5344CB8AC3E}">
        <p14:creationId xmlns:p14="http://schemas.microsoft.com/office/powerpoint/2010/main" val="3187219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Cấu tạo gồm: </a:t>
            </a:r>
          </a:p>
          <a:p>
            <a:pPr eaLnBrk="1" hangingPunct="1">
              <a:spcBef>
                <a:spcPct val="0"/>
              </a:spcBef>
            </a:pPr>
            <a:r>
              <a:rPr lang="en-US" altLang="en-US" smtClean="0"/>
              <a:t> phễu nạp liệu</a:t>
            </a:r>
          </a:p>
          <a:p>
            <a:pPr eaLnBrk="1" hangingPunct="1">
              <a:spcBef>
                <a:spcPct val="0"/>
              </a:spcBef>
            </a:pPr>
            <a:r>
              <a:rPr lang="en-US" altLang="en-US" smtClean="0"/>
              <a:t>vít tải 1 có bước vít giảm dần đi trong vỏ trụ 2</a:t>
            </a:r>
          </a:p>
          <a:p>
            <a:pPr eaLnBrk="1" hangingPunct="1">
              <a:spcBef>
                <a:spcPct val="0"/>
              </a:spcBef>
            </a:pPr>
            <a:r>
              <a:rPr lang="en-US" altLang="en-US" smtClean="0"/>
              <a:t>bộ dao cắt 3 lắp từng cặp với  bộ lưới 4. Bộ lưới có kích thước giảm dần.</a:t>
            </a:r>
          </a:p>
          <a:p>
            <a:pPr eaLnBrk="1" hangingPunct="1">
              <a:spcBef>
                <a:spcPct val="0"/>
              </a:spcBef>
            </a:pPr>
            <a:r>
              <a:rPr lang="en-US" altLang="en-US" smtClean="0"/>
              <a:t>Vòng khâu 5 khi vặn vào đai ốc 6 sẽ siết chặt dao trên lưới đảm  bảo cắt được sản phẩm</a:t>
            </a:r>
          </a:p>
          <a:p>
            <a:pPr eaLnBrk="1" hangingPunct="1">
              <a:spcBef>
                <a:spcPct val="0"/>
              </a:spcBef>
            </a:pPr>
            <a:r>
              <a:rPr lang="en-US" altLang="en-US" smtClean="0"/>
              <a:t>Cách tiến hành: </a:t>
            </a:r>
          </a:p>
          <a:p>
            <a:pPr eaLnBrk="1" hangingPunct="1">
              <a:spcBef>
                <a:spcPct val="0"/>
              </a:spcBef>
            </a:pPr>
            <a:r>
              <a:rPr lang="en-US" altLang="en-US" smtClean="0"/>
              <a:t>vít tải quay bên trong vỏ trụ tạo thành 1 lực ép đẩy thịt đến bộ dao cắt và đùn sản phẩm qua lưới</a:t>
            </a:r>
          </a:p>
          <a:p>
            <a:pPr eaLnBrk="1" hangingPunct="1">
              <a:spcBef>
                <a:spcPct val="0"/>
              </a:spcBef>
            </a:pPr>
            <a:r>
              <a:rPr lang="en-US" altLang="en-US" smtClean="0"/>
              <a:t>Dao quay sẽ cắt thịt được đùn qua lỗ lưới và chuyển tiếp đến lỗ nhỏ hơn cho đến khi ra ngoài.</a:t>
            </a:r>
            <a:endParaRPr lang="vi-VN" altLang="en-US" smtClean="0"/>
          </a:p>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9BA259-CF1E-4230-9A27-F8896B73458D}" type="slidenum">
              <a:rPr lang="en-US" altLang="en-US" smtClean="0"/>
              <a:pPr>
                <a:spcBef>
                  <a:spcPct val="0"/>
                </a:spcBef>
              </a:pPr>
              <a:t>118</a:t>
            </a:fld>
            <a:endParaRPr lang="en-US" altLang="en-US" smtClean="0"/>
          </a:p>
        </p:txBody>
      </p:sp>
    </p:spTree>
    <p:extLst>
      <p:ext uri="{BB962C8B-B14F-4D97-AF65-F5344CB8AC3E}">
        <p14:creationId xmlns:p14="http://schemas.microsoft.com/office/powerpoint/2010/main" val="1866762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Một nhóm các nhà nhân chủng học do Đại học Toronto dẫn đầu đã tìm thấy bằng chứng cho thấy tổ tiên loài người đã sử dụng vũ khí có đầu bằng đá để săn bắt động vật cách đây 500.000 năm – sớm hơn 200.000 năm so với suy nghĩ trước đây</a:t>
            </a:r>
            <a:endParaRPr lang="en-GB" dirty="0"/>
          </a:p>
          <a:p>
            <a:r>
              <a:rPr lang="vi-VN" dirty="0"/>
              <a:t>Người vượn cổ đã ăn thịt từ rất lâu trước khi họ được coi là người hiện đại. Thịt có thể còn sống vì họ chưa có lửa để nấu và có thể đã được nhặt sạch. Tuy nhiên, vào một thời điểm nào đó, hàng triệu năm trước, họ bắt đầu thèm ăn động vật."Vào khoảng 2,6 triệu năm trước, chúng ta thấy người vượn cổ quan tâm đến thịt và phát minh ra công cụ đá vảy để cắt thịt", Henry Bunn, giáo sư cổ nhân chủng học châu Phi tại Đại học Wisconsin Madison cho biết.Nhưng mặc dù người vượn cổ có thể thèm ăn thịt, nhưng họ không biết cách tiếp cận thịt thường xuyên. Phải đến 2 đến 1,8 triệu năm trước, Homo erectus mới có bộ não và kích thước cơ thể đủ lớn để săn bắn. Các di chỉ được tìm thấy ở những nơi như Hẻm núi Olduvai ở Tanzania cho thấy rằng vào 2 triệu năm trước, người cổ đại đã tập trung ở một khu vực với hàng nghìn công cụ đá vảy và đủ xương để chứng minh rằng săn bắn có thể là hoạt động phổ biến.Bunn cho biết: “Hầu hết các loài động vật được tìm thấy tại địa điểm này và các địa điểm khác đều là các loài bò đực tầm trung, một họ động vật có móng và sừng bao gồm trâu, linh dương, linh dương đầu bò, cừu và dê”.Từ bò đực đến ngựa hoangKhi con người thời kỳ đầu bắt đầu săn bắn, họ sẽ ăn các loài bò đực có kích thước và vóc dáng giống linh dương đầu bò hoặc linh dương đầu bò. Địa điểm tại Hẻm núi Olduvai, có niên đại từ khoảng 2 đến 1,8 triệu năm trước, cho thấy hài cốt của tới 48 loài bò đực mà con người thời kỳ đầu có thể đã giết và ăn. Bunn cho biết các địa điểm từ khoảng thời gian này không có bằng chứng về lửa. Điều đó sẽ không xảy ra cho đến khoảng 800.000 năm trước, nhưng con người thời kỳ đầu có thể đã tụ tập ở đây vào ban ngày với những con mồi của họ. Họ cũng có thể đã kết hợp thịt của mình với các loại thực phẩm thực vật thu thập được, mặc dù không thể biết chắc chắn điều này.Một địa điểm khác có niên đại 300.000 năm trước ở Schöningen, miền bắc nước Đức, cho thấy Homo heidelbergensis có thể đã giết thịt ngựa hoang. Những phát hiện được ghi chép trong một nghiên cứu năm 2015 trên Tạp chí Tiến hóa của loài người cho thấy con mồi bị săn bằng giáo gỗ, cũng được tìm thấy tại địa điểm này. Nhiều địa điểm khảo cổ cũng bao gồm hỗn hợp các loài hươu, hoặc các loài động vật thuộc họ hươu bao gồm nai sừng tấm, tuần lộc và nai sừng tấm, tùy thuộc vào khu vực trên thế giới mà con người thời kỳ đầu săn bắn.Joseph Ferraro, giám đốc Viện Khảo cổ học tại Đại học Baylor cho biết khi con người thời cổ đại có bộ não lớn hơn và bắt đầu trông giống con người hơn về mặt giải phẫu, họ bắt đầu săn những loài động vật lớn hơn một chút. Ông cho biết: "Chúng tôi có bằng chứng xác đáng cho thấy họ đã săn những loài động vật có kích thước lớn hơn so với trước đây".Điều này cũng dựa trên địa lý. Vào thời điểm này, con người đã di cư đến châu Âu trong thời kỳ băng hà khi có rất ít rau. Việc tiếp cận thường xuyên với thịt sẽ rất quan trọng. Những người đầu tiên sống gần nước cũng săn bắt cá, cua, chim biển và động vật có vỏ.</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21</a:t>
            </a:fld>
            <a:endParaRPr lang="en-US"/>
          </a:p>
        </p:txBody>
      </p:sp>
    </p:spTree>
    <p:extLst>
      <p:ext uri="{BB962C8B-B14F-4D97-AF65-F5344CB8AC3E}">
        <p14:creationId xmlns:p14="http://schemas.microsoft.com/office/powerpoint/2010/main" val="166143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BE2DA4F-CC12-45AC-8FD2-F079262FD1E5}"/>
              </a:ext>
            </a:extLst>
          </p:cNvPr>
          <p:cNvSpPr>
            <a:spLocks noGrp="1"/>
          </p:cNvSpPr>
          <p:nvPr>
            <p:ph type="body" idx="1"/>
          </p:nvPr>
        </p:nvSpPr>
        <p:spPr/>
        <p:txBody>
          <a:bodyPr/>
          <a:lstStyle/>
          <a:p>
            <a:pPr marL="609600" indent="-609600" eaLnBrk="1" fontAlgn="auto" hangingPunct="1">
              <a:lnSpc>
                <a:spcPct val="90000"/>
              </a:lnSpc>
              <a:spcBef>
                <a:spcPts val="0"/>
              </a:spcBef>
              <a:spcAft>
                <a:spcPts val="0"/>
              </a:spcAft>
              <a:defRPr/>
            </a:pPr>
            <a:r>
              <a:rPr lang="en-US" dirty="0" err="1"/>
              <a:t>Cấu</a:t>
            </a:r>
            <a:r>
              <a:rPr lang="en-US" dirty="0"/>
              <a:t> </a:t>
            </a:r>
            <a:r>
              <a:rPr lang="en-US" dirty="0" err="1"/>
              <a:t>tạo</a:t>
            </a:r>
            <a:r>
              <a:rPr lang="en-US" dirty="0"/>
              <a:t> </a:t>
            </a:r>
            <a:r>
              <a:rPr lang="en-US" dirty="0" err="1"/>
              <a:t>gồm</a:t>
            </a:r>
            <a:r>
              <a:rPr lang="en-US" dirty="0"/>
              <a:t>: </a:t>
            </a:r>
          </a:p>
          <a:p>
            <a:pPr marL="609600" indent="-609600" eaLnBrk="1" fontAlgn="auto" hangingPunct="1">
              <a:lnSpc>
                <a:spcPct val="90000"/>
              </a:lnSpc>
              <a:spcBef>
                <a:spcPts val="0"/>
              </a:spcBef>
              <a:spcAft>
                <a:spcPts val="0"/>
              </a:spcAft>
              <a:defRPr/>
            </a:pPr>
            <a:r>
              <a:rPr lang="en-US" dirty="0" err="1"/>
              <a:t>Chậu</a:t>
            </a:r>
            <a:r>
              <a:rPr lang="en-US" dirty="0"/>
              <a:t> quay 1  quay </a:t>
            </a:r>
            <a:r>
              <a:rPr lang="en-US" dirty="0" err="1"/>
              <a:t>quanh</a:t>
            </a:r>
            <a:r>
              <a:rPr lang="en-US" dirty="0"/>
              <a:t> </a:t>
            </a:r>
            <a:r>
              <a:rPr lang="en-US" dirty="0" err="1"/>
              <a:t>trục</a:t>
            </a:r>
            <a:r>
              <a:rPr lang="en-US" dirty="0"/>
              <a:t> </a:t>
            </a:r>
            <a:r>
              <a:rPr lang="en-US" dirty="0" err="1"/>
              <a:t>thẳng</a:t>
            </a:r>
            <a:r>
              <a:rPr lang="en-US" dirty="0"/>
              <a:t> </a:t>
            </a:r>
            <a:r>
              <a:rPr lang="en-US" dirty="0" err="1"/>
              <a:t>đứng</a:t>
            </a:r>
            <a:r>
              <a:rPr lang="en-US" dirty="0"/>
              <a:t> </a:t>
            </a:r>
            <a:r>
              <a:rPr lang="en-US" dirty="0" err="1"/>
              <a:t>với</a:t>
            </a:r>
            <a:r>
              <a:rPr lang="en-US" dirty="0"/>
              <a:t> </a:t>
            </a:r>
            <a:r>
              <a:rPr lang="en-US" dirty="0" err="1"/>
              <a:t>vận</a:t>
            </a:r>
            <a:r>
              <a:rPr lang="en-US" dirty="0"/>
              <a:t> </a:t>
            </a:r>
            <a:r>
              <a:rPr lang="en-US" dirty="0" err="1"/>
              <a:t>tốc</a:t>
            </a:r>
            <a:r>
              <a:rPr lang="en-US" dirty="0"/>
              <a:t> </a:t>
            </a:r>
            <a:r>
              <a:rPr lang="en-US" dirty="0" err="1"/>
              <a:t>Vn</a:t>
            </a:r>
            <a:endParaRPr lang="en-US" dirty="0"/>
          </a:p>
          <a:p>
            <a:pPr marL="609600" indent="-609600" eaLnBrk="1" fontAlgn="auto" hangingPunct="1">
              <a:lnSpc>
                <a:spcPct val="90000"/>
              </a:lnSpc>
              <a:spcBef>
                <a:spcPts val="0"/>
              </a:spcBef>
              <a:spcAft>
                <a:spcPts val="0"/>
              </a:spcAft>
              <a:defRPr/>
            </a:pPr>
            <a:r>
              <a:rPr lang="en-US" dirty="0" err="1"/>
              <a:t>Bộ</a:t>
            </a:r>
            <a:r>
              <a:rPr lang="en-US" dirty="0"/>
              <a:t> </a:t>
            </a:r>
            <a:r>
              <a:rPr lang="en-US" dirty="0" err="1"/>
              <a:t>dao</a:t>
            </a:r>
            <a:r>
              <a:rPr lang="en-US" dirty="0"/>
              <a:t> </a:t>
            </a:r>
            <a:r>
              <a:rPr lang="en-US" dirty="0" err="1"/>
              <a:t>cố</a:t>
            </a:r>
            <a:r>
              <a:rPr lang="en-US" dirty="0"/>
              <a:t> </a:t>
            </a:r>
            <a:r>
              <a:rPr lang="en-US" dirty="0" err="1"/>
              <a:t>định</a:t>
            </a:r>
            <a:r>
              <a:rPr lang="en-US" dirty="0"/>
              <a:t> </a:t>
            </a:r>
            <a:r>
              <a:rPr lang="en-US" dirty="0" err="1"/>
              <a:t>gắn</a:t>
            </a:r>
            <a:r>
              <a:rPr lang="en-US" dirty="0"/>
              <a:t> </a:t>
            </a:r>
            <a:r>
              <a:rPr lang="en-US" dirty="0" err="1"/>
              <a:t>sau</a:t>
            </a:r>
            <a:r>
              <a:rPr lang="en-US" dirty="0"/>
              <a:t> </a:t>
            </a:r>
            <a:r>
              <a:rPr lang="en-US" dirty="0" err="1"/>
              <a:t>chén</a:t>
            </a:r>
            <a:r>
              <a:rPr lang="en-US" dirty="0"/>
              <a:t> (6 – 8 </a:t>
            </a:r>
            <a:r>
              <a:rPr lang="en-US" dirty="0" err="1"/>
              <a:t>dao</a:t>
            </a:r>
            <a:r>
              <a:rPr lang="en-US" dirty="0"/>
              <a:t>), quay </a:t>
            </a:r>
            <a:r>
              <a:rPr lang="en-US" dirty="0" err="1"/>
              <a:t>quanh</a:t>
            </a:r>
            <a:r>
              <a:rPr lang="en-US" dirty="0"/>
              <a:t> </a:t>
            </a:r>
            <a:r>
              <a:rPr lang="en-US" dirty="0" err="1"/>
              <a:t>trục</a:t>
            </a:r>
            <a:r>
              <a:rPr lang="en-US" dirty="0"/>
              <a:t> </a:t>
            </a:r>
            <a:r>
              <a:rPr lang="en-US" dirty="0" err="1"/>
              <a:t>nằm</a:t>
            </a:r>
            <a:r>
              <a:rPr lang="en-US" dirty="0"/>
              <a:t> </a:t>
            </a:r>
            <a:r>
              <a:rPr lang="en-US" dirty="0" err="1"/>
              <a:t>ngang</a:t>
            </a:r>
            <a:r>
              <a:rPr lang="en-US" dirty="0"/>
              <a:t> </a:t>
            </a:r>
            <a:r>
              <a:rPr lang="en-US" dirty="0" err="1"/>
              <a:t>với</a:t>
            </a:r>
            <a:r>
              <a:rPr lang="en-US" dirty="0"/>
              <a:t> </a:t>
            </a:r>
            <a:r>
              <a:rPr lang="en-US" dirty="0" err="1"/>
              <a:t>vận</a:t>
            </a:r>
            <a:r>
              <a:rPr lang="en-US" dirty="0"/>
              <a:t> </a:t>
            </a:r>
            <a:r>
              <a:rPr lang="en-US" dirty="0" err="1"/>
              <a:t>tốc</a:t>
            </a:r>
            <a:r>
              <a:rPr lang="en-US" dirty="0"/>
              <a:t> </a:t>
            </a:r>
            <a:r>
              <a:rPr lang="en-US" dirty="0" err="1"/>
              <a:t>Vt</a:t>
            </a:r>
            <a:endParaRPr lang="en-US" dirty="0"/>
          </a:p>
          <a:p>
            <a:pPr marL="609600" indent="-609600" eaLnBrk="1" fontAlgn="auto" hangingPunct="1">
              <a:lnSpc>
                <a:spcPct val="90000"/>
              </a:lnSpc>
              <a:spcBef>
                <a:spcPts val="0"/>
              </a:spcBef>
              <a:spcAft>
                <a:spcPts val="0"/>
              </a:spcAft>
              <a:defRPr/>
            </a:pPr>
            <a:r>
              <a:rPr lang="en-US" dirty="0"/>
              <a:t> </a:t>
            </a:r>
            <a:r>
              <a:rPr lang="en-US" dirty="0" err="1"/>
              <a:t>nắp</a:t>
            </a:r>
            <a:r>
              <a:rPr lang="en-US" dirty="0"/>
              <a:t> </a:t>
            </a:r>
            <a:r>
              <a:rPr lang="en-US" dirty="0" err="1"/>
              <a:t>đậy</a:t>
            </a:r>
            <a:r>
              <a:rPr lang="en-US" dirty="0"/>
              <a:t> ½ </a:t>
            </a:r>
            <a:r>
              <a:rPr lang="en-US" dirty="0" err="1"/>
              <a:t>chậu</a:t>
            </a:r>
            <a:r>
              <a:rPr lang="en-US" dirty="0"/>
              <a:t> quay</a:t>
            </a:r>
          </a:p>
          <a:p>
            <a:pPr marL="609600" indent="-609600" eaLnBrk="1" fontAlgn="auto" hangingPunct="1">
              <a:lnSpc>
                <a:spcPct val="90000"/>
              </a:lnSpc>
              <a:spcBef>
                <a:spcPts val="0"/>
              </a:spcBef>
              <a:spcAft>
                <a:spcPts val="0"/>
              </a:spcAft>
              <a:defRPr/>
            </a:pPr>
            <a:r>
              <a:rPr lang="en-US" dirty="0" err="1"/>
              <a:t>Chú</a:t>
            </a:r>
            <a:r>
              <a:rPr lang="en-US" dirty="0"/>
              <a:t> ý: </a:t>
            </a:r>
            <a:r>
              <a:rPr lang="en-US" dirty="0" err="1"/>
              <a:t>những</a:t>
            </a:r>
            <a:r>
              <a:rPr lang="en-US" dirty="0"/>
              <a:t> </a:t>
            </a:r>
            <a:r>
              <a:rPr lang="en-US" dirty="0" err="1"/>
              <a:t>dao</a:t>
            </a:r>
            <a:r>
              <a:rPr lang="en-US" dirty="0"/>
              <a:t> </a:t>
            </a:r>
            <a:r>
              <a:rPr lang="en-US" dirty="0" err="1"/>
              <a:t>này</a:t>
            </a:r>
            <a:r>
              <a:rPr lang="en-US" dirty="0"/>
              <a:t> </a:t>
            </a:r>
            <a:r>
              <a:rPr lang="en-US" dirty="0" err="1"/>
              <a:t>có</a:t>
            </a:r>
            <a:r>
              <a:rPr lang="en-US" dirty="0"/>
              <a:t> </a:t>
            </a:r>
            <a:r>
              <a:rPr lang="en-US" dirty="0" err="1"/>
              <a:t>thể</a:t>
            </a:r>
            <a:r>
              <a:rPr lang="en-US" dirty="0"/>
              <a:t> quay 500 – 5000 </a:t>
            </a:r>
            <a:r>
              <a:rPr lang="en-US" dirty="0" err="1"/>
              <a:t>vòng</a:t>
            </a:r>
            <a:r>
              <a:rPr lang="en-US" dirty="0"/>
              <a:t>/</a:t>
            </a:r>
            <a:r>
              <a:rPr lang="en-US" dirty="0" err="1"/>
              <a:t>phút</a:t>
            </a:r>
            <a:r>
              <a:rPr lang="en-US" dirty="0"/>
              <a:t>. </a:t>
            </a:r>
          </a:p>
          <a:p>
            <a:pPr eaLnBrk="1" fontAlgn="auto" hangingPunct="1">
              <a:spcBef>
                <a:spcPts val="0"/>
              </a:spcBef>
              <a:spcAft>
                <a:spcPts val="0"/>
              </a:spcAft>
              <a:defRPr/>
            </a:pPr>
            <a:endParaRPr 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64E048-F759-43B4-8B92-32BA0BC9F7B4}" type="slidenum">
              <a:rPr lang="en-US" altLang="en-US" smtClean="0"/>
              <a:pPr>
                <a:spcBef>
                  <a:spcPct val="0"/>
                </a:spcBef>
              </a:pPr>
              <a:t>122</a:t>
            </a:fld>
            <a:endParaRPr lang="en-US" altLang="en-US" smtClean="0"/>
          </a:p>
        </p:txBody>
      </p:sp>
    </p:spTree>
    <p:extLst>
      <p:ext uri="{BB962C8B-B14F-4D97-AF65-F5344CB8AC3E}">
        <p14:creationId xmlns:p14="http://schemas.microsoft.com/office/powerpoint/2010/main" val="4192605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AE7634-E85E-4DFC-AF90-D854845F5A11}" type="slidenum">
              <a:rPr lang="en-US" altLang="en-US" smtClean="0"/>
              <a:pPr>
                <a:spcBef>
                  <a:spcPct val="0"/>
                </a:spcBef>
              </a:pPr>
              <a:t>125</a:t>
            </a:fld>
            <a:endParaRPr lang="en-US" altLang="en-US" smtClean="0"/>
          </a:p>
        </p:txBody>
      </p:sp>
    </p:spTree>
    <p:extLst>
      <p:ext uri="{BB962C8B-B14F-4D97-AF65-F5344CB8AC3E}">
        <p14:creationId xmlns:p14="http://schemas.microsoft.com/office/powerpoint/2010/main" val="2866818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Nguyên lý hoạt động: </a:t>
            </a:r>
          </a:p>
          <a:p>
            <a:pPr eaLnBrk="1" hangingPunct="1">
              <a:spcBef>
                <a:spcPct val="0"/>
              </a:spcBef>
            </a:pPr>
            <a:r>
              <a:rPr lang="en-US" altLang="en-US" smtClean="0"/>
              <a:t>• Khi máy hoạt động không tải, nước sạch sẽ được bơm để rửa kim. </a:t>
            </a:r>
          </a:p>
          <a:p>
            <a:pPr eaLnBrk="1" hangingPunct="1">
              <a:spcBef>
                <a:spcPct val="0"/>
              </a:spcBef>
            </a:pPr>
            <a:r>
              <a:rPr lang="en-US" altLang="en-US" smtClean="0"/>
              <a:t>• Dung dịch xăm đã pha cho vào bồn khuấy, qua màng lọc mịn và được đưa lên dàn kim bằng bơm li tâm. </a:t>
            </a:r>
          </a:p>
          <a:p>
            <a:pPr eaLnBrk="1" hangingPunct="1">
              <a:spcBef>
                <a:spcPct val="0"/>
              </a:spcBef>
            </a:pPr>
            <a:r>
              <a:rPr lang="en-US" altLang="en-US" smtClean="0"/>
              <a:t>• Thịt sau khi lóc được đặt lên bàn giữ thịt và đưa vào xăm nhờ sàn đẩy. Tốc độ của sàn phụ thuộc vào chế độ xăm được cài đặt trong máy. </a:t>
            </a:r>
          </a:p>
          <a:p>
            <a:pPr eaLnBrk="1" hangingPunct="1">
              <a:spcBef>
                <a:spcPct val="0"/>
              </a:spcBef>
            </a:pPr>
            <a:r>
              <a:rPr lang="en-US" altLang="en-US" smtClean="0"/>
              <a:t>• Quá trình xăm hoạt động nhịp nhàng nhờ sự phối hợp của bàn kim và sàn đẩy dưới sự điều khiển thống nhất của cơ cấu cam lệch tâm. Khi kim đâm xuống sàn, sàn đẩy cũng đi xuống tạo với sàn các rãnh để kim đâm vào thịt mà không bị gãy. Ngoài ra, kết cấu phần trên kim có tác dụng như một piston được điều khiển bằng khí nén giúp lực đẩy kim luôn nhỏ hơn sức bền của kim nên nó không thể bị gãy dù có bị đâm trúng xương còn sót trong thịt. Khi bơm dung dịch xăm vào trong thịt xong thì kim đi lên và nhờ tác dụng của cơ cấu cam lệch tâm, sàn đẩy cũng đi lên đồng thời mang thịt tiến lên thêm một bước. </a:t>
            </a:r>
          </a:p>
          <a:p>
            <a:pPr eaLnBrk="1" hangingPunct="1">
              <a:spcBef>
                <a:spcPct val="0"/>
              </a:spcBef>
            </a:pPr>
            <a:r>
              <a:rPr lang="en-US" altLang="en-US" smtClean="0"/>
              <a:t>• Cùng với hoạt động của kim, dao cắt gồm những dao nhỏ cũng rạch thành những rãnh trên bề mặt miếng thịt để dung dịch xăm được phân phối đều hơn nhờ hệ thống xích nối kết với cơ cấu cam lệch tâm. </a:t>
            </a:r>
          </a:p>
          <a:p>
            <a:pPr eaLnBrk="1" hangingPunct="1">
              <a:spcBef>
                <a:spcPct val="0"/>
              </a:spcBef>
            </a:pPr>
            <a:r>
              <a:rPr lang="en-US" altLang="en-US" smtClean="0"/>
              <a:t>• Lượng dung dịch xăm mỗi lần bơm, chu kì hoạt động của kim và bàn đẩy thịt được điều khiển tự động bằng chương trình cài đặt trước sao cho khi qua máy thịt đạt khối lượng như mong muốn.  </a:t>
            </a:r>
          </a:p>
          <a:p>
            <a:pPr eaLnBrk="1" hangingPunct="1">
              <a:spcBef>
                <a:spcPct val="0"/>
              </a:spcBef>
            </a:pPr>
            <a:r>
              <a:rPr lang="en-US" altLang="en-US" smtClean="0"/>
              <a:t>• Phaàn dung dòch thöøa moãi khi xaêm chaûy vaøo caùc raõnh, roài theo ñöôøng daãn ñeán beân hoâng maùy trôû veà thuøng chöùa sau khi ñaõ qua maøng loïc. </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B3B506-21AD-40B8-855C-C49709074F5F}" type="slidenum">
              <a:rPr lang="en-US" altLang="en-US" smtClean="0"/>
              <a:pPr>
                <a:spcBef>
                  <a:spcPct val="0"/>
                </a:spcBef>
              </a:pPr>
              <a:t>126</a:t>
            </a:fld>
            <a:endParaRPr lang="en-US" altLang="en-US" smtClean="0"/>
          </a:p>
        </p:txBody>
      </p:sp>
    </p:spTree>
    <p:extLst>
      <p:ext uri="{BB962C8B-B14F-4D97-AF65-F5344CB8AC3E}">
        <p14:creationId xmlns:p14="http://schemas.microsoft.com/office/powerpoint/2010/main" val="4289339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Nguyên lý hoạt động: ứng dụng nguyên tắc dần mềm nhờ va chạm. </a:t>
            </a:r>
          </a:p>
          <a:p>
            <a:pPr eaLnBrk="1" hangingPunct="1">
              <a:spcBef>
                <a:spcPct val="0"/>
              </a:spcBef>
            </a:pPr>
            <a:r>
              <a:rPr lang="en-US" altLang="en-US" smtClean="0"/>
              <a:t>• Thịt sau khi xăm dung dịch được đưa ngay vào máy massage qua một cửa duy nhất ở gần một đầu nắp. Sau đó, nắp đóng lại và máy chân không bắt đầu hoạt động. </a:t>
            </a:r>
          </a:p>
          <a:p>
            <a:pPr eaLnBrk="1" hangingPunct="1">
              <a:spcBef>
                <a:spcPct val="0"/>
              </a:spcBef>
            </a:pPr>
            <a:r>
              <a:rPr lang="en-US" altLang="en-US" smtClean="0"/>
              <a:t>• Khi khối trụ quay, thịt được tấm xoắn mỏng đưa lên cao theo quĩ đạo cung tròn, đến một vị trí nào đó thì rơi xuống và va vào thành của khối trụ. Khi đủ số vòng, đủ thời gian qui định thì máy ngưng hoạt động. </a:t>
            </a:r>
          </a:p>
          <a:p>
            <a:pPr eaLnBrk="1" hangingPunct="1">
              <a:spcBef>
                <a:spcPct val="0"/>
              </a:spcBef>
            </a:pPr>
            <a:r>
              <a:rPr lang="en-US" altLang="en-US" smtClean="0"/>
              <a:t>• Sau giai đoạn massage thì thịt đã được dần mềm và được lấy ra bằng cách cho thiết bị quay ngược, đồng thời đáy của thiết bị được nâng lên, tạo nên một độ nghiêng đủ để quá trình tháo liệu diễn ra nhanh chóng và triệt để. </a:t>
            </a:r>
          </a:p>
          <a:p>
            <a:pPr eaLnBrk="1" hangingPunct="1">
              <a:spcBef>
                <a:spcPct val="0"/>
              </a:spcBef>
            </a:pPr>
            <a:r>
              <a:rPr lang="en-US" altLang="en-US" smtClean="0"/>
              <a:t>Máy massage có hai cơ chế hoạt động khác nhau. Tùy thuộc vào tường loại sản phẩm, thời gian làm việc và kế hoạch làm việc… </a:t>
            </a:r>
          </a:p>
          <a:p>
            <a:pPr eaLnBrk="1" hangingPunct="1">
              <a:spcBef>
                <a:spcPct val="0"/>
              </a:spcBef>
            </a:pPr>
            <a:r>
              <a:rPr lang="en-US" altLang="en-US" smtClean="0"/>
              <a:t>Máy quay liên tục: thiết bị quay liên tục cho đến khi đạt được số vòng và thời gian như mong muốn. </a:t>
            </a:r>
          </a:p>
          <a:p>
            <a:pPr eaLnBrk="1" hangingPunct="1">
              <a:spcBef>
                <a:spcPct val="0"/>
              </a:spcBef>
            </a:pPr>
            <a:r>
              <a:rPr lang="en-US" altLang="en-US" smtClean="0"/>
              <a:t>Máy quay có thời gian nghỉ: thiết bị quay được một lúc rồi nghỉ, luân phiên như vậy tùy yêu cầu.  </a:t>
            </a:r>
          </a:p>
          <a:p>
            <a:pPr eaLnBrk="1" hangingPunct="1">
              <a:spcBef>
                <a:spcPct val="0"/>
              </a:spcBef>
            </a:pPr>
            <a:endParaRPr lang="en-US" alt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ABBC0E-9020-407D-828D-13BF7FEB88C7}" type="slidenum">
              <a:rPr lang="en-US" altLang="en-US" smtClean="0"/>
              <a:pPr>
                <a:spcBef>
                  <a:spcPct val="0"/>
                </a:spcBef>
              </a:pPr>
              <a:t>129</a:t>
            </a:fld>
            <a:endParaRPr lang="en-US" altLang="en-US" smtClean="0"/>
          </a:p>
        </p:txBody>
      </p:sp>
    </p:spTree>
    <p:extLst>
      <p:ext uri="{BB962C8B-B14F-4D97-AF65-F5344CB8AC3E}">
        <p14:creationId xmlns:p14="http://schemas.microsoft.com/office/powerpoint/2010/main" val="219018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Việc nhận ra tính chất bảo quản của muối đã mở đường cho quá trình ướp xác—cùng với sự gia tăng tầm quan trọng của muối. Người Ai Cập đã phát hiện ra một loại muối trong lòng sông khô—một khu vực mà họ gọi là Natrun—mà họ sử dụng trong quá trình ướp xác. Họ đặt tên cho muối là netjry hoặc như chúng ta biết, natron—và gọi nó là "muối thần thánh". Natron được sử dụng trong quá trình ướp xác và mặc dù nó không hoàn toàn bao gồm natri clorua, một số thi thể từ Ai Cập cổ đại dường như chỉ được bảo quản bằng muối—có thể là do không đủ khả năng chi trả cho natron đắt tiền hơn.Đối với người Ai Cập cổ đại, xác chết là vật chứa cho thế giới bên kia và cần được bảo quản tốt để có thể sống cuộc sống phi trần thế. Không chỉ vậy, họ cần được trang bị tốt cho cuộc sống sau khi chết. Lăng mộ bao gồm hai phần: một phần dành cho xác chết và một phần dành cho lễ vật. Sự cầu kỳ của các ngôi mộ, tất nhiên, phụ thuộc vào độ sâu của túi tiền của người chết: bạn càng có nhiều tiền và quyền lực, bạn càng có nhiều không gian và lễ vật.Thức ăn và đồ uống chiếm phần lớn trong lễ vật, bao gồm lọ muối và cá muối, thịt, rau và trái cây. Tất nhiên, hành trình đến thế giới bên kia rất dài, vì vậy cả cơ thể và thức ăn đều cần phải chịu đựng. Muối giúp điều này trở nên khả thi và người Ai Cập hiểu được giá trị vốn có của nó vì nó. là nền văn minh đầu tiên bảo quản cá và thịt bằng muối. Muối, như chúng ta đã biết, hút ẩm có thể gây ra sự phát triển của vi khuẩn và muối cũng giúp tiêu diệt vi khuẩn - do đó ngăn thực phẩm bị hỏng. Và vì hầu hết lịch sử loài người của chúng ta không bao gồm lợi ích của tủ lạnh hiện đại, nên thực phẩm có thể bảo quản được rất có giá trị.Người Ai Cập đã chữa lành và bảo quản hầu như mọi thứ họ có thể kiếm được để đảm bảo rằng họ không bao giờ phải sống thiếu thức ăn. Nhận ra giá trị của việc bảo quản thực phẩm, người Ai Cập chuyển sang buôn bán. Tuy nhiên, người Ai Cập không xuất khẩu nhiều muối một mình—muối cồng kềnh và khó vận chuyển—mà là thực phẩm được ướp muối, dễ vận chuyển mà không bị hư hỏng và có giá trị gia tăng trên mỗi pound.Hoạt động buôn bán thực phẩm ướp muối của Ai Cập cổ đại đã bắt đầu lịch sử thương mại và xuất khẩu kéo dài 4000 năm liên quan đến muối và thực phẩm. Không phải là một kỳ tích nhỏ, nhưng bắt đầu từ nhu cầu đơn giản về thực phẩm nguyên chất</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22</a:t>
            </a:fld>
            <a:endParaRPr lang="en-US"/>
          </a:p>
        </p:txBody>
      </p:sp>
    </p:spTree>
    <p:extLst>
      <p:ext uri="{BB962C8B-B14F-4D97-AF65-F5344CB8AC3E}">
        <p14:creationId xmlns:p14="http://schemas.microsoft.com/office/powerpoint/2010/main" val="2183328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Thời</a:t>
            </a:r>
            <a:r>
              <a:rPr lang="en-GB" dirty="0"/>
              <a:t> </a:t>
            </a:r>
            <a:r>
              <a:rPr lang="en-GB" dirty="0" err="1"/>
              <a:t>kì</a:t>
            </a:r>
            <a:r>
              <a:rPr lang="en-GB" dirty="0"/>
              <a:t> </a:t>
            </a:r>
            <a:r>
              <a:rPr lang="en-GB" dirty="0" err="1"/>
              <a:t>văn</a:t>
            </a:r>
            <a:r>
              <a:rPr lang="en-GB" dirty="0"/>
              <a:t> </a:t>
            </a:r>
            <a:r>
              <a:rPr lang="en-GB" dirty="0" err="1"/>
              <a:t>minh</a:t>
            </a:r>
            <a:r>
              <a:rPr lang="en-GB" dirty="0"/>
              <a:t> </a:t>
            </a:r>
            <a:r>
              <a:rPr lang="en-GB" dirty="0" err="1"/>
              <a:t>cổ</a:t>
            </a:r>
            <a:r>
              <a:rPr lang="en-GB" dirty="0"/>
              <a:t> </a:t>
            </a:r>
            <a:r>
              <a:rPr lang="en-GB" dirty="0" err="1"/>
              <a:t>đại</a:t>
            </a:r>
            <a:r>
              <a:rPr lang="en-GB" dirty="0"/>
              <a:t> </a:t>
            </a:r>
          </a:p>
          <a:p>
            <a:r>
              <a:rPr lang="vi-VN" dirty="0"/>
              <a:t>Người Ai Cập: Phát triển các kỹ thuật ướp muối và sấy khô thịt và cá.Người La Mã và Hy Lạp: Tạo ra các dạng giăm bông và xúc xích hun khói ban đầu.Trung Quốc: Ghi chép đầu tiên về việc làm xúc xích có từ khoảng năm 589 TCN.</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24</a:t>
            </a:fld>
            <a:endParaRPr lang="en-US"/>
          </a:p>
        </p:txBody>
      </p:sp>
    </p:spTree>
    <p:extLst>
      <p:ext uri="{BB962C8B-B14F-4D97-AF65-F5344CB8AC3E}">
        <p14:creationId xmlns:p14="http://schemas.microsoft.com/office/powerpoint/2010/main" val="390125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hình ảnh hoàn chỉnh của vật thể, một tác phẩm điêu khắc bằng đá cẩm thạch Ý về một người bán thịt và vợ của ông, từ năm 200 trước Công nguyên đến năm 200 sau Công nguyên, được tìm thấy trong Staatliche Kunstammlungen Dresden. Kích thước của nó là H: 38,0 cm, B: 103,5 cm, T: 5,0 cm và số hiệu kiểm kê là 418:</a:t>
            </a:r>
            <a:endParaRPr lang="en-GB" dirty="0"/>
          </a:p>
          <a:p>
            <a:r>
              <a:rPr lang="vi-VN" dirty="0"/>
              <a:t>a. </a:t>
            </a:r>
            <a:endParaRPr lang="en-GB" dirty="0"/>
          </a:p>
          <a:p>
            <a:r>
              <a:rPr lang="vi-VN" dirty="0"/>
              <a:t>Cá và thịt muối, chẳng hạn như garum (một loại nước mắm lên men phổ biến ở Rome), đã trở thành những mặt hàng được giao dịch rộng rãi.</a:t>
            </a:r>
            <a:endParaRPr lang="en-GB" dirty="0"/>
          </a:p>
          <a:p>
            <a:r>
              <a:rPr lang="vi-VN" dirty="0"/>
              <a:t>b. </a:t>
            </a:r>
            <a:r>
              <a:rPr lang="en-GB" dirty="0" err="1"/>
              <a:t>Xông</a:t>
            </a:r>
            <a:r>
              <a:rPr lang="en-GB" dirty="0"/>
              <a:t> </a:t>
            </a:r>
            <a:r>
              <a:rPr lang="en-GB" dirty="0" err="1"/>
              <a:t>khói</a:t>
            </a:r>
            <a:r>
              <a:rPr lang="en-GB" dirty="0"/>
              <a:t> </a:t>
            </a:r>
            <a:r>
              <a:rPr lang="vi-VN" dirty="0"/>
              <a:t>thịt được thực hiện ở nhiều nền văn minh khác nhau, bao gồm cả người La Mã và Trung Quốc.• Kỹ thuật này không chỉ giúp bảo quản thịt mà còn tăng hương vị của thịt.• Giăm bông và xúc xích hun khói thường được tiêu thụ ở Hy Lạp và Rome.c. Lên men• Các kỹ thuật lên men được sử dụng để tạo ra xúc xích và các loại thịt đã qua xử lý khác.• Ở Trung Quốc, các dạng xúc xích lên men ban đầu đã được phát triển, một số trong số đó là tiền thân của các loại thịt đã qua xử lý hiện đại.• Người Hy Lạp và La Mã đã cải tiến nghệ thuật ướp thịt bằng gia vị và thảo mộc, giúp tăng tuổi thọ và hương vị của chúng.</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25</a:t>
            </a:fld>
            <a:endParaRPr lang="en-US"/>
          </a:p>
        </p:txBody>
      </p:sp>
    </p:spTree>
    <p:extLst>
      <p:ext uri="{BB962C8B-B14F-4D97-AF65-F5344CB8AC3E}">
        <p14:creationId xmlns:p14="http://schemas.microsoft.com/office/powerpoint/2010/main" val="616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 nhà sử học đã lập luận rằng người Shang (Trung Quốc) sống cách đây hơn 3.000 năm đã thành thạo các kỹ thuật nấu ăn như hấp, xào, rán và chiên ngập dầu. Các nhà khảo cổ học đã phát hiện ra rằng ngoài đồ gốm, nhiều loại đồ đồng rực rỡ từng là đồ dùng nấu ăn và đồ dùng trên bàn ăn phổ biến trong giới thượng lưu, đóng vai trò quan trọng trong việc nghiên cứu lịch sử ẩm thực Trung Quốc</a:t>
            </a:r>
            <a:endParaRPr lang="en-GB" dirty="0"/>
          </a:p>
          <a:p>
            <a:r>
              <a:rPr lang="vi-VN" dirty="0"/>
              <a:t>“Vào thời nhà Thương và Tây Chu, đồ đồng không chỉ được sử dụng để nấu ăn mà còn là dấu hiệu của địa vị xã hội. Thông thường, một loạt các ding có kích thước khác nhau cho thấy thứ hạng của chủ sở hữu, tùy thuộc vào số lượng đồ trong một bộ. Theo sử sách ghi chép, hoàng đế Tây Chu có thể dùng chín đỉnh, công tước chỉ có thể dùng bảy đỉnh, quan lớn năm đỉnh, quan nhỏ ba đỉnh. Dân thường không được dùng, vi phạm có thể bị tử hình.” ~</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26</a:t>
            </a:fld>
            <a:endParaRPr lang="en-US"/>
          </a:p>
        </p:txBody>
      </p:sp>
    </p:spTree>
    <p:extLst>
      <p:ext uri="{BB962C8B-B14F-4D97-AF65-F5344CB8AC3E}">
        <p14:creationId xmlns:p14="http://schemas.microsoft.com/office/powerpoint/2010/main" val="1815854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Thời kỳ đầu hiện đại" đề cập đến khung thời gian lịch sử kéo dài khoảng từ 1500 đến 1800 CN, đánh dấu thời kỳ chuyển tiếp giữa thời Trung cổ và kỷ nguyên hiện đại, được đặc trưng bởi những thay đổi xã hội quan trọng bao gồm Phục hưng, Cải cách, Thời đại khám phá và Cách mạng khoa học, với những phát triển lớn về văn hóa, chính trị, kinh tế và công nghệ trên khắp châu Âu và hơn thế nữa.</a:t>
            </a:r>
            <a:endParaRPr lang="en-GB" dirty="0"/>
          </a:p>
          <a:p>
            <a:r>
              <a:rPr lang="vi-VN" dirty="0"/>
              <a:t>Khi các thị trấn và thành phố phát triển, nhu cầu về thịt tăng lên, thúc đẩy sự phát triển của các lò giết mổ chuyên dụng. Các cơ sở này tập trung chế biến thịt, dẫn đến các hoạt động sản xuất được quản lý và chuẩn hóa hơn.Tác động:Cải thiện vệ sinh và kiểm soát chất lượng thịt.Nâng cao hiệu quả trong việc chế biến khối lượng lớn thịt cho dân số đô thị ngày càng tăng.Nền tảng đã được đặt ra cho các ngành công nghiệp đóng gói thịt quy mô công nghiệp sau này trong Cách mạng Công nghiệp.</a:t>
            </a:r>
            <a:endParaRPr lang="en-GB" dirty="0"/>
          </a:p>
          <a:p>
            <a:r>
              <a:rPr lang="vi-VN" dirty="0"/>
              <a:t>2. Mở rộng thuộc địa</a:t>
            </a:r>
            <a:r>
              <a:rPr lang="en-GB" dirty="0"/>
              <a:t>  : </a:t>
            </a:r>
            <a:r>
              <a:rPr lang="vi-VN" dirty="0"/>
              <a:t>Sự thuộc địa hóa của châu Âu đã dẫn đến sự trao đổi toàn cầu về các kỹ thuật bảo quản thịt. Các phương pháp như thịt khô (từ Nam Mỹ) và biltong (từ Châu Phi) đã được những người thực dân áp dụng và điều chỉnh, cho phép bảo quản thịt lâu dài ở các vùng khí hậu khác nhau.Tác động:Các kỹ thuật này cho phép thực hiện các chuyến đi dài và duy trì các tiền đồn thuộc địa với thịt bảo quản.Quá trình toàn cầu hóa các hoạt động ẩm thực đã xuất hiện khi các kỹ thuật bảo quản trở thành một phần không thể thiếu trong chế độ ăn uống của người châu Âu và thuộc địa.Việc mở rộng các tuyến đường thương mại đã dẫn đến sự di chuyển liên lục địa của gia súc, du nhập các giống mới và ảnh hưởng đến các hoạt động nông nghiệp địa phương</a:t>
            </a:r>
            <a:endParaRPr lang="en-GB" dirty="0"/>
          </a:p>
          <a:p>
            <a:r>
              <a:rPr lang="vi-VN" dirty="0"/>
              <a:t>3. Tiến bộ của công nghệ làm </a:t>
            </a:r>
            <a:r>
              <a:rPr lang="en-GB" dirty="0" err="1"/>
              <a:t>lạnh</a:t>
            </a:r>
            <a:r>
              <a:rPr lang="en-GB" dirty="0"/>
              <a:t>: </a:t>
            </a:r>
            <a:r>
              <a:rPr lang="vi-VN" dirty="0"/>
              <a:t>:Những cải tiến như nhà kho chứa đá và công nghệ làm lạnh cơ học ban đầu đại diện cho những bước tiến lớn về công nghệ trong việc bảo quản thịt. Những tiến bộ này đã làm giảm sự phụ thuộc vào việc ướp muối, hun khói và sấy khô để bảo quản.Tác động:Kéo dài độ tươi của thịt, giúp vận chuyển và lưu trữ thịt trên những khoảng cách xa hơn mà không bị hư hỏng.Cho phép các trung tâm đô thị tiếp cận các sản phẩm thịt tươi hơn, thay đổi thói quen ăn uống.Những cải tiến này đã mở đường cho việc vận chuyển bằng phương tiện lạnh, sau này sẽ cách mạng hóa ngành thương mại thịt toàn cầu vào thế kỷ </a:t>
            </a:r>
            <a:endParaRPr lang="en-GB" dirty="0"/>
          </a:p>
          <a:p>
            <a:r>
              <a:rPr lang="en-GB" dirty="0"/>
              <a:t>*t</a:t>
            </a:r>
            <a:r>
              <a:rPr lang="vi-VN" dirty="0"/>
              <a:t>rong Thời kỳ đầu hiện đại (1500–1800 CN), ngành chế biến thịt đã trải qua những thay đổi mang tính chuyển đổi. Công nghiệp hóa nghề giết mổ đã tạo tiền đề cho sản xuất hàng loạt, sự bành trướng của thực dân đã tạo điều kiện cho các kỹ thuật bảo quản được phổ biến trên toàn cầu và những tiến bộ của công nghệ làm lạnh đã cải thiện việc bảo quản và vận chuyển. Cùng nhau, những phát triển này không chỉ định hình ngành công nghiệp thịt mà còn ảnh hưởng đến thương mại toàn cầu, chế độ ăn uống và tiến bộ công nghệ sẽ định hình kỷ nguyên hiện đại.</a:t>
            </a:r>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27</a:t>
            </a:fld>
            <a:endParaRPr lang="en-US"/>
          </a:p>
        </p:txBody>
      </p:sp>
    </p:spTree>
    <p:extLst>
      <p:ext uri="{BB962C8B-B14F-4D97-AF65-F5344CB8AC3E}">
        <p14:creationId xmlns:p14="http://schemas.microsoft.com/office/powerpoint/2010/main" val="1605394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Sản xuất hàng loạt:</a:t>
            </a:r>
            <a:r>
              <a:rPr lang="vi-VN" dirty="0"/>
              <a:t/>
            </a:r>
            <a:br>
              <a:rPr lang="vi-VN" dirty="0"/>
            </a:br>
            <a:r>
              <a:rPr lang="vi-VN" dirty="0"/>
              <a:t>Việc giới thiệu các </a:t>
            </a:r>
            <a:r>
              <a:rPr lang="vi-VN" b="1" dirty="0"/>
              <a:t>lò mổ cơ giới hóa</a:t>
            </a:r>
            <a:r>
              <a:rPr lang="vi-VN" dirty="0"/>
              <a:t> và </a:t>
            </a:r>
            <a:r>
              <a:rPr lang="vi-VN" b="1" dirty="0"/>
              <a:t>đường sắt</a:t>
            </a:r>
            <a:r>
              <a:rPr lang="vi-VN" dirty="0"/>
              <a:t> đã cho phép </a:t>
            </a:r>
            <a:r>
              <a:rPr lang="vi-VN" b="1" dirty="0"/>
              <a:t>phân phối thịt trên quy mô lớn</a:t>
            </a:r>
            <a:r>
              <a:rPr lang="vi-VN" dirty="0"/>
              <a:t>.</a:t>
            </a:r>
          </a:p>
          <a:p>
            <a:r>
              <a:rPr lang="vi-VN" b="1" dirty="0"/>
              <a:t>Thịt đóng hộp:</a:t>
            </a:r>
            <a:r>
              <a:rPr lang="vi-VN" dirty="0"/>
              <a:t/>
            </a:r>
            <a:br>
              <a:rPr lang="vi-VN" dirty="0"/>
            </a:br>
            <a:r>
              <a:rPr lang="vi-VN" b="1" dirty="0"/>
              <a:t>Phát minh ra thịt đóng hộp</a:t>
            </a:r>
            <a:r>
              <a:rPr lang="vi-VN" dirty="0"/>
              <a:t> (chẳng hạn như </a:t>
            </a:r>
            <a:r>
              <a:rPr lang="vi-VN" b="1" dirty="0"/>
              <a:t>Spam</a:t>
            </a:r>
            <a:r>
              <a:rPr lang="vi-VN" dirty="0"/>
              <a:t>) đã cung cấp </a:t>
            </a:r>
            <a:r>
              <a:rPr lang="vi-VN" b="1" dirty="0"/>
              <a:t>nguồn protein lâu dài</a:t>
            </a:r>
            <a:r>
              <a:rPr lang="vi-VN" dirty="0"/>
              <a:t> cho quân đội và những người đi du lịch.</a:t>
            </a:r>
          </a:p>
          <a:p>
            <a:r>
              <a:rPr lang="vi-VN" b="1" dirty="0"/>
              <a:t>Khu chuồng trại Chicago:</a:t>
            </a:r>
            <a:r>
              <a:rPr lang="vi-VN" dirty="0"/>
              <a:t/>
            </a:r>
            <a:br>
              <a:rPr lang="vi-VN" dirty="0"/>
            </a:br>
            <a:r>
              <a:rPr lang="vi-VN" dirty="0"/>
              <a:t>Vào </a:t>
            </a:r>
            <a:r>
              <a:rPr lang="vi-VN" b="1" dirty="0"/>
              <a:t>cuối thế kỷ 19</a:t>
            </a:r>
            <a:r>
              <a:rPr lang="vi-VN" dirty="0"/>
              <a:t>, </a:t>
            </a:r>
            <a:r>
              <a:rPr lang="vi-VN" b="1" dirty="0"/>
              <a:t>Chicago</a:t>
            </a:r>
            <a:r>
              <a:rPr lang="vi-VN" dirty="0"/>
              <a:t> trở thành </a:t>
            </a:r>
            <a:r>
              <a:rPr lang="vi-VN" b="1" dirty="0"/>
              <a:t>trung tâm toàn cầu về chế biến thịt</a:t>
            </a:r>
            <a:r>
              <a:rPr lang="vi-VN" dirty="0"/>
              <a:t>, với các công ty như </a:t>
            </a:r>
            <a:r>
              <a:rPr lang="vi-VN" b="1" dirty="0"/>
              <a:t>Armour &amp; Company</a:t>
            </a:r>
            <a:r>
              <a:rPr lang="vi-VN" dirty="0"/>
              <a:t> dẫn đầu.</a:t>
            </a:r>
          </a:p>
          <a:p>
            <a:endParaRPr lang="en-US" dirty="0"/>
          </a:p>
        </p:txBody>
      </p:sp>
      <p:sp>
        <p:nvSpPr>
          <p:cNvPr id="4" name="Slide Number Placeholder 3"/>
          <p:cNvSpPr>
            <a:spLocks noGrp="1"/>
          </p:cNvSpPr>
          <p:nvPr>
            <p:ph type="sldNum" sz="quarter" idx="5"/>
          </p:nvPr>
        </p:nvSpPr>
        <p:spPr/>
        <p:txBody>
          <a:bodyPr/>
          <a:lstStyle/>
          <a:p>
            <a:fld id="{210E82DC-FF7B-4590-8AA5-D4DC4F5B4678}" type="slidenum">
              <a:rPr lang="en-US" smtClean="0"/>
              <a:t>28</a:t>
            </a:fld>
            <a:endParaRPr lang="en-US"/>
          </a:p>
        </p:txBody>
      </p:sp>
    </p:spTree>
    <p:extLst>
      <p:ext uri="{BB962C8B-B14F-4D97-AF65-F5344CB8AC3E}">
        <p14:creationId xmlns:p14="http://schemas.microsoft.com/office/powerpoint/2010/main" val="20350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C443-1226-E547-17A0-16CA2A4D5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B293E-439C-0664-D649-B9B640C96C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164DC-EEDB-4191-CED5-FA1F5E20D5A4}"/>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5" name="Footer Placeholder 4">
            <a:extLst>
              <a:ext uri="{FF2B5EF4-FFF2-40B4-BE49-F238E27FC236}">
                <a16:creationId xmlns:a16="http://schemas.microsoft.com/office/drawing/2014/main" id="{A2217429-D913-D691-1A9B-178F10D12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3BFCC-C325-B738-6183-96E269CC4199}"/>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365434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5DA5-C58D-690C-EA8D-FBBB41E44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281A2B-BACA-816F-016B-DC10A35E1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3CD58-82A5-3409-AF13-AF4727E6D915}"/>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5" name="Footer Placeholder 4">
            <a:extLst>
              <a:ext uri="{FF2B5EF4-FFF2-40B4-BE49-F238E27FC236}">
                <a16:creationId xmlns:a16="http://schemas.microsoft.com/office/drawing/2014/main" id="{1A8FFFBD-2580-0E48-4486-80B5616BB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2D06B-07DF-AD13-F5EA-A70FB56089F8}"/>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39598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C91CB-B4AD-6292-69A7-B76241B4A1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76FB65-41C4-2773-B574-74FAA4E121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C4FC5-5A90-2ED4-B3EB-E06C29A67FB2}"/>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5" name="Footer Placeholder 4">
            <a:extLst>
              <a:ext uri="{FF2B5EF4-FFF2-40B4-BE49-F238E27FC236}">
                <a16:creationId xmlns:a16="http://schemas.microsoft.com/office/drawing/2014/main" id="{7851AC64-5B7D-F4EE-3AE9-B91AC67BE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CA5C2-E51D-1E7B-4AFD-DF50353214B3}"/>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220229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AFC7-AC58-2DE5-D45B-2E380B952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E0B975-120D-8FB0-32B9-C602CB904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61256-7A64-6088-CDE3-AE75633135CD}"/>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5" name="Footer Placeholder 4">
            <a:extLst>
              <a:ext uri="{FF2B5EF4-FFF2-40B4-BE49-F238E27FC236}">
                <a16:creationId xmlns:a16="http://schemas.microsoft.com/office/drawing/2014/main" id="{A11C5835-432D-2EC7-BA99-1EC180632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423AF-12A3-4871-AF65-734F3D8CA299}"/>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42607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46D8-9281-C83D-65C1-EDF2EC9291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774996-450E-C4C5-AF21-D1DA3A6D54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BBE466-B794-202D-5E19-F7E63879921D}"/>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5" name="Footer Placeholder 4">
            <a:extLst>
              <a:ext uri="{FF2B5EF4-FFF2-40B4-BE49-F238E27FC236}">
                <a16:creationId xmlns:a16="http://schemas.microsoft.com/office/drawing/2014/main" id="{3B81E159-9C8E-A2E5-E966-36A67E414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9D0F8-9AA7-6086-728F-91601FBB5B69}"/>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205731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D6E4-0AE6-08C1-5222-0A3C02A1BF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2DC51D-4A36-8253-BBBA-AC5A51711E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EAD5-0631-E887-9535-CF3EF24414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E7EF36-558E-057D-4E35-E432482D675C}"/>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6" name="Footer Placeholder 5">
            <a:extLst>
              <a:ext uri="{FF2B5EF4-FFF2-40B4-BE49-F238E27FC236}">
                <a16:creationId xmlns:a16="http://schemas.microsoft.com/office/drawing/2014/main" id="{C42F897C-A5CA-3E2E-CFBB-0A799B013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E77D3A-BF9A-39A6-BBCB-52C1A3C0CE99}"/>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884955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4302-B2FA-15CA-03E0-CF68C5B6A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3B7023-0DEC-D273-D131-582992DE59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6A4390-110F-D75C-0D57-9F1ADD30DC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77DEB4-267E-8063-F9D6-B892DF25B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E2D6C-B48B-136B-61E2-356428E13E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A1A014-DFD2-6C2F-0D29-8714A2213B53}"/>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8" name="Footer Placeholder 7">
            <a:extLst>
              <a:ext uri="{FF2B5EF4-FFF2-40B4-BE49-F238E27FC236}">
                <a16:creationId xmlns:a16="http://schemas.microsoft.com/office/drawing/2014/main" id="{2F2F6F94-1BE6-212B-5560-D0386D3FB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A7755D-E530-8BBD-51CA-E26E5B6439EC}"/>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29941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886A-899A-CA09-6EA1-B6F19C9BD9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141815-80DD-0F18-A07D-BB4C2C1FA804}"/>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4" name="Footer Placeholder 3">
            <a:extLst>
              <a:ext uri="{FF2B5EF4-FFF2-40B4-BE49-F238E27FC236}">
                <a16:creationId xmlns:a16="http://schemas.microsoft.com/office/drawing/2014/main" id="{D0BCF679-5712-0DC0-19FB-58C98440B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3A1103-9552-2CC5-7765-B5F04D52C93C}"/>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177137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C87C2C-DD1E-EC02-014B-435876492980}"/>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3" name="Footer Placeholder 2">
            <a:extLst>
              <a:ext uri="{FF2B5EF4-FFF2-40B4-BE49-F238E27FC236}">
                <a16:creationId xmlns:a16="http://schemas.microsoft.com/office/drawing/2014/main" id="{019FAAE6-CA8B-2E7B-3D0C-4F3EB1B4FE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9DB595-4324-1208-2F26-5F812635A7A6}"/>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3271086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970DB-0626-A97C-38B6-3AB5B480B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2167C3-47E8-143E-603D-03C0B63ACB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164F42-4CD8-0481-FCB9-8DEA33712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2E28A5-5201-702D-98EA-7FE1843371D8}"/>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6" name="Footer Placeholder 5">
            <a:extLst>
              <a:ext uri="{FF2B5EF4-FFF2-40B4-BE49-F238E27FC236}">
                <a16:creationId xmlns:a16="http://schemas.microsoft.com/office/drawing/2014/main" id="{F30A5813-9C48-6C2F-AD7C-FAABAD578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05197-6D70-580E-06A8-BE1926DAD63C}"/>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342846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744E-A218-BE80-56E5-401C5E3F7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7B67FA-E817-FD1F-B09B-CC2F0FB14A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2C916F-3754-FB48-FC97-E7D839DFF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0E2D6C-17EC-99C0-749D-9CBD54F732B9}"/>
              </a:ext>
            </a:extLst>
          </p:cNvPr>
          <p:cNvSpPr>
            <a:spLocks noGrp="1"/>
          </p:cNvSpPr>
          <p:nvPr>
            <p:ph type="dt" sz="half" idx="10"/>
          </p:nvPr>
        </p:nvSpPr>
        <p:spPr/>
        <p:txBody>
          <a:bodyPr/>
          <a:lstStyle/>
          <a:p>
            <a:fld id="{96044AC9-8C52-4D00-9D07-08CAD881EC95}" type="datetimeFigureOut">
              <a:rPr lang="en-US" smtClean="0"/>
              <a:t>30/06/2026</a:t>
            </a:fld>
            <a:endParaRPr lang="en-US"/>
          </a:p>
        </p:txBody>
      </p:sp>
      <p:sp>
        <p:nvSpPr>
          <p:cNvPr id="6" name="Footer Placeholder 5">
            <a:extLst>
              <a:ext uri="{FF2B5EF4-FFF2-40B4-BE49-F238E27FC236}">
                <a16:creationId xmlns:a16="http://schemas.microsoft.com/office/drawing/2014/main" id="{465B999E-4B4F-3F2A-DD1F-9A3BF7DC3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27A40-0DA1-00F9-E724-433F1E72E4A5}"/>
              </a:ext>
            </a:extLst>
          </p:cNvPr>
          <p:cNvSpPr>
            <a:spLocks noGrp="1"/>
          </p:cNvSpPr>
          <p:nvPr>
            <p:ph type="sldNum" sz="quarter" idx="12"/>
          </p:nvPr>
        </p:nvSpPr>
        <p:spPr/>
        <p:txBody>
          <a:bodyPr/>
          <a:lstStyle/>
          <a:p>
            <a:fld id="{DBC4196E-7372-4FD9-8717-BF9B485BE361}" type="slidenum">
              <a:rPr lang="en-US" smtClean="0"/>
              <a:t>‹#›</a:t>
            </a:fld>
            <a:endParaRPr lang="en-US"/>
          </a:p>
        </p:txBody>
      </p:sp>
    </p:spTree>
    <p:extLst>
      <p:ext uri="{BB962C8B-B14F-4D97-AF65-F5344CB8AC3E}">
        <p14:creationId xmlns:p14="http://schemas.microsoft.com/office/powerpoint/2010/main" val="1109571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891121-5024-6D82-8247-900D0F22C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D21447-5CAB-E597-F7E6-C0BDFA57B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4F9E9-313D-9A2F-E32B-D90BFC07D6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44AC9-8C52-4D00-9D07-08CAD881EC95}" type="datetimeFigureOut">
              <a:rPr lang="en-US" smtClean="0"/>
              <a:t>30/06/2026</a:t>
            </a:fld>
            <a:endParaRPr lang="en-US"/>
          </a:p>
        </p:txBody>
      </p:sp>
      <p:sp>
        <p:nvSpPr>
          <p:cNvPr id="5" name="Footer Placeholder 4">
            <a:extLst>
              <a:ext uri="{FF2B5EF4-FFF2-40B4-BE49-F238E27FC236}">
                <a16:creationId xmlns:a16="http://schemas.microsoft.com/office/drawing/2014/main" id="{10AD71B8-1C45-7D67-F4B1-77FB86144A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F618FC-D7B7-28FE-C4F4-4B257C0645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4196E-7372-4FD9-8717-BF9B485BE361}" type="slidenum">
              <a:rPr lang="en-US" smtClean="0"/>
              <a:t>‹#›</a:t>
            </a:fld>
            <a:endParaRPr lang="en-US"/>
          </a:p>
        </p:txBody>
      </p:sp>
    </p:spTree>
    <p:extLst>
      <p:ext uri="{BB962C8B-B14F-4D97-AF65-F5344CB8AC3E}">
        <p14:creationId xmlns:p14="http://schemas.microsoft.com/office/powerpoint/2010/main" val="2593487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fao.org/4/y5013e/y5013e04.htm" TargetMode="External"/><Relationship Id="rId2" Type="http://schemas.openxmlformats.org/officeDocument/2006/relationships/hyperlink" Target="https://www.scribd.com/document/419461676/03-Chilling" TargetMode="External"/><Relationship Id="rId1" Type="http://schemas.openxmlformats.org/officeDocument/2006/relationships/slideLayout" Target="../slideLayouts/slideLayout2.xml"/><Relationship Id="rId4" Type="http://schemas.openxmlformats.org/officeDocument/2006/relationships/hyperlink" Target="https://www.researchgate.net/publication/342232115_Chilling_and_Icing_of_Fish_Chilling_and_Icing_of_Fish"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1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tmp"/><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tmp"/><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tmp"/><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hyperlink" Target="file:///E:\ngocthu\cb%20thit%20ca\video%20thit\Meat%20mixer%20C_E%20MB90%20Mescolatore%20di%20carne%20-%20YouTube_3.flv" TargetMode="External"/><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https://en.wikipedia.org/wiki/Galicia,_Spai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3"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5.wdp"/><Relationship Id="rId5" Type="http://schemas.openxmlformats.org/officeDocument/2006/relationships/hyperlink" Target="http://batu.vn/sellersproducts/img_17aa3.png" TargetMode="External"/><Relationship Id="rId10" Type="http://schemas.openxmlformats.org/officeDocument/2006/relationships/image" Target="../media/image40.png"/><Relationship Id="rId4" Type="http://schemas.microsoft.com/office/2007/relationships/hdphoto" Target="../media/hdphoto2.wdp"/><Relationship Id="rId9"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gck27umVtzc&amp;t=256"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s://med.libretexts.org/Courses/Monterey_Peninsula_College/NUTF_10%3A_Food_Science/06%3A_Proteins/6.01%3A_Meat/6.1.01%3A_Meat_Identification/6.1.1.02%3A_Composition_of_Meat" TargetMode="External"/><Relationship Id="rId4" Type="http://schemas.openxmlformats.org/officeDocument/2006/relationships/hyperlink" Target="https://www.scribd.com/document/665463017/Composition-and-structure-of-Mea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51.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53.png"/></Relationships>
</file>

<file path=ppt/slides/_rels/slide4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54.jpeg"/><Relationship Id="rId21" Type="http://schemas.openxmlformats.org/officeDocument/2006/relationships/image" Target="../media/image65.png"/><Relationship Id="rId7" Type="http://schemas.openxmlformats.org/officeDocument/2006/relationships/image" Target="../media/image57.png"/><Relationship Id="rId12" Type="http://schemas.openxmlformats.org/officeDocument/2006/relationships/image" Target="../media/image60.jpeg"/><Relationship Id="rId17" Type="http://schemas.openxmlformats.org/officeDocument/2006/relationships/image" Target="../media/image62.jpeg"/><Relationship Id="rId2" Type="http://schemas.openxmlformats.org/officeDocument/2006/relationships/notesSlide" Target="../notesSlides/notesSlide24.xml"/><Relationship Id="rId16" Type="http://schemas.microsoft.com/office/2007/relationships/hdphoto" Target="../media/hdphoto17.wdp"/><Relationship Id="rId20"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59.jpeg"/><Relationship Id="rId5" Type="http://schemas.microsoft.com/office/2007/relationships/hdphoto" Target="../media/hdphoto14.wdp"/><Relationship Id="rId15" Type="http://schemas.openxmlformats.org/officeDocument/2006/relationships/image" Target="../media/image61.png"/><Relationship Id="rId10" Type="http://schemas.microsoft.com/office/2007/relationships/hdphoto" Target="../media/hdphoto16.wdp"/><Relationship Id="rId19" Type="http://schemas.microsoft.com/office/2007/relationships/hdphoto" Target="../media/hdphoto18.wdp"/><Relationship Id="rId4" Type="http://schemas.openxmlformats.org/officeDocument/2006/relationships/image" Target="../media/image55.png"/><Relationship Id="rId9" Type="http://schemas.openxmlformats.org/officeDocument/2006/relationships/image" Target="../media/image58.png"/><Relationship Id="rId14" Type="http://schemas.microsoft.com/office/2007/relationships/hdphoto" Target="../media/hdphoto10.wdp"/><Relationship Id="rId22" Type="http://schemas.microsoft.com/office/2007/relationships/hdphoto" Target="../media/hdphoto19.wdp"/></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7" Type="http://schemas.microsoft.com/office/2007/relationships/hdphoto" Target="../media/hdphoto21.wdp"/><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20.wdp"/><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73.png"/><Relationship Id="rId7" Type="http://schemas.microsoft.com/office/2007/relationships/hdphoto" Target="../media/hdphoto14.wdp"/><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6.jpeg"/><Relationship Id="rId10" Type="http://schemas.microsoft.com/office/2007/relationships/hdphoto" Target="../media/hdphoto10.wdp"/><Relationship Id="rId4" Type="http://schemas.microsoft.com/office/2007/relationships/hdphoto" Target="../media/hdphoto22.wdp"/><Relationship Id="rId9"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4.png"/><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http://www.fistenet.gov.vn/admin/assets/ThanhtuuKHCN/Tomcangxanh.jpg"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scribd.com/document/693483497/Post-mortem-changes-aging-curing-tenderization" TargetMode="External"/><Relationship Id="rId2" Type="http://schemas.openxmlformats.org/officeDocument/2006/relationships/hyperlink" Target="https://funaab.edu.ng/funaab-ocw/LectureByWeek/LectureByWeek/APH%20505/Lecture5.pptx" TargetMode="External"/><Relationship Id="rId1" Type="http://schemas.openxmlformats.org/officeDocument/2006/relationships/slideLayout" Target="../slideLayouts/slideLayout2.xml"/><Relationship Id="rId6" Type="http://schemas.openxmlformats.org/officeDocument/2006/relationships/hyperlink" Target="https://www.beefresearch.org/grading/LMDisplay.html?chp=2&amp;sc=5" TargetMode="External"/><Relationship Id="rId5" Type="http://schemas.openxmlformats.org/officeDocument/2006/relationships/hyperlink" Target="https://pmc.ncbi.nlm.nih.gov/articles/PMC7244141/" TargetMode="External"/><Relationship Id="rId4" Type="http://schemas.openxmlformats.org/officeDocument/2006/relationships/hyperlink" Target="https://www.kingson-foodtech.com/en/a3-2068/Meat-aging.html"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scribd.com/document/693483497/Post-mortem-changes-aging-curing-tenderization" TargetMode="External"/><Relationship Id="rId2" Type="http://schemas.openxmlformats.org/officeDocument/2006/relationships/hyperlink" Target="https://funaab.edu.ng/funaab-ocw/LectureByWeek/LectureByWeek/APH%20505/Lecture5.pptx" TargetMode="External"/><Relationship Id="rId1" Type="http://schemas.openxmlformats.org/officeDocument/2006/relationships/slideLayout" Target="../slideLayouts/slideLayout2.xml"/><Relationship Id="rId6" Type="http://schemas.openxmlformats.org/officeDocument/2006/relationships/hyperlink" Target="https://www.beefresearch.org/grading/LMDisplay.html?chp=2&amp;sc=5" TargetMode="External"/><Relationship Id="rId5" Type="http://schemas.openxmlformats.org/officeDocument/2006/relationships/hyperlink" Target="https://pmc.ncbi.nlm.nih.gov/articles/PMC7244141/" TargetMode="External"/><Relationship Id="rId4" Type="http://schemas.openxmlformats.org/officeDocument/2006/relationships/hyperlink" Target="https://www.kingson-foodtech.com/en/a3-2068/Meat-aging.html"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9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7E964B-CFBE-EEFD-5F76-33D47C365271}"/>
              </a:ext>
            </a:extLst>
          </p:cNvPr>
          <p:cNvSpPr>
            <a:spLocks noGrp="1" noChangeArrowheads="1"/>
          </p:cNvSpPr>
          <p:nvPr>
            <p:ph type="ctrTitle"/>
          </p:nvPr>
        </p:nvSpPr>
        <p:spPr>
          <a:xfrm>
            <a:off x="1602658" y="3129655"/>
            <a:ext cx="8839200" cy="594852"/>
          </a:xfrm>
        </p:spPr>
        <p:txBody>
          <a:bodyPr>
            <a:noAutofit/>
          </a:bodyPr>
          <a:lstStyle/>
          <a:p>
            <a:r>
              <a:rPr lang="en-US" altLang="en-US" sz="4000" b="1" cap="all" dirty="0">
                <a:solidFill>
                  <a:srgbClr val="FF3300"/>
                </a:solidFill>
                <a:latin typeface="Arial" panose="020B0604020202020204" pitchFamily="34" charset="0"/>
                <a:cs typeface="Arial" panose="020B0604020202020204" pitchFamily="34" charset="0"/>
              </a:rPr>
              <a:t>Meat and Seafood Processing Technology</a:t>
            </a:r>
            <a:endParaRPr lang="en-US" altLang="en-US" sz="4000" b="1" cap="all" dirty="0">
              <a:solidFill>
                <a:srgbClr val="FF3300"/>
              </a:solidFill>
              <a:latin typeface="Arial" panose="020B0604020202020204" pitchFamily="34" charset="0"/>
              <a:cs typeface="Arial" panose="020B0604020202020204" pitchFamily="34" charset="0"/>
            </a:endParaRPr>
          </a:p>
        </p:txBody>
      </p:sp>
      <p:sp>
        <p:nvSpPr>
          <p:cNvPr id="3075" name="Rectangle 3">
            <a:extLst>
              <a:ext uri="{FF2B5EF4-FFF2-40B4-BE49-F238E27FC236}">
                <a16:creationId xmlns:a16="http://schemas.microsoft.com/office/drawing/2014/main" id="{D6647F3F-5157-CBF2-1265-6AA8BFAFF034}"/>
              </a:ext>
            </a:extLst>
          </p:cNvPr>
          <p:cNvSpPr>
            <a:spLocks noGrp="1" noChangeArrowheads="1"/>
          </p:cNvSpPr>
          <p:nvPr>
            <p:ph type="subTitle" idx="1"/>
          </p:nvPr>
        </p:nvSpPr>
        <p:spPr>
          <a:xfrm>
            <a:off x="2691063" y="6069705"/>
            <a:ext cx="4495800" cy="685800"/>
          </a:xfrm>
        </p:spPr>
        <p:txBody>
          <a:bodyPr/>
          <a:lstStyle/>
          <a:p>
            <a:pPr eaLnBrk="1" hangingPunct="1"/>
            <a:r>
              <a:rPr lang="en-US" altLang="en-US" sz="2800" b="1" i="1" dirty="0" err="1" smtClean="0">
                <a:solidFill>
                  <a:srgbClr val="CC00FF"/>
                </a:solidFill>
              </a:rPr>
              <a:t>Danang</a:t>
            </a:r>
            <a:r>
              <a:rPr lang="en-US" altLang="en-US" sz="2800" b="1" i="1" dirty="0" smtClean="0">
                <a:solidFill>
                  <a:srgbClr val="CC00FF"/>
                </a:solidFill>
              </a:rPr>
              <a:t>, 2026</a:t>
            </a:r>
            <a:endParaRPr lang="en-US" altLang="en-US" sz="2800" b="1" i="1" dirty="0">
              <a:solidFill>
                <a:srgbClr val="CC00FF"/>
              </a:solidFill>
            </a:endParaRPr>
          </a:p>
        </p:txBody>
      </p:sp>
      <p:pic>
        <p:nvPicPr>
          <p:cNvPr id="2" name="Picture 1"/>
          <p:cNvPicPr>
            <a:picLocks noChangeAspect="1"/>
          </p:cNvPicPr>
          <p:nvPr/>
        </p:nvPicPr>
        <p:blipFill>
          <a:blip r:embed="rId2"/>
          <a:stretch>
            <a:fillRect/>
          </a:stretch>
        </p:blipFill>
        <p:spPr>
          <a:xfrm>
            <a:off x="0" y="0"/>
            <a:ext cx="6813099" cy="1096909"/>
          </a:xfrm>
          <a:prstGeom prst="rect">
            <a:avLst/>
          </a:prstGeom>
        </p:spPr>
      </p:pic>
      <p:sp>
        <p:nvSpPr>
          <p:cNvPr id="3" name="Rectangle 2"/>
          <p:cNvSpPr/>
          <p:nvPr/>
        </p:nvSpPr>
        <p:spPr>
          <a:xfrm>
            <a:off x="358549" y="1098277"/>
            <a:ext cx="11479490" cy="369332"/>
          </a:xfrm>
          <a:prstGeom prst="rect">
            <a:avLst/>
          </a:prstGeom>
        </p:spPr>
        <p:txBody>
          <a:bodyPr wrap="square">
            <a:spAutoFit/>
          </a:bodyPr>
          <a:lstStyle/>
          <a:p>
            <a:r>
              <a:rPr lang="en-US" b="1" dirty="0">
                <a:latin typeface="Times New Roman" panose="02020603050405020304" pitchFamily="18" charset="0"/>
                <a:ea typeface="Aptos"/>
              </a:rPr>
              <a:t>FACULTY OF CHEMICAL AND ENVIRONMENTAL ENGINEERING TECHNOLOGY</a:t>
            </a:r>
            <a:endParaRPr lang="en-US" dirty="0"/>
          </a:p>
        </p:txBody>
      </p:sp>
      <p:sp>
        <p:nvSpPr>
          <p:cNvPr id="7" name="Rectangle 3">
            <a:extLst>
              <a:ext uri="{FF2B5EF4-FFF2-40B4-BE49-F238E27FC236}">
                <a16:creationId xmlns:a16="http://schemas.microsoft.com/office/drawing/2014/main" id="{D6647F3F-5157-CBF2-1265-6AA8BFAFF034}"/>
              </a:ext>
            </a:extLst>
          </p:cNvPr>
          <p:cNvSpPr txBox="1">
            <a:spLocks noChangeArrowheads="1"/>
          </p:cNvSpPr>
          <p:nvPr/>
        </p:nvSpPr>
        <p:spPr>
          <a:xfrm>
            <a:off x="7186863" y="4155707"/>
            <a:ext cx="4495800" cy="685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sz="2800" b="1" i="1" smtClean="0">
                <a:solidFill>
                  <a:srgbClr val="CC00FF"/>
                </a:solidFill>
              </a:rPr>
              <a:t>Thi Ngoc Thu Tran</a:t>
            </a:r>
            <a:endParaRPr lang="en-US" altLang="en-US" sz="2800" b="1" i="1" dirty="0">
              <a:solidFill>
                <a:srgbClr val="CC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660779" y="1527324"/>
            <a:ext cx="6948954" cy="461665"/>
          </a:xfrm>
          <a:prstGeom prst="rect">
            <a:avLst/>
          </a:prstGeom>
        </p:spPr>
        <p:txBody>
          <a:bodyPr wrap="none">
            <a:spAutoFit/>
          </a:bodyPr>
          <a:lstStyle/>
          <a:p>
            <a:r>
              <a:rPr lang="en-US" sz="2400" b="1" dirty="0"/>
              <a:t>12. Course Schedule, Content, and Teaching Methods</a:t>
            </a:r>
          </a:p>
        </p:txBody>
      </p:sp>
      <p:sp>
        <p:nvSpPr>
          <p:cNvPr id="5"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61882" y="2055812"/>
            <a:ext cx="10092053" cy="4538951"/>
          </a:xfrm>
          <a:prstGeom prst="rect">
            <a:avLst/>
          </a:prstGeom>
        </p:spPr>
      </p:pic>
    </p:spTree>
    <p:extLst>
      <p:ext uri="{BB962C8B-B14F-4D97-AF65-F5344CB8AC3E}">
        <p14:creationId xmlns:p14="http://schemas.microsoft.com/office/powerpoint/2010/main" val="15429889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084" y="259247"/>
            <a:ext cx="10515600" cy="1325563"/>
          </a:xfrm>
        </p:spPr>
        <p:txBody>
          <a:bodyPr/>
          <a:lstStyle/>
          <a:p>
            <a:r>
              <a:rPr lang="en-US" dirty="0" smtClean="0"/>
              <a:t>Chilling fish</a:t>
            </a:r>
            <a:endParaRPr lang="en-US" dirty="0"/>
          </a:p>
        </p:txBody>
      </p:sp>
      <p:sp>
        <p:nvSpPr>
          <p:cNvPr id="3" name="Content Placeholder 2"/>
          <p:cNvSpPr>
            <a:spLocks noGrp="1"/>
          </p:cNvSpPr>
          <p:nvPr>
            <p:ph idx="1"/>
          </p:nvPr>
        </p:nvSpPr>
        <p:spPr>
          <a:xfrm>
            <a:off x="5922745" y="4734359"/>
            <a:ext cx="5062087" cy="1021549"/>
          </a:xfrm>
        </p:spPr>
        <p:txBody>
          <a:bodyPr/>
          <a:lstStyle/>
          <a:p>
            <a:r>
              <a:rPr lang="en-US" altLang="en-US" sz="1800" dirty="0" smtClean="0">
                <a:solidFill>
                  <a:srgbClr val="000000"/>
                </a:solidFill>
                <a:latin typeface="Arial" panose="020B0604020202020204" pitchFamily="34" charset="0"/>
                <a:cs typeface="Arial" panose="020B0604020202020204" pitchFamily="34" charset="0"/>
              </a:rPr>
              <a:t>Relative </a:t>
            </a:r>
            <a:r>
              <a:rPr lang="en-US" altLang="en-US" sz="1800" dirty="0">
                <a:solidFill>
                  <a:srgbClr val="000000"/>
                </a:solidFill>
                <a:latin typeface="Arial" panose="020B0604020202020204" pitchFamily="34" charset="0"/>
                <a:cs typeface="Arial" panose="020B0604020202020204" pitchFamily="34" charset="0"/>
              </a:rPr>
              <a:t>enzyme activity and growth rate of bacteria in relation to temperature (Andersen et </a:t>
            </a:r>
            <a:r>
              <a:rPr lang="en-US" altLang="en-US" sz="1800" i="1" dirty="0">
                <a:solidFill>
                  <a:srgbClr val="000000"/>
                </a:solidFill>
                <a:latin typeface="Arial" panose="020B0604020202020204" pitchFamily="34" charset="0"/>
                <a:cs typeface="Arial" panose="020B0604020202020204" pitchFamily="34" charset="0"/>
              </a:rPr>
              <a:t>al., </a:t>
            </a:r>
            <a:r>
              <a:rPr lang="en-US" altLang="en-US" sz="1800" dirty="0">
                <a:solidFill>
                  <a:srgbClr val="000000"/>
                </a:solidFill>
                <a:latin typeface="Arial" panose="020B0604020202020204" pitchFamily="34" charset="0"/>
                <a:cs typeface="Arial" panose="020B0604020202020204" pitchFamily="34" charset="0"/>
              </a:rPr>
              <a:t>1965</a:t>
            </a:r>
            <a:endParaRPr lang="en-US" dirty="0"/>
          </a:p>
        </p:txBody>
      </p:sp>
      <p:sp>
        <p:nvSpPr>
          <p:cNvPr id="4" name="Rectangle 1"/>
          <p:cNvSpPr>
            <a:spLocks noChangeArrowheads="1"/>
          </p:cNvSpPr>
          <p:nvPr/>
        </p:nvSpPr>
        <p:spPr bwMode="auto">
          <a:xfrm>
            <a:off x="103361" y="1129516"/>
            <a:ext cx="113410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4080"/>
                </a:solidFill>
                <a:effectLst/>
                <a:latin typeface="Arial" panose="020B0604020202020204" pitchFamily="34" charset="0"/>
                <a:cs typeface="Arial" panose="020B0604020202020204" pitchFamily="34" charset="0"/>
              </a:rPr>
              <a:t>T</a:t>
            </a:r>
            <a:r>
              <a:rPr kumimoji="0" lang="en-US" altLang="en-US" sz="2400" b="1" i="0" u="none" strike="noStrike" cap="none" normalizeH="0" baseline="0" dirty="0" smtClean="0" bmk="">
                <a:ln>
                  <a:noFill/>
                </a:ln>
                <a:solidFill>
                  <a:srgbClr val="004080"/>
                </a:solidFill>
                <a:effectLst/>
                <a:latin typeface="Arial" panose="020B0604020202020204" pitchFamily="34" charset="0"/>
                <a:cs typeface="Arial" panose="020B0604020202020204" pitchFamily="34" charset="0"/>
              </a:rPr>
              <a:t>he effect of storage temperature</a:t>
            </a:r>
            <a:endParaRPr kumimoji="0" lang="en-US" altLang="en-US" sz="2400" b="1" i="0" u="none" strike="noStrike" cap="none" normalizeH="0" baseline="0" dirty="0" smtClean="0">
              <a:ln>
                <a:noFill/>
              </a:ln>
              <a:solidFill>
                <a:srgbClr val="00408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Chill storage (0-25°C) </a:t>
            </a:r>
            <a:r>
              <a:rPr kumimoji="0" lang="en-US" altLang="en-US" sz="2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is well known that both enzymatic and microbiological activity are greatly influenced by temperature.)</a:t>
            </a:r>
          </a:p>
        </p:txBody>
      </p:sp>
      <p:pic>
        <p:nvPicPr>
          <p:cNvPr id="35842" name="Picture 2" descr="https://www.fao.org/4/v7180e/V7180E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84" y="2329845"/>
            <a:ext cx="5715537" cy="452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8592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699" y="500062"/>
            <a:ext cx="8344301" cy="1325563"/>
          </a:xfrm>
        </p:spPr>
        <p:txBody>
          <a:bodyPr/>
          <a:lstStyle/>
          <a:p>
            <a:r>
              <a:rPr lang="en-US" b="1" dirty="0">
                <a:solidFill>
                  <a:srgbClr val="FF0000"/>
                </a:solidFill>
              </a:rPr>
              <a:t>F</a:t>
            </a:r>
            <a:r>
              <a:rPr lang="en-US" b="1" dirty="0" smtClean="0">
                <a:solidFill>
                  <a:srgbClr val="FF0000"/>
                </a:solidFill>
              </a:rPr>
              <a:t>ish </a:t>
            </a:r>
            <a:r>
              <a:rPr lang="en-US" b="1" dirty="0">
                <a:solidFill>
                  <a:srgbClr val="FF0000"/>
                </a:solidFill>
              </a:rPr>
              <a:t>chilling methods </a:t>
            </a:r>
          </a:p>
        </p:txBody>
      </p:sp>
      <p:sp>
        <p:nvSpPr>
          <p:cNvPr id="3" name="Content Placeholder 2"/>
          <p:cNvSpPr>
            <a:spLocks noGrp="1"/>
          </p:cNvSpPr>
          <p:nvPr>
            <p:ph idx="1"/>
          </p:nvPr>
        </p:nvSpPr>
        <p:spPr>
          <a:xfrm>
            <a:off x="211756" y="1825625"/>
            <a:ext cx="11675444" cy="4351338"/>
          </a:xfrm>
        </p:spPr>
        <p:txBody>
          <a:bodyPr>
            <a:noAutofit/>
          </a:bodyPr>
          <a:lstStyle/>
          <a:p>
            <a:pPr marL="0" indent="0">
              <a:buNone/>
            </a:pPr>
            <a:r>
              <a:rPr lang="en-US" sz="2000" b="1" dirty="0"/>
              <a:t>1. Wet Icing: </a:t>
            </a:r>
            <a:r>
              <a:rPr lang="en-US" sz="2000" dirty="0"/>
              <a:t>Short-term storage (2 to 3 weeks) during transport or market display</a:t>
            </a:r>
          </a:p>
          <a:p>
            <a:pPr marL="0" indent="0">
              <a:buNone/>
            </a:pPr>
            <a:r>
              <a:rPr lang="en-US" sz="2000" b="1" dirty="0"/>
              <a:t>2. Chilled Seawater (CSW) &amp; Refrigerated Seawater (RSW)</a:t>
            </a:r>
            <a:endParaRPr lang="en-US" sz="2000" dirty="0"/>
          </a:p>
          <a:p>
            <a:pPr lvl="1">
              <a:buFont typeface="Wingdings" panose="05000000000000000000" pitchFamily="2" charset="2"/>
              <a:buChar char="§"/>
            </a:pPr>
            <a:r>
              <a:rPr lang="en-US" sz="2000" b="1" dirty="0"/>
              <a:t>CSW (Chilled Seawater):</a:t>
            </a:r>
            <a:r>
              <a:rPr lang="en-US" sz="2000" dirty="0"/>
              <a:t> A slurry of ice and seawater that chills fish rapidly with minimal physical damage.</a:t>
            </a:r>
          </a:p>
          <a:p>
            <a:pPr lvl="1">
              <a:buFont typeface="Wingdings" panose="05000000000000000000" pitchFamily="2" charset="2"/>
              <a:buChar char="§"/>
            </a:pPr>
            <a:r>
              <a:rPr lang="en-US" sz="2000" b="1" dirty="0"/>
              <a:t>RSW (Refrigerated Seawater):</a:t>
            </a:r>
            <a:r>
              <a:rPr lang="en-US" sz="2000" dirty="0"/>
              <a:t> Mechanically cooled seawater that maintains a constant temperature. It requires onboard pumping systems but is highly efficient for heavy loads. [</a:t>
            </a:r>
            <a:r>
              <a:rPr lang="en-US" sz="2000" u="sng" dirty="0">
                <a:hlinkClick r:id="rId2"/>
              </a:rPr>
              <a:t>1</a:t>
            </a:r>
            <a:r>
              <a:rPr lang="en-US" sz="2000" dirty="0"/>
              <a:t>, </a:t>
            </a:r>
            <a:r>
              <a:rPr lang="en-US" sz="2000" u="sng" dirty="0">
                <a:hlinkClick r:id="rId3"/>
              </a:rPr>
              <a:t>2</a:t>
            </a:r>
            <a:r>
              <a:rPr lang="en-US" sz="2000" dirty="0"/>
              <a:t>, </a:t>
            </a:r>
            <a:r>
              <a:rPr lang="en-US" sz="2000" u="sng" dirty="0">
                <a:hlinkClick r:id="rId4"/>
              </a:rPr>
              <a:t>3</a:t>
            </a:r>
            <a:r>
              <a:rPr lang="en-US" sz="2000" dirty="0"/>
              <a:t>]</a:t>
            </a:r>
          </a:p>
          <a:p>
            <a:pPr marL="0" indent="0">
              <a:buNone/>
            </a:pPr>
            <a:r>
              <a:rPr lang="en-US" sz="2000" b="1" dirty="0"/>
              <a:t>3. </a:t>
            </a:r>
            <a:r>
              <a:rPr lang="en-US" sz="2000" b="1" dirty="0" err="1"/>
              <a:t>Superchilling</a:t>
            </a:r>
            <a:r>
              <a:rPr lang="en-US" sz="2000" b="1" dirty="0"/>
              <a:t> (Partial Freezing): </a:t>
            </a:r>
            <a:endParaRPr lang="en-US" sz="2000" dirty="0"/>
          </a:p>
          <a:p>
            <a:pPr lvl="1"/>
            <a:r>
              <a:rPr lang="en-US" sz="2000" dirty="0"/>
              <a:t>A method where the fish is lowered to slightly below its initial freezing point (usually between -0.5° C and -2° C). </a:t>
            </a:r>
          </a:p>
          <a:p>
            <a:pPr lvl="1"/>
            <a:r>
              <a:rPr lang="en-US" sz="2000" dirty="0"/>
              <a:t> Extending shelf life significantly longer than conventional wet icing without fully freezing the whole fish</a:t>
            </a:r>
          </a:p>
          <a:p>
            <a:pPr marL="0" indent="0">
              <a:buNone/>
            </a:pPr>
            <a:r>
              <a:rPr lang="en-US" sz="2000" b="1" dirty="0"/>
              <a:t>4. Refrigerated Air &amp; Gel Mats</a:t>
            </a:r>
            <a:endParaRPr lang="en-US" sz="2000" dirty="0"/>
          </a:p>
          <a:p>
            <a:pPr marL="457200" lvl="1" indent="0">
              <a:buNone/>
            </a:pPr>
            <a:r>
              <a:rPr lang="en-US" sz="2000" b="1" dirty="0"/>
              <a:t>Cold Air Circulation:</a:t>
            </a:r>
            <a:r>
              <a:rPr lang="en-US" sz="2000" dirty="0"/>
              <a:t> Fish are stored in chill rooms. Because air is a poor conductor of heat, this method is too slow for freshly caught fish and is meant to </a:t>
            </a:r>
            <a:r>
              <a:rPr lang="en-US" sz="2000" i="1" dirty="0"/>
              <a:t>maintain</a:t>
            </a:r>
            <a:r>
              <a:rPr lang="en-US" sz="2000" dirty="0"/>
              <a:t> temperature of pre-chilled product.</a:t>
            </a:r>
          </a:p>
          <a:p>
            <a:pPr marL="457200" lvl="1" indent="0">
              <a:buNone/>
            </a:pPr>
            <a:r>
              <a:rPr lang="en-US" sz="2000" b="1" dirty="0"/>
              <a:t>Gel Ice Mats:</a:t>
            </a:r>
            <a:r>
              <a:rPr lang="en-US" sz="2000" dirty="0"/>
              <a:t> Flexible, non-toxic frozen gel packs used in insulated boxes for direct-to-consumer transport</a:t>
            </a:r>
          </a:p>
          <a:p>
            <a:pPr marL="0" indent="0">
              <a:buNone/>
            </a:pPr>
            <a:endParaRPr lang="en-US" sz="2000" dirty="0"/>
          </a:p>
        </p:txBody>
      </p:sp>
    </p:spTree>
    <p:extLst>
      <p:ext uri="{BB962C8B-B14F-4D97-AF65-F5344CB8AC3E}">
        <p14:creationId xmlns:p14="http://schemas.microsoft.com/office/powerpoint/2010/main" val="22850169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936" t="28125" r="24622" b="22917"/>
          <a:stretch/>
        </p:blipFill>
        <p:spPr bwMode="auto">
          <a:xfrm>
            <a:off x="1524000" y="1371600"/>
            <a:ext cx="936233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3993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1"/>
            <a:ext cx="3733800" cy="325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62076"/>
            <a:ext cx="2667000" cy="350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384300"/>
            <a:ext cx="2518108"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0226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Trúng đậm cá nục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10920"/>
            <a:ext cx="9144000" cy="608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296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Trúng đậm cá nục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526" y="1066800"/>
            <a:ext cx="8538174" cy="568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3981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Freezing technology in fish</a:t>
            </a:r>
          </a:p>
        </p:txBody>
      </p:sp>
      <p:sp>
        <p:nvSpPr>
          <p:cNvPr id="3" name="Content Placeholder 2"/>
          <p:cNvSpPr>
            <a:spLocks noGrp="1"/>
          </p:cNvSpPr>
          <p:nvPr>
            <p:ph idx="1"/>
          </p:nvPr>
        </p:nvSpPr>
        <p:spPr/>
        <p:txBody>
          <a:bodyPr/>
          <a:lstStyle/>
          <a:p>
            <a:r>
              <a:rPr lang="en-US" dirty="0"/>
              <a:t>Freezing technology in fish preserves seafood by rapidly lowering its core temperature below -18°C. </a:t>
            </a:r>
            <a:endParaRPr lang="en-US" dirty="0" smtClean="0"/>
          </a:p>
          <a:p>
            <a:r>
              <a:rPr lang="en-US" dirty="0" smtClean="0"/>
              <a:t>This </a:t>
            </a:r>
            <a:r>
              <a:rPr lang="en-US" dirty="0"/>
              <a:t>converts water to ice, halting microbial growth and enzymatic breakdown. Advanced freezing techniques minimize ice crystal size, which prevents cellular damage and retains the fish's natural texture, flavor, and moisture. </a:t>
            </a:r>
          </a:p>
        </p:txBody>
      </p:sp>
    </p:spTree>
    <p:extLst>
      <p:ext uri="{BB962C8B-B14F-4D97-AF65-F5344CB8AC3E}">
        <p14:creationId xmlns:p14="http://schemas.microsoft.com/office/powerpoint/2010/main" val="4412172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6297028"/>
              </p:ext>
            </p:extLst>
          </p:nvPr>
        </p:nvGraphicFramePr>
        <p:xfrm>
          <a:off x="838200" y="2058671"/>
          <a:ext cx="10710346" cy="4084320"/>
        </p:xfrm>
        <a:graphic>
          <a:graphicData uri="http://schemas.openxmlformats.org/drawingml/2006/table">
            <a:tbl>
              <a:tblPr/>
              <a:tblGrid>
                <a:gridCol w="5355173">
                  <a:extLst>
                    <a:ext uri="{9D8B030D-6E8A-4147-A177-3AD203B41FA5}">
                      <a16:colId xmlns:a16="http://schemas.microsoft.com/office/drawing/2014/main" val="2955308774"/>
                    </a:ext>
                  </a:extLst>
                </a:gridCol>
                <a:gridCol w="5355173">
                  <a:extLst>
                    <a:ext uri="{9D8B030D-6E8A-4147-A177-3AD203B41FA5}">
                      <a16:colId xmlns:a16="http://schemas.microsoft.com/office/drawing/2014/main" val="1110618639"/>
                    </a:ext>
                  </a:extLst>
                </a:gridCol>
              </a:tblGrid>
              <a:tr h="0">
                <a:tc>
                  <a:txBody>
                    <a:bodyPr/>
                    <a:lstStyle/>
                    <a:p>
                      <a:r>
                        <a:rPr lang="en-US" sz="2000" b="1" dirty="0">
                          <a:effectLst/>
                          <a:latin typeface="Arial" panose="020B0604020202020204" pitchFamily="34" charset="0"/>
                        </a:rPr>
                        <a:t>Chilling</a:t>
                      </a:r>
                      <a:endParaRPr lang="en-US" sz="2000" dirty="0">
                        <a:effectLst/>
                        <a:latin typeface="Arial" panose="020B0604020202020204" pitchFamily="34" charset="0"/>
                      </a:endParaRPr>
                    </a:p>
                  </a:txBody>
                  <a:tcPr>
                    <a:lnL>
                      <a:noFill/>
                    </a:lnL>
                    <a:lnR>
                      <a:noFill/>
                    </a:lnR>
                    <a:lnT>
                      <a:noFill/>
                    </a:lnT>
                    <a:lnB>
                      <a:noFill/>
                    </a:lnB>
                  </a:tcPr>
                </a:tc>
                <a:tc>
                  <a:txBody>
                    <a:bodyPr/>
                    <a:lstStyle/>
                    <a:p>
                      <a:r>
                        <a:rPr lang="en-US" sz="2000" b="1">
                          <a:effectLst/>
                          <a:latin typeface="Arial" panose="020B0604020202020204" pitchFamily="34" charset="0"/>
                        </a:rPr>
                        <a:t>Freezing</a:t>
                      </a:r>
                      <a:endParaRPr lang="en-US" sz="2000">
                        <a:effectLst/>
                        <a:latin typeface="Arial" panose="020B0604020202020204" pitchFamily="34" charset="0"/>
                      </a:endParaRPr>
                    </a:p>
                  </a:txBody>
                  <a:tcPr>
                    <a:lnL>
                      <a:noFill/>
                    </a:lnL>
                    <a:lnR>
                      <a:noFill/>
                    </a:lnR>
                    <a:lnT>
                      <a:noFill/>
                    </a:lnT>
                    <a:lnB>
                      <a:noFill/>
                    </a:lnB>
                  </a:tcPr>
                </a:tc>
                <a:extLst>
                  <a:ext uri="{0D108BD9-81ED-4DB2-BD59-A6C34878D82A}">
                    <a16:rowId xmlns:a16="http://schemas.microsoft.com/office/drawing/2014/main" val="29589698"/>
                  </a:ext>
                </a:extLst>
              </a:tr>
              <a:tr h="0">
                <a:tc>
                  <a:txBody>
                    <a:bodyPr/>
                    <a:lstStyle/>
                    <a:p>
                      <a:r>
                        <a:rPr lang="en-US" sz="2000" dirty="0">
                          <a:effectLst/>
                          <a:latin typeface="Arial" panose="020B0604020202020204" pitchFamily="34" charset="0"/>
                        </a:rPr>
                        <a:t>Short-term storage (up to one month maximum for some species, only a few days for others)</a:t>
                      </a:r>
                    </a:p>
                  </a:txBody>
                  <a:tcPr>
                    <a:lnL>
                      <a:noFill/>
                    </a:lnL>
                    <a:lnR>
                      <a:noFill/>
                    </a:lnR>
                    <a:lnT>
                      <a:noFill/>
                    </a:lnT>
                    <a:lnB>
                      <a:noFill/>
                    </a:lnB>
                  </a:tcPr>
                </a:tc>
                <a:tc>
                  <a:txBody>
                    <a:bodyPr/>
                    <a:lstStyle/>
                    <a:p>
                      <a:r>
                        <a:rPr lang="en-US" sz="2000" dirty="0">
                          <a:effectLst/>
                          <a:latin typeface="Arial" panose="020B0604020202020204" pitchFamily="34" charset="0"/>
                        </a:rPr>
                        <a:t>Long-term storage (a year or more for some species)</a:t>
                      </a:r>
                    </a:p>
                  </a:txBody>
                  <a:tcPr>
                    <a:lnL>
                      <a:noFill/>
                    </a:lnL>
                    <a:lnR>
                      <a:noFill/>
                    </a:lnR>
                    <a:lnT>
                      <a:noFill/>
                    </a:lnT>
                    <a:lnB>
                      <a:noFill/>
                    </a:lnB>
                  </a:tcPr>
                </a:tc>
                <a:extLst>
                  <a:ext uri="{0D108BD9-81ED-4DB2-BD59-A6C34878D82A}">
                    <a16:rowId xmlns:a16="http://schemas.microsoft.com/office/drawing/2014/main" val="2685808441"/>
                  </a:ext>
                </a:extLst>
              </a:tr>
              <a:tr h="0">
                <a:tc>
                  <a:txBody>
                    <a:bodyPr/>
                    <a:lstStyle/>
                    <a:p>
                      <a:r>
                        <a:rPr lang="en-US" sz="2000">
                          <a:effectLst/>
                          <a:latin typeface="Arial" panose="020B0604020202020204" pitchFamily="34" charset="0"/>
                        </a:rPr>
                        <a:t>Storage temperature 0 °C</a:t>
                      </a:r>
                    </a:p>
                  </a:txBody>
                  <a:tcPr>
                    <a:lnL>
                      <a:noFill/>
                    </a:lnL>
                    <a:lnR>
                      <a:noFill/>
                    </a:lnR>
                    <a:lnT>
                      <a:noFill/>
                    </a:lnT>
                    <a:lnB>
                      <a:noFill/>
                    </a:lnB>
                  </a:tcPr>
                </a:tc>
                <a:tc>
                  <a:txBody>
                    <a:bodyPr/>
                    <a:lstStyle/>
                    <a:p>
                      <a:r>
                        <a:rPr lang="en-US" sz="2000">
                          <a:effectLst/>
                          <a:latin typeface="Arial" panose="020B0604020202020204" pitchFamily="34" charset="0"/>
                        </a:rPr>
                        <a:t>Storage temperature well below zero, e.g. -30 °C</a:t>
                      </a:r>
                    </a:p>
                  </a:txBody>
                  <a:tcPr>
                    <a:lnL>
                      <a:noFill/>
                    </a:lnL>
                    <a:lnR>
                      <a:noFill/>
                    </a:lnR>
                    <a:lnT>
                      <a:noFill/>
                    </a:lnT>
                    <a:lnB>
                      <a:noFill/>
                    </a:lnB>
                  </a:tcPr>
                </a:tc>
                <a:extLst>
                  <a:ext uri="{0D108BD9-81ED-4DB2-BD59-A6C34878D82A}">
                    <a16:rowId xmlns:a16="http://schemas.microsoft.com/office/drawing/2014/main" val="3314799570"/>
                  </a:ext>
                </a:extLst>
              </a:tr>
              <a:tr h="0">
                <a:tc>
                  <a:txBody>
                    <a:bodyPr/>
                    <a:lstStyle/>
                    <a:p>
                      <a:r>
                        <a:rPr lang="en-US" sz="2000">
                          <a:effectLst/>
                          <a:latin typeface="Arial" panose="020B0604020202020204" pitchFamily="34" charset="0"/>
                        </a:rPr>
                        <a:t>Relatively cheap</a:t>
                      </a:r>
                    </a:p>
                  </a:txBody>
                  <a:tcPr>
                    <a:lnL>
                      <a:noFill/>
                    </a:lnL>
                    <a:lnR>
                      <a:noFill/>
                    </a:lnR>
                    <a:lnT>
                      <a:noFill/>
                    </a:lnT>
                    <a:lnB>
                      <a:noFill/>
                    </a:lnB>
                  </a:tcPr>
                </a:tc>
                <a:tc>
                  <a:txBody>
                    <a:bodyPr/>
                    <a:lstStyle/>
                    <a:p>
                      <a:r>
                        <a:rPr lang="en-US" sz="2000">
                          <a:effectLst/>
                          <a:latin typeface="Arial" panose="020B0604020202020204" pitchFamily="34" charset="0"/>
                        </a:rPr>
                        <a:t>Relatively costly</a:t>
                      </a:r>
                    </a:p>
                  </a:txBody>
                  <a:tcPr>
                    <a:lnL>
                      <a:noFill/>
                    </a:lnL>
                    <a:lnR>
                      <a:noFill/>
                    </a:lnR>
                    <a:lnT>
                      <a:noFill/>
                    </a:lnT>
                    <a:lnB>
                      <a:noFill/>
                    </a:lnB>
                  </a:tcPr>
                </a:tc>
                <a:extLst>
                  <a:ext uri="{0D108BD9-81ED-4DB2-BD59-A6C34878D82A}">
                    <a16:rowId xmlns:a16="http://schemas.microsoft.com/office/drawing/2014/main" val="3575906354"/>
                  </a:ext>
                </a:extLst>
              </a:tr>
              <a:tr h="0">
                <a:tc>
                  <a:txBody>
                    <a:bodyPr/>
                    <a:lstStyle/>
                    <a:p>
                      <a:r>
                        <a:rPr lang="en-US" sz="2000">
                          <a:effectLst/>
                          <a:latin typeface="Arial" panose="020B0604020202020204" pitchFamily="34" charset="0"/>
                        </a:rPr>
                        <a:t>Product resembles fresh fish</a:t>
                      </a:r>
                    </a:p>
                  </a:txBody>
                  <a:tcPr>
                    <a:lnL>
                      <a:noFill/>
                    </a:lnL>
                    <a:lnR>
                      <a:noFill/>
                    </a:lnR>
                    <a:lnT>
                      <a:noFill/>
                    </a:lnT>
                    <a:lnB>
                      <a:noFill/>
                    </a:lnB>
                  </a:tcPr>
                </a:tc>
                <a:tc>
                  <a:txBody>
                    <a:bodyPr/>
                    <a:lstStyle/>
                    <a:p>
                      <a:r>
                        <a:rPr lang="en-US" sz="2000">
                          <a:effectLst/>
                          <a:latin typeface="Arial" panose="020B0604020202020204" pitchFamily="34" charset="0"/>
                        </a:rPr>
                        <a:t>If poorly done can badly affect quality</a:t>
                      </a:r>
                    </a:p>
                  </a:txBody>
                  <a:tcPr>
                    <a:lnL>
                      <a:noFill/>
                    </a:lnL>
                    <a:lnR>
                      <a:noFill/>
                    </a:lnR>
                    <a:lnT>
                      <a:noFill/>
                    </a:lnT>
                    <a:lnB>
                      <a:noFill/>
                    </a:lnB>
                  </a:tcPr>
                </a:tc>
                <a:extLst>
                  <a:ext uri="{0D108BD9-81ED-4DB2-BD59-A6C34878D82A}">
                    <a16:rowId xmlns:a16="http://schemas.microsoft.com/office/drawing/2014/main" val="2822145648"/>
                  </a:ext>
                </a:extLst>
              </a:tr>
              <a:tr h="0">
                <a:tc>
                  <a:txBody>
                    <a:bodyPr/>
                    <a:lstStyle/>
                    <a:p>
                      <a:r>
                        <a:rPr lang="en-US" sz="2000">
                          <a:effectLst/>
                          <a:latin typeface="Arial" panose="020B0604020202020204" pitchFamily="34" charset="0"/>
                        </a:rPr>
                        <a:t>Relatively low-tech</a:t>
                      </a:r>
                    </a:p>
                  </a:txBody>
                  <a:tcPr>
                    <a:lnL>
                      <a:noFill/>
                    </a:lnL>
                    <a:lnR>
                      <a:noFill/>
                    </a:lnR>
                    <a:lnT>
                      <a:noFill/>
                    </a:lnT>
                    <a:lnB>
                      <a:noFill/>
                    </a:lnB>
                  </a:tcPr>
                </a:tc>
                <a:tc>
                  <a:txBody>
                    <a:bodyPr/>
                    <a:lstStyle/>
                    <a:p>
                      <a:r>
                        <a:rPr lang="en-US" sz="2000" dirty="0">
                          <a:effectLst/>
                          <a:latin typeface="Arial" panose="020B0604020202020204" pitchFamily="34" charset="0"/>
                        </a:rPr>
                        <a:t>Relatively high tech</a:t>
                      </a:r>
                    </a:p>
                  </a:txBody>
                  <a:tcPr>
                    <a:lnL>
                      <a:noFill/>
                    </a:lnL>
                    <a:lnR>
                      <a:noFill/>
                    </a:lnR>
                    <a:lnT>
                      <a:noFill/>
                    </a:lnT>
                    <a:lnB>
                      <a:noFill/>
                    </a:lnB>
                  </a:tcPr>
                </a:tc>
                <a:extLst>
                  <a:ext uri="{0D108BD9-81ED-4DB2-BD59-A6C34878D82A}">
                    <a16:rowId xmlns:a16="http://schemas.microsoft.com/office/drawing/2014/main" val="4267045978"/>
                  </a:ext>
                </a:extLst>
              </a:tr>
              <a:tr h="0">
                <a:tc>
                  <a:txBody>
                    <a:bodyPr/>
                    <a:lstStyle/>
                    <a:p>
                      <a:r>
                        <a:rPr lang="en-US" sz="2000">
                          <a:effectLst/>
                          <a:latin typeface="Arial" panose="020B0604020202020204" pitchFamily="34" charset="0"/>
                        </a:rPr>
                        <a:t>Low skills required</a:t>
                      </a:r>
                    </a:p>
                  </a:txBody>
                  <a:tcPr>
                    <a:lnL>
                      <a:noFill/>
                    </a:lnL>
                    <a:lnR>
                      <a:noFill/>
                    </a:lnR>
                    <a:lnT>
                      <a:noFill/>
                    </a:lnT>
                    <a:lnB>
                      <a:noFill/>
                    </a:lnB>
                  </a:tcPr>
                </a:tc>
                <a:tc>
                  <a:txBody>
                    <a:bodyPr/>
                    <a:lstStyle/>
                    <a:p>
                      <a:r>
                        <a:rPr lang="en-US" sz="2000">
                          <a:effectLst/>
                          <a:latin typeface="Arial" panose="020B0604020202020204" pitchFamily="34" charset="0"/>
                        </a:rPr>
                        <a:t>High skills required</a:t>
                      </a:r>
                    </a:p>
                  </a:txBody>
                  <a:tcPr>
                    <a:lnL>
                      <a:noFill/>
                    </a:lnL>
                    <a:lnR>
                      <a:noFill/>
                    </a:lnR>
                    <a:lnT>
                      <a:noFill/>
                    </a:lnT>
                    <a:lnB>
                      <a:noFill/>
                    </a:lnB>
                  </a:tcPr>
                </a:tc>
                <a:extLst>
                  <a:ext uri="{0D108BD9-81ED-4DB2-BD59-A6C34878D82A}">
                    <a16:rowId xmlns:a16="http://schemas.microsoft.com/office/drawing/2014/main" val="2284283040"/>
                  </a:ext>
                </a:extLst>
              </a:tr>
              <a:tr h="0">
                <a:tc>
                  <a:txBody>
                    <a:bodyPr/>
                    <a:lstStyle/>
                    <a:p>
                      <a:r>
                        <a:rPr lang="en-US" sz="2000">
                          <a:effectLst/>
                          <a:latin typeface="Arial" panose="020B0604020202020204" pitchFamily="34" charset="0"/>
                        </a:rPr>
                        <a:t>Portable refrigeration</a:t>
                      </a:r>
                    </a:p>
                  </a:txBody>
                  <a:tcPr>
                    <a:lnL>
                      <a:noFill/>
                    </a:lnL>
                    <a:lnR>
                      <a:noFill/>
                    </a:lnR>
                    <a:lnT>
                      <a:noFill/>
                    </a:lnT>
                    <a:lnB>
                      <a:noFill/>
                    </a:lnB>
                  </a:tcPr>
                </a:tc>
                <a:tc>
                  <a:txBody>
                    <a:bodyPr/>
                    <a:lstStyle/>
                    <a:p>
                      <a:r>
                        <a:rPr lang="en-US" sz="2000" dirty="0">
                          <a:effectLst/>
                          <a:latin typeface="Arial" panose="020B0604020202020204" pitchFamily="34" charset="0"/>
                        </a:rPr>
                        <a:t>Generally static operations</a:t>
                      </a:r>
                    </a:p>
                  </a:txBody>
                  <a:tcPr>
                    <a:lnL>
                      <a:noFill/>
                    </a:lnL>
                    <a:lnR>
                      <a:noFill/>
                    </a:lnR>
                    <a:lnT>
                      <a:noFill/>
                    </a:lnT>
                    <a:lnB>
                      <a:noFill/>
                    </a:lnB>
                  </a:tcPr>
                </a:tc>
                <a:extLst>
                  <a:ext uri="{0D108BD9-81ED-4DB2-BD59-A6C34878D82A}">
                    <a16:rowId xmlns:a16="http://schemas.microsoft.com/office/drawing/2014/main" val="2921987825"/>
                  </a:ext>
                </a:extLst>
              </a:tr>
            </a:tbl>
          </a:graphicData>
        </a:graphic>
      </p:graphicFrame>
      <p:sp>
        <p:nvSpPr>
          <p:cNvPr id="5" name="Rectangle 1"/>
          <p:cNvSpPr>
            <a:spLocks noChangeArrowheads="1"/>
          </p:cNvSpPr>
          <p:nvPr/>
        </p:nvSpPr>
        <p:spPr bwMode="auto">
          <a:xfrm>
            <a:off x="2141303" y="1263590"/>
            <a:ext cx="79093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Advantages and disadvantages of chilling and freezing</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063797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Defrosting Methods</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Proper </a:t>
            </a:r>
            <a:r>
              <a:rPr lang="en-US" dirty="0"/>
              <a:t>defrosting is as important as freezing to maintain the quality of fish. Here are some effective defrosting methods:</a:t>
            </a:r>
          </a:p>
          <a:p>
            <a:r>
              <a:rPr lang="en-US" dirty="0"/>
              <a:t>Refrigerator Thawing: This is the safest and best way to thaw fish. Place the fish in the refrigerator for several hours or overnight, allowing it to thaw slowly and evenly.</a:t>
            </a:r>
          </a:p>
          <a:p>
            <a:r>
              <a:rPr lang="en-US" dirty="0"/>
              <a:t>Cold Water Thawing: Submerge the fish in cold water, ensuring it is in a leak-proof bag. Change the water every 30 minutes until the fish is thawed.</a:t>
            </a:r>
          </a:p>
          <a:p>
            <a:r>
              <a:rPr lang="en-US" dirty="0"/>
              <a:t>Microwave Thawing: While convenient, this method requires careful attention to avoid partial cooking. Use the defrost setting and check frequently.</a:t>
            </a:r>
          </a:p>
          <a:p>
            <a:r>
              <a:rPr lang="en-US" dirty="0"/>
              <a:t>Cooking from Frozen: Some fish can be cooked directly from frozen, although this method is best for smaller pieces or fillets.</a:t>
            </a:r>
          </a:p>
          <a:p>
            <a:endParaRPr lang="en-US" dirty="0"/>
          </a:p>
        </p:txBody>
      </p:sp>
    </p:spTree>
    <p:extLst>
      <p:ext uri="{BB962C8B-B14F-4D97-AF65-F5344CB8AC3E}">
        <p14:creationId xmlns:p14="http://schemas.microsoft.com/office/powerpoint/2010/main" val="26009225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Industrial Freezer Systems</a:t>
            </a:r>
            <a:br>
              <a:rPr lang="en-US" b="1" dirty="0"/>
            </a:br>
            <a:endParaRPr lang="en-US" dirty="0"/>
          </a:p>
        </p:txBody>
      </p:sp>
      <p:sp>
        <p:nvSpPr>
          <p:cNvPr id="3" name="Content Placeholder 2"/>
          <p:cNvSpPr>
            <a:spLocks noGrp="1"/>
          </p:cNvSpPr>
          <p:nvPr>
            <p:ph idx="1"/>
          </p:nvPr>
        </p:nvSpPr>
        <p:spPr>
          <a:xfrm>
            <a:off x="838200" y="1825625"/>
            <a:ext cx="10076848" cy="4351338"/>
          </a:xfrm>
        </p:spPr>
        <p:txBody>
          <a:bodyPr>
            <a:normAutofit fontScale="92500"/>
          </a:bodyPr>
          <a:lstStyle/>
          <a:p>
            <a:pPr marL="0" indent="0">
              <a:buNone/>
            </a:pPr>
            <a:r>
              <a:rPr lang="en-US" b="1" dirty="0" smtClean="0"/>
              <a:t>Air </a:t>
            </a:r>
            <a:r>
              <a:rPr lang="en-US" b="1" dirty="0"/>
              <a:t>Blast </a:t>
            </a:r>
            <a:r>
              <a:rPr lang="en-US" b="1" dirty="0" smtClean="0"/>
              <a:t>Freezing </a:t>
            </a:r>
            <a:endParaRPr lang="en-US" b="1" dirty="0"/>
          </a:p>
          <a:p>
            <a:r>
              <a:rPr lang="en-US" dirty="0"/>
              <a:t>Highly versatile tunnels that blow high-velocity streams of arctic air (-35°C to -40°C) over products. Adaptable to any fish geometry or size.</a:t>
            </a:r>
          </a:p>
          <a:p>
            <a:pPr marL="0" indent="0">
              <a:buNone/>
            </a:pPr>
            <a:r>
              <a:rPr lang="en-US" b="1" dirty="0"/>
              <a:t>Plate Freezing</a:t>
            </a:r>
          </a:p>
          <a:p>
            <a:r>
              <a:rPr lang="en-US" dirty="0"/>
              <a:t>Sandwiches flat products (such as fillet blocks) between hollow, refrigerated metal plates. Hydraulic contact maximizes heat transfer speed.</a:t>
            </a:r>
          </a:p>
          <a:p>
            <a:pPr marL="0" indent="0">
              <a:buNone/>
            </a:pPr>
            <a:r>
              <a:rPr lang="en-US" b="1" dirty="0"/>
              <a:t>Cryogenic Freezing</a:t>
            </a:r>
          </a:p>
          <a:p>
            <a:r>
              <a:rPr lang="en-US" dirty="0"/>
              <a:t>Utilizes direct sprays of ultra-cold liquid nitrogen (-196°C) or carbon dioxide. Achieves instantaneous freezing for ultra-premium seafood.</a:t>
            </a:r>
          </a:p>
          <a:p>
            <a:endParaRPr lang="en-US" dirty="0"/>
          </a:p>
        </p:txBody>
      </p:sp>
    </p:spTree>
    <p:extLst>
      <p:ext uri="{BB962C8B-B14F-4D97-AF65-F5344CB8AC3E}">
        <p14:creationId xmlns:p14="http://schemas.microsoft.com/office/powerpoint/2010/main" val="1271522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13. Group Activities</a:t>
            </a:r>
            <a:endParaRPr lang="en-US" dirty="0"/>
          </a:p>
          <a:p>
            <a:endParaRPr lang="en-US" dirty="0"/>
          </a:p>
        </p:txBody>
      </p:sp>
      <p:pic>
        <p:nvPicPr>
          <p:cNvPr id="6" name="Picture 5"/>
          <p:cNvPicPr>
            <a:picLocks noChangeAspect="1"/>
          </p:cNvPicPr>
          <p:nvPr/>
        </p:nvPicPr>
        <p:blipFill>
          <a:blip r:embed="rId2"/>
          <a:stretch>
            <a:fillRect/>
          </a:stretch>
        </p:blipFill>
        <p:spPr>
          <a:xfrm>
            <a:off x="751237" y="2382760"/>
            <a:ext cx="9118164" cy="2051587"/>
          </a:xfrm>
          <a:prstGeom prst="rect">
            <a:avLst/>
          </a:prstGeom>
        </p:spPr>
      </p:pic>
      <p:sp>
        <p:nvSpPr>
          <p:cNvPr id="7"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8608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57311" y="0"/>
            <a:ext cx="6880435" cy="6564814"/>
          </a:xfrm>
          <a:prstGeom prst="rect">
            <a:avLst/>
          </a:prstGeom>
        </p:spPr>
      </p:pic>
      <p:sp>
        <p:nvSpPr>
          <p:cNvPr id="4" name="object 3">
            <a:extLst>
              <a:ext uri="{FF2B5EF4-FFF2-40B4-BE49-F238E27FC236}">
                <a16:creationId xmlns:a16="http://schemas.microsoft.com/office/drawing/2014/main" id="{4CE6CFC4-98EB-330A-2A38-181EB5F86D0B}"/>
              </a:ext>
            </a:extLst>
          </p:cNvPr>
          <p:cNvSpPr txBox="1"/>
          <p:nvPr/>
        </p:nvSpPr>
        <p:spPr>
          <a:xfrm>
            <a:off x="-114300" y="516248"/>
            <a:ext cx="3396515" cy="505314"/>
          </a:xfrm>
          <a:prstGeom prst="rect">
            <a:avLst/>
          </a:prstGeom>
        </p:spPr>
        <p:txBody>
          <a:bodyPr vert="horz" wrap="square" lIns="0" tIns="12747" rIns="0" bIns="0" rtlCol="0">
            <a:spAutoFit/>
          </a:bodyPr>
          <a:lstStyle/>
          <a:p>
            <a:r>
              <a:rPr lang="en-US" sz="3200" b="1" dirty="0"/>
              <a:t>Air Blast Freezing </a:t>
            </a:r>
            <a:endParaRPr lang="en-US" sz="3200" b="1" dirty="0"/>
          </a:p>
        </p:txBody>
      </p:sp>
    </p:spTree>
    <p:extLst>
      <p:ext uri="{BB962C8B-B14F-4D97-AF65-F5344CB8AC3E}">
        <p14:creationId xmlns:p14="http://schemas.microsoft.com/office/powerpoint/2010/main" val="1460832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89420" y="1077139"/>
            <a:ext cx="8413160" cy="5258225"/>
          </a:xfrm>
          <a:prstGeom prst="rect">
            <a:avLst/>
          </a:prstGeom>
        </p:spPr>
      </p:pic>
      <p:sp>
        <p:nvSpPr>
          <p:cNvPr id="3" name="object 3"/>
          <p:cNvSpPr txBox="1">
            <a:spLocks noGrp="1"/>
          </p:cNvSpPr>
          <p:nvPr>
            <p:ph type="title"/>
          </p:nvPr>
        </p:nvSpPr>
        <p:spPr>
          <a:xfrm>
            <a:off x="4875583" y="140690"/>
            <a:ext cx="6851597" cy="622269"/>
          </a:xfrm>
          <a:prstGeom prst="rect">
            <a:avLst/>
          </a:prstGeom>
        </p:spPr>
        <p:txBody>
          <a:bodyPr vert="horz" wrap="square" lIns="0" tIns="12747" rIns="0" bIns="0" rtlCol="0" anchor="ctr">
            <a:spAutoFit/>
          </a:bodyPr>
          <a:lstStyle/>
          <a:p>
            <a:r>
              <a:rPr lang="en-US" b="1" dirty="0"/>
              <a:t>Air Blast Freezing </a:t>
            </a:r>
            <a:endParaRPr lang="en-US" b="1" dirty="0"/>
          </a:p>
        </p:txBody>
      </p:sp>
    </p:spTree>
    <p:extLst>
      <p:ext uri="{BB962C8B-B14F-4D97-AF65-F5344CB8AC3E}">
        <p14:creationId xmlns:p14="http://schemas.microsoft.com/office/powerpoint/2010/main" val="13538258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en-US" b="1" dirty="0">
                <a:solidFill>
                  <a:srgbClr val="FF0000"/>
                </a:solidFill>
              </a:rPr>
              <a:t>Individual Quick Freezing</a:t>
            </a:r>
            <a:endParaRPr lang="en-US" b="1" dirty="0">
              <a:solidFill>
                <a:srgbClr val="FF0000"/>
              </a:solidFill>
            </a:endParaRPr>
          </a:p>
        </p:txBody>
      </p:sp>
      <p:sp>
        <p:nvSpPr>
          <p:cNvPr id="3" name="Content Placeholder 2"/>
          <p:cNvSpPr>
            <a:spLocks noGrp="1"/>
          </p:cNvSpPr>
          <p:nvPr>
            <p:ph idx="1"/>
          </p:nvPr>
        </p:nvSpPr>
        <p:spPr/>
        <p:txBody>
          <a:bodyPr/>
          <a:lstStyle/>
          <a:p>
            <a:r>
              <a:rPr lang="en-US" dirty="0"/>
              <a:t>"In individually, frozen individually, out individually."</a:t>
            </a:r>
            <a:endParaRPr lang="en-US" dirty="0"/>
          </a:p>
        </p:txBody>
      </p:sp>
      <p:pic>
        <p:nvPicPr>
          <p:cNvPr id="4" name="Picture 17" descr="http://www.searefico.com/searefico/userfiles/Image/products_LCN/sieutoc/ImpSBIQF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2286000"/>
            <a:ext cx="38338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http://www.searefico.com/searefico/userfiles/Image/products_LCN/sieutoc/ImpSBIQF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86000"/>
            <a:ext cx="38036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423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QF FREEZER - Mayekawa (Thailand) Co., Ltd.">
            <a:extLst>
              <a:ext uri="{FF2B5EF4-FFF2-40B4-BE49-F238E27FC236}">
                <a16:creationId xmlns:a16="http://schemas.microsoft.com/office/drawing/2014/main" id="{79C366AB-F610-BA4D-A833-A2D94A2C1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908" y="2815875"/>
            <a:ext cx="6793830" cy="41237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1093624"/>
              </p:ext>
            </p:extLst>
          </p:nvPr>
        </p:nvGraphicFramePr>
        <p:xfrm>
          <a:off x="270309" y="2021698"/>
          <a:ext cx="11684268" cy="2255520"/>
        </p:xfrm>
        <a:graphic>
          <a:graphicData uri="http://schemas.openxmlformats.org/drawingml/2006/table">
            <a:tbl>
              <a:tblPr/>
              <a:tblGrid>
                <a:gridCol w="3894756">
                  <a:extLst>
                    <a:ext uri="{9D8B030D-6E8A-4147-A177-3AD203B41FA5}">
                      <a16:colId xmlns:a16="http://schemas.microsoft.com/office/drawing/2014/main" val="1869825630"/>
                    </a:ext>
                  </a:extLst>
                </a:gridCol>
                <a:gridCol w="3894756">
                  <a:extLst>
                    <a:ext uri="{9D8B030D-6E8A-4147-A177-3AD203B41FA5}">
                      <a16:colId xmlns:a16="http://schemas.microsoft.com/office/drawing/2014/main" val="1870249616"/>
                    </a:ext>
                  </a:extLst>
                </a:gridCol>
                <a:gridCol w="3894756">
                  <a:extLst>
                    <a:ext uri="{9D8B030D-6E8A-4147-A177-3AD203B41FA5}">
                      <a16:colId xmlns:a16="http://schemas.microsoft.com/office/drawing/2014/main" val="3497138726"/>
                    </a:ext>
                  </a:extLst>
                </a:gridCol>
              </a:tblGrid>
              <a:tr h="0">
                <a:tc>
                  <a:txBody>
                    <a:bodyPr/>
                    <a:lstStyle/>
                    <a:p>
                      <a:pPr rtl="0"/>
                      <a:r>
                        <a:rPr lang="en-US" b="1">
                          <a:solidFill>
                            <a:srgbClr val="1F1F1F"/>
                          </a:solidFill>
                          <a:effectLst/>
                          <a:latin typeface="Google Sans Text"/>
                        </a:rPr>
                        <a:t>Parameter</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Traditional Block Freezing</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IQF (Individual Quick Freezing)</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733076409"/>
                  </a:ext>
                </a:extLst>
              </a:tr>
              <a:tr h="0">
                <a:tc>
                  <a:txBody>
                    <a:bodyPr/>
                    <a:lstStyle/>
                    <a:p>
                      <a:pPr rtl="0"/>
                      <a:r>
                        <a:rPr lang="en-US" b="1">
                          <a:solidFill>
                            <a:srgbClr val="1F1F1F"/>
                          </a:solidFill>
                          <a:effectLst/>
                          <a:latin typeface="Google Sans Text"/>
                        </a:rPr>
                        <a:t>Freezing Speed</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Slow (Hours to Days)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Ultra-fast (Minutes)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3536246998"/>
                  </a:ext>
                </a:extLst>
              </a:tr>
              <a:tr h="0">
                <a:tc>
                  <a:txBody>
                    <a:bodyPr/>
                    <a:lstStyle/>
                    <a:p>
                      <a:pPr rtl="0"/>
                      <a:r>
                        <a:rPr lang="en-US" b="1">
                          <a:solidFill>
                            <a:srgbClr val="1F1F1F"/>
                          </a:solidFill>
                          <a:effectLst/>
                          <a:latin typeface="Google Sans Text"/>
                        </a:rPr>
                        <a:t>Ice Crystal Size</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Large, sharp, extracellular</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Microscopic, round, intracellular</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67249513"/>
                  </a:ext>
                </a:extLst>
              </a:tr>
              <a:tr h="0">
                <a:tc>
                  <a:txBody>
                    <a:bodyPr/>
                    <a:lstStyle/>
                    <a:p>
                      <a:pPr rtl="0"/>
                      <a:r>
                        <a:rPr lang="en-US" b="1">
                          <a:solidFill>
                            <a:srgbClr val="1F1F1F"/>
                          </a:solidFill>
                          <a:effectLst/>
                          <a:latin typeface="Google Sans Text"/>
                        </a:rPr>
                        <a:t>Cellular Damage</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High (Causes mushy texture)</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None (Preserves original texture)</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653893175"/>
                  </a:ext>
                </a:extLst>
              </a:tr>
              <a:tr h="0">
                <a:tc>
                  <a:txBody>
                    <a:bodyPr/>
                    <a:lstStyle/>
                    <a:p>
                      <a:pPr rtl="0"/>
                      <a:r>
                        <a:rPr lang="en-US" b="1">
                          <a:solidFill>
                            <a:srgbClr val="1F1F1F"/>
                          </a:solidFill>
                          <a:effectLst/>
                          <a:latin typeface="Google Sans Text"/>
                        </a:rPr>
                        <a:t>Drip Loss (Thawing)</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High (Loss of nutrients &amp; weight)</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Minimal (Retains juices and flavor)</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157998934"/>
                  </a:ext>
                </a:extLst>
              </a:tr>
              <a:tr h="0">
                <a:tc>
                  <a:txBody>
                    <a:bodyPr/>
                    <a:lstStyle/>
                    <a:p>
                      <a:pPr rtl="0"/>
                      <a:r>
                        <a:rPr lang="en-US" b="1">
                          <a:solidFill>
                            <a:srgbClr val="1F1F1F"/>
                          </a:solidFill>
                          <a:effectLst/>
                          <a:latin typeface="Google Sans Text"/>
                        </a:rPr>
                        <a:t>Product Form</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Fused together in a solid block</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dirty="0">
                          <a:solidFill>
                            <a:srgbClr val="1F1F1F"/>
                          </a:solidFill>
                          <a:effectLst/>
                          <a:latin typeface="Google Sans Text"/>
                        </a:rPr>
                        <a:t>Individually separated pieces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743111323"/>
                  </a:ext>
                </a:extLst>
              </a:tr>
            </a:tbl>
          </a:graphicData>
        </a:graphic>
      </p:graphicFrame>
      <p:sp>
        <p:nvSpPr>
          <p:cNvPr id="6" name="Title 1"/>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FF0000"/>
                </a:solidFill>
              </a:rPr>
              <a:t>Individual Quick Freezing</a:t>
            </a:r>
            <a:endParaRPr lang="en-US" b="1" dirty="0">
              <a:solidFill>
                <a:srgbClr val="FF0000"/>
              </a:solidFill>
            </a:endParaRPr>
          </a:p>
        </p:txBody>
      </p:sp>
    </p:spTree>
    <p:extLst>
      <p:ext uri="{BB962C8B-B14F-4D97-AF65-F5344CB8AC3E}">
        <p14:creationId xmlns:p14="http://schemas.microsoft.com/office/powerpoint/2010/main" val="18184105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7E964B-CFBE-EEFD-5F76-33D47C365271}"/>
              </a:ext>
            </a:extLst>
          </p:cNvPr>
          <p:cNvSpPr>
            <a:spLocks noGrp="1" noChangeArrowheads="1"/>
          </p:cNvSpPr>
          <p:nvPr>
            <p:ph type="ctrTitle"/>
          </p:nvPr>
        </p:nvSpPr>
        <p:spPr>
          <a:xfrm>
            <a:off x="1602657" y="3129655"/>
            <a:ext cx="9899531" cy="594852"/>
          </a:xfrm>
        </p:spPr>
        <p:txBody>
          <a:bodyPr>
            <a:noAutofit/>
          </a:bodyPr>
          <a:lstStyle/>
          <a:p>
            <a:r>
              <a:rPr lang="en-US" altLang="en-US" sz="4000" b="1" cap="all" dirty="0">
                <a:solidFill>
                  <a:srgbClr val="FF3300"/>
                </a:solidFill>
                <a:latin typeface="Arial" panose="020B0604020202020204" pitchFamily="34" charset="0"/>
                <a:cs typeface="Arial" panose="020B0604020202020204" pitchFamily="34" charset="0"/>
              </a:rPr>
              <a:t>CHAPTER </a:t>
            </a:r>
            <a:r>
              <a:rPr lang="en-US" altLang="en-US" sz="4000" b="1" cap="all" dirty="0" smtClean="0">
                <a:solidFill>
                  <a:srgbClr val="FF3300"/>
                </a:solidFill>
                <a:latin typeface="Arial" panose="020B0604020202020204" pitchFamily="34" charset="0"/>
                <a:cs typeface="Arial" panose="020B0604020202020204" pitchFamily="34" charset="0"/>
              </a:rPr>
              <a:t>4</a:t>
            </a:r>
            <a:br>
              <a:rPr lang="en-US" altLang="en-US" sz="4000" b="1" cap="all" dirty="0" smtClean="0">
                <a:solidFill>
                  <a:srgbClr val="FF3300"/>
                </a:solidFill>
                <a:latin typeface="Arial" panose="020B0604020202020204" pitchFamily="34" charset="0"/>
                <a:cs typeface="Arial" panose="020B0604020202020204" pitchFamily="34" charset="0"/>
              </a:rPr>
            </a:br>
            <a:r>
              <a:rPr lang="en-US" altLang="en-US" sz="4000" b="1" cap="all" dirty="0" smtClean="0">
                <a:solidFill>
                  <a:srgbClr val="FF3300"/>
                </a:solidFill>
                <a:latin typeface="Arial" panose="020B0604020202020204" pitchFamily="34" charset="0"/>
                <a:cs typeface="Arial" panose="020B0604020202020204" pitchFamily="34" charset="0"/>
              </a:rPr>
              <a:t>MEAT </a:t>
            </a:r>
            <a:r>
              <a:rPr lang="en-US" altLang="en-US" sz="4000" b="1" cap="all" dirty="0">
                <a:solidFill>
                  <a:srgbClr val="FF3300"/>
                </a:solidFill>
                <a:latin typeface="Arial" panose="020B0604020202020204" pitchFamily="34" charset="0"/>
                <a:cs typeface="Arial" panose="020B0604020202020204" pitchFamily="34" charset="0"/>
              </a:rPr>
              <a:t>AND </a:t>
            </a:r>
            <a:r>
              <a:rPr lang="en-US" altLang="en-US" sz="4000" b="1" cap="all" dirty="0" smtClean="0">
                <a:solidFill>
                  <a:srgbClr val="FF3300"/>
                </a:solidFill>
                <a:latin typeface="Arial" panose="020B0604020202020204" pitchFamily="34" charset="0"/>
                <a:cs typeface="Arial" panose="020B0604020202020204" pitchFamily="34" charset="0"/>
              </a:rPr>
              <a:t>SEAFOOD PROCESSING </a:t>
            </a:r>
            <a:r>
              <a:rPr lang="en-US" altLang="en-US" sz="4000" b="1" cap="all" dirty="0">
                <a:solidFill>
                  <a:srgbClr val="FF3300"/>
                </a:solidFill>
                <a:latin typeface="Arial" panose="020B0604020202020204" pitchFamily="34" charset="0"/>
                <a:cs typeface="Arial" panose="020B0604020202020204" pitchFamily="34" charset="0"/>
              </a:rPr>
              <a:t>TECHNOLOGY </a:t>
            </a:r>
            <a:endParaRPr lang="en-US" altLang="en-US" sz="4000" b="1" cap="all" dirty="0">
              <a:solidFill>
                <a:srgbClr val="FF3300"/>
              </a:solidFill>
              <a:latin typeface="Arial" panose="020B0604020202020204" pitchFamily="34" charset="0"/>
              <a:cs typeface="Arial" panose="020B0604020202020204" pitchFamily="34" charset="0"/>
            </a:endParaRPr>
          </a:p>
        </p:txBody>
      </p:sp>
      <p:sp>
        <p:nvSpPr>
          <p:cNvPr id="3075" name="Rectangle 3">
            <a:extLst>
              <a:ext uri="{FF2B5EF4-FFF2-40B4-BE49-F238E27FC236}">
                <a16:creationId xmlns:a16="http://schemas.microsoft.com/office/drawing/2014/main" id="{D6647F3F-5157-CBF2-1265-6AA8BFAFF034}"/>
              </a:ext>
            </a:extLst>
          </p:cNvPr>
          <p:cNvSpPr>
            <a:spLocks noGrp="1" noChangeArrowheads="1"/>
          </p:cNvSpPr>
          <p:nvPr>
            <p:ph type="subTitle" idx="1"/>
          </p:nvPr>
        </p:nvSpPr>
        <p:spPr>
          <a:xfrm>
            <a:off x="5638800" y="5562600"/>
            <a:ext cx="4495800" cy="685800"/>
          </a:xfrm>
        </p:spPr>
        <p:txBody>
          <a:bodyPr/>
          <a:lstStyle/>
          <a:p>
            <a:pPr eaLnBrk="1" hangingPunct="1"/>
            <a:r>
              <a:rPr lang="en-US" altLang="en-US" sz="2800" b="1" i="1" dirty="0" err="1">
                <a:solidFill>
                  <a:srgbClr val="CC00FF"/>
                </a:solidFill>
              </a:rPr>
              <a:t>T</a:t>
            </a:r>
            <a:r>
              <a:rPr lang="en-US" altLang="en-US" sz="2800" b="1" i="1" dirty="0" err="1" smtClean="0">
                <a:solidFill>
                  <a:srgbClr val="CC00FF"/>
                </a:solidFill>
              </a:rPr>
              <a:t>hi</a:t>
            </a:r>
            <a:r>
              <a:rPr lang="en-US" altLang="en-US" sz="2800" b="1" i="1" dirty="0" smtClean="0">
                <a:solidFill>
                  <a:srgbClr val="CC00FF"/>
                </a:solidFill>
              </a:rPr>
              <a:t> Ngoc Thu Tran</a:t>
            </a:r>
            <a:endParaRPr lang="en-US" altLang="en-US" sz="2800" b="1" i="1" dirty="0">
              <a:solidFill>
                <a:srgbClr val="CC00FF"/>
              </a:solidFill>
            </a:endParaRPr>
          </a:p>
        </p:txBody>
      </p:sp>
      <p:pic>
        <p:nvPicPr>
          <p:cNvPr id="2" name="Picture 1"/>
          <p:cNvPicPr>
            <a:picLocks noChangeAspect="1"/>
          </p:cNvPicPr>
          <p:nvPr/>
        </p:nvPicPr>
        <p:blipFill>
          <a:blip r:embed="rId2"/>
          <a:stretch>
            <a:fillRect/>
          </a:stretch>
        </p:blipFill>
        <p:spPr>
          <a:xfrm>
            <a:off x="0" y="0"/>
            <a:ext cx="6813099" cy="1096909"/>
          </a:xfrm>
          <a:prstGeom prst="rect">
            <a:avLst/>
          </a:prstGeom>
        </p:spPr>
      </p:pic>
      <p:sp>
        <p:nvSpPr>
          <p:cNvPr id="3" name="Rectangle 2"/>
          <p:cNvSpPr/>
          <p:nvPr/>
        </p:nvSpPr>
        <p:spPr>
          <a:xfrm>
            <a:off x="358549" y="1098277"/>
            <a:ext cx="11479490" cy="369332"/>
          </a:xfrm>
          <a:prstGeom prst="rect">
            <a:avLst/>
          </a:prstGeom>
        </p:spPr>
        <p:txBody>
          <a:bodyPr wrap="square">
            <a:spAutoFit/>
          </a:bodyPr>
          <a:lstStyle/>
          <a:p>
            <a:r>
              <a:rPr lang="en-US" b="1" dirty="0">
                <a:latin typeface="Times New Roman" panose="02020603050405020304" pitchFamily="18" charset="0"/>
                <a:ea typeface="Aptos"/>
              </a:rPr>
              <a:t>FACULTY OF CHEMICAL AND ENVIRONMENTAL ENGINEERING TECHNOLOGY</a:t>
            </a:r>
            <a:endParaRPr lang="en-US" dirty="0"/>
          </a:p>
        </p:txBody>
      </p:sp>
    </p:spTree>
    <p:extLst>
      <p:ext uri="{BB962C8B-B14F-4D97-AF65-F5344CB8AC3E}">
        <p14:creationId xmlns:p14="http://schemas.microsoft.com/office/powerpoint/2010/main" val="27915834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31880" cy="1325563"/>
          </a:xfrm>
        </p:spPr>
        <p:txBody>
          <a:bodyPr>
            <a:normAutofit/>
          </a:bodyPr>
          <a:lstStyle/>
          <a:p>
            <a:r>
              <a:rPr lang="en-US" sz="4000" b="1" dirty="0">
                <a:solidFill>
                  <a:srgbClr val="FF0000"/>
                </a:solidFill>
                <a:latin typeface="Arial" panose="020B0604020202020204" pitchFamily="34" charset="0"/>
                <a:cs typeface="Arial" panose="020B0604020202020204" pitchFamily="34" charset="0"/>
              </a:rPr>
              <a:t>Common Food </a:t>
            </a:r>
            <a:r>
              <a:rPr lang="en-US" sz="4000" b="1" dirty="0" smtClean="0">
                <a:solidFill>
                  <a:srgbClr val="FF0000"/>
                </a:solidFill>
                <a:latin typeface="Arial" panose="020B0604020202020204" pitchFamily="34" charset="0"/>
                <a:cs typeface="Arial" panose="020B0604020202020204" pitchFamily="34" charset="0"/>
              </a:rPr>
              <a:t>Additives </a:t>
            </a:r>
            <a:r>
              <a:rPr lang="en-US" sz="4000" b="1" dirty="0">
                <a:solidFill>
                  <a:srgbClr val="FF0000"/>
                </a:solidFill>
                <a:latin typeface="Arial" panose="020B0604020202020204" pitchFamily="34" charset="0"/>
                <a:cs typeface="Arial" panose="020B0604020202020204" pitchFamily="34" charset="0"/>
              </a:rPr>
              <a:t>in Meat and Seafood Processing</a:t>
            </a:r>
            <a:endParaRPr lang="en-US" sz="40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70000" lnSpcReduction="20000"/>
          </a:bodyPr>
          <a:lstStyle/>
          <a:p>
            <a:pPr marL="0" indent="0">
              <a:buNone/>
            </a:pPr>
            <a:r>
              <a:rPr lang="en-US" b="1" dirty="0" smtClean="0"/>
              <a:t>1. Moisture </a:t>
            </a:r>
            <a:r>
              <a:rPr lang="en-US" b="1" dirty="0"/>
              <a:t>Retention &amp; Texture Stabilizers </a:t>
            </a:r>
          </a:p>
          <a:p>
            <a:pPr marL="0" indent="0">
              <a:buNone/>
            </a:pPr>
            <a:r>
              <a:rPr lang="en-US" dirty="0"/>
              <a:t>Phosphates are among the most critical additives used to prevent juice loss during processing and storage (Sodium </a:t>
            </a:r>
            <a:r>
              <a:rPr lang="en-US" dirty="0" err="1"/>
              <a:t>tripolyphosphate</a:t>
            </a:r>
            <a:r>
              <a:rPr lang="en-US" dirty="0"/>
              <a:t> (STPP), Sodium pyrophosphate (SPP), </a:t>
            </a:r>
            <a:r>
              <a:rPr lang="en-US" dirty="0" err="1"/>
              <a:t>Hexametaphosphate</a:t>
            </a:r>
            <a:r>
              <a:rPr lang="en-US" dirty="0"/>
              <a:t>.</a:t>
            </a:r>
          </a:p>
          <a:p>
            <a:pPr marL="0" indent="0">
              <a:buNone/>
            </a:pPr>
            <a:r>
              <a:rPr lang="en-US" b="1" dirty="0"/>
              <a:t>2. Preservatives &amp; Curing Agents (Nitrites &amp; Nitrates)</a:t>
            </a:r>
          </a:p>
          <a:p>
            <a:pPr marL="0" lvl="0" indent="0">
              <a:buNone/>
            </a:pPr>
            <a:r>
              <a:rPr lang="en-US" dirty="0"/>
              <a:t>Sodium nitrite (NaNO_2), Sodium nitrate (NaNO_3). </a:t>
            </a:r>
            <a:r>
              <a:rPr lang="en-US" b="1" dirty="0"/>
              <a:t>3. Antioxidants (Color &amp; Flavor Protectors)</a:t>
            </a:r>
          </a:p>
          <a:p>
            <a:pPr marL="457200" lvl="1" indent="0">
              <a:buNone/>
            </a:pPr>
            <a:r>
              <a:rPr lang="en-US" i="1" dirty="0"/>
              <a:t>Natural/Enzymatic:</a:t>
            </a:r>
            <a:r>
              <a:rPr lang="en-US" dirty="0"/>
              <a:t> Ascorbic acid (Vitamin C), Sodium </a:t>
            </a:r>
            <a:r>
              <a:rPr lang="en-US" dirty="0" err="1"/>
              <a:t>erythorbate</a:t>
            </a:r>
            <a:r>
              <a:rPr lang="en-US" dirty="0"/>
              <a:t>, Rosemary extract, Tocopherols (Vitamin E).</a:t>
            </a:r>
          </a:p>
          <a:p>
            <a:pPr marL="457200" lvl="1" indent="0">
              <a:buNone/>
            </a:pPr>
            <a:r>
              <a:rPr lang="en-US" i="1" dirty="0"/>
              <a:t>Synthetic:</a:t>
            </a:r>
            <a:r>
              <a:rPr lang="en-US" dirty="0"/>
              <a:t> BHA (Butylated </a:t>
            </a:r>
            <a:r>
              <a:rPr lang="en-US" dirty="0" err="1"/>
              <a:t>hydroxyanisole</a:t>
            </a:r>
            <a:r>
              <a:rPr lang="en-US" dirty="0"/>
              <a:t>), BHT (Butylated </a:t>
            </a:r>
            <a:r>
              <a:rPr lang="en-US" dirty="0" err="1"/>
              <a:t>hydroxytoluene</a:t>
            </a:r>
            <a:r>
              <a:rPr lang="en-US" dirty="0"/>
              <a:t>).</a:t>
            </a:r>
          </a:p>
          <a:p>
            <a:pPr marL="0" lvl="0" indent="0">
              <a:buNone/>
            </a:pPr>
            <a:r>
              <a:rPr lang="en-US" b="1" dirty="0"/>
              <a:t>4. Texturizers &amp; Binders (Hydrocolloids &amp; Gums)</a:t>
            </a:r>
          </a:p>
          <a:p>
            <a:pPr marL="0" lvl="0" indent="0">
              <a:buNone/>
            </a:pPr>
            <a:r>
              <a:rPr lang="en-US" dirty="0"/>
              <a:t>Carrageenan (extracted from seaweed), Xanthan gum, Sodium alginate, Soy protein isolates, Modified starches.</a:t>
            </a:r>
          </a:p>
          <a:p>
            <a:pPr marL="0" lvl="0" indent="0">
              <a:buNone/>
            </a:pPr>
            <a:r>
              <a:rPr lang="en-US" b="1" dirty="0"/>
              <a:t>5. Antimicrobials &amp; Acidity Regulators (Organic Acids &amp; Salts)</a:t>
            </a:r>
          </a:p>
          <a:p>
            <a:pPr marL="0" lvl="0" indent="0">
              <a:buNone/>
            </a:pPr>
            <a:r>
              <a:rPr lang="en-US" dirty="0"/>
              <a:t>Sodium lactate, Potassium lactate, Sodium diacetate, Citric acid.</a:t>
            </a:r>
          </a:p>
          <a:p>
            <a:pPr marL="0" indent="0">
              <a:buNone/>
            </a:pPr>
            <a:endParaRPr lang="en-US" dirty="0"/>
          </a:p>
        </p:txBody>
      </p:sp>
    </p:spTree>
    <p:extLst>
      <p:ext uri="{BB962C8B-B14F-4D97-AF65-F5344CB8AC3E}">
        <p14:creationId xmlns:p14="http://schemas.microsoft.com/office/powerpoint/2010/main" val="8564350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838200" y="2050574"/>
          <a:ext cx="10515600" cy="3901440"/>
        </p:xfrm>
        <a:graphic>
          <a:graphicData uri="http://schemas.openxmlformats.org/drawingml/2006/table">
            <a:tbl>
              <a:tblPr/>
              <a:tblGrid>
                <a:gridCol w="3505200">
                  <a:extLst>
                    <a:ext uri="{9D8B030D-6E8A-4147-A177-3AD203B41FA5}">
                      <a16:colId xmlns:a16="http://schemas.microsoft.com/office/drawing/2014/main" val="1050045916"/>
                    </a:ext>
                  </a:extLst>
                </a:gridCol>
                <a:gridCol w="3505200">
                  <a:extLst>
                    <a:ext uri="{9D8B030D-6E8A-4147-A177-3AD203B41FA5}">
                      <a16:colId xmlns:a16="http://schemas.microsoft.com/office/drawing/2014/main" val="3247522029"/>
                    </a:ext>
                  </a:extLst>
                </a:gridCol>
                <a:gridCol w="3505200">
                  <a:extLst>
                    <a:ext uri="{9D8B030D-6E8A-4147-A177-3AD203B41FA5}">
                      <a16:colId xmlns:a16="http://schemas.microsoft.com/office/drawing/2014/main" val="3022110748"/>
                    </a:ext>
                  </a:extLst>
                </a:gridCol>
              </a:tblGrid>
              <a:tr h="0">
                <a:tc>
                  <a:txBody>
                    <a:bodyPr/>
                    <a:lstStyle/>
                    <a:p>
                      <a:pPr rtl="0"/>
                      <a:r>
                        <a:rPr lang="en-US" b="1">
                          <a:solidFill>
                            <a:srgbClr val="1F1F1F"/>
                          </a:solidFill>
                          <a:effectLst/>
                          <a:latin typeface="Google Sans Text"/>
                        </a:rPr>
                        <a:t>Additive Class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Primary Examples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Key Target in Meat/Seafood</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4120241399"/>
                  </a:ext>
                </a:extLst>
              </a:tr>
              <a:tr h="0">
                <a:tc>
                  <a:txBody>
                    <a:bodyPr/>
                    <a:lstStyle/>
                    <a:p>
                      <a:pPr rtl="0"/>
                      <a:r>
                        <a:rPr lang="en-US" b="1">
                          <a:solidFill>
                            <a:srgbClr val="1F1F1F"/>
                          </a:solidFill>
                          <a:effectLst/>
                          <a:latin typeface="Google Sans Text"/>
                        </a:rPr>
                        <a:t>Phosphates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STPP, Sodium pyrophosphate</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Enhances Water-Holding Capacity (WHC), reduces thaw-drip loss.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1705150609"/>
                  </a:ext>
                </a:extLst>
              </a:tr>
              <a:tr h="0">
                <a:tc>
                  <a:txBody>
                    <a:bodyPr/>
                    <a:lstStyle/>
                    <a:p>
                      <a:pPr rtl="0"/>
                      <a:r>
                        <a:rPr lang="en-US" b="1">
                          <a:solidFill>
                            <a:srgbClr val="1F1F1F"/>
                          </a:solidFill>
                          <a:effectLst/>
                          <a:latin typeface="Google Sans Text"/>
                        </a:rPr>
                        <a:t>Curing Agents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Sodium nitrite, Sodium nitrate</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Inhibits </a:t>
                      </a:r>
                      <a:r>
                        <a:rPr lang="en-US" i="1">
                          <a:solidFill>
                            <a:srgbClr val="1F1F1F"/>
                          </a:solidFill>
                          <a:effectLst/>
                          <a:latin typeface="Google Sans Text"/>
                        </a:rPr>
                        <a:t>C. botulinum</a:t>
                      </a:r>
                      <a:r>
                        <a:rPr lang="en-US">
                          <a:solidFill>
                            <a:srgbClr val="1F1F1F"/>
                          </a:solidFill>
                          <a:effectLst/>
                          <a:latin typeface="Google Sans Text"/>
                        </a:rPr>
                        <a:t>, creates pink cured color.</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1375572869"/>
                  </a:ext>
                </a:extLst>
              </a:tr>
              <a:tr h="0">
                <a:tc>
                  <a:txBody>
                    <a:bodyPr/>
                    <a:lstStyle/>
                    <a:p>
                      <a:pPr rtl="0"/>
                      <a:r>
                        <a:rPr lang="en-US" b="1">
                          <a:solidFill>
                            <a:srgbClr val="1F1F1F"/>
                          </a:solidFill>
                          <a:effectLst/>
                          <a:latin typeface="Google Sans Text"/>
                        </a:rPr>
                        <a:t>Antioxidants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Ascorbic acid, Erythorbate, BHA/BHT</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Prevents rancidity in fats, protects myoglobin color.</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1205123680"/>
                  </a:ext>
                </a:extLst>
              </a:tr>
              <a:tr h="0">
                <a:tc>
                  <a:txBody>
                    <a:bodyPr/>
                    <a:lstStyle/>
                    <a:p>
                      <a:pPr rtl="0"/>
                      <a:r>
                        <a:rPr lang="en-US" b="1">
                          <a:solidFill>
                            <a:srgbClr val="1F1F1F"/>
                          </a:solidFill>
                          <a:effectLst/>
                          <a:latin typeface="Google Sans Text"/>
                        </a:rPr>
                        <a:t>Hydrocolloids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Carrageenan, Surimi starches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Improves gel strength, elasticity, and binding texture.</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70669551"/>
                  </a:ext>
                </a:extLst>
              </a:tr>
              <a:tr h="0">
                <a:tc>
                  <a:txBody>
                    <a:bodyPr/>
                    <a:lstStyle/>
                    <a:p>
                      <a:pPr rtl="0"/>
                      <a:r>
                        <a:rPr lang="en-US" b="1">
                          <a:solidFill>
                            <a:srgbClr val="1F1F1F"/>
                          </a:solidFill>
                          <a:effectLst/>
                          <a:latin typeface="Google Sans Text"/>
                        </a:rPr>
                        <a:t>Organic Salts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Sodium lactate, Diacetate</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dirty="0">
                          <a:solidFill>
                            <a:srgbClr val="1F1F1F"/>
                          </a:solidFill>
                          <a:effectLst/>
                          <a:latin typeface="Google Sans Text"/>
                        </a:rPr>
                        <a:t>Controls </a:t>
                      </a:r>
                      <a:r>
                        <a:rPr lang="en-US" i="1" dirty="0">
                          <a:solidFill>
                            <a:srgbClr val="1F1F1F"/>
                          </a:solidFill>
                          <a:effectLst/>
                          <a:latin typeface="Google Sans Text"/>
                        </a:rPr>
                        <a:t>Listeria</a:t>
                      </a:r>
                      <a:r>
                        <a:rPr lang="en-US" dirty="0">
                          <a:solidFill>
                            <a:srgbClr val="1F1F1F"/>
                          </a:solidFill>
                          <a:effectLst/>
                          <a:latin typeface="Google Sans Text"/>
                        </a:rPr>
                        <a:t>, shelf-life extension.</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4197533083"/>
                  </a:ext>
                </a:extLst>
              </a:tr>
            </a:tbl>
          </a:graphicData>
        </a:graphic>
      </p:graphicFrame>
      <p:sp>
        <p:nvSpPr>
          <p:cNvPr id="5" name="Title 1"/>
          <p:cNvSpPr txBox="1">
            <a:spLocks/>
          </p:cNvSpPr>
          <p:nvPr/>
        </p:nvSpPr>
        <p:spPr>
          <a:xfrm>
            <a:off x="838200" y="365125"/>
            <a:ext cx="112318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mtClean="0">
                <a:solidFill>
                  <a:srgbClr val="FF0000"/>
                </a:solidFill>
                <a:latin typeface="Arial" panose="020B0604020202020204" pitchFamily="34" charset="0"/>
                <a:cs typeface="Arial" panose="020B0604020202020204" pitchFamily="34" charset="0"/>
              </a:rPr>
              <a:t>Common Food Additives in Meat and Seafood Processing</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0137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vi-VN" dirty="0"/>
              <a:t>a) Meat mincer / Meat grinder </a:t>
            </a:r>
            <a:endParaRPr lang="en-US" dirty="0" smtClean="0"/>
          </a:p>
          <a:p>
            <a:pPr marL="0" indent="0">
              <a:buNone/>
            </a:pPr>
            <a:r>
              <a:rPr lang="vi-VN" dirty="0" smtClean="0"/>
              <a:t>b</a:t>
            </a:r>
            <a:r>
              <a:rPr lang="vi-VN" dirty="0"/>
              <a:t>) Bowl cutter / Bowl chopper </a:t>
            </a:r>
            <a:endParaRPr lang="en-US" dirty="0" smtClean="0"/>
          </a:p>
          <a:p>
            <a:pPr marL="0" indent="0">
              <a:buNone/>
            </a:pPr>
            <a:r>
              <a:rPr lang="vi-VN" dirty="0" smtClean="0"/>
              <a:t>c</a:t>
            </a:r>
            <a:r>
              <a:rPr lang="vi-VN" dirty="0"/>
              <a:t>) Slicer and dicer / Slicing and portioning machine </a:t>
            </a:r>
            <a:endParaRPr lang="en-US" dirty="0" smtClean="0"/>
          </a:p>
          <a:p>
            <a:pPr marL="0" indent="0">
              <a:buNone/>
            </a:pPr>
            <a:r>
              <a:rPr lang="vi-VN" dirty="0" smtClean="0"/>
              <a:t>d</a:t>
            </a:r>
            <a:r>
              <a:rPr lang="vi-VN" dirty="0"/>
              <a:t>) Fish skinning machine / Fish skinner </a:t>
            </a:r>
            <a:endParaRPr lang="en-US" dirty="0" smtClean="0"/>
          </a:p>
          <a:p>
            <a:pPr marL="0" indent="0">
              <a:buNone/>
            </a:pPr>
            <a:r>
              <a:rPr lang="vi-VN" dirty="0" smtClean="0"/>
              <a:t>e</a:t>
            </a:r>
            <a:r>
              <a:rPr lang="vi-VN" dirty="0"/>
              <a:t>) Brine injector / Multi-needle injector </a:t>
            </a:r>
            <a:endParaRPr lang="en-US" dirty="0" smtClean="0"/>
          </a:p>
          <a:p>
            <a:pPr marL="0" indent="0">
              <a:buNone/>
            </a:pPr>
            <a:r>
              <a:rPr lang="vi-VN" dirty="0" smtClean="0"/>
              <a:t>f</a:t>
            </a:r>
            <a:r>
              <a:rPr lang="vi-VN" dirty="0"/>
              <a:t>) Vacuum tumbler / Massager </a:t>
            </a:r>
            <a:endParaRPr lang="en-US" dirty="0" smtClean="0"/>
          </a:p>
          <a:p>
            <a:pPr marL="0" indent="0">
              <a:buNone/>
            </a:pPr>
            <a:r>
              <a:rPr lang="vi-VN" dirty="0" smtClean="0"/>
              <a:t>g</a:t>
            </a:r>
            <a:r>
              <a:rPr lang="vi-VN" dirty="0"/>
              <a:t>) Sausage filler / Sausage stuffer </a:t>
            </a:r>
            <a:endParaRPr lang="en-US" dirty="0" smtClean="0"/>
          </a:p>
          <a:p>
            <a:pPr marL="0" indent="0">
              <a:buNone/>
            </a:pPr>
            <a:r>
              <a:rPr lang="vi-VN" dirty="0" smtClean="0"/>
              <a:t>h</a:t>
            </a:r>
            <a:r>
              <a:rPr lang="vi-VN" dirty="0"/>
              <a:t>) Sterilization equipment / Retort </a:t>
            </a:r>
            <a:endParaRPr lang="en-US" dirty="0"/>
          </a:p>
          <a:p>
            <a:pPr marL="0" indent="0">
              <a:buNone/>
            </a:pPr>
            <a:endParaRPr lang="vi-VN" dirty="0"/>
          </a:p>
        </p:txBody>
      </p:sp>
      <p:sp>
        <p:nvSpPr>
          <p:cNvPr id="4" name="Title 1"/>
          <p:cNvSpPr txBox="1">
            <a:spLocks/>
          </p:cNvSpPr>
          <p:nvPr/>
        </p:nvSpPr>
        <p:spPr>
          <a:xfrm>
            <a:off x="838200" y="365125"/>
            <a:ext cx="112318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FF0000"/>
                </a:solidFill>
                <a:latin typeface="Arial" panose="020B0604020202020204" pitchFamily="34" charset="0"/>
                <a:cs typeface="Arial" panose="020B0604020202020204" pitchFamily="34" charset="0"/>
              </a:rPr>
              <a:t>Common Machinery in Meat and Seafood Processing</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978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endParaRPr lang="vi-VN" altLang="en-US" smtClean="0">
              <a:latin typeface="Calibri" panose="020F0502020204030204" pitchFamily="34" charset="0"/>
            </a:endParaRPr>
          </a:p>
        </p:txBody>
      </p:sp>
      <p:sp>
        <p:nvSpPr>
          <p:cNvPr id="99331" name="Content Placeholder 2"/>
          <p:cNvSpPr>
            <a:spLocks noGrp="1"/>
          </p:cNvSpPr>
          <p:nvPr>
            <p:ph idx="1"/>
          </p:nvPr>
        </p:nvSpPr>
        <p:spPr/>
        <p:txBody>
          <a:bodyPr/>
          <a:lstStyle/>
          <a:p>
            <a:pPr eaLnBrk="1" hangingPunct="1"/>
            <a:endParaRPr lang="vi-VN" altLang="en-US" smtClean="0">
              <a:latin typeface="Calibri" panose="020F0502020204030204" pitchFamily="34" charset="0"/>
            </a:endParaRPr>
          </a:p>
        </p:txBody>
      </p:sp>
      <p:pic>
        <p:nvPicPr>
          <p:cNvPr id="99332" name="Picture 2"/>
          <p:cNvPicPr>
            <a:picLocks noChangeAspect="1" noChangeArrowheads="1"/>
          </p:cNvPicPr>
          <p:nvPr/>
        </p:nvPicPr>
        <p:blipFill>
          <a:blip r:embed="rId3">
            <a:extLst>
              <a:ext uri="{28A0092B-C50C-407E-A947-70E740481C1C}">
                <a14:useLocalDpi xmlns:a14="http://schemas.microsoft.com/office/drawing/2010/main" val="0"/>
              </a:ext>
            </a:extLst>
          </a:blip>
          <a:srcRect l="22980" t="17857" r="16336" b="17308"/>
          <a:stretch>
            <a:fillRect/>
          </a:stretch>
        </p:blipFill>
        <p:spPr bwMode="auto">
          <a:xfrm>
            <a:off x="2735264" y="1314451"/>
            <a:ext cx="7894637" cy="474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4" name="Title 1"/>
          <p:cNvSpPr txBox="1">
            <a:spLocks/>
          </p:cNvSpPr>
          <p:nvPr/>
        </p:nvSpPr>
        <p:spPr bwMode="auto">
          <a:xfrm>
            <a:off x="16764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smtClean="0"/>
              <a:t>Mincer</a:t>
            </a:r>
            <a:endParaRPr lang="en-US" altLang="en-US" sz="4400" dirty="0"/>
          </a:p>
        </p:txBody>
      </p:sp>
    </p:spTree>
    <p:extLst>
      <p:ext uri="{BB962C8B-B14F-4D97-AF65-F5344CB8AC3E}">
        <p14:creationId xmlns:p14="http://schemas.microsoft.com/office/powerpoint/2010/main" val="12938111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29600" cy="1143000"/>
          </a:xfrm>
        </p:spPr>
        <p:txBody>
          <a:bodyPr>
            <a:normAutofit fontScale="90000"/>
          </a:bodyPr>
          <a:lstStyle/>
          <a:p>
            <a:r>
              <a:rPr lang="en-US" b="1" dirty="0" smtClean="0"/>
              <a:t/>
            </a:r>
            <a:br>
              <a:rPr lang="en-US" b="1" dirty="0" smtClean="0"/>
            </a:br>
            <a:r>
              <a:rPr lang="en-US" b="1" dirty="0" smtClean="0"/>
              <a:t>Mincing</a:t>
            </a:r>
            <a:r>
              <a:rPr lang="en-IN" dirty="0"/>
              <a:t/>
            </a:r>
            <a:br>
              <a:rPr lang="en-IN" dirty="0"/>
            </a:br>
            <a:endParaRPr lang="en-IN" dirty="0"/>
          </a:p>
        </p:txBody>
      </p:sp>
      <p:sp>
        <p:nvSpPr>
          <p:cNvPr id="3" name="Content Placeholder 2"/>
          <p:cNvSpPr>
            <a:spLocks noGrp="1"/>
          </p:cNvSpPr>
          <p:nvPr>
            <p:ph idx="1"/>
          </p:nvPr>
        </p:nvSpPr>
        <p:spPr>
          <a:xfrm>
            <a:off x="1981200" y="1600201"/>
            <a:ext cx="8229600" cy="4525963"/>
          </a:xfrm>
        </p:spPr>
        <p:txBody>
          <a:bodyPr>
            <a:normAutofit fontScale="70000" lnSpcReduction="20000"/>
          </a:bodyPr>
          <a:lstStyle/>
          <a:p>
            <a:pPr lvl="0" algn="just"/>
            <a:r>
              <a:rPr lang="en-US" dirty="0" smtClean="0"/>
              <a:t>Mincing </a:t>
            </a:r>
            <a:r>
              <a:rPr lang="en-US" dirty="0"/>
              <a:t>or grinding, the first step in development of comminuted meat products usually, is undertaken in a mincer, which consist of screw conveyor housed in a chamber, and a rotating inner plate of knives at one end of the conveyor</a:t>
            </a:r>
            <a:r>
              <a:rPr lang="en-US" dirty="0" smtClean="0"/>
              <a:t>.</a:t>
            </a:r>
            <a:r>
              <a:rPr lang="en-US" dirty="0"/>
              <a:t> Considerable pressure is put on the meat in the screw feed chamber.</a:t>
            </a:r>
            <a:endParaRPr lang="en-IN" dirty="0"/>
          </a:p>
          <a:p>
            <a:pPr lvl="0" algn="just"/>
            <a:r>
              <a:rPr lang="en-US" dirty="0"/>
              <a:t>Tearing occurs between the screw flights and the chamber.</a:t>
            </a:r>
            <a:endParaRPr lang="en-IN" dirty="0"/>
          </a:p>
          <a:p>
            <a:pPr lvl="0" algn="just"/>
            <a:r>
              <a:rPr lang="en-US" dirty="0"/>
              <a:t>Final </a:t>
            </a:r>
            <a:r>
              <a:rPr lang="en-US" dirty="0" err="1"/>
              <a:t>comminution</a:t>
            </a:r>
            <a:r>
              <a:rPr lang="en-US" dirty="0"/>
              <a:t> occurs when portions of the meat extruded through the rotating inner </a:t>
            </a:r>
            <a:r>
              <a:rPr lang="en-US" dirty="0" smtClean="0"/>
              <a:t>plate </a:t>
            </a:r>
            <a:r>
              <a:rPr lang="en-US" dirty="0"/>
              <a:t>of knives are either passed on through holes in the fixed outer plate or sheared off as the holes pass out of register.</a:t>
            </a:r>
            <a:endParaRPr lang="en-IN" dirty="0"/>
          </a:p>
          <a:p>
            <a:pPr lvl="0" algn="just"/>
            <a:r>
              <a:rPr lang="en-US" dirty="0"/>
              <a:t>Thus, there is great tearing, pressure and great shearing and the meat is not cut cleanly or finely.</a:t>
            </a:r>
            <a:endParaRPr lang="en-IN" dirty="0"/>
          </a:p>
          <a:p>
            <a:pPr lvl="0" algn="just"/>
            <a:r>
              <a:rPr lang="en-US" dirty="0"/>
              <a:t>Connective tissue is fairly well divided in a sharp mincer, but may be troublesome in a blunt one.</a:t>
            </a:r>
            <a:endParaRPr lang="en-IN" dirty="0"/>
          </a:p>
          <a:p>
            <a:pPr lvl="0" algn="just"/>
            <a:r>
              <a:rPr lang="en-US" dirty="0"/>
              <a:t>Minced meat can be used for development of coarse ground meat products, or may be further chopped in a bowl chopper to produce emulsion based meat products</a:t>
            </a:r>
            <a:r>
              <a:rPr lang="en-US" dirty="0" smtClean="0"/>
              <a:t>.</a:t>
            </a:r>
            <a:endParaRPr lang="en-IN" dirty="0"/>
          </a:p>
          <a:p>
            <a:pPr algn="just"/>
            <a:endParaRPr lang="en-IN" dirty="0"/>
          </a:p>
        </p:txBody>
      </p:sp>
    </p:spTree>
    <p:extLst>
      <p:ext uri="{BB962C8B-B14F-4D97-AF65-F5344CB8AC3E}">
        <p14:creationId xmlns:p14="http://schemas.microsoft.com/office/powerpoint/2010/main" val="3820071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64320" y="579501"/>
            <a:ext cx="9440262" cy="6310472"/>
          </a:xfrm>
          <a:prstGeom prst="rect">
            <a:avLst/>
          </a:prstGeom>
        </p:spPr>
      </p:pic>
      <p:sp>
        <p:nvSpPr>
          <p:cNvPr id="5"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260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vi-VN" altLang="en-US" smtClean="0">
              <a:latin typeface="Calibri" panose="020F0502020204030204" pitchFamily="34" charset="0"/>
            </a:endParaRPr>
          </a:p>
        </p:txBody>
      </p:sp>
      <p:sp>
        <p:nvSpPr>
          <p:cNvPr id="101379" name="Content Placeholder 2"/>
          <p:cNvSpPr>
            <a:spLocks noGrp="1"/>
          </p:cNvSpPr>
          <p:nvPr>
            <p:ph idx="1"/>
          </p:nvPr>
        </p:nvSpPr>
        <p:spPr/>
        <p:txBody>
          <a:bodyPr/>
          <a:lstStyle/>
          <a:p>
            <a:endParaRPr lang="vi-VN" altLang="en-US" smtClean="0">
              <a:latin typeface="Calibri" panose="020F0502020204030204" pitchFamily="34" charset="0"/>
            </a:endParaRPr>
          </a:p>
        </p:txBody>
      </p:sp>
      <p:pic>
        <p:nvPicPr>
          <p:cNvPr id="101380" name="Picture 1"/>
          <p:cNvPicPr>
            <a:picLocks noChangeAspect="1" noChangeArrowheads="1"/>
          </p:cNvPicPr>
          <p:nvPr/>
        </p:nvPicPr>
        <p:blipFill>
          <a:blip r:embed="rId2">
            <a:extLst>
              <a:ext uri="{28A0092B-C50C-407E-A947-70E740481C1C}">
                <a14:useLocalDpi xmlns:a14="http://schemas.microsoft.com/office/drawing/2010/main" val="0"/>
              </a:ext>
            </a:extLst>
          </a:blip>
          <a:srcRect l="13728" t="22502" r="40279" b="19849"/>
          <a:stretch>
            <a:fillRect/>
          </a:stretch>
        </p:blipFill>
        <p:spPr bwMode="auto">
          <a:xfrm>
            <a:off x="2438400" y="1482726"/>
            <a:ext cx="7239000"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itle 1"/>
          <p:cNvSpPr txBox="1">
            <a:spLocks/>
          </p:cNvSpPr>
          <p:nvPr/>
        </p:nvSpPr>
        <p:spPr bwMode="auto">
          <a:xfrm>
            <a:off x="16764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a:t>Máy xay</a:t>
            </a:r>
          </a:p>
        </p:txBody>
      </p:sp>
    </p:spTree>
    <p:extLst>
      <p:ext uri="{BB962C8B-B14F-4D97-AF65-F5344CB8AC3E}">
        <p14:creationId xmlns:p14="http://schemas.microsoft.com/office/powerpoint/2010/main" val="177174025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endParaRPr lang="vi-VN" altLang="en-US" smtClean="0">
              <a:latin typeface="Calibri" panose="020F0502020204030204" pitchFamily="34" charset="0"/>
            </a:endParaRPr>
          </a:p>
        </p:txBody>
      </p:sp>
      <p:sp>
        <p:nvSpPr>
          <p:cNvPr id="102403" name="Content Placeholder 2"/>
          <p:cNvSpPr>
            <a:spLocks noGrp="1"/>
          </p:cNvSpPr>
          <p:nvPr>
            <p:ph idx="1"/>
          </p:nvPr>
        </p:nvSpPr>
        <p:spPr/>
        <p:txBody>
          <a:bodyPr/>
          <a:lstStyle/>
          <a:p>
            <a:endParaRPr lang="vi-VN" altLang="en-US" smtClean="0">
              <a:latin typeface="Calibri" panose="020F0502020204030204" pitchFamily="34" charset="0"/>
            </a:endParaRPr>
          </a:p>
        </p:txBody>
      </p:sp>
      <p:pic>
        <p:nvPicPr>
          <p:cNvPr id="102404" name="Picture 2"/>
          <p:cNvPicPr>
            <a:picLocks noChangeAspect="1" noChangeArrowheads="1"/>
          </p:cNvPicPr>
          <p:nvPr/>
        </p:nvPicPr>
        <p:blipFill>
          <a:blip r:embed="rId2">
            <a:extLst>
              <a:ext uri="{28A0092B-C50C-407E-A947-70E740481C1C}">
                <a14:useLocalDpi xmlns:a14="http://schemas.microsoft.com/office/drawing/2010/main" val="0"/>
              </a:ext>
            </a:extLst>
          </a:blip>
          <a:srcRect l="13031" t="32031" r="48608" b="19531"/>
          <a:stretch>
            <a:fillRect/>
          </a:stretch>
        </p:blipFill>
        <p:spPr bwMode="auto">
          <a:xfrm>
            <a:off x="1981201" y="0"/>
            <a:ext cx="8804275" cy="624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5" name="Picture 3"/>
          <p:cNvPicPr>
            <a:picLocks noChangeAspect="1" noChangeArrowheads="1"/>
          </p:cNvPicPr>
          <p:nvPr/>
        </p:nvPicPr>
        <p:blipFill>
          <a:blip r:embed="rId3">
            <a:extLst>
              <a:ext uri="{28A0092B-C50C-407E-A947-70E740481C1C}">
                <a14:useLocalDpi xmlns:a14="http://schemas.microsoft.com/office/drawing/2010/main" val="0"/>
              </a:ext>
            </a:extLst>
          </a:blip>
          <a:srcRect l="12225" t="42188" r="60101" b="18750"/>
          <a:stretch>
            <a:fillRect/>
          </a:stretch>
        </p:blipFill>
        <p:spPr bwMode="auto">
          <a:xfrm>
            <a:off x="7185025" y="3392488"/>
            <a:ext cx="36004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25978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p:cNvSpPr>
          <p:nvPr>
            <p:ph type="title"/>
          </p:nvPr>
        </p:nvSpPr>
        <p:spPr/>
        <p:txBody>
          <a:bodyPr/>
          <a:lstStyle/>
          <a:p>
            <a:pPr eaLnBrk="1" hangingPunct="1"/>
            <a:endParaRPr lang="vi-VN" altLang="en-US" smtClean="0"/>
          </a:p>
        </p:txBody>
      </p:sp>
      <p:sp>
        <p:nvSpPr>
          <p:cNvPr id="108549" name="Rectangle 5"/>
          <p:cNvSpPr>
            <a:spLocks noChangeArrowheads="1"/>
          </p:cNvSpPr>
          <p:nvPr/>
        </p:nvSpPr>
        <p:spPr bwMode="auto">
          <a:xfrm>
            <a:off x="1524000" y="285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dirty="0" smtClean="0">
                <a:solidFill>
                  <a:srgbClr val="FF3300"/>
                </a:solidFill>
              </a:rPr>
              <a:t>Cutter:</a:t>
            </a:r>
            <a:endParaRPr lang="en-US" altLang="en-US" sz="4400" b="1" dirty="0">
              <a:solidFill>
                <a:srgbClr val="FF3300"/>
              </a:solidFill>
            </a:endParaRPr>
          </a:p>
        </p:txBody>
      </p:sp>
      <p:sp>
        <p:nvSpPr>
          <p:cNvPr id="2" name="Content Placeholder 1"/>
          <p:cNvSpPr>
            <a:spLocks noGrp="1"/>
          </p:cNvSpPr>
          <p:nvPr>
            <p:ph idx="1"/>
          </p:nvPr>
        </p:nvSpPr>
        <p:spPr>
          <a:xfrm>
            <a:off x="-143577" y="1961830"/>
            <a:ext cx="10515600" cy="4351338"/>
          </a:xfrm>
        </p:spPr>
        <p:txBody>
          <a:bodyPr/>
          <a:lstStyle/>
          <a:p>
            <a:endParaRPr lang="en-US" dirty="0"/>
          </a:p>
        </p:txBody>
      </p:sp>
      <p:pic>
        <p:nvPicPr>
          <p:cNvPr id="7" name="Content Placeholder 3" descr="Screen Clipping"/>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7095754" y="2032474"/>
            <a:ext cx="5315692" cy="3391373"/>
          </a:xfrm>
          <a:prstGeom prst="rect">
            <a:avLst/>
          </a:prstGeom>
        </p:spPr>
      </p:pic>
      <p:pic>
        <p:nvPicPr>
          <p:cNvPr id="8" name="Picture 6" descr="1289%20(W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58106"/>
            <a:ext cx="7429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9874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Chopping</a:t>
            </a:r>
            <a:r>
              <a:rPr lang="en-IN" dirty="0"/>
              <a:t/>
            </a:r>
            <a:br>
              <a:rPr lang="en-IN" dirty="0"/>
            </a:br>
            <a:endParaRPr lang="en-IN" dirty="0"/>
          </a:p>
        </p:txBody>
      </p:sp>
      <p:sp>
        <p:nvSpPr>
          <p:cNvPr id="3" name="Content Placeholder 2"/>
          <p:cNvSpPr>
            <a:spLocks noGrp="1"/>
          </p:cNvSpPr>
          <p:nvPr>
            <p:ph idx="1"/>
          </p:nvPr>
        </p:nvSpPr>
        <p:spPr/>
        <p:txBody>
          <a:bodyPr>
            <a:normAutofit fontScale="85000" lnSpcReduction="20000"/>
          </a:bodyPr>
          <a:lstStyle/>
          <a:p>
            <a:pPr lvl="0" algn="just"/>
            <a:r>
              <a:rPr lang="en-US" dirty="0" smtClean="0"/>
              <a:t>Chopping </a:t>
            </a:r>
            <a:r>
              <a:rPr lang="en-US" dirty="0"/>
              <a:t>is undertaken in chopper, which are of two types – Rotary Bowl Chopper and Stationary Chopper</a:t>
            </a:r>
            <a:endParaRPr lang="en-IN" dirty="0"/>
          </a:p>
          <a:p>
            <a:pPr lvl="0" algn="just"/>
            <a:r>
              <a:rPr lang="en-US" dirty="0"/>
              <a:t> A rotary bowl chopper consists of three or more curved knives rotating at high speed in vertical plane close to the surface of a curved bowl which itself rotates slowly in a horizontal plane</a:t>
            </a:r>
            <a:r>
              <a:rPr lang="en-US" dirty="0" smtClean="0"/>
              <a:t>.</a:t>
            </a:r>
            <a:r>
              <a:rPr lang="en-US" dirty="0"/>
              <a:t> In addition to the vigorous cutting action of the knives, the massaging effect of the side of the knives on the mass of chopped meat may be important.</a:t>
            </a:r>
            <a:endParaRPr lang="en-IN" dirty="0"/>
          </a:p>
          <a:p>
            <a:pPr lvl="0" algn="just"/>
            <a:r>
              <a:rPr lang="en-US" dirty="0"/>
              <a:t>Satisfactory chopping temperatures range from -1 ° C to + 22 ° C.</a:t>
            </a:r>
            <a:endParaRPr lang="en-IN" dirty="0"/>
          </a:p>
          <a:p>
            <a:pPr lvl="0" algn="just"/>
            <a:r>
              <a:rPr lang="en-US" dirty="0"/>
              <a:t>Colder temperatures lead to damage to knives; while warmer temperatures lead to over chopping of fatty tissue and release of free fat.</a:t>
            </a:r>
            <a:endParaRPr lang="en-IN" dirty="0"/>
          </a:p>
          <a:p>
            <a:pPr lvl="0" algn="just"/>
            <a:r>
              <a:rPr lang="en-US" dirty="0"/>
              <a:t>Advanced designs possess the property of chopping under vacuum.</a:t>
            </a:r>
            <a:endParaRPr lang="en-IN" dirty="0"/>
          </a:p>
          <a:p>
            <a:pPr lvl="0" algn="just"/>
            <a:r>
              <a:rPr lang="en-US" dirty="0"/>
              <a:t>Chopping is finally undertaken to produce the emulsion to manufacture emulsion based meat products.</a:t>
            </a:r>
            <a:endParaRPr lang="en-IN" dirty="0"/>
          </a:p>
          <a:p>
            <a:pPr lvl="0" algn="just"/>
            <a:endParaRPr lang="en-IN" dirty="0"/>
          </a:p>
          <a:p>
            <a:pPr algn="just"/>
            <a:endParaRPr lang="en-IN" dirty="0"/>
          </a:p>
        </p:txBody>
      </p:sp>
    </p:spTree>
    <p:extLst>
      <p:ext uri="{BB962C8B-B14F-4D97-AF65-F5344CB8AC3E}">
        <p14:creationId xmlns:p14="http://schemas.microsoft.com/office/powerpoint/2010/main" val="20577671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8229600" cy="1143000"/>
          </a:xfrm>
        </p:spPr>
        <p:txBody>
          <a:bodyPr>
            <a:normAutofit fontScale="90000"/>
          </a:bodyPr>
          <a:lstStyle/>
          <a:p>
            <a:r>
              <a:rPr lang="en-US" b="1" dirty="0" smtClean="0"/>
              <a:t/>
            </a:r>
            <a:br>
              <a:rPr lang="en-US" b="1" dirty="0" smtClean="0"/>
            </a:br>
            <a:r>
              <a:rPr lang="en-US" b="1" dirty="0" smtClean="0"/>
              <a:t>Flaking</a:t>
            </a:r>
            <a:r>
              <a:rPr lang="en-IN" dirty="0"/>
              <a:t/>
            </a:r>
            <a:br>
              <a:rPr lang="en-IN" dirty="0"/>
            </a:br>
            <a:endParaRPr lang="en-IN" dirty="0"/>
          </a:p>
        </p:txBody>
      </p:sp>
      <p:sp>
        <p:nvSpPr>
          <p:cNvPr id="3" name="Content Placeholder 2"/>
          <p:cNvSpPr>
            <a:spLocks noGrp="1"/>
          </p:cNvSpPr>
          <p:nvPr>
            <p:ph idx="1"/>
          </p:nvPr>
        </p:nvSpPr>
        <p:spPr>
          <a:xfrm>
            <a:off x="1981200" y="1143001"/>
            <a:ext cx="8229600" cy="4525963"/>
          </a:xfrm>
        </p:spPr>
        <p:txBody>
          <a:bodyPr>
            <a:normAutofit fontScale="85000" lnSpcReduction="10000"/>
          </a:bodyPr>
          <a:lstStyle/>
          <a:p>
            <a:pPr lvl="0" algn="just"/>
            <a:r>
              <a:rPr lang="en-US" dirty="0" smtClean="0"/>
              <a:t>Flaking </a:t>
            </a:r>
            <a:r>
              <a:rPr lang="en-US" dirty="0"/>
              <a:t>is undertaken either in an impeller flaker or a block flaker, and flaking is carried out cut slivers of meat of constant thickness and parallel sides.</a:t>
            </a:r>
            <a:endParaRPr lang="en-IN" dirty="0"/>
          </a:p>
          <a:p>
            <a:pPr lvl="0" algn="just"/>
            <a:r>
              <a:rPr lang="en-US" dirty="0"/>
              <a:t>An impeller flaker consists of an impeller which propels the motion of the meat fed into the machine, to the sharp edges of knives arranged in a static ring.</a:t>
            </a:r>
            <a:endParaRPr lang="en-IN" dirty="0"/>
          </a:p>
          <a:p>
            <a:pPr lvl="0" algn="just"/>
            <a:r>
              <a:rPr lang="en-US" dirty="0"/>
              <a:t>The thickness of the slivers can be adjusted by adjusting the ring of knives.</a:t>
            </a:r>
            <a:endParaRPr lang="en-IN" dirty="0"/>
          </a:p>
          <a:p>
            <a:pPr lvl="0" algn="just"/>
            <a:r>
              <a:rPr lang="en-US" dirty="0"/>
              <a:t>Connective tissue is also cut clean.</a:t>
            </a:r>
            <a:endParaRPr lang="en-IN" dirty="0"/>
          </a:p>
          <a:p>
            <a:pPr lvl="0" algn="just"/>
            <a:r>
              <a:rPr lang="en-US" dirty="0"/>
              <a:t>A block flaker is used to cut slivers of meat from frozen blocks.</a:t>
            </a:r>
            <a:endParaRPr lang="en-IN" dirty="0"/>
          </a:p>
          <a:p>
            <a:pPr lvl="0" algn="just"/>
            <a:r>
              <a:rPr lang="en-US" dirty="0"/>
              <a:t>The flakes produced are coarse than that of an impeller flaker.</a:t>
            </a:r>
            <a:endParaRPr lang="en-IN" dirty="0"/>
          </a:p>
          <a:p>
            <a:pPr lvl="0" algn="just"/>
            <a:r>
              <a:rPr lang="en-US" dirty="0"/>
              <a:t>A guillotine cuts flakes from the end of a frozen block.</a:t>
            </a:r>
            <a:endParaRPr lang="en-IN" dirty="0"/>
          </a:p>
          <a:p>
            <a:pPr algn="just"/>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876800"/>
            <a:ext cx="7620000" cy="1905000"/>
          </a:xfrm>
          <a:prstGeom prst="rect">
            <a:avLst/>
          </a:prstGeom>
        </p:spPr>
      </p:pic>
    </p:spTree>
    <p:extLst>
      <p:ext uri="{BB962C8B-B14F-4D97-AF65-F5344CB8AC3E}">
        <p14:creationId xmlns:p14="http://schemas.microsoft.com/office/powerpoint/2010/main" val="203608278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eaLnBrk="1" hangingPunct="1"/>
            <a:endParaRPr lang="vi-VN" altLang="en-US" smtClean="0">
              <a:latin typeface="Calibri" panose="020F0502020204030204" pitchFamily="34" charset="0"/>
            </a:endParaRPr>
          </a:p>
        </p:txBody>
      </p:sp>
      <p:sp>
        <p:nvSpPr>
          <p:cNvPr id="124931" name="Content Placeholder 2"/>
          <p:cNvSpPr>
            <a:spLocks noGrp="1"/>
          </p:cNvSpPr>
          <p:nvPr>
            <p:ph idx="1"/>
          </p:nvPr>
        </p:nvSpPr>
        <p:spPr/>
        <p:txBody>
          <a:bodyPr/>
          <a:lstStyle/>
          <a:p>
            <a:pPr eaLnBrk="1" hangingPunct="1"/>
            <a:endParaRPr lang="vi-VN" altLang="en-US" smtClean="0">
              <a:latin typeface="Calibri" panose="020F0502020204030204" pitchFamily="34" charset="0"/>
            </a:endParaRPr>
          </a:p>
        </p:txBody>
      </p:sp>
      <p:pic>
        <p:nvPicPr>
          <p:cNvPr id="124932" name="Picture 9" descr="Description: 注射机针工作原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447801"/>
            <a:ext cx="73152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itle 1"/>
          <p:cNvSpPr txBox="1">
            <a:spLocks/>
          </p:cNvSpPr>
          <p:nvPr/>
        </p:nvSpPr>
        <p:spPr bwMode="auto">
          <a:xfrm>
            <a:off x="2133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lgn="ctr">
              <a:spcBef>
                <a:spcPct val="0"/>
              </a:spcBef>
              <a:buNone/>
            </a:pPr>
            <a:r>
              <a:rPr lang="vi-VN" sz="3200" dirty="0"/>
              <a:t>Brine injector</a:t>
            </a:r>
            <a:endParaRPr lang="en-US" altLang="en-US" sz="3200" dirty="0"/>
          </a:p>
        </p:txBody>
      </p:sp>
    </p:spTree>
    <p:extLst>
      <p:ext uri="{BB962C8B-B14F-4D97-AF65-F5344CB8AC3E}">
        <p14:creationId xmlns:p14="http://schemas.microsoft.com/office/powerpoint/2010/main" val="232738152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endParaRPr lang="vi-VN" altLang="en-US" smtClean="0">
              <a:latin typeface="Calibri" panose="020F0502020204030204" pitchFamily="34" charset="0"/>
            </a:endParaRPr>
          </a:p>
        </p:txBody>
      </p:sp>
      <p:sp>
        <p:nvSpPr>
          <p:cNvPr id="126979" name="Content Placeholder 2"/>
          <p:cNvSpPr>
            <a:spLocks noGrp="1"/>
          </p:cNvSpPr>
          <p:nvPr>
            <p:ph idx="1"/>
          </p:nvPr>
        </p:nvSpPr>
        <p:spPr/>
        <p:txBody>
          <a:bodyPr/>
          <a:lstStyle/>
          <a:p>
            <a:pPr eaLnBrk="1" hangingPunct="1"/>
            <a:endParaRPr lang="vi-VN" altLang="en-US" smtClean="0">
              <a:latin typeface="Calibri" panose="020F0502020204030204" pitchFamily="34" charset="0"/>
            </a:endParaRPr>
          </a:p>
        </p:txBody>
      </p:sp>
      <p:pic>
        <p:nvPicPr>
          <p:cNvPr id="126980" name="Picture 10" descr="Description: 注射鱼-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71601"/>
            <a:ext cx="77724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itle 1"/>
          <p:cNvSpPr txBox="1">
            <a:spLocks/>
          </p:cNvSpPr>
          <p:nvPr/>
        </p:nvSpPr>
        <p:spPr bwMode="auto">
          <a:xfrm>
            <a:off x="21336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lgn="ctr">
              <a:spcBef>
                <a:spcPct val="0"/>
              </a:spcBef>
              <a:buNone/>
            </a:pPr>
            <a:r>
              <a:rPr lang="vi-VN" sz="3200" dirty="0"/>
              <a:t>Brine injector</a:t>
            </a:r>
            <a:endParaRPr lang="en-US" altLang="en-US" sz="3200" dirty="0"/>
          </a:p>
        </p:txBody>
      </p:sp>
    </p:spTree>
    <p:extLst>
      <p:ext uri="{BB962C8B-B14F-4D97-AF65-F5344CB8AC3E}">
        <p14:creationId xmlns:p14="http://schemas.microsoft.com/office/powerpoint/2010/main" val="5943660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MODERN PROCESSING TECHNOLOGIES IN CURING OF MEAT</a:t>
            </a:r>
            <a:endParaRPr lang="en-IN" dirty="0"/>
          </a:p>
        </p:txBody>
      </p:sp>
      <p:sp>
        <p:nvSpPr>
          <p:cNvPr id="3" name="Content Placeholder 2"/>
          <p:cNvSpPr>
            <a:spLocks noGrp="1"/>
          </p:cNvSpPr>
          <p:nvPr>
            <p:ph sz="half" idx="1"/>
          </p:nvPr>
        </p:nvSpPr>
        <p:spPr/>
        <p:txBody>
          <a:bodyPr>
            <a:normAutofit fontScale="85000" lnSpcReduction="20000"/>
          </a:bodyPr>
          <a:lstStyle/>
          <a:p>
            <a:pPr marL="0" indent="0" algn="just">
              <a:buNone/>
            </a:pPr>
            <a:r>
              <a:rPr lang="en-US" b="1" dirty="0"/>
              <a:t>Massaging</a:t>
            </a:r>
            <a:endParaRPr lang="en-IN" dirty="0"/>
          </a:p>
          <a:p>
            <a:pPr lvl="0" algn="just"/>
            <a:r>
              <a:rPr lang="en-US" dirty="0"/>
              <a:t>Massaging involves frictional energy resulting from meat pieces rubbing together.</a:t>
            </a:r>
            <a:endParaRPr lang="en-IN" dirty="0"/>
          </a:p>
          <a:p>
            <a:pPr lvl="0" algn="just"/>
            <a:r>
              <a:rPr lang="en-US" dirty="0"/>
              <a:t>Meat massagers are vats that contain a mechanism for the slow stirring of meat pieces.</a:t>
            </a:r>
            <a:endParaRPr lang="en-IN" dirty="0"/>
          </a:p>
          <a:p>
            <a:pPr lvl="0" algn="just"/>
            <a:r>
              <a:rPr lang="en-US" dirty="0"/>
              <a:t>The stirring arms or paddles are made to set at various configurations.</a:t>
            </a:r>
            <a:endParaRPr lang="en-IN" dirty="0"/>
          </a:p>
          <a:p>
            <a:pPr lvl="0" algn="just"/>
            <a:r>
              <a:rPr lang="en-US" dirty="0"/>
              <a:t>This process is a gentler form of mechanical energy output and is very suitable for the production of whole muscled cured products.</a:t>
            </a:r>
            <a:endParaRPr lang="en-IN" dirty="0"/>
          </a:p>
          <a:p>
            <a:pPr algn="just"/>
            <a:endParaRPr lang="en-IN" dirty="0"/>
          </a:p>
        </p:txBody>
      </p:sp>
      <p:pic>
        <p:nvPicPr>
          <p:cNvPr id="5" name="Content Placeholder 4" descr="Screen Clippi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600201"/>
            <a:ext cx="4038600" cy="4525963"/>
          </a:xfrm>
        </p:spPr>
      </p:pic>
    </p:spTree>
    <p:extLst>
      <p:ext uri="{BB962C8B-B14F-4D97-AF65-F5344CB8AC3E}">
        <p14:creationId xmlns:p14="http://schemas.microsoft.com/office/powerpoint/2010/main" val="131039505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Tumbling</a:t>
            </a:r>
            <a:r>
              <a:rPr lang="en-IN" dirty="0"/>
              <a:t/>
            </a:r>
            <a:br>
              <a:rPr lang="en-IN" dirty="0"/>
            </a:br>
            <a:endParaRPr lang="en-IN" dirty="0"/>
          </a:p>
        </p:txBody>
      </p:sp>
      <p:sp>
        <p:nvSpPr>
          <p:cNvPr id="3" name="Content Placeholder 2"/>
          <p:cNvSpPr>
            <a:spLocks noGrp="1"/>
          </p:cNvSpPr>
          <p:nvPr>
            <p:ph sz="half" idx="1"/>
          </p:nvPr>
        </p:nvSpPr>
        <p:spPr/>
        <p:txBody>
          <a:bodyPr>
            <a:normAutofit lnSpcReduction="10000"/>
          </a:bodyPr>
          <a:lstStyle/>
          <a:p>
            <a:pPr lvl="0" algn="just"/>
            <a:r>
              <a:rPr lang="en-US" dirty="0" smtClean="0"/>
              <a:t>Tumbling </a:t>
            </a:r>
            <a:r>
              <a:rPr lang="en-US" dirty="0"/>
              <a:t>is a more severe type of physical treatment</a:t>
            </a:r>
            <a:endParaRPr lang="en-IN" dirty="0"/>
          </a:p>
          <a:p>
            <a:pPr lvl="0" algn="just"/>
            <a:r>
              <a:rPr lang="en-US" dirty="0"/>
              <a:t>Tumbling involves the use of impact energy resulting from meat pieces falling and striking baffles or paddles contained in a rotating drum.</a:t>
            </a:r>
            <a:endParaRPr lang="en-IN" dirty="0"/>
          </a:p>
          <a:p>
            <a:pPr lvl="0" algn="just"/>
            <a:r>
              <a:rPr lang="en-US" dirty="0"/>
              <a:t>Tumbling aids the extraction of proteins as in massaging, and thus enhances tenderness and juiciness.</a:t>
            </a:r>
            <a:endParaRPr lang="en-IN" dirty="0"/>
          </a:p>
          <a:p>
            <a:pPr algn="just"/>
            <a:endParaRPr lang="en-IN" dirty="0"/>
          </a:p>
        </p:txBody>
      </p:sp>
      <p:pic>
        <p:nvPicPr>
          <p:cNvPr id="5" name="Content Placeholder 4" descr="Screen Clippi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00801" y="1600201"/>
            <a:ext cx="3733799" cy="4525963"/>
          </a:xfrm>
        </p:spPr>
      </p:pic>
    </p:spTree>
    <p:extLst>
      <p:ext uri="{BB962C8B-B14F-4D97-AF65-F5344CB8AC3E}">
        <p14:creationId xmlns:p14="http://schemas.microsoft.com/office/powerpoint/2010/main" val="19324017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Content Placeholder 2"/>
          <p:cNvSpPr>
            <a:spLocks noGrp="1"/>
          </p:cNvSpPr>
          <p:nvPr>
            <p:ph idx="1"/>
          </p:nvPr>
        </p:nvSpPr>
        <p:spPr/>
        <p:txBody>
          <a:bodyPr/>
          <a:lstStyle/>
          <a:p>
            <a:pPr eaLnBrk="1" hangingPunct="1"/>
            <a:endParaRPr lang="vi-VN" altLang="en-US" smtClean="0">
              <a:latin typeface="Calibri" panose="020F0502020204030204" pitchFamily="34" charset="0"/>
            </a:endParaRPr>
          </a:p>
        </p:txBody>
      </p:sp>
      <p:pic>
        <p:nvPicPr>
          <p:cNvPr id="134148" name="Picture 11" descr="Description: 滚揉机stor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63638"/>
            <a:ext cx="8726488"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115728" y="1754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r>
              <a:rPr lang="en-US" altLang="en-US" sz="3200" b="1" dirty="0" smtClean="0">
                <a:solidFill>
                  <a:srgbClr val="000000"/>
                </a:solidFill>
              </a:rPr>
              <a:t>TUMBLER or MASSAGE</a:t>
            </a:r>
            <a:r>
              <a:rPr lang="en-US" altLang="en-US" sz="3200" dirty="0" smtClean="0">
                <a:solidFill>
                  <a:srgbClr val="000000"/>
                </a:solidFill>
              </a:rPr>
              <a:t/>
            </a:r>
            <a:br>
              <a:rPr lang="en-US" altLang="en-US" sz="3200" dirty="0" smtClean="0">
                <a:solidFill>
                  <a:srgbClr val="000000"/>
                </a:solidFill>
              </a:rPr>
            </a:br>
            <a:endParaRPr lang="en-US" altLang="en-US" sz="3200" dirty="0">
              <a:solidFill>
                <a:srgbClr val="000000"/>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8878080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59542" y="1325563"/>
            <a:ext cx="8924056" cy="4530292"/>
          </a:xfrm>
          <a:prstGeom prst="rect">
            <a:avLst/>
          </a:prstGeom>
        </p:spPr>
      </p:pic>
    </p:spTree>
    <p:extLst>
      <p:ext uri="{BB962C8B-B14F-4D97-AF65-F5344CB8AC3E}">
        <p14:creationId xmlns:p14="http://schemas.microsoft.com/office/powerpoint/2010/main" val="38173467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Mixing</a:t>
            </a:r>
            <a:r>
              <a:rPr lang="en-IN" dirty="0"/>
              <a:t/>
            </a:r>
            <a:br>
              <a:rPr lang="en-IN" dirty="0"/>
            </a:br>
            <a:endParaRPr lang="en-IN" dirty="0"/>
          </a:p>
        </p:txBody>
      </p:sp>
      <p:sp>
        <p:nvSpPr>
          <p:cNvPr id="3" name="Content Placeholder 2"/>
          <p:cNvSpPr>
            <a:spLocks noGrp="1"/>
          </p:cNvSpPr>
          <p:nvPr>
            <p:ph sz="half" idx="1"/>
          </p:nvPr>
        </p:nvSpPr>
        <p:spPr/>
        <p:txBody>
          <a:bodyPr>
            <a:normAutofit fontScale="92500"/>
          </a:bodyPr>
          <a:lstStyle/>
          <a:p>
            <a:pPr lvl="0" algn="just"/>
            <a:r>
              <a:rPr lang="en-US" dirty="0" smtClean="0"/>
              <a:t>Mixing </a:t>
            </a:r>
            <a:r>
              <a:rPr lang="en-US" dirty="0"/>
              <a:t>imparts a rather vigorous mechanical energy to the product</a:t>
            </a:r>
            <a:r>
              <a:rPr lang="en-US" dirty="0" smtClean="0"/>
              <a:t>.</a:t>
            </a:r>
            <a:endParaRPr lang="en-IN" dirty="0"/>
          </a:p>
          <a:p>
            <a:pPr lvl="0" algn="just"/>
            <a:r>
              <a:rPr lang="en-US" dirty="0"/>
              <a:t>Mixers possess some type of paddles or ribbons that rotate around a metal shaft.</a:t>
            </a:r>
            <a:endParaRPr lang="en-IN" dirty="0"/>
          </a:p>
          <a:p>
            <a:pPr lvl="0" algn="just"/>
            <a:r>
              <a:rPr lang="en-US" dirty="0"/>
              <a:t>Short mixing times are usually the rule as they tend to tear up whole muscle products.</a:t>
            </a:r>
            <a:endParaRPr lang="en-IN" dirty="0"/>
          </a:p>
          <a:p>
            <a:pPr lvl="0" algn="just"/>
            <a:r>
              <a:rPr lang="en-US" dirty="0"/>
              <a:t>It is most suitable to manufacture sausage type products</a:t>
            </a:r>
            <a:endParaRPr lang="en-IN" dirty="0"/>
          </a:p>
          <a:p>
            <a:pPr algn="just"/>
            <a:endParaRPr lang="en-IN" dirty="0"/>
          </a:p>
        </p:txBody>
      </p:sp>
      <p:sp>
        <p:nvSpPr>
          <p:cNvPr id="4" name="Content Placeholder 3"/>
          <p:cNvSpPr>
            <a:spLocks noGrp="1"/>
          </p:cNvSpPr>
          <p:nvPr>
            <p:ph sz="half" idx="2"/>
          </p:nvPr>
        </p:nvSpPr>
        <p:spPr/>
        <p:txBody>
          <a:bodyPr>
            <a:normAutofit fontScale="92500"/>
          </a:bodyPr>
          <a:lstStyle/>
          <a:p>
            <a:endParaRPr lang="en-IN"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843"/>
          <a:stretch/>
        </p:blipFill>
        <p:spPr bwMode="auto">
          <a:xfrm>
            <a:off x="6172201" y="1524000"/>
            <a:ext cx="41148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97150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endParaRPr lang="vi-VN" altLang="en-US" smtClean="0">
              <a:latin typeface="Calibri" panose="020F0502020204030204" pitchFamily="34" charset="0"/>
            </a:endParaRPr>
          </a:p>
        </p:txBody>
      </p:sp>
      <p:sp>
        <p:nvSpPr>
          <p:cNvPr id="138243" name="Content Placeholder 2"/>
          <p:cNvSpPr>
            <a:spLocks noGrp="1"/>
          </p:cNvSpPr>
          <p:nvPr>
            <p:ph idx="1"/>
          </p:nvPr>
        </p:nvSpPr>
        <p:spPr/>
        <p:txBody>
          <a:bodyPr/>
          <a:lstStyle/>
          <a:p>
            <a:pPr eaLnBrk="1" hangingPunct="1"/>
            <a:endParaRPr lang="vi-VN" altLang="en-US" smtClean="0">
              <a:latin typeface="Calibri" panose="020F0502020204030204" pitchFamily="34" charset="0"/>
            </a:endParaRPr>
          </a:p>
        </p:txBody>
      </p:sp>
      <p:pic>
        <p:nvPicPr>
          <p:cNvPr id="138244" name="Picture 2"/>
          <p:cNvPicPr>
            <a:picLocks noChangeAspect="1" noChangeArrowheads="1"/>
          </p:cNvPicPr>
          <p:nvPr/>
        </p:nvPicPr>
        <p:blipFill>
          <a:blip r:embed="rId2">
            <a:extLst>
              <a:ext uri="{28A0092B-C50C-407E-A947-70E740481C1C}">
                <a14:useLocalDpi xmlns:a14="http://schemas.microsoft.com/office/drawing/2010/main" val="0"/>
              </a:ext>
            </a:extLst>
          </a:blip>
          <a:srcRect l="24158" t="9375" r="29723" b="18491"/>
          <a:stretch>
            <a:fillRect/>
          </a:stretch>
        </p:blipFill>
        <p:spPr bwMode="auto">
          <a:xfrm>
            <a:off x="2286001" y="533401"/>
            <a:ext cx="6943725"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5" name="Title 1"/>
          <p:cNvSpPr txBox="1">
            <a:spLocks/>
          </p:cNvSpPr>
          <p:nvPr/>
        </p:nvSpPr>
        <p:spPr bwMode="auto">
          <a:xfrm>
            <a:off x="2133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dirty="0" smtClean="0"/>
              <a:t>Mixing</a:t>
            </a:r>
            <a:endParaRPr lang="vi-VN" altLang="en-US" sz="4400" dirty="0">
              <a:latin typeface="Times New Roman" panose="02020603050405020304" pitchFamily="18" charset="0"/>
            </a:endParaRPr>
          </a:p>
        </p:txBody>
      </p:sp>
      <p:sp>
        <p:nvSpPr>
          <p:cNvPr id="6" name="Action Button: Movie 5">
            <a:hlinkClick r:id="rId3" action="ppaction://hlinkfile" highlightClick="1"/>
            <a:extLst>
              <a:ext uri="{FF2B5EF4-FFF2-40B4-BE49-F238E27FC236}">
                <a16:creationId xmlns:a16="http://schemas.microsoft.com/office/drawing/2014/main" id="{CCFF19C6-6FDF-4F3F-8E62-958A032BB6C3}"/>
              </a:ext>
            </a:extLst>
          </p:cNvPr>
          <p:cNvSpPr/>
          <p:nvPr/>
        </p:nvSpPr>
        <p:spPr>
          <a:xfrm>
            <a:off x="8305800" y="5486400"/>
            <a:ext cx="1600200" cy="9144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3030949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Technology for Meat and Seafood Products</a:t>
            </a:r>
          </a:p>
        </p:txBody>
      </p:sp>
      <p:sp>
        <p:nvSpPr>
          <p:cNvPr id="3" name="Content Placeholder 2"/>
          <p:cNvSpPr>
            <a:spLocks noGrp="1"/>
          </p:cNvSpPr>
          <p:nvPr>
            <p:ph idx="1"/>
          </p:nvPr>
        </p:nvSpPr>
        <p:spPr/>
        <p:txBody>
          <a:bodyPr/>
          <a:lstStyle/>
          <a:p>
            <a:r>
              <a:rPr lang="en-US" dirty="0" smtClean="0"/>
              <a:t> Meat </a:t>
            </a:r>
            <a:r>
              <a:rPr lang="en-US" dirty="0"/>
              <a:t>roll(</a:t>
            </a:r>
            <a:r>
              <a:rPr lang="en-US" dirty="0" err="1"/>
              <a:t>Giò</a:t>
            </a:r>
            <a:r>
              <a:rPr lang="en-US" dirty="0"/>
              <a:t> </a:t>
            </a:r>
            <a:r>
              <a:rPr lang="en-US" dirty="0" err="1"/>
              <a:t>chả</a:t>
            </a:r>
            <a:r>
              <a:rPr lang="en-US" dirty="0"/>
              <a:t>) </a:t>
            </a:r>
            <a:endParaRPr lang="en-US" dirty="0"/>
          </a:p>
          <a:p>
            <a:r>
              <a:rPr lang="en-US" dirty="0" smtClean="0"/>
              <a:t>Fermented </a:t>
            </a:r>
            <a:r>
              <a:rPr lang="en-US" dirty="0"/>
              <a:t>pork rolls (</a:t>
            </a:r>
            <a:r>
              <a:rPr lang="en-US" dirty="0" err="1"/>
              <a:t>Nem</a:t>
            </a:r>
            <a:r>
              <a:rPr lang="en-US" dirty="0"/>
              <a:t> </a:t>
            </a:r>
            <a:r>
              <a:rPr lang="en-US" dirty="0" err="1"/>
              <a:t>chua</a:t>
            </a:r>
            <a:r>
              <a:rPr lang="en-US" dirty="0"/>
              <a:t>) </a:t>
            </a:r>
            <a:endParaRPr lang="en-US" dirty="0"/>
          </a:p>
          <a:p>
            <a:r>
              <a:rPr lang="en-US" dirty="0" smtClean="0"/>
              <a:t>Chinese </a:t>
            </a:r>
            <a:r>
              <a:rPr lang="en-US" dirty="0"/>
              <a:t>sausage (</a:t>
            </a:r>
            <a:r>
              <a:rPr lang="en-US" dirty="0" err="1"/>
              <a:t>Lạp</a:t>
            </a:r>
            <a:r>
              <a:rPr lang="en-US" dirty="0"/>
              <a:t> </a:t>
            </a:r>
            <a:r>
              <a:rPr lang="en-US" dirty="0" err="1"/>
              <a:t>xưởng</a:t>
            </a:r>
            <a:r>
              <a:rPr lang="en-US" dirty="0"/>
              <a:t>) </a:t>
            </a:r>
            <a:endParaRPr lang="en-US" dirty="0"/>
          </a:p>
          <a:p>
            <a:r>
              <a:rPr lang="en-US" dirty="0" smtClean="0"/>
              <a:t>Sausages </a:t>
            </a:r>
            <a:r>
              <a:rPr lang="en-US" dirty="0"/>
              <a:t>(</a:t>
            </a:r>
            <a:r>
              <a:rPr lang="en-US" dirty="0" err="1"/>
              <a:t>Xúc</a:t>
            </a:r>
            <a:r>
              <a:rPr lang="en-US" dirty="0"/>
              <a:t> </a:t>
            </a:r>
            <a:r>
              <a:rPr lang="en-US" dirty="0" err="1"/>
              <a:t>xích</a:t>
            </a:r>
            <a:r>
              <a:rPr lang="en-US" dirty="0"/>
              <a:t>) </a:t>
            </a:r>
            <a:endParaRPr lang="en-US" dirty="0"/>
          </a:p>
          <a:p>
            <a:r>
              <a:rPr lang="en-US" dirty="0" smtClean="0"/>
              <a:t>Smoked products</a:t>
            </a:r>
          </a:p>
          <a:p>
            <a:r>
              <a:rPr lang="en-US" dirty="0" smtClean="0"/>
              <a:t>Dried </a:t>
            </a:r>
            <a:r>
              <a:rPr lang="en-US" dirty="0"/>
              <a:t>seafood </a:t>
            </a:r>
            <a:endParaRPr lang="en-US" dirty="0"/>
          </a:p>
          <a:p>
            <a:r>
              <a:rPr lang="en-US" dirty="0" smtClean="0"/>
              <a:t> </a:t>
            </a:r>
            <a:r>
              <a:rPr lang="en-US" dirty="0"/>
              <a:t>Canned products</a:t>
            </a:r>
            <a:endParaRPr lang="en-US" dirty="0"/>
          </a:p>
        </p:txBody>
      </p:sp>
    </p:spTree>
    <p:extLst>
      <p:ext uri="{BB962C8B-B14F-4D97-AF65-F5344CB8AC3E}">
        <p14:creationId xmlns:p14="http://schemas.microsoft.com/office/powerpoint/2010/main" val="12527898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General process flow diagram of meat industry.</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692972" y="365124"/>
            <a:ext cx="4969306" cy="6141553"/>
          </a:xfrm>
          <a:prstGeom prst="rect">
            <a:avLst/>
          </a:prstGeom>
        </p:spPr>
      </p:pic>
    </p:spTree>
    <p:extLst>
      <p:ext uri="{BB962C8B-B14F-4D97-AF65-F5344CB8AC3E}">
        <p14:creationId xmlns:p14="http://schemas.microsoft.com/office/powerpoint/2010/main" val="28441811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620277" y="-154004"/>
            <a:ext cx="5073391" cy="6931408"/>
          </a:xfrm>
          <a:prstGeom prst="rect">
            <a:avLst/>
          </a:prstGeom>
        </p:spPr>
      </p:pic>
    </p:spTree>
    <p:extLst>
      <p:ext uri="{BB962C8B-B14F-4D97-AF65-F5344CB8AC3E}">
        <p14:creationId xmlns:p14="http://schemas.microsoft.com/office/powerpoint/2010/main" val="26917682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29315" y="634387"/>
            <a:ext cx="7014039" cy="5352527"/>
          </a:xfrm>
          <a:prstGeom prst="rect">
            <a:avLst/>
          </a:prstGeom>
        </p:spPr>
      </p:pic>
    </p:spTree>
    <p:extLst>
      <p:ext uri="{BB962C8B-B14F-4D97-AF65-F5344CB8AC3E}">
        <p14:creationId xmlns:p14="http://schemas.microsoft.com/office/powerpoint/2010/main" val="17537042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27645" y="527287"/>
            <a:ext cx="9732366" cy="5649676"/>
          </a:xfrm>
          <a:prstGeom prst="rect">
            <a:avLst/>
          </a:prstGeom>
        </p:spPr>
      </p:pic>
    </p:spTree>
    <p:extLst>
      <p:ext uri="{BB962C8B-B14F-4D97-AF65-F5344CB8AC3E}">
        <p14:creationId xmlns:p14="http://schemas.microsoft.com/office/powerpoint/2010/main" val="31484983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AutoShape 2" descr="https://lens.usercontent.google.com/image?vsrid=CLOSueaikdDcjAEQAhgBIiQ2NDc2ZWIyMC04NzcxLTQyOTQtODAxMi0zOWU5MDE0OTkwYmIyfCICc2woYUJ0Ci5sZmUtZHVtbXk6NWI3MjlkZjEtODk1Mi00OGMzLTk4YzktZTVjMjdjZWY1MTVlEkIKQC9ibnMvc2wvYm9yZy9zbC9ibnMvbGVucy1mcm9udGVuZC1hcGkvcHJvZC5sZW5zLWZyb250ZW5kLWFwaS8xOTg4q-WDyaivlQM&amp;gsessionid=uZrY8156-ckFWy7uKYtQTpV3OsGyVOjLJYJilXN0kMCwZbDgRRvIA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838200" y="160338"/>
            <a:ext cx="9637847" cy="6390121"/>
          </a:xfrm>
          <a:prstGeom prst="rect">
            <a:avLst/>
          </a:prstGeom>
        </p:spPr>
      </p:pic>
    </p:spTree>
    <p:extLst>
      <p:ext uri="{BB962C8B-B14F-4D97-AF65-F5344CB8AC3E}">
        <p14:creationId xmlns:p14="http://schemas.microsoft.com/office/powerpoint/2010/main" val="1072240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59542" y="1325562"/>
            <a:ext cx="8431114" cy="4364037"/>
          </a:xfrm>
          <a:prstGeom prst="rect">
            <a:avLst/>
          </a:prstGeom>
        </p:spPr>
      </p:pic>
    </p:spTree>
    <p:extLst>
      <p:ext uri="{BB962C8B-B14F-4D97-AF65-F5344CB8AC3E}">
        <p14:creationId xmlns:p14="http://schemas.microsoft.com/office/powerpoint/2010/main" val="3586129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19424" y="1194578"/>
            <a:ext cx="7821012" cy="5623981"/>
          </a:xfrm>
          <a:prstGeom prst="rect">
            <a:avLst/>
          </a:prstGeom>
        </p:spPr>
      </p:pic>
    </p:spTree>
    <p:extLst>
      <p:ext uri="{BB962C8B-B14F-4D97-AF65-F5344CB8AC3E}">
        <p14:creationId xmlns:p14="http://schemas.microsoft.com/office/powerpoint/2010/main" val="187203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119922" y="1116391"/>
            <a:ext cx="9082840" cy="4296117"/>
          </a:xfrm>
          <a:prstGeom prst="rect">
            <a:avLst/>
          </a:prstGeom>
        </p:spPr>
      </p:pic>
    </p:spTree>
    <p:extLst>
      <p:ext uri="{BB962C8B-B14F-4D97-AF65-F5344CB8AC3E}">
        <p14:creationId xmlns:p14="http://schemas.microsoft.com/office/powerpoint/2010/main" val="1648762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5514109"/>
            <a:ext cx="10515600" cy="662854"/>
          </a:xfrm>
        </p:spPr>
        <p:txBody>
          <a:bodyPr/>
          <a:lstStyle/>
          <a:p>
            <a:endParaRPr lang="en-US" dirty="0"/>
          </a:p>
        </p:txBody>
      </p:sp>
      <p:sp>
        <p:nvSpPr>
          <p:cNvPr id="4" name="Rectangle 3"/>
          <p:cNvSpPr/>
          <p:nvPr/>
        </p:nvSpPr>
        <p:spPr>
          <a:xfrm>
            <a:off x="1036783" y="2200761"/>
            <a:ext cx="9843654" cy="2123658"/>
          </a:xfrm>
          <a:prstGeom prst="rect">
            <a:avLst/>
          </a:prstGeom>
        </p:spPr>
        <p:txBody>
          <a:bodyPr wrap="square">
            <a:spAutoFit/>
          </a:bodyPr>
          <a:lstStyle/>
          <a:p>
            <a:pPr algn="ctr"/>
            <a:r>
              <a:rPr lang="en-US" sz="4400" b="1" dirty="0">
                <a:solidFill>
                  <a:srgbClr val="FF0000"/>
                </a:solidFill>
              </a:rPr>
              <a:t>CHAPTER </a:t>
            </a:r>
            <a:r>
              <a:rPr lang="en-US" sz="4400" b="1" dirty="0" smtClean="0">
                <a:solidFill>
                  <a:srgbClr val="FF0000"/>
                </a:solidFill>
              </a:rPr>
              <a:t>1</a:t>
            </a:r>
          </a:p>
          <a:p>
            <a:pPr algn="ctr"/>
            <a:r>
              <a:rPr lang="en-US" sz="4400" b="1" dirty="0" smtClean="0">
                <a:solidFill>
                  <a:srgbClr val="FF0000"/>
                </a:solidFill>
              </a:rPr>
              <a:t> </a:t>
            </a:r>
            <a:r>
              <a:rPr lang="en-US" sz="4400" b="1" dirty="0">
                <a:solidFill>
                  <a:srgbClr val="FF0000"/>
                </a:solidFill>
              </a:rPr>
              <a:t>INTRODUCTION TO MEAT AND SEAFOOD RAW MATERIALS </a:t>
            </a:r>
            <a:endParaRPr lang="en-US" sz="4400" dirty="0">
              <a:solidFill>
                <a:srgbClr val="FF0000"/>
              </a:solidFill>
            </a:endParaRPr>
          </a:p>
        </p:txBody>
      </p:sp>
      <p:pic>
        <p:nvPicPr>
          <p:cNvPr id="5" name="Picture 4"/>
          <p:cNvPicPr>
            <a:picLocks noChangeAspect="1"/>
          </p:cNvPicPr>
          <p:nvPr/>
        </p:nvPicPr>
        <p:blipFill>
          <a:blip r:embed="rId2"/>
          <a:stretch>
            <a:fillRect/>
          </a:stretch>
        </p:blipFill>
        <p:spPr>
          <a:xfrm>
            <a:off x="0" y="0"/>
            <a:ext cx="6813099" cy="1096909"/>
          </a:xfrm>
          <a:prstGeom prst="rect">
            <a:avLst/>
          </a:prstGeom>
        </p:spPr>
      </p:pic>
      <p:sp>
        <p:nvSpPr>
          <p:cNvPr id="6" name="Rectangle 5"/>
          <p:cNvSpPr/>
          <p:nvPr/>
        </p:nvSpPr>
        <p:spPr>
          <a:xfrm>
            <a:off x="358549" y="1098277"/>
            <a:ext cx="11479490" cy="369332"/>
          </a:xfrm>
          <a:prstGeom prst="rect">
            <a:avLst/>
          </a:prstGeom>
        </p:spPr>
        <p:txBody>
          <a:bodyPr wrap="square">
            <a:spAutoFit/>
          </a:bodyPr>
          <a:lstStyle/>
          <a:p>
            <a:r>
              <a:rPr lang="en-US" b="1" dirty="0">
                <a:latin typeface="Times New Roman" panose="02020603050405020304" pitchFamily="18" charset="0"/>
                <a:ea typeface="Aptos"/>
              </a:rPr>
              <a:t>FACULTY OF CHEMICAL AND ENVIRONMENTAL ENGINEERING TECHNOLOGY</a:t>
            </a:r>
            <a:endParaRPr lang="en-US" dirty="0"/>
          </a:p>
        </p:txBody>
      </p:sp>
      <p:sp>
        <p:nvSpPr>
          <p:cNvPr id="7" name="Rectangle 3">
            <a:extLst>
              <a:ext uri="{FF2B5EF4-FFF2-40B4-BE49-F238E27FC236}">
                <a16:creationId xmlns:a16="http://schemas.microsoft.com/office/drawing/2014/main" id="{D6647F3F-5157-CBF2-1265-6AA8BFAFF034}"/>
              </a:ext>
            </a:extLst>
          </p:cNvPr>
          <p:cNvSpPr txBox="1">
            <a:spLocks noChangeArrowheads="1"/>
          </p:cNvSpPr>
          <p:nvPr/>
        </p:nvSpPr>
        <p:spPr>
          <a:xfrm>
            <a:off x="5638800" y="5562600"/>
            <a:ext cx="44958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b="1" i="1" dirty="0" err="1" smtClean="0">
                <a:solidFill>
                  <a:srgbClr val="CC00FF"/>
                </a:solidFill>
              </a:rPr>
              <a:t>Thi</a:t>
            </a:r>
            <a:r>
              <a:rPr lang="en-US" altLang="en-US" b="1" i="1" dirty="0" smtClean="0">
                <a:solidFill>
                  <a:srgbClr val="CC00FF"/>
                </a:solidFill>
              </a:rPr>
              <a:t> Ngoc Thu Tran</a:t>
            </a:r>
            <a:endParaRPr lang="en-US" altLang="en-US" b="1" i="1" dirty="0">
              <a:solidFill>
                <a:srgbClr val="CC00FF"/>
              </a:solidFill>
            </a:endParaRPr>
          </a:p>
        </p:txBody>
      </p:sp>
    </p:spTree>
    <p:extLst>
      <p:ext uri="{BB962C8B-B14F-4D97-AF65-F5344CB8AC3E}">
        <p14:creationId xmlns:p14="http://schemas.microsoft.com/office/powerpoint/2010/main" val="153013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g.diendandautu.vn/thumb/630x0/upload/thanhha/my-tan-6%20(1).JPG"/>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346801" y="1599939"/>
            <a:ext cx="7887090" cy="52580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70001" y="1599938"/>
            <a:ext cx="10922000" cy="3943323"/>
          </a:xfrm>
        </p:spPr>
        <p:txBody>
          <a:bodyPr/>
          <a:lstStyle/>
          <a:p>
            <a:pPr marL="0" indent="0">
              <a:buNone/>
            </a:pPr>
            <a:r>
              <a:rPr lang="en-US" b="1" dirty="0">
                <a:solidFill>
                  <a:srgbClr val="FFC000"/>
                </a:solidFill>
              </a:rPr>
              <a:t>CHAPTER 1: INTRODUCTION TO MEAT AND SEAFOOD RAW MATERIALS </a:t>
            </a:r>
            <a:br>
              <a:rPr lang="en-US" b="1" dirty="0">
                <a:solidFill>
                  <a:srgbClr val="FFC000"/>
                </a:solidFill>
              </a:rPr>
            </a:br>
            <a:r>
              <a:rPr lang="en-US" b="1" dirty="0">
                <a:solidFill>
                  <a:srgbClr val="FFC000"/>
                </a:solidFill>
              </a:rPr>
              <a:t>1.1. Introduction to livestock and poultry meat raw materials </a:t>
            </a:r>
            <a:br>
              <a:rPr lang="en-US" b="1" dirty="0">
                <a:solidFill>
                  <a:srgbClr val="FFC000"/>
                </a:solidFill>
              </a:rPr>
            </a:br>
            <a:r>
              <a:rPr lang="en-US" b="1" dirty="0">
                <a:solidFill>
                  <a:srgbClr val="FFC000"/>
                </a:solidFill>
              </a:rPr>
              <a:t>  1.1.1. Structure </a:t>
            </a:r>
            <a:br>
              <a:rPr lang="en-US" b="1" dirty="0">
                <a:solidFill>
                  <a:srgbClr val="FFC000"/>
                </a:solidFill>
              </a:rPr>
            </a:br>
            <a:r>
              <a:rPr lang="en-US" b="1" dirty="0">
                <a:solidFill>
                  <a:srgbClr val="FFC000"/>
                </a:solidFill>
              </a:rPr>
              <a:t>  1.1.2. Chemical composition of livestock and poultry meat </a:t>
            </a:r>
            <a:br>
              <a:rPr lang="en-US" b="1" dirty="0">
                <a:solidFill>
                  <a:srgbClr val="FFC000"/>
                </a:solidFill>
              </a:rPr>
            </a:br>
            <a:r>
              <a:rPr lang="en-US" b="1" dirty="0">
                <a:solidFill>
                  <a:srgbClr val="FFC000"/>
                </a:solidFill>
              </a:rPr>
              <a:t>1.2. Introduction to seafood raw materials </a:t>
            </a:r>
            <a:br>
              <a:rPr lang="en-US" b="1" dirty="0">
                <a:solidFill>
                  <a:srgbClr val="FFC000"/>
                </a:solidFill>
              </a:rPr>
            </a:br>
            <a:r>
              <a:rPr lang="en-US" b="1" dirty="0">
                <a:solidFill>
                  <a:srgbClr val="FFC000"/>
                </a:solidFill>
              </a:rPr>
              <a:t>  1.2.1. Fish </a:t>
            </a:r>
            <a:br>
              <a:rPr lang="en-US" b="1" dirty="0">
                <a:solidFill>
                  <a:srgbClr val="FFC000"/>
                </a:solidFill>
              </a:rPr>
            </a:br>
            <a:r>
              <a:rPr lang="en-US" b="1" dirty="0">
                <a:solidFill>
                  <a:srgbClr val="FFC000"/>
                </a:solidFill>
              </a:rPr>
              <a:t>  1.2.2. Shrimp </a:t>
            </a:r>
            <a:br>
              <a:rPr lang="en-US" b="1" dirty="0">
                <a:solidFill>
                  <a:srgbClr val="FFC000"/>
                </a:solidFill>
              </a:rPr>
            </a:br>
            <a:r>
              <a:rPr lang="en-US" b="1" dirty="0">
                <a:solidFill>
                  <a:srgbClr val="FFC000"/>
                </a:solidFill>
              </a:rPr>
              <a:t>  1.2.3. Squid</a:t>
            </a:r>
            <a:endParaRPr lang="en-US" b="1" dirty="0">
              <a:solidFill>
                <a:srgbClr val="FFC000"/>
              </a:solidFill>
            </a:endParaRPr>
          </a:p>
        </p:txBody>
      </p:sp>
    </p:spTree>
    <p:extLst>
      <p:ext uri="{BB962C8B-B14F-4D97-AF65-F5344CB8AC3E}">
        <p14:creationId xmlns:p14="http://schemas.microsoft.com/office/powerpoint/2010/main" val="2392274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 y="1066078"/>
            <a:ext cx="11550765" cy="1470025"/>
          </a:xfrm>
        </p:spPr>
        <p:txBody>
          <a:bodyPr>
            <a:normAutofit/>
          </a:bodyPr>
          <a:lstStyle/>
          <a:p>
            <a:r>
              <a:rPr dirty="0"/>
              <a:t>The History of Meat Processing</a:t>
            </a:r>
          </a:p>
        </p:txBody>
      </p:sp>
      <p:pic>
        <p:nvPicPr>
          <p:cNvPr id="3" name="Picture 2"/>
          <p:cNvPicPr>
            <a:picLocks noChangeAspect="1"/>
          </p:cNvPicPr>
          <p:nvPr/>
        </p:nvPicPr>
        <p:blipFill>
          <a:blip r:embed="rId3"/>
          <a:stretch>
            <a:fillRect/>
          </a:stretch>
        </p:blipFill>
        <p:spPr>
          <a:xfrm>
            <a:off x="3354340" y="2625874"/>
            <a:ext cx="5614169" cy="3566933"/>
          </a:xfrm>
          <a:prstGeom prst="rect">
            <a:avLst/>
          </a:prstGeom>
        </p:spPr>
      </p:pic>
    </p:spTree>
    <p:extLst>
      <p:ext uri="{BB962C8B-B14F-4D97-AF65-F5344CB8AC3E}">
        <p14:creationId xmlns:p14="http://schemas.microsoft.com/office/powerpoint/2010/main" val="325226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858" y="0"/>
            <a:ext cx="10515600" cy="1325563"/>
          </a:xfrm>
        </p:spPr>
        <p:txBody>
          <a:bodyPr/>
          <a:lstStyle/>
          <a:p>
            <a:pPr algn="ctr"/>
            <a:r>
              <a:rPr lang="en-US" b="1" dirty="0">
                <a:latin typeface="Arial" panose="020B0604020202020204" pitchFamily="34" charset="0"/>
                <a:cs typeface="Arial" panose="020B0604020202020204" pitchFamily="34" charset="0"/>
              </a:rPr>
              <a:t>Course Introduction</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26204" y="1666204"/>
            <a:ext cx="7656893" cy="5191796"/>
          </a:xfrm>
          <a:prstGeom prst="rect">
            <a:avLst/>
          </a:prstGeom>
        </p:spPr>
      </p:pic>
    </p:spTree>
    <p:extLst>
      <p:ext uri="{BB962C8B-B14F-4D97-AF65-F5344CB8AC3E}">
        <p14:creationId xmlns:p14="http://schemas.microsoft.com/office/powerpoint/2010/main" val="215804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r>
              <a:rPr b="1" dirty="0">
                <a:solidFill>
                  <a:srgbClr val="FF0000"/>
                </a:solidFill>
              </a:rPr>
              <a:t>Ancient Times (Prehistory – 3000 BCE)</a:t>
            </a:r>
          </a:p>
        </p:txBody>
      </p:sp>
      <p:sp>
        <p:nvSpPr>
          <p:cNvPr id="3" name="Content Placeholder 2"/>
          <p:cNvSpPr>
            <a:spLocks noGrp="1"/>
          </p:cNvSpPr>
          <p:nvPr>
            <p:ph idx="1"/>
          </p:nvPr>
        </p:nvSpPr>
        <p:spPr>
          <a:xfrm>
            <a:off x="1981200" y="1600201"/>
            <a:ext cx="8477250" cy="4525963"/>
          </a:xfrm>
        </p:spPr>
        <p:txBody>
          <a:bodyPr/>
          <a:lstStyle/>
          <a:p>
            <a:r>
              <a:rPr dirty="0"/>
              <a:t>Early Preservation: Drying, smoking, freezing.</a:t>
            </a:r>
          </a:p>
          <a:p>
            <a:r>
              <a:rPr dirty="0"/>
              <a:t>Salting: Egyptians and Mesopotamians used salt to cure meat.</a:t>
            </a:r>
          </a:p>
          <a:p>
            <a:r>
              <a:rPr dirty="0"/>
              <a:t>Fermentation: Early fermented sausages in the Middle East and Asia.</a:t>
            </a:r>
          </a:p>
        </p:txBody>
      </p:sp>
    </p:spTree>
    <p:extLst>
      <p:ext uri="{BB962C8B-B14F-4D97-AF65-F5344CB8AC3E}">
        <p14:creationId xmlns:p14="http://schemas.microsoft.com/office/powerpoint/2010/main" val="245419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9DA6CB-4292-3A86-4DC4-AC457C45C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312" y="952836"/>
            <a:ext cx="3439676" cy="1935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C7B814-44A8-A145-F169-FD2FA9365C34}"/>
              </a:ext>
            </a:extLst>
          </p:cNvPr>
          <p:cNvSpPr txBox="1"/>
          <p:nvPr/>
        </p:nvSpPr>
        <p:spPr>
          <a:xfrm>
            <a:off x="2562225" y="3059691"/>
            <a:ext cx="7067550" cy="923330"/>
          </a:xfrm>
          <a:prstGeom prst="rect">
            <a:avLst/>
          </a:prstGeom>
          <a:noFill/>
        </p:spPr>
        <p:txBody>
          <a:bodyPr wrap="square">
            <a:spAutoFit/>
          </a:bodyPr>
          <a:lstStyle/>
          <a:p>
            <a:r>
              <a:rPr lang="en-US" b="1" dirty="0">
                <a:solidFill>
                  <a:srgbClr val="222222"/>
                </a:solidFill>
                <a:latin typeface="Radio Canada"/>
              </a:rPr>
              <a:t>Human ancestors used stone-tipped weapons for hunting animals 500,000 years ago — 200,000 years earlier than previously thought.</a:t>
            </a:r>
            <a:endParaRPr lang="en-US" b="1" dirty="0"/>
          </a:p>
        </p:txBody>
      </p:sp>
      <p:sp>
        <p:nvSpPr>
          <p:cNvPr id="7" name="TextBox 6">
            <a:extLst>
              <a:ext uri="{FF2B5EF4-FFF2-40B4-BE49-F238E27FC236}">
                <a16:creationId xmlns:a16="http://schemas.microsoft.com/office/drawing/2014/main" id="{3186B786-9EFF-32EE-4EB6-70139FDBA9BC}"/>
              </a:ext>
            </a:extLst>
          </p:cNvPr>
          <p:cNvSpPr txBox="1"/>
          <p:nvPr/>
        </p:nvSpPr>
        <p:spPr>
          <a:xfrm>
            <a:off x="3621405" y="2673313"/>
            <a:ext cx="5589270" cy="430887"/>
          </a:xfrm>
          <a:prstGeom prst="rect">
            <a:avLst/>
          </a:prstGeom>
          <a:noFill/>
        </p:spPr>
        <p:txBody>
          <a:bodyPr wrap="square">
            <a:spAutoFit/>
          </a:bodyPr>
          <a:lstStyle/>
          <a:p>
            <a:r>
              <a:rPr lang="en-US" sz="1100" dirty="0"/>
              <a:t>https://www.cbc.ca/news/science/hunters-used-stone-tipped-spears-200-000-years-earlier-than-previously-thought-1.1267301</a:t>
            </a:r>
          </a:p>
        </p:txBody>
      </p:sp>
      <p:sp>
        <p:nvSpPr>
          <p:cNvPr id="8" name="Content Placeholder 7">
            <a:extLst>
              <a:ext uri="{FF2B5EF4-FFF2-40B4-BE49-F238E27FC236}">
                <a16:creationId xmlns:a16="http://schemas.microsoft.com/office/drawing/2014/main" id="{1B2C033F-04C0-2139-B1D7-999B2D3E8F99}"/>
              </a:ext>
            </a:extLst>
          </p:cNvPr>
          <p:cNvSpPr>
            <a:spLocks noGrp="1"/>
          </p:cNvSpPr>
          <p:nvPr>
            <p:ph idx="1"/>
          </p:nvPr>
        </p:nvSpPr>
        <p:spPr/>
        <p:txBody>
          <a:bodyPr/>
          <a:lstStyle/>
          <a:p>
            <a:endParaRPr lang="en-US" dirty="0"/>
          </a:p>
        </p:txBody>
      </p:sp>
      <p:pic>
        <p:nvPicPr>
          <p:cNvPr id="1030" name="Picture 6" descr="Early Humans ">
            <a:extLst>
              <a:ext uri="{FF2B5EF4-FFF2-40B4-BE49-F238E27FC236}">
                <a16:creationId xmlns:a16="http://schemas.microsoft.com/office/drawing/2014/main" id="{10B3EE45-029A-11F1-786C-8B4095F45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38" y="3863181"/>
            <a:ext cx="3143250" cy="2062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643EE9-5E23-F43E-3124-567A0BA279C4}"/>
              </a:ext>
            </a:extLst>
          </p:cNvPr>
          <p:cNvSpPr txBox="1"/>
          <p:nvPr/>
        </p:nvSpPr>
        <p:spPr>
          <a:xfrm>
            <a:off x="1981200" y="6126164"/>
            <a:ext cx="8510012" cy="646331"/>
          </a:xfrm>
          <a:prstGeom prst="rect">
            <a:avLst/>
          </a:prstGeom>
          <a:noFill/>
        </p:spPr>
        <p:txBody>
          <a:bodyPr wrap="square">
            <a:spAutoFit/>
          </a:bodyPr>
          <a:lstStyle/>
          <a:p>
            <a:r>
              <a:rPr lang="en-US"/>
              <a:t>At around 2.6 million years ago, we see an interest in meat from early hominids and the invention of flake stone tools to cut that meat</a:t>
            </a:r>
            <a:endParaRPr lang="en-US" dirty="0"/>
          </a:p>
        </p:txBody>
      </p:sp>
      <p:sp>
        <p:nvSpPr>
          <p:cNvPr id="12" name="TextBox 11">
            <a:extLst>
              <a:ext uri="{FF2B5EF4-FFF2-40B4-BE49-F238E27FC236}">
                <a16:creationId xmlns:a16="http://schemas.microsoft.com/office/drawing/2014/main" id="{9B29024E-8726-2819-A9A1-E0A209DD6A8F}"/>
              </a:ext>
            </a:extLst>
          </p:cNvPr>
          <p:cNvSpPr txBox="1"/>
          <p:nvPr/>
        </p:nvSpPr>
        <p:spPr>
          <a:xfrm>
            <a:off x="3290313" y="5925344"/>
            <a:ext cx="6576437" cy="276999"/>
          </a:xfrm>
          <a:prstGeom prst="rect">
            <a:avLst/>
          </a:prstGeom>
          <a:noFill/>
        </p:spPr>
        <p:txBody>
          <a:bodyPr wrap="square">
            <a:spAutoFit/>
          </a:bodyPr>
          <a:lstStyle/>
          <a:p>
            <a:r>
              <a:rPr lang="en-US" sz="1200" dirty="0"/>
              <a:t>https://www.discovermagazine.com/the-sciences/which-animals-did-early-humans-mainly-hunt</a:t>
            </a:r>
          </a:p>
        </p:txBody>
      </p:sp>
      <p:sp>
        <p:nvSpPr>
          <p:cNvPr id="15" name="Title 1">
            <a:extLst>
              <a:ext uri="{FF2B5EF4-FFF2-40B4-BE49-F238E27FC236}">
                <a16:creationId xmlns:a16="http://schemas.microsoft.com/office/drawing/2014/main" id="{18365435-F163-E248-3E9F-522C63FC22B4}"/>
              </a:ext>
            </a:extLst>
          </p:cNvPr>
          <p:cNvSpPr>
            <a:spLocks noGrp="1"/>
          </p:cNvSpPr>
          <p:nvPr>
            <p:ph type="title"/>
          </p:nvPr>
        </p:nvSpPr>
        <p:spPr>
          <a:xfrm>
            <a:off x="1981200" y="457200"/>
            <a:ext cx="8229600" cy="1143000"/>
          </a:xfrm>
        </p:spPr>
        <p:txBody>
          <a:bodyPr>
            <a:normAutofit fontScale="90000"/>
          </a:bodyPr>
          <a:lstStyle/>
          <a:p>
            <a:r>
              <a:rPr b="1" dirty="0">
                <a:solidFill>
                  <a:srgbClr val="FF0000"/>
                </a:solidFill>
              </a:rPr>
              <a:t>Ancient Times (Prehistory – 3000 BCE)</a:t>
            </a:r>
          </a:p>
        </p:txBody>
      </p:sp>
    </p:spTree>
    <p:extLst>
      <p:ext uri="{BB962C8B-B14F-4D97-AF65-F5344CB8AC3E}">
        <p14:creationId xmlns:p14="http://schemas.microsoft.com/office/powerpoint/2010/main" val="3379388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D34B-EDFE-FCEF-467B-2EF183794D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FA6CE7-BC6E-E9BD-6A2C-175E3799D9E7}"/>
              </a:ext>
            </a:extLst>
          </p:cNvPr>
          <p:cNvSpPr>
            <a:spLocks noGrp="1"/>
          </p:cNvSpPr>
          <p:nvPr>
            <p:ph idx="1"/>
          </p:nvPr>
        </p:nvSpPr>
        <p:spPr/>
        <p:txBody>
          <a:bodyPr/>
          <a:lstStyle/>
          <a:p>
            <a:r>
              <a:rPr lang="en-US" dirty="0"/>
              <a:t>Salting: Egyptians and Mesopotamians used salt to cure meat</a:t>
            </a:r>
          </a:p>
        </p:txBody>
      </p:sp>
      <p:pic>
        <p:nvPicPr>
          <p:cNvPr id="2050" name="Picture 2">
            <a:extLst>
              <a:ext uri="{FF2B5EF4-FFF2-40B4-BE49-F238E27FC236}">
                <a16:creationId xmlns:a16="http://schemas.microsoft.com/office/drawing/2014/main" id="{A72D9AD7-1875-3341-D427-87E174EC2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977" y="2876550"/>
            <a:ext cx="3377923" cy="3009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FE9880-852B-B55E-C59E-858231550F82}"/>
              </a:ext>
            </a:extLst>
          </p:cNvPr>
          <p:cNvSpPr txBox="1"/>
          <p:nvPr/>
        </p:nvSpPr>
        <p:spPr>
          <a:xfrm>
            <a:off x="1981200" y="5103296"/>
            <a:ext cx="4572000" cy="369332"/>
          </a:xfrm>
          <a:prstGeom prst="rect">
            <a:avLst/>
          </a:prstGeom>
          <a:noFill/>
        </p:spPr>
        <p:txBody>
          <a:bodyPr wrap="square">
            <a:spAutoFit/>
          </a:bodyPr>
          <a:lstStyle/>
          <a:p>
            <a:r>
              <a:rPr lang="en-US"/>
              <a:t>https://www.nasrsalines.net/history-of-salt</a:t>
            </a:r>
            <a:endParaRPr lang="en-US" dirty="0"/>
          </a:p>
        </p:txBody>
      </p:sp>
      <p:sp>
        <p:nvSpPr>
          <p:cNvPr id="7" name="TextBox 6">
            <a:extLst>
              <a:ext uri="{FF2B5EF4-FFF2-40B4-BE49-F238E27FC236}">
                <a16:creationId xmlns:a16="http://schemas.microsoft.com/office/drawing/2014/main" id="{21D289F9-622D-0D87-D0AC-7537889AB756}"/>
              </a:ext>
            </a:extLst>
          </p:cNvPr>
          <p:cNvSpPr txBox="1"/>
          <p:nvPr/>
        </p:nvSpPr>
        <p:spPr>
          <a:xfrm>
            <a:off x="6096000" y="4274404"/>
            <a:ext cx="4572000" cy="646331"/>
          </a:xfrm>
          <a:prstGeom prst="rect">
            <a:avLst/>
          </a:prstGeom>
          <a:noFill/>
        </p:spPr>
        <p:txBody>
          <a:bodyPr wrap="square">
            <a:spAutoFit/>
          </a:bodyPr>
          <a:lstStyle/>
          <a:p>
            <a:r>
              <a:rPr lang="en-US" dirty="0"/>
              <a:t>Egyptians have been the first civilization to preserve fish and meat with salt</a:t>
            </a:r>
          </a:p>
        </p:txBody>
      </p:sp>
      <p:sp>
        <p:nvSpPr>
          <p:cNvPr id="9" name="Title 1">
            <a:extLst>
              <a:ext uri="{FF2B5EF4-FFF2-40B4-BE49-F238E27FC236}">
                <a16:creationId xmlns:a16="http://schemas.microsoft.com/office/drawing/2014/main" id="{004C55D4-D53F-8BED-1694-6457FF0C684E}"/>
              </a:ext>
            </a:extLst>
          </p:cNvPr>
          <p:cNvSpPr txBox="1">
            <a:spLocks/>
          </p:cNvSpPr>
          <p:nvPr/>
        </p:nvSpPr>
        <p:spPr>
          <a:xfrm>
            <a:off x="1981200" y="457200"/>
            <a:ext cx="822960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rPr>
              <a:t>Ancient Times (Prehistory – 3000 BCE)</a:t>
            </a:r>
          </a:p>
        </p:txBody>
      </p:sp>
    </p:spTree>
    <p:extLst>
      <p:ext uri="{BB962C8B-B14F-4D97-AF65-F5344CB8AC3E}">
        <p14:creationId xmlns:p14="http://schemas.microsoft.com/office/powerpoint/2010/main" val="3661387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9816-81E0-1B18-47D1-0A18DF7D1176}"/>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A96B5376-CFAC-3367-3701-60141AB5E4DB}"/>
              </a:ext>
            </a:extLst>
          </p:cNvPr>
          <p:cNvSpPr txBox="1"/>
          <p:nvPr/>
        </p:nvSpPr>
        <p:spPr>
          <a:xfrm>
            <a:off x="1860886" y="4160868"/>
            <a:ext cx="8807115" cy="923330"/>
          </a:xfrm>
          <a:prstGeom prst="rect">
            <a:avLst/>
          </a:prstGeom>
          <a:noFill/>
        </p:spPr>
        <p:txBody>
          <a:bodyPr wrap="square">
            <a:spAutoFit/>
          </a:bodyPr>
          <a:lstStyle/>
          <a:p>
            <a:r>
              <a:rPr lang="en-US" dirty="0"/>
              <a:t>The earliest forms of fermented sausages were believed to have originated in the Middle East and Asia. They were made by mixing ground meat with salt and spices, then allowing them to cure naturally.</a:t>
            </a:r>
          </a:p>
        </p:txBody>
      </p:sp>
      <p:pic>
        <p:nvPicPr>
          <p:cNvPr id="3074" name="Picture 2" descr="Fermented sausage - Wikipedia">
            <a:extLst>
              <a:ext uri="{FF2B5EF4-FFF2-40B4-BE49-F238E27FC236}">
                <a16:creationId xmlns:a16="http://schemas.microsoft.com/office/drawing/2014/main" id="{34FC237C-D0D2-7E94-D6BA-390DDDB0B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524" y="1682572"/>
            <a:ext cx="2954953" cy="22133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1D6A87A-B514-0527-0F0B-09DF70114BDF}"/>
              </a:ext>
            </a:extLst>
          </p:cNvPr>
          <p:cNvSpPr txBox="1">
            <a:spLocks/>
          </p:cNvSpPr>
          <p:nvPr/>
        </p:nvSpPr>
        <p:spPr>
          <a:xfrm>
            <a:off x="1981200" y="457200"/>
            <a:ext cx="822960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rPr>
              <a:t>Ancient Times (Prehistory – 3000 BCE)</a:t>
            </a:r>
          </a:p>
        </p:txBody>
      </p:sp>
    </p:spTree>
    <p:extLst>
      <p:ext uri="{BB962C8B-B14F-4D97-AF65-F5344CB8AC3E}">
        <p14:creationId xmlns:p14="http://schemas.microsoft.com/office/powerpoint/2010/main" val="3670252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934450" cy="1143000"/>
          </a:xfrm>
        </p:spPr>
        <p:txBody>
          <a:bodyPr>
            <a:normAutofit fontScale="90000"/>
          </a:bodyPr>
          <a:lstStyle/>
          <a:p>
            <a:r>
              <a:rPr b="1" dirty="0">
                <a:solidFill>
                  <a:srgbClr val="FF0000"/>
                </a:solidFill>
              </a:rPr>
              <a:t>Classical Civilizations (3000 BC</a:t>
            </a:r>
            <a:r>
              <a:rPr lang="en-GB" b="1" dirty="0">
                <a:solidFill>
                  <a:srgbClr val="FF0000"/>
                </a:solidFill>
              </a:rPr>
              <a:t>E</a:t>
            </a:r>
            <a:r>
              <a:rPr b="1" dirty="0">
                <a:solidFill>
                  <a:srgbClr val="FF0000"/>
                </a:solidFill>
              </a:rPr>
              <a:t>– 500 CE)</a:t>
            </a:r>
          </a:p>
        </p:txBody>
      </p:sp>
      <p:sp>
        <p:nvSpPr>
          <p:cNvPr id="3" name="Content Placeholder 2"/>
          <p:cNvSpPr>
            <a:spLocks noGrp="1"/>
          </p:cNvSpPr>
          <p:nvPr>
            <p:ph idx="1"/>
          </p:nvPr>
        </p:nvSpPr>
        <p:spPr>
          <a:xfrm>
            <a:off x="947015" y="1317625"/>
            <a:ext cx="11309639" cy="4351338"/>
          </a:xfrm>
        </p:spPr>
        <p:txBody>
          <a:bodyPr/>
          <a:lstStyle/>
          <a:p>
            <a:r>
              <a:rPr dirty="0"/>
              <a:t>Egyptians: Developed techniques for salting and drying meat and fish.</a:t>
            </a:r>
          </a:p>
          <a:p>
            <a:r>
              <a:rPr dirty="0"/>
              <a:t>Romans &amp; Greeks: Created early forms of cured ham and sausages.</a:t>
            </a:r>
          </a:p>
          <a:p>
            <a:r>
              <a:rPr dirty="0"/>
              <a:t>China: First records of sausage-making date back to around 589 BCE.</a:t>
            </a:r>
          </a:p>
        </p:txBody>
      </p:sp>
      <p:pic>
        <p:nvPicPr>
          <p:cNvPr id="4" name="Picture 2">
            <a:extLst>
              <a:ext uri="{FF2B5EF4-FFF2-40B4-BE49-F238E27FC236}">
                <a16:creationId xmlns:a16="http://schemas.microsoft.com/office/drawing/2014/main" id="{E44F22CF-F7F2-FABE-812A-D7BA82A8A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473" y="3016091"/>
            <a:ext cx="3103909" cy="265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229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F802-B113-3DCF-F23F-9CBB071A8237}"/>
              </a:ext>
            </a:extLst>
          </p:cNvPr>
          <p:cNvSpPr>
            <a:spLocks noGrp="1"/>
          </p:cNvSpPr>
          <p:nvPr>
            <p:ph type="title"/>
          </p:nvPr>
        </p:nvSpPr>
        <p:spPr/>
        <p:txBody>
          <a:bodyPr/>
          <a:lstStyle/>
          <a:p>
            <a:endParaRPr lang="en-US"/>
          </a:p>
        </p:txBody>
      </p:sp>
      <p:pic>
        <p:nvPicPr>
          <p:cNvPr id="1028" name="Picture 4">
            <a:extLst>
              <a:ext uri="{FF2B5EF4-FFF2-40B4-BE49-F238E27FC236}">
                <a16:creationId xmlns:a16="http://schemas.microsoft.com/office/drawing/2014/main" id="{C191B35E-3046-F631-FDC2-18EEE54135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60" t="14251" r="8103" b="15040"/>
          <a:stretch/>
        </p:blipFill>
        <p:spPr bwMode="auto">
          <a:xfrm>
            <a:off x="1587501" y="1553865"/>
            <a:ext cx="4508501" cy="17643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77DBD39-3BBF-3987-B5D1-462C2CCF96C4}"/>
              </a:ext>
            </a:extLst>
          </p:cNvPr>
          <p:cNvSpPr txBox="1"/>
          <p:nvPr/>
        </p:nvSpPr>
        <p:spPr>
          <a:xfrm>
            <a:off x="6441214" y="3272811"/>
            <a:ext cx="4981147" cy="2031325"/>
          </a:xfrm>
          <a:prstGeom prst="rect">
            <a:avLst/>
          </a:prstGeom>
          <a:noFill/>
        </p:spPr>
        <p:txBody>
          <a:bodyPr wrap="square">
            <a:spAutoFit/>
          </a:bodyPr>
          <a:lstStyle/>
          <a:p>
            <a:r>
              <a:rPr lang="en-US" dirty="0">
                <a:solidFill>
                  <a:srgbClr val="333333"/>
                </a:solidFill>
                <a:latin typeface="verdana" panose="020B0604030504040204" pitchFamily="34" charset="0"/>
              </a:rPr>
              <a:t>Here is a complete picture of the object, a Italian marble relief carving of a butcher and his wife, from 200 BC to 200 AD, found in the Staatliche </a:t>
            </a:r>
            <a:r>
              <a:rPr lang="en-US" dirty="0" err="1">
                <a:solidFill>
                  <a:srgbClr val="333333"/>
                </a:solidFill>
                <a:latin typeface="verdana" panose="020B0604030504040204" pitchFamily="34" charset="0"/>
              </a:rPr>
              <a:t>Kunstammlungen</a:t>
            </a:r>
            <a:r>
              <a:rPr lang="en-US" dirty="0">
                <a:solidFill>
                  <a:srgbClr val="333333"/>
                </a:solidFill>
                <a:latin typeface="verdana" panose="020B0604030504040204" pitchFamily="34" charset="0"/>
              </a:rPr>
              <a:t> Dresden. Its size is H: 38,0 cm, B: 103,5 cm, T: 5,0 cm, and the inventory number is 418:</a:t>
            </a:r>
            <a:endParaRPr lang="en-US" dirty="0"/>
          </a:p>
        </p:txBody>
      </p:sp>
      <p:sp>
        <p:nvSpPr>
          <p:cNvPr id="18" name="TextBox 17">
            <a:extLst>
              <a:ext uri="{FF2B5EF4-FFF2-40B4-BE49-F238E27FC236}">
                <a16:creationId xmlns:a16="http://schemas.microsoft.com/office/drawing/2014/main" id="{F429FBCA-88E9-299F-AF4B-BC798385A1B9}"/>
              </a:ext>
            </a:extLst>
          </p:cNvPr>
          <p:cNvSpPr txBox="1"/>
          <p:nvPr/>
        </p:nvSpPr>
        <p:spPr>
          <a:xfrm>
            <a:off x="1981200" y="2856563"/>
            <a:ext cx="4508500" cy="461665"/>
          </a:xfrm>
          <a:prstGeom prst="rect">
            <a:avLst/>
          </a:prstGeom>
          <a:noFill/>
        </p:spPr>
        <p:txBody>
          <a:bodyPr wrap="square">
            <a:spAutoFit/>
          </a:bodyPr>
          <a:lstStyle/>
          <a:p>
            <a:r>
              <a:rPr lang="en-US" sz="1200" dirty="0"/>
              <a:t>lhttps://siglindesarts.wordpress.com/2014/12/20/roman-sausages-sources-other-than-apicius/</a:t>
            </a:r>
          </a:p>
        </p:txBody>
      </p:sp>
      <p:sp>
        <p:nvSpPr>
          <p:cNvPr id="19" name="Title 1">
            <a:extLst>
              <a:ext uri="{FF2B5EF4-FFF2-40B4-BE49-F238E27FC236}">
                <a16:creationId xmlns:a16="http://schemas.microsoft.com/office/drawing/2014/main" id="{78745B30-0E41-CFAB-FBD9-6D3AD7641EFF}"/>
              </a:ext>
            </a:extLst>
          </p:cNvPr>
          <p:cNvSpPr txBox="1">
            <a:spLocks/>
          </p:cNvSpPr>
          <p:nvPr/>
        </p:nvSpPr>
        <p:spPr>
          <a:xfrm>
            <a:off x="1841768" y="0"/>
            <a:ext cx="893445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b="1" dirty="0" err="1">
                <a:solidFill>
                  <a:srgbClr val="FF0000"/>
                </a:solidFill>
              </a:rPr>
              <a:t>Classical</a:t>
            </a:r>
            <a:r>
              <a:rPr lang="fr-FR" b="1" dirty="0">
                <a:solidFill>
                  <a:srgbClr val="FF0000"/>
                </a:solidFill>
              </a:rPr>
              <a:t> </a:t>
            </a:r>
            <a:r>
              <a:rPr lang="fr-FR" b="1" dirty="0" err="1">
                <a:solidFill>
                  <a:srgbClr val="FF0000"/>
                </a:solidFill>
              </a:rPr>
              <a:t>Civilizations</a:t>
            </a:r>
            <a:r>
              <a:rPr lang="fr-FR" b="1" dirty="0">
                <a:solidFill>
                  <a:srgbClr val="FF0000"/>
                </a:solidFill>
              </a:rPr>
              <a:t> (3000 BCE– 500 CE)</a:t>
            </a:r>
          </a:p>
        </p:txBody>
      </p:sp>
      <p:pic>
        <p:nvPicPr>
          <p:cNvPr id="8" name="Picture 32" descr="Description: http://k14.vcmedia.vn/Images/Uploaded/Share/2008/10/200810312246663/311008_MBT_nghethuatxucxich4.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81200" y="3426691"/>
            <a:ext cx="4004543"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771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7E7A-4674-511C-AB94-D25441A9F00D}"/>
              </a:ext>
            </a:extLst>
          </p:cNvPr>
          <p:cNvSpPr>
            <a:spLocks noGrp="1"/>
          </p:cNvSpPr>
          <p:nvPr>
            <p:ph type="title"/>
          </p:nvPr>
        </p:nvSpPr>
        <p:spPr>
          <a:xfrm>
            <a:off x="1953369" y="238540"/>
            <a:ext cx="8263890" cy="1434415"/>
          </a:xfrm>
        </p:spPr>
        <p:txBody>
          <a:bodyPr anchor="b">
            <a:normAutofit/>
          </a:bodyPr>
          <a:lstStyle/>
          <a:p>
            <a:endParaRPr lang="en-US" sz="4700"/>
          </a:p>
        </p:txBody>
      </p:sp>
      <p:sp>
        <p:nvSpPr>
          <p:cNvPr id="3" name="Content Placeholder 2">
            <a:extLst>
              <a:ext uri="{FF2B5EF4-FFF2-40B4-BE49-F238E27FC236}">
                <a16:creationId xmlns:a16="http://schemas.microsoft.com/office/drawing/2014/main" id="{B6F52C2B-C4D1-B110-4FF7-6618AFD61610}"/>
              </a:ext>
            </a:extLst>
          </p:cNvPr>
          <p:cNvSpPr>
            <a:spLocks noGrp="1"/>
          </p:cNvSpPr>
          <p:nvPr>
            <p:ph idx="1"/>
          </p:nvPr>
        </p:nvSpPr>
        <p:spPr>
          <a:xfrm>
            <a:off x="1953369" y="2071316"/>
            <a:ext cx="5035164" cy="4119172"/>
          </a:xfrm>
        </p:spPr>
        <p:txBody>
          <a:bodyPr anchor="t">
            <a:normAutofit/>
          </a:bodyPr>
          <a:lstStyle/>
          <a:p>
            <a:r>
              <a:rPr lang="en-US" sz="1900" dirty="0"/>
              <a:t>Historians had argued that Shang people living over 3,000 years ago had mastered cooking techniques like steaming, stir-frying, frying and deep-frying. Archaeologists have found that in addition to pottery vessels, a dazzling variety of bronzes were once popular cooking utensils and tableware among the upper-class, which played a significant role in the study of Chinese culinary history</a:t>
            </a:r>
          </a:p>
        </p:txBody>
      </p:sp>
      <p:pic>
        <p:nvPicPr>
          <p:cNvPr id="2050" name="Picture 2" descr="A close-up of a pot&#10;&#10;AI-generated content may be incorrect.">
            <a:extLst>
              <a:ext uri="{FF2B5EF4-FFF2-40B4-BE49-F238E27FC236}">
                <a16:creationId xmlns:a16="http://schemas.microsoft.com/office/drawing/2014/main" id="{E331089C-62FD-0429-2041-7FD841C1A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27" r="8997" b="1"/>
          <a:stretch/>
        </p:blipFill>
        <p:spPr bwMode="auto">
          <a:xfrm>
            <a:off x="7280743" y="2093976"/>
            <a:ext cx="2955798"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012947-E347-8A48-198F-BE12E70D820A}"/>
              </a:ext>
            </a:extLst>
          </p:cNvPr>
          <p:cNvSpPr txBox="1"/>
          <p:nvPr/>
        </p:nvSpPr>
        <p:spPr>
          <a:xfrm>
            <a:off x="4186642" y="6190489"/>
            <a:ext cx="4572000" cy="646331"/>
          </a:xfrm>
          <a:prstGeom prst="rect">
            <a:avLst/>
          </a:prstGeom>
          <a:noFill/>
        </p:spPr>
        <p:txBody>
          <a:bodyPr wrap="square">
            <a:spAutoFit/>
          </a:bodyPr>
          <a:lstStyle/>
          <a:p>
            <a:r>
              <a:rPr lang="en-US" dirty="0"/>
              <a:t>https://factsanddetails.com/china/cat2/sub1/entry-5366.html</a:t>
            </a:r>
          </a:p>
        </p:txBody>
      </p:sp>
      <p:sp>
        <p:nvSpPr>
          <p:cNvPr id="6" name="Title 1">
            <a:extLst>
              <a:ext uri="{FF2B5EF4-FFF2-40B4-BE49-F238E27FC236}">
                <a16:creationId xmlns:a16="http://schemas.microsoft.com/office/drawing/2014/main" id="{C220D7A8-6A05-4245-DF41-CD82909A1951}"/>
              </a:ext>
            </a:extLst>
          </p:cNvPr>
          <p:cNvSpPr txBox="1">
            <a:spLocks/>
          </p:cNvSpPr>
          <p:nvPr/>
        </p:nvSpPr>
        <p:spPr>
          <a:xfrm>
            <a:off x="1841768" y="0"/>
            <a:ext cx="893445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b="1" dirty="0" err="1">
                <a:solidFill>
                  <a:srgbClr val="FF0000"/>
                </a:solidFill>
              </a:rPr>
              <a:t>Classical</a:t>
            </a:r>
            <a:r>
              <a:rPr lang="fr-FR" b="1" dirty="0">
                <a:solidFill>
                  <a:srgbClr val="FF0000"/>
                </a:solidFill>
              </a:rPr>
              <a:t> </a:t>
            </a:r>
            <a:r>
              <a:rPr lang="fr-FR" b="1" dirty="0" err="1">
                <a:solidFill>
                  <a:srgbClr val="FF0000"/>
                </a:solidFill>
              </a:rPr>
              <a:t>Civilizations</a:t>
            </a:r>
            <a:r>
              <a:rPr lang="fr-FR" b="1" dirty="0">
                <a:solidFill>
                  <a:srgbClr val="FF0000"/>
                </a:solidFill>
              </a:rPr>
              <a:t> (3000 BCE– 500 CE)</a:t>
            </a:r>
          </a:p>
        </p:txBody>
      </p:sp>
    </p:spTree>
    <p:extLst>
      <p:ext uri="{BB962C8B-B14F-4D97-AF65-F5344CB8AC3E}">
        <p14:creationId xmlns:p14="http://schemas.microsoft.com/office/powerpoint/2010/main" val="695029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Early Modern Period (1500 – 1800 CE)</a:t>
            </a:r>
          </a:p>
        </p:txBody>
      </p:sp>
      <p:sp>
        <p:nvSpPr>
          <p:cNvPr id="3" name="Content Placeholder 2"/>
          <p:cNvSpPr>
            <a:spLocks noGrp="1"/>
          </p:cNvSpPr>
          <p:nvPr>
            <p:ph idx="1"/>
          </p:nvPr>
        </p:nvSpPr>
        <p:spPr>
          <a:xfrm>
            <a:off x="838200" y="1299153"/>
            <a:ext cx="10515600" cy="4351338"/>
          </a:xfrm>
        </p:spPr>
        <p:txBody>
          <a:bodyPr/>
          <a:lstStyle/>
          <a:p>
            <a:r>
              <a:rPr dirty="0"/>
              <a:t>Industrialization of Butchery: Towns developed specialized slaughterhouses.</a:t>
            </a:r>
          </a:p>
          <a:p>
            <a:r>
              <a:rPr dirty="0"/>
              <a:t>Colonial Expansion: Europeans spread preservation techniques worldwide.</a:t>
            </a:r>
          </a:p>
          <a:p>
            <a:r>
              <a:rPr dirty="0"/>
              <a:t>Refrigeration Advances: Ice houses and early mechanical refrigeration.</a:t>
            </a:r>
          </a:p>
        </p:txBody>
      </p:sp>
    </p:spTree>
    <p:extLst>
      <p:ext uri="{BB962C8B-B14F-4D97-AF65-F5344CB8AC3E}">
        <p14:creationId xmlns:p14="http://schemas.microsoft.com/office/powerpoint/2010/main" val="2962483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Industrial Revolution (1800 – 1900 CE)</a:t>
            </a:r>
          </a:p>
        </p:txBody>
      </p:sp>
      <p:sp>
        <p:nvSpPr>
          <p:cNvPr id="3" name="Content Placeholder 2"/>
          <p:cNvSpPr>
            <a:spLocks noGrp="1"/>
          </p:cNvSpPr>
          <p:nvPr>
            <p:ph idx="1"/>
          </p:nvPr>
        </p:nvSpPr>
        <p:spPr/>
        <p:txBody>
          <a:bodyPr/>
          <a:lstStyle/>
          <a:p>
            <a:r>
              <a:rPr dirty="0"/>
              <a:t>Mass Production: Mechanized slaughterhouses and railroads increased supply.</a:t>
            </a:r>
          </a:p>
          <a:p>
            <a:r>
              <a:rPr dirty="0"/>
              <a:t>Canned Meat: Invention of canned meat (e.g., Spam) for long-lasting storage.</a:t>
            </a:r>
          </a:p>
          <a:p>
            <a:r>
              <a:rPr dirty="0"/>
              <a:t>Chicago’s Stockyards: Became a global center for meatpacking.</a:t>
            </a:r>
          </a:p>
        </p:txBody>
      </p:sp>
    </p:spTree>
    <p:extLst>
      <p:ext uri="{BB962C8B-B14F-4D97-AF65-F5344CB8AC3E}">
        <p14:creationId xmlns:p14="http://schemas.microsoft.com/office/powerpoint/2010/main" val="2773794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73D6-404A-4B5C-BE0B-7EBE41608136}"/>
              </a:ext>
            </a:extLst>
          </p:cNvPr>
          <p:cNvSpPr>
            <a:spLocks noGrp="1"/>
          </p:cNvSpPr>
          <p:nvPr>
            <p:ph type="title"/>
          </p:nvPr>
        </p:nvSpPr>
        <p:spPr>
          <a:xfrm>
            <a:off x="1981200" y="274638"/>
            <a:ext cx="5372100" cy="1143000"/>
          </a:xfrm>
        </p:spPr>
        <p:txBody>
          <a:bodyPr/>
          <a:lstStyle/>
          <a:p>
            <a:endParaRPr lang="en-US" dirty="0"/>
          </a:p>
        </p:txBody>
      </p:sp>
      <p:pic>
        <p:nvPicPr>
          <p:cNvPr id="3074" name="Picture 2">
            <a:extLst>
              <a:ext uri="{FF2B5EF4-FFF2-40B4-BE49-F238E27FC236}">
                <a16:creationId xmlns:a16="http://schemas.microsoft.com/office/drawing/2014/main" id="{6E0D6F57-220A-5D70-C68B-252911600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049" y="201787"/>
            <a:ext cx="1619250" cy="294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D61D4B-BB5F-D169-A0C2-0C31D93F95FE}"/>
              </a:ext>
            </a:extLst>
          </p:cNvPr>
          <p:cNvSpPr txBox="1"/>
          <p:nvPr/>
        </p:nvSpPr>
        <p:spPr>
          <a:xfrm>
            <a:off x="3706848" y="300050"/>
            <a:ext cx="3225732" cy="2862322"/>
          </a:xfrm>
          <a:prstGeom prst="rect">
            <a:avLst/>
          </a:prstGeom>
          <a:noFill/>
        </p:spPr>
        <p:txBody>
          <a:bodyPr wrap="square">
            <a:spAutoFit/>
          </a:bodyPr>
          <a:lstStyle/>
          <a:p>
            <a:r>
              <a:rPr lang="en-US" dirty="0"/>
              <a:t>In 1809, Nicolas Appert, a French confectioner and brewer, observed that food cooked inside a jar did not spoil unless the seals leaked, and developed a method of sealing food in glass jars.[4] Appert was awarded the prize in 1810 by Count </a:t>
            </a:r>
            <a:r>
              <a:rPr lang="en-US" dirty="0" err="1"/>
              <a:t>Montelivert</a:t>
            </a:r>
            <a:r>
              <a:rPr lang="en-US" dirty="0"/>
              <a:t>, a French minister of the interior.</a:t>
            </a:r>
          </a:p>
        </p:txBody>
      </p:sp>
      <p:sp>
        <p:nvSpPr>
          <p:cNvPr id="7" name="TextBox 6">
            <a:extLst>
              <a:ext uri="{FF2B5EF4-FFF2-40B4-BE49-F238E27FC236}">
                <a16:creationId xmlns:a16="http://schemas.microsoft.com/office/drawing/2014/main" id="{927AD58E-385E-8EA0-48D6-53AE33BE7D49}"/>
              </a:ext>
            </a:extLst>
          </p:cNvPr>
          <p:cNvSpPr txBox="1"/>
          <p:nvPr/>
        </p:nvSpPr>
        <p:spPr>
          <a:xfrm>
            <a:off x="1789787" y="5689525"/>
            <a:ext cx="3819830" cy="923330"/>
          </a:xfrm>
          <a:prstGeom prst="rect">
            <a:avLst/>
          </a:prstGeom>
          <a:noFill/>
        </p:spPr>
        <p:txBody>
          <a:bodyPr wrap="square">
            <a:spAutoFit/>
          </a:bodyPr>
          <a:lstStyle/>
          <a:p>
            <a:r>
              <a:rPr lang="en-US" dirty="0"/>
              <a:t>The Berthold-Weiss Factory, one of the first large canned food factories in </a:t>
            </a:r>
            <a:r>
              <a:rPr lang="en-US" dirty="0" err="1"/>
              <a:t>Csepel</a:t>
            </a:r>
            <a:r>
              <a:rPr lang="en-US" dirty="0"/>
              <a:t>, Budapest (1885)</a:t>
            </a:r>
          </a:p>
        </p:txBody>
      </p:sp>
      <p:sp>
        <p:nvSpPr>
          <p:cNvPr id="9" name="TextBox 8">
            <a:extLst>
              <a:ext uri="{FF2B5EF4-FFF2-40B4-BE49-F238E27FC236}">
                <a16:creationId xmlns:a16="http://schemas.microsoft.com/office/drawing/2014/main" id="{2C27420C-2B5F-F9C4-2F1B-C2B0352D94EE}"/>
              </a:ext>
            </a:extLst>
          </p:cNvPr>
          <p:cNvSpPr txBox="1"/>
          <p:nvPr/>
        </p:nvSpPr>
        <p:spPr>
          <a:xfrm>
            <a:off x="3226407" y="6580894"/>
            <a:ext cx="4572000" cy="369332"/>
          </a:xfrm>
          <a:prstGeom prst="rect">
            <a:avLst/>
          </a:prstGeom>
          <a:noFill/>
        </p:spPr>
        <p:txBody>
          <a:bodyPr wrap="square">
            <a:spAutoFit/>
          </a:bodyPr>
          <a:lstStyle/>
          <a:p>
            <a:r>
              <a:rPr lang="en-US" dirty="0">
                <a:solidFill>
                  <a:srgbClr val="FF0000"/>
                </a:solidFill>
              </a:rPr>
              <a:t>https://en.wikipedia.org/wiki/Canning</a:t>
            </a:r>
          </a:p>
        </p:txBody>
      </p:sp>
      <p:pic>
        <p:nvPicPr>
          <p:cNvPr id="3076" name="Picture 4">
            <a:extLst>
              <a:ext uri="{FF2B5EF4-FFF2-40B4-BE49-F238E27FC236}">
                <a16:creationId xmlns:a16="http://schemas.microsoft.com/office/drawing/2014/main" id="{044A7866-D2E9-539E-A0F7-618261FF5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766" y="3532692"/>
            <a:ext cx="3126293" cy="21741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story of how the tin can nearly ...">
            <a:extLst>
              <a:ext uri="{FF2B5EF4-FFF2-40B4-BE49-F238E27FC236}">
                <a16:creationId xmlns:a16="http://schemas.microsoft.com/office/drawing/2014/main" id="{1860A4B1-B979-1045-0E63-83DDCEA40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613" y="102575"/>
            <a:ext cx="3542113" cy="19835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23B420-1475-358B-640B-29CDF4320F8F}"/>
              </a:ext>
            </a:extLst>
          </p:cNvPr>
          <p:cNvSpPr txBox="1"/>
          <p:nvPr/>
        </p:nvSpPr>
        <p:spPr>
          <a:xfrm>
            <a:off x="7186802" y="2269224"/>
            <a:ext cx="3225732" cy="1200329"/>
          </a:xfrm>
          <a:prstGeom prst="rect">
            <a:avLst/>
          </a:prstGeom>
          <a:noFill/>
        </p:spPr>
        <p:txBody>
          <a:bodyPr wrap="square">
            <a:spAutoFit/>
          </a:bodyPr>
          <a:lstStyle/>
          <a:p>
            <a:r>
              <a:rPr lang="en-US" dirty="0">
                <a:solidFill>
                  <a:srgbClr val="202122"/>
                </a:solidFill>
                <a:latin typeface="Arial" panose="020B0604020202020204" pitchFamily="34" charset="0"/>
              </a:rPr>
              <a:t>Bryan Donkin developed the process of packaging food in sealed airtight cans, made of tinned wrought iron</a:t>
            </a:r>
            <a:endParaRPr lang="en-US" dirty="0"/>
          </a:p>
        </p:txBody>
      </p:sp>
      <p:pic>
        <p:nvPicPr>
          <p:cNvPr id="3080" name="Picture 8">
            <a:extLst>
              <a:ext uri="{FF2B5EF4-FFF2-40B4-BE49-F238E27FC236}">
                <a16:creationId xmlns:a16="http://schemas.microsoft.com/office/drawing/2014/main" id="{F4E94F30-DCC5-B282-6CC9-0F1B519CE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9618" y="3645679"/>
            <a:ext cx="2920401" cy="16460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2C23BBE-EF3E-F8AD-D314-AC47EC0E71B1}"/>
              </a:ext>
            </a:extLst>
          </p:cNvPr>
          <p:cNvSpPr txBox="1"/>
          <p:nvPr/>
        </p:nvSpPr>
        <p:spPr>
          <a:xfrm>
            <a:off x="6582386" y="5521468"/>
            <a:ext cx="4191303" cy="923330"/>
          </a:xfrm>
          <a:prstGeom prst="rect">
            <a:avLst/>
          </a:prstGeom>
          <a:noFill/>
        </p:spPr>
        <p:txBody>
          <a:bodyPr wrap="square">
            <a:spAutoFit/>
          </a:bodyPr>
          <a:lstStyle/>
          <a:p>
            <a:r>
              <a:rPr lang="en-US" dirty="0">
                <a:solidFill>
                  <a:srgbClr val="202122"/>
                </a:solidFill>
                <a:latin typeface="Arial" panose="020B0604020202020204" pitchFamily="34" charset="0"/>
              </a:rPr>
              <a:t>1970's canned food exposition in </a:t>
            </a:r>
            <a:r>
              <a:rPr lang="en-US" i="1" dirty="0">
                <a:solidFill>
                  <a:srgbClr val="202122"/>
                </a:solidFill>
                <a:latin typeface="Arial" panose="020B0604020202020204" pitchFamily="34" charset="0"/>
              </a:rPr>
              <a:t>Museo del Mar de Galicia</a:t>
            </a:r>
            <a:r>
              <a:rPr lang="en-US" dirty="0">
                <a:solidFill>
                  <a:srgbClr val="202122"/>
                </a:solidFill>
                <a:latin typeface="Arial" panose="020B0604020202020204" pitchFamily="34" charset="0"/>
              </a:rPr>
              <a:t> (Museum of Sea in </a:t>
            </a:r>
            <a:r>
              <a:rPr lang="en-US" dirty="0">
                <a:latin typeface="Arial" panose="020B0604020202020204" pitchFamily="34" charset="0"/>
                <a:hlinkClick r:id="rId7" tooltip="Galicia, Spain"/>
              </a:rPr>
              <a:t>Galicia</a:t>
            </a:r>
            <a:r>
              <a:rPr lang="en-US" dirty="0">
                <a:solidFill>
                  <a:srgbClr val="202122"/>
                </a:solidFill>
                <a:latin typeface="Arial" panose="020B0604020202020204" pitchFamily="34" charset="0"/>
              </a:rPr>
              <a:t>)</a:t>
            </a:r>
            <a:endParaRPr lang="en-US" dirty="0"/>
          </a:p>
        </p:txBody>
      </p:sp>
    </p:spTree>
    <p:extLst>
      <p:ext uri="{BB962C8B-B14F-4D97-AF65-F5344CB8AC3E}">
        <p14:creationId xmlns:p14="http://schemas.microsoft.com/office/powerpoint/2010/main" val="221056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t>7. Course Description:</a:t>
            </a:r>
            <a:endParaRPr lang="en-US" dirty="0"/>
          </a:p>
          <a:p>
            <a:r>
              <a:rPr lang="en-US" dirty="0"/>
              <a:t>This course provides students with fundamental knowledge of meat and seafood raw materials, biochemical changes, and the processing technologies for meat and seafood-based products</a:t>
            </a:r>
            <a:r>
              <a:rPr lang="en-US"/>
              <a:t>. </a:t>
            </a:r>
            <a:endParaRPr lang="en-US" smtClean="0"/>
          </a:p>
          <a:p>
            <a:r>
              <a:rPr lang="en-US" smtClean="0"/>
              <a:t>It </a:t>
            </a:r>
            <a:r>
              <a:rPr lang="en-US" dirty="0"/>
              <a:t>aims to equip students with the ability to effectively operate and manage production lines for preliminary processing and further processing of meat and seafood products.</a:t>
            </a:r>
          </a:p>
          <a:p>
            <a:endParaRPr lang="en-US" dirty="0"/>
          </a:p>
        </p:txBody>
      </p:sp>
      <p:sp>
        <p:nvSpPr>
          <p:cNvPr id="4"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064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57A1-F3BA-9052-9C81-3FF7995003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6DD6B3-641D-D266-53B2-9688CFB4A60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BE3CE9-0A1C-FABD-AC83-29FD275770EB}"/>
              </a:ext>
            </a:extLst>
          </p:cNvPr>
          <p:cNvPicPr>
            <a:picLocks noChangeAspect="1"/>
          </p:cNvPicPr>
          <p:nvPr/>
        </p:nvPicPr>
        <p:blipFill>
          <a:blip r:embed="rId3"/>
          <a:stretch>
            <a:fillRect/>
          </a:stretch>
        </p:blipFill>
        <p:spPr>
          <a:xfrm>
            <a:off x="6561306" y="3816529"/>
            <a:ext cx="3347938" cy="2416096"/>
          </a:xfrm>
          <a:prstGeom prst="rect">
            <a:avLst/>
          </a:prstGeom>
        </p:spPr>
      </p:pic>
      <p:pic>
        <p:nvPicPr>
          <p:cNvPr id="4100" name="Picture 4">
            <a:extLst>
              <a:ext uri="{FF2B5EF4-FFF2-40B4-BE49-F238E27FC236}">
                <a16:creationId xmlns:a16="http://schemas.microsoft.com/office/drawing/2014/main" id="{F413500D-D3D3-6E39-D5E2-6AA6EA866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684613"/>
            <a:ext cx="3793787" cy="2461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3A7AA2-37C4-DCAF-A472-5EE7041FCD13}"/>
              </a:ext>
            </a:extLst>
          </p:cNvPr>
          <p:cNvSpPr txBox="1"/>
          <p:nvPr/>
        </p:nvSpPr>
        <p:spPr>
          <a:xfrm>
            <a:off x="1524001" y="6232626"/>
            <a:ext cx="3793787" cy="646331"/>
          </a:xfrm>
          <a:prstGeom prst="rect">
            <a:avLst/>
          </a:prstGeom>
          <a:noFill/>
        </p:spPr>
        <p:txBody>
          <a:bodyPr wrap="square">
            <a:spAutoFit/>
          </a:bodyPr>
          <a:lstStyle/>
          <a:p>
            <a:r>
              <a:rPr lang="en-US" dirty="0">
                <a:solidFill>
                  <a:srgbClr val="202122"/>
                </a:solidFill>
                <a:latin typeface="Arial" panose="020B0604020202020204" pitchFamily="34" charset="0"/>
              </a:rPr>
              <a:t>The Union Stock Yards in Chicago in 1878</a:t>
            </a:r>
            <a:endParaRPr lang="en-US" dirty="0"/>
          </a:p>
        </p:txBody>
      </p:sp>
      <p:sp>
        <p:nvSpPr>
          <p:cNvPr id="8" name="TextBox 7">
            <a:extLst>
              <a:ext uri="{FF2B5EF4-FFF2-40B4-BE49-F238E27FC236}">
                <a16:creationId xmlns:a16="http://schemas.microsoft.com/office/drawing/2014/main" id="{5D13E470-A939-753F-E12A-EF2A6EBC004F}"/>
              </a:ext>
            </a:extLst>
          </p:cNvPr>
          <p:cNvSpPr txBox="1"/>
          <p:nvPr/>
        </p:nvSpPr>
        <p:spPr>
          <a:xfrm>
            <a:off x="6096000" y="6357327"/>
            <a:ext cx="4601182" cy="369332"/>
          </a:xfrm>
          <a:prstGeom prst="rect">
            <a:avLst/>
          </a:prstGeom>
          <a:noFill/>
        </p:spPr>
        <p:txBody>
          <a:bodyPr wrap="square">
            <a:spAutoFit/>
          </a:bodyPr>
          <a:lstStyle/>
          <a:p>
            <a:r>
              <a:rPr lang="en-US" dirty="0">
                <a:solidFill>
                  <a:srgbClr val="202122"/>
                </a:solidFill>
                <a:latin typeface="Arial" panose="020B0604020202020204" pitchFamily="34" charset="0"/>
              </a:rPr>
              <a:t>Union Stock Yards, Chicago, 1947</a:t>
            </a:r>
            <a:endParaRPr lang="en-US" dirty="0"/>
          </a:p>
        </p:txBody>
      </p:sp>
      <p:pic>
        <p:nvPicPr>
          <p:cNvPr id="5122" name="Picture 2">
            <a:extLst>
              <a:ext uri="{FF2B5EF4-FFF2-40B4-BE49-F238E27FC236}">
                <a16:creationId xmlns:a16="http://schemas.microsoft.com/office/drawing/2014/main" id="{78BA78F5-80BD-E2F9-444A-4C5A260AF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162" y="1742466"/>
            <a:ext cx="8917021" cy="1136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31F7A70-F041-F69C-2254-46BEE252A95B}"/>
              </a:ext>
            </a:extLst>
          </p:cNvPr>
          <p:cNvSpPr txBox="1"/>
          <p:nvPr/>
        </p:nvSpPr>
        <p:spPr>
          <a:xfrm>
            <a:off x="3771089" y="2891825"/>
            <a:ext cx="4610910" cy="646331"/>
          </a:xfrm>
          <a:prstGeom prst="rect">
            <a:avLst/>
          </a:prstGeom>
          <a:noFill/>
        </p:spPr>
        <p:txBody>
          <a:bodyPr wrap="square">
            <a:spAutoFit/>
          </a:bodyPr>
          <a:lstStyle/>
          <a:p>
            <a:r>
              <a:rPr lang="en-US" dirty="0">
                <a:solidFill>
                  <a:srgbClr val="202122"/>
                </a:solidFill>
                <a:latin typeface="Arial" panose="020B0604020202020204" pitchFamily="34" charset="0"/>
              </a:rPr>
              <a:t>Panorama of the beef industry in 1900 by a Chicago-based photographer</a:t>
            </a:r>
            <a:endParaRPr lang="en-US" dirty="0"/>
          </a:p>
        </p:txBody>
      </p:sp>
    </p:spTree>
    <p:extLst>
      <p:ext uri="{BB962C8B-B14F-4D97-AF65-F5344CB8AC3E}">
        <p14:creationId xmlns:p14="http://schemas.microsoft.com/office/powerpoint/2010/main" val="4196047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ECCD-6247-F8C5-F5A7-6C1B66B50516}"/>
              </a:ext>
            </a:extLst>
          </p:cNvPr>
          <p:cNvSpPr>
            <a:spLocks noGrp="1"/>
          </p:cNvSpPr>
          <p:nvPr>
            <p:ph type="title"/>
          </p:nvPr>
        </p:nvSpPr>
        <p:spPr/>
        <p:txBody>
          <a:bodyPr>
            <a:normAutofit/>
          </a:bodyPr>
          <a:lstStyle/>
          <a:p>
            <a:r>
              <a:rPr lang="en-US" sz="3200" b="1" dirty="0">
                <a:solidFill>
                  <a:srgbClr val="FF0000"/>
                </a:solidFill>
              </a:rPr>
              <a:t>20th Century – Modern Industrialization</a:t>
            </a:r>
            <a:br>
              <a:rPr lang="en-US" sz="3200" b="1" dirty="0">
                <a:solidFill>
                  <a:srgbClr val="FF0000"/>
                </a:solidFill>
              </a:rPr>
            </a:br>
            <a:endParaRPr lang="en-US" sz="3200" b="1" dirty="0">
              <a:solidFill>
                <a:srgbClr val="FF0000"/>
              </a:solidFill>
            </a:endParaRPr>
          </a:p>
        </p:txBody>
      </p:sp>
      <p:sp>
        <p:nvSpPr>
          <p:cNvPr id="3" name="Content Placeholder 2">
            <a:extLst>
              <a:ext uri="{FF2B5EF4-FFF2-40B4-BE49-F238E27FC236}">
                <a16:creationId xmlns:a16="http://schemas.microsoft.com/office/drawing/2014/main" id="{9007A342-5E96-4A23-9551-B949C65F375B}"/>
              </a:ext>
            </a:extLst>
          </p:cNvPr>
          <p:cNvSpPr>
            <a:spLocks noGrp="1"/>
          </p:cNvSpPr>
          <p:nvPr>
            <p:ph idx="1"/>
          </p:nvPr>
        </p:nvSpPr>
        <p:spPr/>
        <p:txBody>
          <a:bodyPr>
            <a:normAutofit/>
          </a:bodyPr>
          <a:lstStyle/>
          <a:p>
            <a:r>
              <a:rPr lang="en-US" dirty="0"/>
              <a:t>•	Refrigeration &amp; Freezing: Widespread use of refrigeration allowed for global meat trade.</a:t>
            </a:r>
          </a:p>
          <a:p>
            <a:r>
              <a:rPr lang="en-US" dirty="0"/>
              <a:t>•	Regulations &amp; Safety: The early 1900s saw the introduction of meat safety laws, such as the U.S. Meat Inspection Act of 1906.</a:t>
            </a:r>
          </a:p>
          <a:p>
            <a:r>
              <a:rPr lang="en-US" dirty="0"/>
              <a:t>•	Processed Meats: The mid-20th century saw an explosion of processed meat products like hot dogs, sausages, and deli meats.</a:t>
            </a:r>
          </a:p>
          <a:p>
            <a:r>
              <a:rPr lang="en-US" dirty="0"/>
              <a:t>•	Fast Food Boom: Companies like McDonald's increased demand for processed meat, influencing industrial meat production.</a:t>
            </a:r>
          </a:p>
          <a:p>
            <a:r>
              <a:rPr lang="en-US" dirty="0"/>
              <a:t>________________________________________</a:t>
            </a:r>
          </a:p>
          <a:p>
            <a:endParaRPr lang="en-US" dirty="0"/>
          </a:p>
        </p:txBody>
      </p:sp>
    </p:spTree>
    <p:extLst>
      <p:ext uri="{BB962C8B-B14F-4D97-AF65-F5344CB8AC3E}">
        <p14:creationId xmlns:p14="http://schemas.microsoft.com/office/powerpoint/2010/main" val="170830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9E85-1989-8103-18C6-D2A717F38ABD}"/>
              </a:ext>
            </a:extLst>
          </p:cNvPr>
          <p:cNvSpPr>
            <a:spLocks noGrp="1"/>
          </p:cNvSpPr>
          <p:nvPr>
            <p:ph type="title"/>
          </p:nvPr>
        </p:nvSpPr>
        <p:spPr>
          <a:xfrm>
            <a:off x="7172707" y="365125"/>
            <a:ext cx="2866642" cy="1899912"/>
          </a:xfrm>
        </p:spPr>
        <p:txBody>
          <a:bodyPr>
            <a:normAutofit/>
          </a:bodyPr>
          <a:lstStyle/>
          <a:p>
            <a:endParaRPr lang="en-US" sz="3500"/>
          </a:p>
        </p:txBody>
      </p:sp>
      <p:sp>
        <p:nvSpPr>
          <p:cNvPr id="18" name="Content Placeholder 8">
            <a:extLst>
              <a:ext uri="{FF2B5EF4-FFF2-40B4-BE49-F238E27FC236}">
                <a16:creationId xmlns:a16="http://schemas.microsoft.com/office/drawing/2014/main" id="{B864D656-B86D-3B4C-B233-B6441BA09497}"/>
              </a:ext>
            </a:extLst>
          </p:cNvPr>
          <p:cNvSpPr>
            <a:spLocks noGrp="1"/>
          </p:cNvSpPr>
          <p:nvPr>
            <p:ph idx="1"/>
          </p:nvPr>
        </p:nvSpPr>
        <p:spPr>
          <a:xfrm>
            <a:off x="7225522" y="2448455"/>
            <a:ext cx="2866642" cy="3742762"/>
          </a:xfrm>
        </p:spPr>
        <p:txBody>
          <a:bodyPr>
            <a:normAutofit/>
          </a:bodyPr>
          <a:lstStyle/>
          <a:p>
            <a:endParaRPr lang="en-US" sz="1700" dirty="0"/>
          </a:p>
        </p:txBody>
      </p:sp>
      <p:sp>
        <p:nvSpPr>
          <p:cNvPr id="4" name="AutoShape 2" descr="Food Tray - Illustration of Fast Food Meal on a Tray - CleanPNG / KissPNG">
            <a:extLst>
              <a:ext uri="{FF2B5EF4-FFF2-40B4-BE49-F238E27FC236}">
                <a16:creationId xmlns:a16="http://schemas.microsoft.com/office/drawing/2014/main" id="{7E05366B-5F8F-F7B9-0342-662BD3BAB8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1DB59CDA-419E-D971-4AAE-9D41530AF910}"/>
              </a:ext>
            </a:extLst>
          </p:cNvPr>
          <p:cNvSpPr txBox="1"/>
          <p:nvPr/>
        </p:nvSpPr>
        <p:spPr>
          <a:xfrm>
            <a:off x="6034964" y="459337"/>
            <a:ext cx="4633037" cy="1200329"/>
          </a:xfrm>
          <a:prstGeom prst="rect">
            <a:avLst/>
          </a:prstGeom>
          <a:noFill/>
        </p:spPr>
        <p:txBody>
          <a:bodyPr wrap="square">
            <a:spAutoFit/>
          </a:bodyPr>
          <a:lstStyle/>
          <a:p>
            <a:r>
              <a:rPr lang="en-US" dirty="0"/>
              <a:t>The history of the American fast food began in 1912, when the company “Horn &amp; Hardart” opened the first fast-food restaurant called “Automat” (http://www.theautomat.net/).</a:t>
            </a:r>
          </a:p>
        </p:txBody>
      </p:sp>
      <p:sp>
        <p:nvSpPr>
          <p:cNvPr id="8" name="AutoShape 4" descr="A historical timeline illustration depicting the evolution of American fast food. At the top, a 1912 Horn &amp; Hardart 'Automat' restaurant in New York with shiny metal vending machines and customers retrieving meals. Below it, a 1919 A&amp;W Root Beer stand with uniformed staff serving root beer and food to happy customers. Next, a 1921 White Castle restaurant with a white castle-like facade, chefs flipping small square 'slider' hamburgers, and customers waiting eagerly. A 1940s drive-in fast food scene follows, showing classic cars, neon signs, and waiters on roller skates delivering food to car windows. Further down, the original 1948 McDonald’s restaurant in San Bernardino with red-and-white stripes, golden arches, and customers lining up for burgers and fries. The bottom section illustrates the evolution of fast food packaging, from early kite-shaped paper wraps in the 18th-19th centuries to colorful mid-20th-century paper bags of various shapes and sizes. The entire timeline is vibrant and detailed, capturing key moments in fast food history with realistic architectural styles, clothing, and iconic food items like hamburgers, fries, and root beer mugs.">
            <a:extLst>
              <a:ext uri="{FF2B5EF4-FFF2-40B4-BE49-F238E27FC236}">
                <a16:creationId xmlns:a16="http://schemas.microsoft.com/office/drawing/2014/main" id="{2C08949A-C795-2485-787A-AEB91AC74A0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E204BE69-308B-D5D3-037E-4C9382A35442}"/>
              </a:ext>
            </a:extLst>
          </p:cNvPr>
          <p:cNvPicPr>
            <a:picLocks noChangeAspect="1"/>
          </p:cNvPicPr>
          <p:nvPr/>
        </p:nvPicPr>
        <p:blipFill>
          <a:blip r:embed="rId3"/>
          <a:srcRect t="15255"/>
          <a:stretch/>
        </p:blipFill>
        <p:spPr>
          <a:xfrm>
            <a:off x="1587517" y="219517"/>
            <a:ext cx="4328237" cy="6418966"/>
          </a:xfrm>
          <a:prstGeom prst="rect">
            <a:avLst/>
          </a:prstGeom>
        </p:spPr>
      </p:pic>
      <p:sp>
        <p:nvSpPr>
          <p:cNvPr id="19" name="TextBox 18">
            <a:extLst>
              <a:ext uri="{FF2B5EF4-FFF2-40B4-BE49-F238E27FC236}">
                <a16:creationId xmlns:a16="http://schemas.microsoft.com/office/drawing/2014/main" id="{B96DEE50-4F4F-9A25-6138-C169CFC34825}"/>
              </a:ext>
            </a:extLst>
          </p:cNvPr>
          <p:cNvSpPr txBox="1"/>
          <p:nvPr/>
        </p:nvSpPr>
        <p:spPr>
          <a:xfrm>
            <a:off x="6034964" y="1950508"/>
            <a:ext cx="4633037" cy="1477328"/>
          </a:xfrm>
          <a:prstGeom prst="rect">
            <a:avLst/>
          </a:prstGeom>
          <a:noFill/>
        </p:spPr>
        <p:txBody>
          <a:bodyPr wrap="square">
            <a:spAutoFit/>
          </a:bodyPr>
          <a:lstStyle/>
          <a:p>
            <a:r>
              <a:rPr lang="en-US" dirty="0">
                <a:solidFill>
                  <a:srgbClr val="171D32"/>
                </a:solidFill>
                <a:latin typeface="Montserrat" panose="00000500000000000000" pitchFamily="2" charset="0"/>
              </a:rPr>
              <a:t> “White Castle” Company opened their first restaurant in 1921. The hamburger restaurant chain “White Castle” is famous for their “sliders”</a:t>
            </a:r>
            <a:endParaRPr lang="en-US" dirty="0"/>
          </a:p>
        </p:txBody>
      </p:sp>
      <p:sp>
        <p:nvSpPr>
          <p:cNvPr id="21" name="TextBox 20">
            <a:extLst>
              <a:ext uri="{FF2B5EF4-FFF2-40B4-BE49-F238E27FC236}">
                <a16:creationId xmlns:a16="http://schemas.microsoft.com/office/drawing/2014/main" id="{31D78F00-7601-444E-F9D3-F3C45B42B1EF}"/>
              </a:ext>
            </a:extLst>
          </p:cNvPr>
          <p:cNvSpPr txBox="1"/>
          <p:nvPr/>
        </p:nvSpPr>
        <p:spPr>
          <a:xfrm>
            <a:off x="6068727" y="3432609"/>
            <a:ext cx="4813282" cy="2031325"/>
          </a:xfrm>
          <a:prstGeom prst="rect">
            <a:avLst/>
          </a:prstGeom>
          <a:noFill/>
        </p:spPr>
        <p:txBody>
          <a:bodyPr wrap="square">
            <a:spAutoFit/>
          </a:bodyPr>
          <a:lstStyle/>
          <a:p>
            <a:r>
              <a:rPr lang="en-US" dirty="0">
                <a:solidFill>
                  <a:srgbClr val="171D32"/>
                </a:solidFill>
                <a:latin typeface="Montserrat" panose="00000500000000000000" pitchFamily="2" charset="0"/>
              </a:rPr>
              <a:t>In 1948, the McDonald brothers opened fast food restaurant in San Bernardino. This restaurant lead off the world-famous McDonald’s fast food chain. It is popular in more than 120 countries around the world.</a:t>
            </a:r>
            <a:endParaRPr lang="en-US" dirty="0"/>
          </a:p>
        </p:txBody>
      </p:sp>
      <p:sp>
        <p:nvSpPr>
          <p:cNvPr id="24" name="TextBox 23">
            <a:extLst>
              <a:ext uri="{FF2B5EF4-FFF2-40B4-BE49-F238E27FC236}">
                <a16:creationId xmlns:a16="http://schemas.microsoft.com/office/drawing/2014/main" id="{90E5BC48-4D6E-92C5-57BF-3025C7A0FE34}"/>
              </a:ext>
            </a:extLst>
          </p:cNvPr>
          <p:cNvSpPr txBox="1"/>
          <p:nvPr/>
        </p:nvSpPr>
        <p:spPr>
          <a:xfrm>
            <a:off x="6046314" y="5354971"/>
            <a:ext cx="4679004" cy="1477328"/>
          </a:xfrm>
          <a:prstGeom prst="rect">
            <a:avLst/>
          </a:prstGeom>
          <a:noFill/>
        </p:spPr>
        <p:txBody>
          <a:bodyPr wrap="square">
            <a:spAutoFit/>
          </a:bodyPr>
          <a:lstStyle/>
          <a:p>
            <a:r>
              <a:rPr lang="en-US" dirty="0"/>
              <a:t>Paper bags for fast food products not only prevent food from the effects of the environment and humans, but also from the possibility of getting dirty when eating or delivering food</a:t>
            </a:r>
          </a:p>
        </p:txBody>
      </p:sp>
    </p:spTree>
    <p:extLst>
      <p:ext uri="{BB962C8B-B14F-4D97-AF65-F5344CB8AC3E}">
        <p14:creationId xmlns:p14="http://schemas.microsoft.com/office/powerpoint/2010/main" val="2929230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21st Century – Sustainability &amp; Innovation</a:t>
            </a:r>
          </a:p>
        </p:txBody>
      </p:sp>
      <p:sp>
        <p:nvSpPr>
          <p:cNvPr id="3" name="Content Placeholder 2"/>
          <p:cNvSpPr>
            <a:spLocks noGrp="1"/>
          </p:cNvSpPr>
          <p:nvPr>
            <p:ph idx="1"/>
          </p:nvPr>
        </p:nvSpPr>
        <p:spPr/>
        <p:txBody>
          <a:bodyPr/>
          <a:lstStyle/>
          <a:p>
            <a:r>
              <a:rPr dirty="0"/>
              <a:t>Organic &amp; Ethical Meat: Demand for ethically sourced products.</a:t>
            </a:r>
          </a:p>
          <a:p>
            <a:r>
              <a:rPr lang="en-US" b="0" i="0" dirty="0">
                <a:solidFill>
                  <a:srgbClr val="001D35"/>
                </a:solidFill>
                <a:effectLst/>
                <a:latin typeface="Google Sans"/>
              </a:rPr>
              <a:t>Artificial meat includes cultured meat, plant-based meat, and meat analogues. </a:t>
            </a:r>
          </a:p>
          <a:p>
            <a:r>
              <a:rPr dirty="0"/>
              <a:t>Automation &amp; AI: Robotics improve efficiency in meat processing.</a:t>
            </a:r>
          </a:p>
        </p:txBody>
      </p:sp>
    </p:spTree>
    <p:extLst>
      <p:ext uri="{BB962C8B-B14F-4D97-AF65-F5344CB8AC3E}">
        <p14:creationId xmlns:p14="http://schemas.microsoft.com/office/powerpoint/2010/main" val="1741286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Organic beef Organic food Meat Organic ...">
            <a:extLst>
              <a:ext uri="{FF2B5EF4-FFF2-40B4-BE49-F238E27FC236}">
                <a16:creationId xmlns:a16="http://schemas.microsoft.com/office/drawing/2014/main" id="{64BCA28E-EF8E-9737-C5F5-1AA5AE564D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23" r="21207"/>
          <a:stretch/>
        </p:blipFill>
        <p:spPr bwMode="auto">
          <a:xfrm>
            <a:off x="9042400" y="1964135"/>
            <a:ext cx="1498600" cy="1590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0189A3-E91E-3E93-5EAD-7ECB6B6003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36736E-3B84-AEBB-D815-745BBD75D836}"/>
              </a:ext>
            </a:extLst>
          </p:cNvPr>
          <p:cNvSpPr>
            <a:spLocks noGrp="1"/>
          </p:cNvSpPr>
          <p:nvPr>
            <p:ph idx="1"/>
          </p:nvPr>
        </p:nvSpPr>
        <p:spPr>
          <a:xfrm>
            <a:off x="1981200" y="1166019"/>
            <a:ext cx="8229600" cy="4525963"/>
          </a:xfrm>
        </p:spPr>
        <p:txBody>
          <a:bodyPr/>
          <a:lstStyle/>
          <a:p>
            <a:endParaRPr lang="en-US" dirty="0"/>
          </a:p>
        </p:txBody>
      </p:sp>
      <p:sp>
        <p:nvSpPr>
          <p:cNvPr id="6" name="TextBox 5">
            <a:extLst>
              <a:ext uri="{FF2B5EF4-FFF2-40B4-BE49-F238E27FC236}">
                <a16:creationId xmlns:a16="http://schemas.microsoft.com/office/drawing/2014/main" id="{7C21AC05-EEE1-3E72-CD9A-DDAB3F9EE11F}"/>
              </a:ext>
            </a:extLst>
          </p:cNvPr>
          <p:cNvSpPr txBox="1"/>
          <p:nvPr/>
        </p:nvSpPr>
        <p:spPr>
          <a:xfrm>
            <a:off x="1752600" y="1489593"/>
            <a:ext cx="7569200" cy="3323987"/>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en-US" sz="2000" b="1" dirty="0"/>
              <a:t>Organic </a:t>
            </a:r>
            <a:r>
              <a:rPr lang="en-US" sz="2000" b="1" dirty="0" err="1"/>
              <a:t>Meat:Refers</a:t>
            </a:r>
            <a:r>
              <a:rPr lang="en-US" sz="2000" b="1" dirty="0"/>
              <a:t> to meat sourced from animals raised without synthetic hormones, antibiotics, or genetically modified organisms (GMOs). The animals are often fed organic feed and raised in environments that allow natural behaviors.</a:t>
            </a:r>
          </a:p>
          <a:p>
            <a:pPr marL="285750" indent="-285750">
              <a:lnSpc>
                <a:spcPct val="150000"/>
              </a:lnSpc>
              <a:buFont typeface="Wingdings" panose="05000000000000000000" pitchFamily="2" charset="2"/>
              <a:buChar char="q"/>
            </a:pPr>
            <a:endParaRPr lang="en-US" sz="2000" b="1" dirty="0"/>
          </a:p>
          <a:p>
            <a:pPr marL="285750" indent="-285750">
              <a:lnSpc>
                <a:spcPct val="150000"/>
              </a:lnSpc>
              <a:buFont typeface="Wingdings" panose="05000000000000000000" pitchFamily="2" charset="2"/>
              <a:buChar char="q"/>
            </a:pPr>
            <a:r>
              <a:rPr lang="en-US" sz="2000" b="1" dirty="0"/>
              <a:t>Ethical </a:t>
            </a:r>
            <a:r>
              <a:rPr lang="en-US" sz="2000" b="1" dirty="0" err="1"/>
              <a:t>Meat:Emphasizes</a:t>
            </a:r>
            <a:r>
              <a:rPr lang="en-US" sz="2000" b="1" dirty="0"/>
              <a:t> animal welfare, sustainable farming practices, and fair labor conditions. </a:t>
            </a:r>
          </a:p>
        </p:txBody>
      </p:sp>
      <p:pic>
        <p:nvPicPr>
          <p:cNvPr id="8197" name="Picture 5" descr="Grass Fed Beef Icon Logo Illustration ...">
            <a:extLst>
              <a:ext uri="{FF2B5EF4-FFF2-40B4-BE49-F238E27FC236}">
                <a16:creationId xmlns:a16="http://schemas.microsoft.com/office/drawing/2014/main" id="{23B53FF6-5709-BC91-7378-FD02642A4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76" y="4348459"/>
            <a:ext cx="1698625" cy="1890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791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6D891-E598-C26B-6FE4-2EACCA5D5B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C0001D-0500-10C3-4CC0-BA04D432F3B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F7230FB-F0BC-6D81-37A6-1EF2917DEBB6}"/>
              </a:ext>
            </a:extLst>
          </p:cNvPr>
          <p:cNvPicPr>
            <a:picLocks noChangeAspect="1"/>
          </p:cNvPicPr>
          <p:nvPr/>
        </p:nvPicPr>
        <p:blipFill>
          <a:blip r:embed="rId3"/>
          <a:stretch>
            <a:fillRect/>
          </a:stretch>
        </p:blipFill>
        <p:spPr>
          <a:xfrm>
            <a:off x="1981200" y="398374"/>
            <a:ext cx="8051944" cy="4919662"/>
          </a:xfrm>
          <a:prstGeom prst="rect">
            <a:avLst/>
          </a:prstGeom>
        </p:spPr>
      </p:pic>
      <p:sp>
        <p:nvSpPr>
          <p:cNvPr id="11" name="TextBox 10">
            <a:extLst>
              <a:ext uri="{FF2B5EF4-FFF2-40B4-BE49-F238E27FC236}">
                <a16:creationId xmlns:a16="http://schemas.microsoft.com/office/drawing/2014/main" id="{AE0A0018-6BDB-A8A1-0306-684C15DFCE11}"/>
              </a:ext>
            </a:extLst>
          </p:cNvPr>
          <p:cNvSpPr txBox="1"/>
          <p:nvPr/>
        </p:nvSpPr>
        <p:spPr>
          <a:xfrm>
            <a:off x="2247900" y="5660032"/>
            <a:ext cx="8204200" cy="923330"/>
          </a:xfrm>
          <a:prstGeom prst="rect">
            <a:avLst/>
          </a:prstGeom>
          <a:noFill/>
        </p:spPr>
        <p:txBody>
          <a:bodyPr wrap="square">
            <a:spAutoFit/>
          </a:bodyPr>
          <a:lstStyle/>
          <a:p>
            <a:pPr algn="ctr"/>
            <a:r>
              <a:rPr lang="en-US" b="1" dirty="0">
                <a:solidFill>
                  <a:srgbClr val="000000"/>
                </a:solidFill>
                <a:latin typeface="AdvTimes-b"/>
              </a:rPr>
              <a:t>Figure 1 </a:t>
            </a:r>
            <a:r>
              <a:rPr lang="en-US" b="1" dirty="0">
                <a:solidFill>
                  <a:srgbClr val="000000"/>
                </a:solidFill>
                <a:latin typeface="AdvTimes"/>
              </a:rPr>
              <a:t>Global meat production from 1961 to 2018. Source: UN Food and Agricultural </a:t>
            </a:r>
            <a:r>
              <a:rPr lang="en-US" b="1" dirty="0" err="1">
                <a:solidFill>
                  <a:srgbClr val="000000"/>
                </a:solidFill>
                <a:latin typeface="AdvTimes"/>
              </a:rPr>
              <a:t>organisation</a:t>
            </a:r>
            <a:r>
              <a:rPr lang="en-US" b="1" dirty="0">
                <a:solidFill>
                  <a:srgbClr val="000000"/>
                </a:solidFill>
                <a:latin typeface="AdvTimes"/>
              </a:rPr>
              <a:t> (FAO). </a:t>
            </a:r>
            <a:r>
              <a:rPr lang="en-US" b="1" dirty="0"/>
              <a:t/>
            </a:r>
            <a:br>
              <a:rPr lang="en-US" b="1" dirty="0"/>
            </a:br>
            <a:endParaRPr lang="en-US" b="1" dirty="0"/>
          </a:p>
        </p:txBody>
      </p:sp>
    </p:spTree>
    <p:extLst>
      <p:ext uri="{BB962C8B-B14F-4D97-AF65-F5344CB8AC3E}">
        <p14:creationId xmlns:p14="http://schemas.microsoft.com/office/powerpoint/2010/main" val="1548615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beef_tenderloin_hf.g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0" b="100000" l="0" r="100000"/>
                    </a14:imgEffect>
                  </a14:imgLayer>
                </a14:imgProps>
              </a:ext>
              <a:ext uri="{28A0092B-C50C-407E-A947-70E740481C1C}">
                <a14:useLocalDpi xmlns:a14="http://schemas.microsoft.com/office/drawing/2010/main" val="0"/>
              </a:ext>
            </a:extLst>
          </a:blip>
          <a:srcRect/>
          <a:stretch>
            <a:fillRect/>
          </a:stretch>
        </p:blipFill>
        <p:spPr bwMode="auto">
          <a:xfrm rot="20166759">
            <a:off x="4816053" y="4304176"/>
            <a:ext cx="5743000" cy="39255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http://batu.vn/sellersproducts/thumb_img3206_27aa3.png">
            <a:hlinkClick r:id="rId5" tooltip="Thịt Heo mảnh &#10;Price:  Call VND"/>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914400" y="246811"/>
            <a:ext cx="3962400" cy="660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3.gstatic.com/images?q=tbn:ANd9GcSb7dZVLhqUeoVASkmXLqc4xTV2wAmVaIWD4Pvu2I0yi1uRGTt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rot="5400000">
            <a:off x="2357805" y="1986562"/>
            <a:ext cx="4645807" cy="34843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2.gstatic.com/images?q=tbn:ANd9GcS65_DJShrKCgnQmWvza1K_BQMrswspcg7BXcTym3MWMd6g58ki"/>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633" b="89908" l="9957" r="100000"/>
                    </a14:imgEffect>
                  </a14:imgLayer>
                </a14:imgProps>
              </a:ext>
              <a:ext uri="{28A0092B-C50C-407E-A947-70E740481C1C}">
                <a14:useLocalDpi xmlns:a14="http://schemas.microsoft.com/office/drawing/2010/main" val="0"/>
              </a:ext>
            </a:extLst>
          </a:blip>
          <a:srcRect/>
          <a:stretch>
            <a:fillRect/>
          </a:stretch>
        </p:blipFill>
        <p:spPr bwMode="auto">
          <a:xfrm>
            <a:off x="5759008" y="609600"/>
            <a:ext cx="339124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gadonglanh.com/images/plg_imagesized/111-ga-dong-lanh.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100000" l="9910" r="100000"/>
                    </a14:imgEffect>
                  </a14:imgLayer>
                </a14:imgProps>
              </a:ext>
              <a:ext uri="{28A0092B-C50C-407E-A947-70E740481C1C}">
                <a14:useLocalDpi xmlns:a14="http://schemas.microsoft.com/office/drawing/2010/main" val="0"/>
              </a:ext>
            </a:extLst>
          </a:blip>
          <a:srcRect/>
          <a:stretch>
            <a:fillRect/>
          </a:stretch>
        </p:blipFill>
        <p:spPr bwMode="auto">
          <a:xfrm>
            <a:off x="6096001" y="2209800"/>
            <a:ext cx="4384459" cy="32916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0105" y="517516"/>
            <a:ext cx="9127375" cy="523220"/>
          </a:xfrm>
          <a:prstGeom prst="rect">
            <a:avLst/>
          </a:prstGeom>
        </p:spPr>
        <p:txBody>
          <a:bodyPr wrap="square">
            <a:spAutoFit/>
          </a:bodyPr>
          <a:lstStyle/>
          <a:p>
            <a:pPr algn="ctr"/>
            <a:r>
              <a:rPr lang="en-US" sz="2800" b="1" dirty="0" smtClean="0">
                <a:solidFill>
                  <a:srgbClr val="FFC000"/>
                </a:solidFill>
              </a:rPr>
              <a:t>A. Introduction </a:t>
            </a:r>
            <a:r>
              <a:rPr lang="en-US" sz="2800" b="1" dirty="0">
                <a:solidFill>
                  <a:srgbClr val="FFC000"/>
                </a:solidFill>
              </a:rPr>
              <a:t>to livestock and poultry meat raw materials </a:t>
            </a:r>
            <a:endParaRPr lang="en-US" sz="5400" b="1" dirty="0">
              <a:solidFill>
                <a:srgbClr val="FFC000"/>
              </a:solidFill>
            </a:endParaRPr>
          </a:p>
        </p:txBody>
      </p:sp>
      <p:sp>
        <p:nvSpPr>
          <p:cNvPr id="13" name="Rectangle 3"/>
          <p:cNvSpPr txBox="1">
            <a:spLocks noChangeArrowheads="1"/>
          </p:cNvSpPr>
          <p:nvPr/>
        </p:nvSpPr>
        <p:spPr>
          <a:xfrm>
            <a:off x="5213793" y="2634411"/>
            <a:ext cx="2514600" cy="91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Thịt là gì ?</a:t>
            </a:r>
          </a:p>
          <a:p>
            <a:endParaRPr lang="en-US" dirty="0"/>
          </a:p>
        </p:txBody>
      </p:sp>
    </p:spTree>
    <p:extLst>
      <p:ext uri="{BB962C8B-B14F-4D97-AF65-F5344CB8AC3E}">
        <p14:creationId xmlns:p14="http://schemas.microsoft.com/office/powerpoint/2010/main" val="4191288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75145" y="605271"/>
            <a:ext cx="10515600" cy="1325563"/>
          </a:xfrm>
        </p:spPr>
        <p:txBody>
          <a:bodyPr>
            <a:normAutofit/>
          </a:bodyPr>
          <a:lstStyle/>
          <a:p>
            <a:r>
              <a:rPr lang="en-US" b="1" dirty="0"/>
              <a:t>Meat </a:t>
            </a:r>
            <a:r>
              <a:rPr lang="en-US" b="1" dirty="0" smtClean="0"/>
              <a:t>characteristics</a:t>
            </a:r>
            <a:endParaRPr lang="vi-VN" dirty="0"/>
          </a:p>
        </p:txBody>
      </p:sp>
      <p:sp>
        <p:nvSpPr>
          <p:cNvPr id="3" name="Rectangle 2"/>
          <p:cNvSpPr>
            <a:spLocks noChangeArrowheads="1"/>
          </p:cNvSpPr>
          <p:nvPr/>
        </p:nvSpPr>
        <p:spPr bwMode="auto">
          <a:xfrm>
            <a:off x="1667163" y="1829187"/>
            <a:ext cx="86590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smtClean="0">
                <a:ln>
                  <a:noFill/>
                </a:ln>
                <a:solidFill>
                  <a:schemeClr val="tx1"/>
                </a:solidFill>
                <a:effectLst/>
                <a:latin typeface="Arial" panose="020B0604020202020204" pitchFamily="34" charset="0"/>
              </a:rPr>
              <a:t>Is the soft tissue attached to the bones of animals such as livestock and poultry.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smtClean="0">
                <a:ln>
                  <a:noFill/>
                </a:ln>
                <a:solidFill>
                  <a:schemeClr val="tx1"/>
                </a:solidFill>
                <a:effectLst/>
                <a:latin typeface="Arial" panose="020B0604020202020204" pitchFamily="34" charset="0"/>
              </a:rPr>
              <a:t>Is appropriately processed into whole carcasses, primal cuts, or sub-primal cuts of livestock and poultry.</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Picture 2" descr="http://www.google.com.vn/url?source=imglanding&amp;ct=img&amp;q=http://bepvietcatering.com/system/application/uploads/photo/th%E1%BB%8Bt_heo.jpg&amp;sa=X&amp;ei=uztcTrX3LsvxrQfYl8ygDw&amp;ved=0CAUQ8wc&amp;usg=AFQjCNEeQlzrVfx6_oTGeaDs2yaRQkq_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373" y="2774771"/>
            <a:ext cx="5593572" cy="372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443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828800" y="1143001"/>
            <a:ext cx="8229600" cy="4525963"/>
          </a:xfrm>
        </p:spPr>
        <p:txBody>
          <a:bodyPr/>
          <a:lstStyle/>
          <a:p>
            <a:pPr eaLnBrk="1" hangingPunct="1">
              <a:buFontTx/>
              <a:buNone/>
            </a:pPr>
            <a:r>
              <a:rPr lang="en-US" b="1" i="1" dirty="0" smtClean="0"/>
              <a:t>Muscle Fiber</a:t>
            </a:r>
          </a:p>
          <a:p>
            <a:pPr>
              <a:buNone/>
            </a:pPr>
            <a:r>
              <a:rPr lang="en-US" dirty="0"/>
              <a:t>These components are organized into a hierarchical structure that dictates the texture, tenderness, and flavor of the meat</a:t>
            </a:r>
            <a:r>
              <a:rPr lang="en-US" b="1" i="1" dirty="0" smtClean="0"/>
              <a:t> </a:t>
            </a:r>
            <a:r>
              <a:rPr lang="en-US" b="1" dirty="0" smtClean="0"/>
              <a:t> </a:t>
            </a:r>
            <a:endParaRPr lang="en-US" dirty="0"/>
          </a:p>
        </p:txBody>
      </p:sp>
      <p:sp>
        <p:nvSpPr>
          <p:cNvPr id="2" name="AutoShape 2" descr="data:image/jpeg;base64,/9j/4AAQSkZJRgABAQAAAQABAAD/2wCEAAkGBhQSERUSEhQVFRIWFBQVFRcVFRIVGBQXFxcXFxUUExQXHCgeFxkjHhcaHy8gIycpLC0sFh4yNTEqNSYrLCkBCQoKDgwOGg8PGiwkHyQsLCosLywsLCwpLCwsLCwsLCwpLCwqLCwpKSwsKSkpLCwqKSwsLCwsLCwpLCwsLCksLP/AABEIANEA8QMBIgACEQEDEQH/xAAcAAEAAgMBAQEAAAAAAAAAAAAAAQQCAwUGBwj/xAA/EAABAwIEBAQDBgMHBAMAAAABAAIRAyEEEjFBBSJRYQZxgaETMpEHQrHB0fBSU/EVI2JygqLhFJKy0hYzQ//EABoBAQADAQEBAAAAAAAAAAAAAAABAgMEBQb/xAApEQACAgEDAwQCAgMAAAAAAAAAAQIRAxIhMQQTQQUiUWEycSOhFIHR/9oADAMBAAIRAxEAPwD7iiIgCIiAIiIAiIgCIiAIiIAiIgCIiAIiIAiIgCIiAIiIAiIgCIiAIiIAiIgCJKIAiIgCIiAIolJQEoolJQEoolJQEoolJQEoolJQEoolJQEoolJQEoolJQEoolJQEoolJQEoolJQEoolJQEoolSgIUoiAIiIAiIgIIUKSolAEWJcgcgMkUSplAEUSmZASixzJnQGSKrjOIU6TS6q9rGjdxDR7qtR8Q0HTFVtustGxkF0Ai406qNSLqEmrSOmi59LjlB121qZGtntPrqrjKwIkGQem/kiafBDi1yjYixzqcykqSiiVKAIiIAiIgCIiAIiIDJERAEREAREQGLiquMxrabS97g1o1JtCniWOZSYXvOVrRJPsLbkmwC+W+KvFQxJ+GM4YDLYLIJH8Ws7x0gLHLlWNfZ2dJ0kuoltx5ZV4x4yq4ipJOWmCcrAbQQYJjU6X81Y8O+K3UHDnJZq5s2jUxOhHXyXCp8JNWTSjMQOVxAOaYJadtDY76Ld/Y4YHBz2mqByssQHWOoNzYgQvN1SvVZ9S8WDR262PrWE8T0KjcwqNAib2IHcfnouTxPx4xrnNpNDsoJLjYW1gWJGt+26+TN4q5ry4PMgHYe2YyB6akq5heMOdLcwAgZpmTOoiAL/ANbLofUTao4F6Tji9V2j6BV+0Q3IYwN/iJMERM82X81ysR9pmJa61AOYDBcWva0k9DAiPdeXZDDd5BJkvBbJM6ZpMXAECNLmy2niRJLWEu0bax6uJ+8THe+19Kd2b5Zr/h4I8RT/AGbcV9pmI+K6S5sOPLmNj7CB0A851WnGeP67wGvLyAZHMWknrI6LXxSga9Ms+U2IJY2G3kiQJEiLyqj/AA1Vw7KlOocrntGV7S4iG3LXWiDYWuPIpu97Zr/BBL2KyzgeMsrPDj8wuMzpMwd3G9iYtadpVjH4rE5i5uUtltssRpzPBaDfsVx8B/eNHxubmc0EsdEg6Mqt0P8AhiPquoxgZmZcalodBAEfceBy3EHT5hbWc6+TaVJ+1f8ADBvEXSXPYKYHKSzmBdYtIjTpJO+5ELu8H43XpkkueKcgE3aJOkNPQA6W0XMo4KnWeCHFoeCXvENOTfM3R3Qg3BVau90GpTcXFrnA8xc1wDjIcyAQd5ibWlStnsZTamtMkerp+MMReKhMD+FhkDcOIkn6LdhvHdeA4FlRp/wgekiB/ReIpY5jzeaVW97cpm7XaWPcfqs6lCrTOallOY3GbKHeV4zdxGqt3XfJk+jhW8UfRcH9osn+8pQBElpBPoATPsvS8K4/SxAJpukjUbjvHRfGmcYfTE1KNSmLXAD2jvI0V3hfiRoqNqUqjQ8GAIIkHVrg7Vp6dwRELaOdrk483p0ZJ6FT/o+1ByleU4X42puIZW/u3HQ/cdEaHVuu/wBevpqdYESCCDoQQQfIrsjNS4PEyYp43UkbUUAqVYyCIiAIiIDJERAEUSkoCVi98CVDqoC8h4j8UkP+DRIkCXusY1s2+oi6pOagrZthwyzS0xKvjLiHxT8MXDTLtfmiw7xdeNxHDGOksaA6x+62D0gagkEadVfDjczprpudlkx1pJ5RHp1N/Ree5a3bPpMcOxBRicxlT4JMgyIIJMkbaNuRPX9FRxeHNWX0xLuk5eaNZy6yBcRt3js1uHh5i42iINxzZQOx7a2K0Mw7mnKC3LJ1AzGP4uk2jW2oVdNGyyXuuThVuGvcC0sLKsmHg8rtPmbFidMw6ieq0MpCnBxDsubNAYWPc4yIcSSWgC1zc3sNV6uXCRmaSIAzBwHa4M3n92WvE8MDuR9LO2Q46ZQSIEO3dHkrVZXutcnEouZVLRme4OnKI3bFyRuMx29ladw5wykNvADiCJgDldqRMEC4nl2Q+EWxyuq02zmh2WxggCDAAvud9t+nhMCQAx1V5uAHW0J+UCLN0t6qKoltPdMnhGGEioWw1rhAN87rXPkYNovAVWtxb4uab5XGGjMTrEkCYJtMaXXW4i8tigyHEQYzXywS0zO+onXsuK8NpPBiA8HPBNnObJJZeWkXIBg5e1zMoPU7YqU2uGcOyFzRJYSBBE5spAGYGPmuAZnQiMPTeWgvBD5y5iMoeASM8HXQ/Wb2WbWQTyguzEmSGdLNdB3uB06CFo4JjWuDs2ZmV5zScwMk2cXCxFhP+W+yizWnTLPwGmDSgVA92YuEZ3Dle0n7u1yNgT35OJwTqFYPDixjzcOlwkmdQdLneZBXX4jgHZviUagFgXMlpDwBr0zRbTYdExXPTLeb4btQ2QehEaOgzpuN4vD+C0dnaZxeI8NmH5ocLTLSDu2YAt0N/JRhsdmDQC3Nljlc6i4HcZ/ldPfqttCs+hY89GJzHcTBiPlPbsfSzRwVCsA7KCSRu5rj2zAwfO6p5Ou9K+UX8FjiwRVOUk5WZ2NY8t0MFstcL6gRe4WvHeHqVQZ3NIfeXUhlkTchs5Y7SIzawFkcE0y2oGBjGg0yJzNJIAaBcknqI0uppsiKrHOySCSXZpIEZp+6bAb/AC3laXRxOO9x2Zwn0a+H5pFWjrI+6Or260yOugO69JwnxhUw78jS2BctD2Oa6RYi4mbXaTqooYh7qhJe9sSSZNidRr+wFprYSnnLzSaXdgGFw75IBOl/r3hOt1sWn7/bkSZ9M4B4rp4kRdlQAS1wcP8AtJAkLutevlmAqUrf3YYG2zGoRk3tEH8V28H41iA0F7LXMzqdzcrrhn8SPDz9D7v4l/o92CiqYLGioxr26OEhWgV1nltU6ZKIiEElQpKhACVre+FL3LxvjDxKGzhmE5nCKhH3GxJF9yD79VTJNQVs2wYZZpqETV4j8W5i6jRPQPfe86hva+q841xsQL9RePID9VVZhocSzK5jiC3MYIgAR0IEWv8AVY1nvbqJOuW7T3y6g77jzXmylKbtn0+PFjwx0QLgfI7k3kEfj5rEhwFiOkw7eNRv3VfDO5fmmIv5xqevc9PpmK4Mgh0EG+UgEfprsiZMos2OwgaAZuN9LgRy7tNv6aLKkLnM5znTazW66aAayDqdtNFpFYizonXMD7DoQtvxtTYt3voNL9tpFrqbK6GbH4ebtEutN+ggy0TOnssamMDSAW1TrBAMCBB0t5haxXLSSLDUZs8Dr19+qwPEHGJA825hPaCNb9eiakND4N1TFl12vAEXlpls22IkG4na3Va8BSL6rQ45mEiZaWtEH7hi89J1WynjAeswbgj66fNad1FRzZEF28zA333mYi4UfZKtJqjHHgvqOqPAIzkczbDpHS1vTyVDi1Eta1rKYqNNstwWj5hHMIbPe0K9j3ueDUYPmEkGL6EzIgGfJV6eItLmSJjPzAxrcXB6yOmihyTL44uO5owtXJFOoA1xGamJLgAIIh506XNoHmtdAPZVfGZzHZZBE3mAIiYIG3VWX4tuZl2A5pAIdq35Rny69tfNV6VKK4yggmc7Do4G2Zo0gGDmF+oUF+d2Y0qrqeccraZc50ZXFoLjoIgjTRxWvBVDSJpvYWskwWHMwjfUHL7aq0yq95MNZmDnZ2ujNGxEgy06zB1Oi2F7nugF1NwFhDWtInR2UBrot01+glOjWKAZUzEFpdOZsiHT1nWNZ8vTGpww/PTe9ujYNxI2gnTqN9VtqYKoASDBECHXa4QLB3zDX2GsWtDDEQWg7Dr103iR207qBqrdMpCpAHxsrXSQwiwJEcrgYDPXrYWVyjUFw6C1xDo0kkRbpNuuiwc9gZBkkgC8ObvOZ1xNvdSz5crGiYbkFi3TmywSTvGg3g7ykVk7NYrmOQjLLnRpBOmYxMwBqNNArDGj7xIH3trTGkgHTsOX0WLX6S2JJHKZI7mIMeu2izxLgfuwIaJy6yN7XNvZWSKSfg14Z78rm3AkkgNBzG5kdugm34Z0aAYTYEvFzMF3cnfRaw6W21LgIEyAJMmRYbe6zY1w5hDr/KCARMEkOJAA1tcTFwoCpHu/BmInC0zaTnJjSS92YD1lemYV43wXTLaRk61HuFmiM0EiGkj5pNjuvYU16eP8UfL9Qqyy/ZsREVzAkrElZFaqjkBS4pj20mF7jYD6nYDuV80rYltUmq8AZhVe7QmRlI9I+t13vG+OOZlMbAv9Qdh5A/VeKxYLSHNgDNIgzbcZekH3Xm9TkuVeEfSem9NWPXe7O0+sKbQ1hEul0OAgGRtPTp0XH4hxENJBPNZ2azm03GZsBcRaD1XI4zxB7qtN1R0N2INmg6x3UvIdzB5yOdzNiHOgz1Ig+flZc6XwerHHFP3bs3njz2tDnGnBEyBOa8aEgjSD5LIcYJAdDA0g7EGATyyDp9Vwa5BccgOUE3PQ9f3utFVxcSRAAs52gufx/IKUrNnGK8Ho6PiBxBu2ALgzO9o362WFXj7YaSDLZMAmDPnMjsV5yg8k5QJJM6aRJn8VhUq6/vyhRpZeoHtuGcSc8Ai12g2aQC4hrYje+h6Hsq2K469ri2BAJE5ntFjvzR6Kr4fwz/g05kNfXFT712tAEyLgH9Fu8WtDnNNp3gG+lz1P72VpQowxyjKdUa6vid08zW9bi99JJv0WdHxC1zhLAJtLC5pHkdJ7xK8zWa74hafmBIMn+GZv0srPA6WasOwc4+nQecKNBtLtpcHqqOIa15Bn4RDnCQ5uaDc8xiOhBOqmowfMIaDoQRl0kjUQfUGyphz6tUEnkpksptaCS+2Z5Gw0uSQAGhbxiS2fhtAj592m5AgZhMW0Fr6aKrTRjGpLYybVtBAe3W9wes2nr00UCuCBLdxpzNA/wyTEdNRusKXEaZvlynctJAd/l9e34ra/E02m5LSNMxaZ8yDm/oikhLG/gssxTRabHXkptA2FyLjYxbutRe5tZr6Re2YBsCCbWkTAPQtMRsqL+IUwIa8WECGAb6jv3WbePizcz8u8AAdzrPS+uynUV7D5o6LKjnF2aG2M5NCBOUCGiTbf6rfWxcmGMdFplxzGwjNINthBhcZvGxmOWSBcl2UADqSB/wA9FjV4/Rc6Q0uIAGYhoJgam/YbqSrxb8F91FolwEEiYDiDvOxnb6pT0AuXX0IYWzsCNep0HSVzj4jY7lawwQRct9rGNrX0VM8Xeb5nAGBy6DSwk9h9Fam+Bp+T0wdaTmJ0i3TQum59PxWt1ZxkZSBqBDgJ11DYB799V5b/AKwuMECR1M36EnTbToJWTKhjXUGJMTvPf/kKyjIo1FeT0fxMoBeWiblri3mFwJAGltoVB3GiZNMwLNy5Q5ocbQxxIN4m82G23KrVA0FgdNUwDMw0RLg71A6791lTpU2ggy5xjm+UCDctH1EnrpqrduyqyRTPpfgDiD6nxMwAbyER1Mz9YH0X0CkbL5r9m9afitHyj4RAmYLg9zp7/ovpNDRduH8EfNdfXflRulERbHES5VcS6ytPVHGOsgPnHiTFZsUWnYxP8IDQY7zY+65FfEMLb7i1xECCDJIHQwTqFZ4pUbUxFVxIylzmBwuJYGiI6wQPRZ1sDSLeQtLgAAQ250Aixgd+i8eVuTPscNQxxT+Eeb4jhAWGo8ckwwRBfLQNTeALyJ1MduNgyXOc0yYDcoE6ERHovT+IOGuhsvzazJ+UQTJ19BZcXg1d1Oo9gcILc0nUlhlpaYtaZHQlEvDOjV7dUeTTgOFPrvaxoIY93zZSbAgEtnUyQPW6xGGHxS2nMGoGNBA+8TJkGLBuu/krWFxJo4hzGgubndF3C2bc94F/1VB2cVWkcsOB3IF7/QT9CrLbYSuTbbLApCm2rUDQcxdSbJs2bl3fSBPTdcl9GToYEBx6efmQrdG7HMEkzmsJMAOEekyscLDS1xMAy1wO4JAMztBn/SVMXuJRai2uT3tKuXZHAZabWS0aZ3EQJGUcobI/1Ll+KK5DWjRxnQXJmco3O3tZUeDcadAZVJzMa5kzoIbkdPoQsuJ1gcVRIJIBZsDedBBvfdTJt7MxwQrf4OdxTh5ogZ2kVagDzOrW3AaR1Op9B1Tw2YqPdvkgDqXERHeyueJqpc8zqGiPqJnpYrR4YomoXtMQAHC2pa4WJ3F/fqoW7Nsl9q2e3wvCPhUGPpNzvynOzMAC4auE2BcQ0kTHRc3iHA6cZ6hzOGUtAeA0lx3ZlhoEXAJsAulU4xIIAi/QQI+U+cWI7LzPEuIuLgQ4kg2H3dT8wNnQetpG60m4nHgjkvk5eL4vyhtMQRMvMSbn5bANHex1XGfXPX3VqpW+azRttaTeNt40t9FXqYaxcSB8oAGkm9ztaSsVE9Nz0ozo1m5H5pzQMkaev76rBlYxE+n79UxWJzAAgcsBuUQIi4j3+q10KuU5twD5mRH5q+kz7ki5VxwDcsHuepvJIEQYjrotNOs3Q5ok9jGxMbqtVqW2vfyWolTRVyOlTxbQSSegsNpJOy2f9fT66AQACPr+C4pcozK62MJNM7NPizbZgZnYNAA2DW/W+pk6ytx4ow8xIkCA2CbbAdrC02k9YXALlGdSmzKSizrM4q0fdJcSS5xMZpJNgP6WWY45McnpNgZmwiwn8AuKXLdRRtpEwUZS4PtP2X4cCg6oLmpUn0a1rQ0+Rn6r6RQFl4P7M8IWYKlOri9/1cY/Be+oiy68f4o+a6x3ml+zYiQi0OUPXOxzrLovXMx+ihkrk+MvDyHNpkZ5e5zSbnMYzDr8w+i18Ir/AAKZc8c2ba8Ai0Eeqy4rh3fGdTMzMQ9oNpiRO2l0wjC1tRpbIAa4CDccwJiAdCNOi8fyfc7OC+6K3FeNio8AXi8wBzW7DbeN1zcK0DEncDODP0P77K1XbTDCQNS4j0db2B+iz4UA7EVSA0uPM0mLSdBPmLjoi5LOoxpLYq8VBDmPFiacGAdQS0676FVsWyoYc4QTzDcTJBcD0luq6PFAPhuaBDmOki19AST2k2C57q4exjjEtaxjtjDBHuAPdWjxuRJO00as/wAJ7XaixMfwuaDvqYI9Qo4nQymxBET+ahtXNla7QNg9xfTp0nsq9bGkhrXaDT81NFk2uSzQrfCrZ2QWjMBe+UQZ1tEet+q6VTHF9WnUa2QHCwI1Ohi3UeoXnvi9J+v1XW4AKhcHNzchFwC4xfQdu2llL3M9ovY3cVrFziSCD0Nj3/Iei7HhfCM582aGjQGJJIqZuhIAH6GUwvAg+o19WpILpIbzSNSDG8+WpXQxfwqYc2mTZogFsk3zFvUi3npqkVW5XLJTSgiljahqFxa1wDXAcxhreUnmBveFxMRB1cD2EgD1Kv4rFlwMcrZkAkRcHUDU9+y49bqDOo2aAOms7qC8VpRpxGKPyiLTcAT6uNyqtKrBvdps4dR57HdbXN3cQBtO/wDlH5la3PaNC0/U/lCukZSn4Rrqsj5TIgXv79Fk2oMoI+YTJOxJtHotNWrNgbfmsnU8ojeBP79VdIzlNrkwrOvbT93Wt7eui2ucMu0yJ6x2PS9x5KGUy90crZvLrC/fUhKK9xUYOp2/fosIUu1v+X5KHVOikq2YlYlSVICkpyQt1M6fv6rWWHX37jutlFt46/sKGjTG6Z+gfADh/wBHh4/lN/Ofde0paLxvhOn8OlTp/wADGtt1AAPuvY0dF2x2R8tmdzb+zaiKFYyD1RxlOQr7lqqU5QHgvEXh9taCbPb8rhqOx6t7fgvFYnhFaiXWJYBYtv0s4a+vUCe32DFYKVxsVwxYTwxlueh0/XZMK08r4Z8b4riQ4ZgBNw4iL7Cff6rn4gkBjx5GCfOZ9dOy+ncV8I0qpJc0gnUtOWfPv3XCr/Z62+Wq9reha13le2i5uxJM9uPqmGUado8fiOIF8kmSSSfW8kqi55aeX17r2Z+ziDasfWn+PNdU8b4IrMuwtqDcA5SDtGbUeqjsyXg0XqGGdLVR5ubZv6jsVoquHvpH5rq1uB4kGDRqejc1vSy01eB13SfgVr/4HT9IUKLNJ54NVqRzqBJmNO8L2HgupUMtBaGsMt0Dpd83N0gLheH8IxldgrtI54yvDmjmaQx19mvgkdF73FYUHJUohrXOa3lOUSBLSdI/IgTZJLcwWZOKj/Zjj8XkfkfTh27jla4HqARzef4qlisQ6A4vaREcpIsd4APXqu1S4lnp5K9MFp/iyuju198pXnuM8OY2Sx4a2dCSZ7ZW/wBD20VWl4NYSp1JHGrOBJlwI0Ayu26kkeW+q51etGmvnJ9OnoArdaiBMnynl6Gcuvt1WmnABMSA0kloygH7oJ1uba3lQjplNUc6sJPT3K0kfv8A5V2nUIJJH3XCDYGRF+t794VNtIudlaCSTAAlaIwZuw4+8A6xIsbzAPRanHc/vqtmKqZT8MGzSbbZtDHZaH1JhWMH9kOf6LBzlDytaslZzTnpexuB+noshTHXb9/srQFf4ZwKtiP/AKmEj+M2YP8AUfyupS+A8qSuRofUbsJudem2m6Nr7wNLWB9XTqvY4D7MXG9Wt6U2z/ud+i7+E+zjDN1Y556ve78GwFbRIwfWY1xufLhX7DbbXsu/wXwpiK72n4fwqZIJe4RYGeVpMkn6L6dgfCdGmQWUabSNCGNkf6jdd/B8L7K6x/Jhk691UVRu4LhYXpaQVTB4aFeaFsjy2yURFJBJUEKSoQGDqar1cKCraiEByK3DQVWfwnsu+WLH4aiibPOO4P2WipwjsvUmksDQCULPIP4QtTuEL2JwoWJwYSidR4evwo7ifO659ThkGRa8kRLT3I6+UbL6HU4eDsqOI4SOiq4pl45HF2j5rxDDVWuJpt5TqIkHzDT+S85xH4g+aGDud+1jC+uVeE9lVrcKkQRI6ET7LCWBPhno4vUZR5VnxirRGpcXX2B93OhVqtWBYgdACCeskr65ivC1J3zUmejcv/jC53/wbDj/APL/AHVP1VOw0dS9Sg+Uz5QXk3/ZUOJkGQDYiNvpoV9VPgTD/wAn/dU/9lA8B4b+SP8Auqf+yt2WQ/UYPwz5ZiXtcZAIJuZM33MrFlMm0f12X1hvgTDfyG+pefxKsDwZQ/kM9QT26qyxMzfXx8I+NReN+y7nC/CeKr6NyUyBepIBFoIb8x+i+r4Tw8xnyU2M/wArWt/ALq4bhCvGFHJl6py4VHheDfZ3RpwXg1X9XCGz2Zv6yvY4Xg+giANABYeQXfw3CgF0aWCAWiVHHKbfJxMPwjsr1PhYXWbRWYpqaKWc6nw8K1TwwCsZVMKSDFrVmiIAiIgJhIUogIhIUogIhIUogIyplUogMcqZVkiAxLFiaK2IgK7sGCtbuGNO/sriIDnng7evssDwNvX2XTRKJs5f9hN6+wU/2E3r7LpolCzmf2G3r7BSOCN6+y6SJQsoN4S0b+y3MwICsohBrFELIMWSICMqQpRARCQpRARCQpRARCKUQBERAEREAREQBERAEREAREQBERAEREAREQBERAEREAREQBERAEREAREQBERAEREAREQBERAEREAREQBERAEREAREQBERAEREAREQBERAEREAREQBERAEREB//9k="/>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SEhQVFRIWFBQVFRcVFRIVGBQXFxcXFxUUExQXHCgeFxkjHhcaHy8gIycpLC0sFh4yNTEqNSYrLCkBCQoKDgwOGg8PGiwkHyQsLCosLywsLCwpLCwsLCwsLCwpLCwqLCwpKSwsKSkpLCwqKSwsLCwsLCwpLCwsLCksLP/AABEIANEA8QMBIgACEQEDEQH/xAAcAAEAAgMBAQEAAAAAAAAAAAAAAQQCAwUGBwj/xAA/EAABAwIEBAQDBgMHBAMAAAABAAIRAyEEEjFBBSJRYQZxgaETMpEHQrHB0fBSU/EVI2JygqLhFJKy0hYzQ//EABoBAQADAQEBAAAAAAAAAAAAAAABAgMEBQb/xAApEQACAgEDAwQCAgMAAAAAAAAAAQIRAxIhMQQTQQUiUWEycSOhFIHR/9oADAMBAAIRAxEAPwD7iiIgCIiAIiIAiIgCIiAIiIAiIgCIiAIiIAiIgCIiAIiIAiIgCIiAIiIAiIgCJKIAiIgCIiAIolJQEoolJQEoolJQEoolJQEoolJQEoolJQEoolJQEoolJQEoolJQEoolJQEoolJQEoolJQEoolSgIUoiAIiIAiIgIIUKSolAEWJcgcgMkUSplAEUSmZASixzJnQGSKrjOIU6TS6q9rGjdxDR7qtR8Q0HTFVtustGxkF0Ai406qNSLqEmrSOmi59LjlB121qZGtntPrqrjKwIkGQem/kiafBDi1yjYixzqcykqSiiVKAIiIAiIgCIiAIiIDJERAEREAREQGLiquMxrabS97g1o1JtCniWOZSYXvOVrRJPsLbkmwC+W+KvFQxJ+GM4YDLYLIJH8Ws7x0gLHLlWNfZ2dJ0kuoltx5ZV4x4yq4ipJOWmCcrAbQQYJjU6X81Y8O+K3UHDnJZq5s2jUxOhHXyXCp8JNWTSjMQOVxAOaYJadtDY76Ld/Y4YHBz2mqByssQHWOoNzYgQvN1SvVZ9S8WDR262PrWE8T0KjcwqNAib2IHcfnouTxPx4xrnNpNDsoJLjYW1gWJGt+26+TN4q5ry4PMgHYe2YyB6akq5heMOdLcwAgZpmTOoiAL/ANbLofUTao4F6Tji9V2j6BV+0Q3IYwN/iJMERM82X81ysR9pmJa61AOYDBcWva0k9DAiPdeXZDDd5BJkvBbJM6ZpMXAECNLmy2niRJLWEu0bax6uJ+8THe+19Kd2b5Zr/h4I8RT/AGbcV9pmI+K6S5sOPLmNj7CB0A851WnGeP67wGvLyAZHMWknrI6LXxSga9Ms+U2IJY2G3kiQJEiLyqj/AA1Vw7KlOocrntGV7S4iG3LXWiDYWuPIpu97Zr/BBL2KyzgeMsrPDj8wuMzpMwd3G9iYtadpVjH4rE5i5uUtltssRpzPBaDfsVx8B/eNHxubmc0EsdEg6Mqt0P8AhiPquoxgZmZcalodBAEfceBy3EHT5hbWc6+TaVJ+1f8ADBvEXSXPYKYHKSzmBdYtIjTpJO+5ELu8H43XpkkueKcgE3aJOkNPQA6W0XMo4KnWeCHFoeCXvENOTfM3R3Qg3BVau90GpTcXFrnA8xc1wDjIcyAQd5ibWlStnsZTamtMkerp+MMReKhMD+FhkDcOIkn6LdhvHdeA4FlRp/wgekiB/ReIpY5jzeaVW97cpm7XaWPcfqs6lCrTOallOY3GbKHeV4zdxGqt3XfJk+jhW8UfRcH9osn+8pQBElpBPoATPsvS8K4/SxAJpukjUbjvHRfGmcYfTE1KNSmLXAD2jvI0V3hfiRoqNqUqjQ8GAIIkHVrg7Vp6dwRELaOdrk483p0ZJ6FT/o+1ByleU4X42puIZW/u3HQ/cdEaHVuu/wBevpqdYESCCDoQQQfIrsjNS4PEyYp43UkbUUAqVYyCIiAIiIDJERAEUSkoCVi98CVDqoC8h4j8UkP+DRIkCXusY1s2+oi6pOagrZthwyzS0xKvjLiHxT8MXDTLtfmiw7xdeNxHDGOksaA6x+62D0gagkEadVfDjczprpudlkx1pJ5RHp1N/Ree5a3bPpMcOxBRicxlT4JMgyIIJMkbaNuRPX9FRxeHNWX0xLuk5eaNZy6yBcRt3js1uHh5i42iINxzZQOx7a2K0Mw7mnKC3LJ1AzGP4uk2jW2oVdNGyyXuuThVuGvcC0sLKsmHg8rtPmbFidMw6ieq0MpCnBxDsubNAYWPc4yIcSSWgC1zc3sNV6uXCRmaSIAzBwHa4M3n92WvE8MDuR9LO2Q46ZQSIEO3dHkrVZXutcnEouZVLRme4OnKI3bFyRuMx29ladw5wykNvADiCJgDldqRMEC4nl2Q+EWxyuq02zmh2WxggCDAAvud9t+nhMCQAx1V5uAHW0J+UCLN0t6qKoltPdMnhGGEioWw1rhAN87rXPkYNovAVWtxb4uab5XGGjMTrEkCYJtMaXXW4i8tigyHEQYzXywS0zO+onXsuK8NpPBiA8HPBNnObJJZeWkXIBg5e1zMoPU7YqU2uGcOyFzRJYSBBE5spAGYGPmuAZnQiMPTeWgvBD5y5iMoeASM8HXQ/Wb2WbWQTyguzEmSGdLNdB3uB06CFo4JjWuDs2ZmV5zScwMk2cXCxFhP+W+yizWnTLPwGmDSgVA92YuEZ3Dle0n7u1yNgT35OJwTqFYPDixjzcOlwkmdQdLneZBXX4jgHZviUagFgXMlpDwBr0zRbTYdExXPTLeb4btQ2QehEaOgzpuN4vD+C0dnaZxeI8NmH5ocLTLSDu2YAt0N/JRhsdmDQC3Nljlc6i4HcZ/ldPfqttCs+hY89GJzHcTBiPlPbsfSzRwVCsA7KCSRu5rj2zAwfO6p5Ou9K+UX8FjiwRVOUk5WZ2NY8t0MFstcL6gRe4WvHeHqVQZ3NIfeXUhlkTchs5Y7SIzawFkcE0y2oGBjGg0yJzNJIAaBcknqI0uppsiKrHOySCSXZpIEZp+6bAb/AC3laXRxOO9x2Zwn0a+H5pFWjrI+6Or260yOugO69JwnxhUw78jS2BctD2Oa6RYi4mbXaTqooYh7qhJe9sSSZNidRr+wFprYSnnLzSaXdgGFw75IBOl/r3hOt1sWn7/bkSZ9M4B4rp4kRdlQAS1wcP8AtJAkLutevlmAqUrf3YYG2zGoRk3tEH8V28H41iA0F7LXMzqdzcrrhn8SPDz9D7v4l/o92CiqYLGioxr26OEhWgV1nltU6ZKIiEElQpKhACVre+FL3LxvjDxKGzhmE5nCKhH3GxJF9yD79VTJNQVs2wYZZpqETV4j8W5i6jRPQPfe86hva+q841xsQL9RePID9VVZhocSzK5jiC3MYIgAR0IEWv8AVY1nvbqJOuW7T3y6g77jzXmylKbtn0+PFjwx0QLgfI7k3kEfj5rEhwFiOkw7eNRv3VfDO5fmmIv5xqevc9PpmK4Mgh0EG+UgEfprsiZMos2OwgaAZuN9LgRy7tNv6aLKkLnM5znTazW66aAayDqdtNFpFYizonXMD7DoQtvxtTYt3voNL9tpFrqbK6GbH4ebtEutN+ggy0TOnssamMDSAW1TrBAMCBB0t5haxXLSSLDUZs8Dr19+qwPEHGJA825hPaCNb9eiakND4N1TFl12vAEXlpls22IkG4na3Va8BSL6rQ45mEiZaWtEH7hi89J1WynjAeswbgj66fNad1FRzZEF28zA333mYi4UfZKtJqjHHgvqOqPAIzkczbDpHS1vTyVDi1Eta1rKYqNNstwWj5hHMIbPe0K9j3ueDUYPmEkGL6EzIgGfJV6eItLmSJjPzAxrcXB6yOmihyTL44uO5owtXJFOoA1xGamJLgAIIh506XNoHmtdAPZVfGZzHZZBE3mAIiYIG3VWX4tuZl2A5pAIdq35Rny69tfNV6VKK4yggmc7Do4G2Zo0gGDmF+oUF+d2Y0qrqeccraZc50ZXFoLjoIgjTRxWvBVDSJpvYWskwWHMwjfUHL7aq0yq95MNZmDnZ2ujNGxEgy06zB1Oi2F7nugF1NwFhDWtInR2UBrot01+glOjWKAZUzEFpdOZsiHT1nWNZ8vTGpww/PTe9ujYNxI2gnTqN9VtqYKoASDBECHXa4QLB3zDX2GsWtDDEQWg7Dr103iR207qBqrdMpCpAHxsrXSQwiwJEcrgYDPXrYWVyjUFw6C1xDo0kkRbpNuuiwc9gZBkkgC8ObvOZ1xNvdSz5crGiYbkFi3TmywSTvGg3g7ykVk7NYrmOQjLLnRpBOmYxMwBqNNArDGj7xIH3trTGkgHTsOX0WLX6S2JJHKZI7mIMeu2izxLgfuwIaJy6yN7XNvZWSKSfg14Z78rm3AkkgNBzG5kdugm34Z0aAYTYEvFzMF3cnfRaw6W21LgIEyAJMmRYbe6zY1w5hDr/KCARMEkOJAA1tcTFwoCpHu/BmInC0zaTnJjSS92YD1lemYV43wXTLaRk61HuFmiM0EiGkj5pNjuvYU16eP8UfL9Qqyy/ZsREVzAkrElZFaqjkBS4pj20mF7jYD6nYDuV80rYltUmq8AZhVe7QmRlI9I+t13vG+OOZlMbAv9Qdh5A/VeKxYLSHNgDNIgzbcZekH3Xm9TkuVeEfSem9NWPXe7O0+sKbQ1hEul0OAgGRtPTp0XH4hxENJBPNZ2azm03GZsBcRaD1XI4zxB7qtN1R0N2INmg6x3UvIdzB5yOdzNiHOgz1Ig+flZc6XwerHHFP3bs3njz2tDnGnBEyBOa8aEgjSD5LIcYJAdDA0g7EGATyyDp9Vwa5BccgOUE3PQ9f3utFVxcSRAAs52gufx/IKUrNnGK8Ho6PiBxBu2ALgzO9o362WFXj7YaSDLZMAmDPnMjsV5yg8k5QJJM6aRJn8VhUq6/vyhRpZeoHtuGcSc8Ai12g2aQC4hrYje+h6Hsq2K469ri2BAJE5ntFjvzR6Kr4fwz/g05kNfXFT712tAEyLgH9Fu8WtDnNNp3gG+lz1P72VpQowxyjKdUa6vid08zW9bi99JJv0WdHxC1zhLAJtLC5pHkdJ7xK8zWa74hafmBIMn+GZv0srPA6WasOwc4+nQecKNBtLtpcHqqOIa15Bn4RDnCQ5uaDc8xiOhBOqmowfMIaDoQRl0kjUQfUGyphz6tUEnkpksptaCS+2Z5Gw0uSQAGhbxiS2fhtAj592m5AgZhMW0Fr6aKrTRjGpLYybVtBAe3W9wes2nr00UCuCBLdxpzNA/wyTEdNRusKXEaZvlynctJAd/l9e34ra/E02m5LSNMxaZ8yDm/oikhLG/gssxTRabHXkptA2FyLjYxbutRe5tZr6Re2YBsCCbWkTAPQtMRsqL+IUwIa8WECGAb6jv3WbePizcz8u8AAdzrPS+uynUV7D5o6LKjnF2aG2M5NCBOUCGiTbf6rfWxcmGMdFplxzGwjNINthBhcZvGxmOWSBcl2UADqSB/wA9FjV4/Rc6Q0uIAGYhoJgam/YbqSrxb8F91FolwEEiYDiDvOxnb6pT0AuXX0IYWzsCNep0HSVzj4jY7lawwQRct9rGNrX0VM8Xeb5nAGBy6DSwk9h9Fam+Bp+T0wdaTmJ0i3TQum59PxWt1ZxkZSBqBDgJ11DYB799V5b/AKwuMECR1M36EnTbToJWTKhjXUGJMTvPf/kKyjIo1FeT0fxMoBeWiblri3mFwJAGltoVB3GiZNMwLNy5Q5ocbQxxIN4m82G23KrVA0FgdNUwDMw0RLg71A6791lTpU2ggy5xjm+UCDctH1EnrpqrduyqyRTPpfgDiD6nxMwAbyER1Mz9YH0X0CkbL5r9m9afitHyj4RAmYLg9zp7/ovpNDRduH8EfNdfXflRulERbHES5VcS6ytPVHGOsgPnHiTFZsUWnYxP8IDQY7zY+65FfEMLb7i1xECCDJIHQwTqFZ4pUbUxFVxIylzmBwuJYGiI6wQPRZ1sDSLeQtLgAAQ250Aixgd+i8eVuTPscNQxxT+Eeb4jhAWGo8ckwwRBfLQNTeALyJ1MduNgyXOc0yYDcoE6ERHovT+IOGuhsvzazJ+UQTJ19BZcXg1d1Oo9gcILc0nUlhlpaYtaZHQlEvDOjV7dUeTTgOFPrvaxoIY93zZSbAgEtnUyQPW6xGGHxS2nMGoGNBA+8TJkGLBuu/krWFxJo4hzGgubndF3C2bc94F/1VB2cVWkcsOB3IF7/QT9CrLbYSuTbbLApCm2rUDQcxdSbJs2bl3fSBPTdcl9GToYEBx6efmQrdG7HMEkzmsJMAOEekyscLDS1xMAy1wO4JAMztBn/SVMXuJRai2uT3tKuXZHAZabWS0aZ3EQJGUcobI/1Ll+KK5DWjRxnQXJmco3O3tZUeDcadAZVJzMa5kzoIbkdPoQsuJ1gcVRIJIBZsDedBBvfdTJt7MxwQrf4OdxTh5ogZ2kVagDzOrW3AaR1Op9B1Tw2YqPdvkgDqXERHeyueJqpc8zqGiPqJnpYrR4YomoXtMQAHC2pa4WJ3F/fqoW7Nsl9q2e3wvCPhUGPpNzvynOzMAC4auE2BcQ0kTHRc3iHA6cZ6hzOGUtAeA0lx3ZlhoEXAJsAulU4xIIAi/QQI+U+cWI7LzPEuIuLgQ4kg2H3dT8wNnQetpG60m4nHgjkvk5eL4vyhtMQRMvMSbn5bANHex1XGfXPX3VqpW+azRttaTeNt40t9FXqYaxcSB8oAGkm9ztaSsVE9Nz0ozo1m5H5pzQMkaev76rBlYxE+n79UxWJzAAgcsBuUQIi4j3+q10KuU5twD5mRH5q+kz7ki5VxwDcsHuepvJIEQYjrotNOs3Q5ok9jGxMbqtVqW2vfyWolTRVyOlTxbQSSegsNpJOy2f9fT66AQACPr+C4pcozK62MJNM7NPizbZgZnYNAA2DW/W+pk6ytx4ow8xIkCA2CbbAdrC02k9YXALlGdSmzKSizrM4q0fdJcSS5xMZpJNgP6WWY45McnpNgZmwiwn8AuKXLdRRtpEwUZS4PtP2X4cCg6oLmpUn0a1rQ0+Rn6r6RQFl4P7M8IWYKlOri9/1cY/Be+oiy68f4o+a6x3ml+zYiQi0OUPXOxzrLovXMx+ihkrk+MvDyHNpkZ5e5zSbnMYzDr8w+i18Ir/AAKZc8c2ba8Ai0Eeqy4rh3fGdTMzMQ9oNpiRO2l0wjC1tRpbIAa4CDccwJiAdCNOi8fyfc7OC+6K3FeNio8AXi8wBzW7DbeN1zcK0DEncDODP0P77K1XbTDCQNS4j0db2B+iz4UA7EVSA0uPM0mLSdBPmLjoi5LOoxpLYq8VBDmPFiacGAdQS0676FVsWyoYc4QTzDcTJBcD0luq6PFAPhuaBDmOki19AST2k2C57q4exjjEtaxjtjDBHuAPdWjxuRJO00as/wAJ7XaixMfwuaDvqYI9Qo4nQymxBET+ahtXNla7QNg9xfTp0nsq9bGkhrXaDT81NFk2uSzQrfCrZ2QWjMBe+UQZ1tEet+q6VTHF9WnUa2QHCwI1Ohi3UeoXnvi9J+v1XW4AKhcHNzchFwC4xfQdu2llL3M9ovY3cVrFziSCD0Nj3/Iei7HhfCM582aGjQGJJIqZuhIAH6GUwvAg+o19WpILpIbzSNSDG8+WpXQxfwqYc2mTZogFsk3zFvUi3npqkVW5XLJTSgiljahqFxa1wDXAcxhreUnmBveFxMRB1cD2EgD1Kv4rFlwMcrZkAkRcHUDU9+y49bqDOo2aAOms7qC8VpRpxGKPyiLTcAT6uNyqtKrBvdps4dR57HdbXN3cQBtO/wDlH5la3PaNC0/U/lCukZSn4Rrqsj5TIgXv79Fk2oMoI+YTJOxJtHotNWrNgbfmsnU8ojeBP79VdIzlNrkwrOvbT93Wt7eui2ucMu0yJ6x2PS9x5KGUy90crZvLrC/fUhKK9xUYOp2/fosIUu1v+X5KHVOikq2YlYlSVICkpyQt1M6fv6rWWHX37jutlFt46/sKGjTG6Z+gfADh/wBHh4/lN/Ofde0paLxvhOn8OlTp/wADGtt1AAPuvY0dF2x2R8tmdzb+zaiKFYyD1RxlOQr7lqqU5QHgvEXh9taCbPb8rhqOx6t7fgvFYnhFaiXWJYBYtv0s4a+vUCe32DFYKVxsVwxYTwxlueh0/XZMK08r4Z8b4riQ4ZgBNw4iL7Cff6rn4gkBjx5GCfOZ9dOy+ncV8I0qpJc0gnUtOWfPv3XCr/Z62+Wq9reha13le2i5uxJM9uPqmGUado8fiOIF8kmSSSfW8kqi55aeX17r2Z+ziDasfWn+PNdU8b4IrMuwtqDcA5SDtGbUeqjsyXg0XqGGdLVR5ubZv6jsVoquHvpH5rq1uB4kGDRqejc1vSy01eB13SfgVr/4HT9IUKLNJ54NVqRzqBJmNO8L2HgupUMtBaGsMt0Dpd83N0gLheH8IxldgrtI54yvDmjmaQx19mvgkdF73FYUHJUohrXOa3lOUSBLSdI/IgTZJLcwWZOKj/Zjj8XkfkfTh27jla4HqARzef4qlisQ6A4vaREcpIsd4APXqu1S4lnp5K9MFp/iyuju198pXnuM8OY2Sx4a2dCSZ7ZW/wBD20VWl4NYSp1JHGrOBJlwI0Ayu26kkeW+q51etGmvnJ9OnoArdaiBMnynl6Gcuvt1WmnABMSA0kloygH7oJ1uba3lQjplNUc6sJPT3K0kfv8A5V2nUIJJH3XCDYGRF+t794VNtIudlaCSTAAlaIwZuw4+8A6xIsbzAPRanHc/vqtmKqZT8MGzSbbZtDHZaH1JhWMH9kOf6LBzlDytaslZzTnpexuB+noshTHXb9/srQFf4ZwKtiP/AKmEj+M2YP8AUfyupS+A8qSuRofUbsJudem2m6Nr7wNLWB9XTqvY4D7MXG9Wt6U2z/ud+i7+E+zjDN1Y556ve78GwFbRIwfWY1xufLhX7DbbXsu/wXwpiK72n4fwqZIJe4RYGeVpMkn6L6dgfCdGmQWUabSNCGNkf6jdd/B8L7K6x/Jhk691UVRu4LhYXpaQVTB4aFeaFsjy2yURFJBJUEKSoQGDqar1cKCraiEByK3DQVWfwnsu+WLH4aiibPOO4P2WipwjsvUmksDQCULPIP4QtTuEL2JwoWJwYSidR4evwo7ifO659ThkGRa8kRLT3I6+UbL6HU4eDsqOI4SOiq4pl45HF2j5rxDDVWuJpt5TqIkHzDT+S85xH4g+aGDud+1jC+uVeE9lVrcKkQRI6ET7LCWBPhno4vUZR5VnxirRGpcXX2B93OhVqtWBYgdACCeskr65ivC1J3zUmejcv/jC53/wbDj/APL/AHVP1VOw0dS9Sg+Uz5QXk3/ZUOJkGQDYiNvpoV9VPgTD/wAn/dU/9lA8B4b+SP8Auqf+yt2WQ/UYPwz5ZiXtcZAIJuZM33MrFlMm0f12X1hvgTDfyG+pefxKsDwZQ/kM9QT26qyxMzfXx8I+NReN+y7nC/CeKr6NyUyBepIBFoIb8x+i+r4Tw8xnyU2M/wArWt/ALq4bhCvGFHJl6py4VHheDfZ3RpwXg1X9XCGz2Zv6yvY4Xg+giANABYeQXfw3CgF0aWCAWiVHHKbfJxMPwjsr1PhYXWbRWYpqaKWc6nw8K1TwwCsZVMKSDFrVmiIAiIgJhIUogIhIUogIhIUogIyplUogMcqZVkiAxLFiaK2IgK7sGCtbuGNO/sriIDnng7evssDwNvX2XTRKJs5f9hN6+wU/2E3r7LpolCzmf2G3r7BSOCN6+y6SJQsoN4S0b+y3MwICsohBrFELIMWSICMqQpRARCQpRARCQpRARCKUQBERAEREAREQBERAEREAREQBERAEREAREQBERAEREAREQBERAEREAREQBERAEREAREQBERAEREAREQBERAEREAREQBERAEREAREQBERAEREAREQBERAEREB//9k="/>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hQSERUSEhQVFRIWFBQVFRcVFRIVGBQXFxcXFxUUExQXHCgeFxkjHhcaHy8gIycpLC0sFh4yNTEqNSYrLCkBCQoKDgwOGg8PGiwkHyQsLCosLywsLCwpLCwsLCwsLCwpLCwqLCwpKSwsKSkpLCwqKSwsLCwsLCwpLCwsLCksLP/AABEIANEA8QMBIgACEQEDEQH/xAAcAAEAAgMBAQEAAAAAAAAAAAAAAQQCAwUGBwj/xAA/EAABAwIEBAQDBgMHBAMAAAABAAIRAyEEEjFBBSJRYQZxgaETMpEHQrHB0fBSU/EVI2JygqLhFJKy0hYzQ//EABoBAQADAQEBAAAAAAAAAAAAAAABAgMEBQb/xAApEQACAgEDAwQCAgMAAAAAAAAAAQIRAxIhMQQTQQUiUWEycSOhFIHR/9oADAMBAAIRAxEAPwD7iiIgCIiAIiIAiIgCIiAIiIAiIgCIiAIiIAiIgCIiAIiIAiIgCIiAIiIAiIgCJKIAiIgCIiAIolJQEoolJQEoolJQEoolJQEoolJQEoolJQEoolJQEoolJQEoolJQEoolJQEoolJQEoolJQEoolSgIUoiAIiIAiIgIIUKSolAEWJcgcgMkUSplAEUSmZASixzJnQGSKrjOIU6TS6q9rGjdxDR7qtR8Q0HTFVtustGxkF0Ai406qNSLqEmrSOmi59LjlB121qZGtntPrqrjKwIkGQem/kiafBDi1yjYixzqcykqSiiVKAIiIAiIgCIiAIiIDJERAEREAREQGLiquMxrabS97g1o1JtCniWOZSYXvOVrRJPsLbkmwC+W+KvFQxJ+GM4YDLYLIJH8Ws7x0gLHLlWNfZ2dJ0kuoltx5ZV4x4yq4ipJOWmCcrAbQQYJjU6X81Y8O+K3UHDnJZq5s2jUxOhHXyXCp8JNWTSjMQOVxAOaYJadtDY76Ld/Y4YHBz2mqByssQHWOoNzYgQvN1SvVZ9S8WDR262PrWE8T0KjcwqNAib2IHcfnouTxPx4xrnNpNDsoJLjYW1gWJGt+26+TN4q5ry4PMgHYe2YyB6akq5heMOdLcwAgZpmTOoiAL/ANbLofUTao4F6Tji9V2j6BV+0Q3IYwN/iJMERM82X81ysR9pmJa61AOYDBcWva0k9DAiPdeXZDDd5BJkvBbJM6ZpMXAECNLmy2niRJLWEu0bax6uJ+8THe+19Kd2b5Zr/h4I8RT/AGbcV9pmI+K6S5sOPLmNj7CB0A851WnGeP67wGvLyAZHMWknrI6LXxSga9Ms+U2IJY2G3kiQJEiLyqj/AA1Vw7KlOocrntGV7S4iG3LXWiDYWuPIpu97Zr/BBL2KyzgeMsrPDj8wuMzpMwd3G9iYtadpVjH4rE5i5uUtltssRpzPBaDfsVx8B/eNHxubmc0EsdEg6Mqt0P8AhiPquoxgZmZcalodBAEfceBy3EHT5hbWc6+TaVJ+1f8ADBvEXSXPYKYHKSzmBdYtIjTpJO+5ELu8H43XpkkueKcgE3aJOkNPQA6W0XMo4KnWeCHFoeCXvENOTfM3R3Qg3BVau90GpTcXFrnA8xc1wDjIcyAQd5ibWlStnsZTamtMkerp+MMReKhMD+FhkDcOIkn6LdhvHdeA4FlRp/wgekiB/ReIpY5jzeaVW97cpm7XaWPcfqs6lCrTOallOY3GbKHeV4zdxGqt3XfJk+jhW8UfRcH9osn+8pQBElpBPoATPsvS8K4/SxAJpukjUbjvHRfGmcYfTE1KNSmLXAD2jvI0V3hfiRoqNqUqjQ8GAIIkHVrg7Vp6dwRELaOdrk483p0ZJ6FT/o+1ByleU4X42puIZW/u3HQ/cdEaHVuu/wBevpqdYESCCDoQQQfIrsjNS4PEyYp43UkbUUAqVYyCIiAIiIDJERAEUSkoCVi98CVDqoC8h4j8UkP+DRIkCXusY1s2+oi6pOagrZthwyzS0xKvjLiHxT8MXDTLtfmiw7xdeNxHDGOksaA6x+62D0gagkEadVfDjczprpudlkx1pJ5RHp1N/Ree5a3bPpMcOxBRicxlT4JMgyIIJMkbaNuRPX9FRxeHNWX0xLuk5eaNZy6yBcRt3js1uHh5i42iINxzZQOx7a2K0Mw7mnKC3LJ1AzGP4uk2jW2oVdNGyyXuuThVuGvcC0sLKsmHg8rtPmbFidMw6ieq0MpCnBxDsubNAYWPc4yIcSSWgC1zc3sNV6uXCRmaSIAzBwHa4M3n92WvE8MDuR9LO2Q46ZQSIEO3dHkrVZXutcnEouZVLRme4OnKI3bFyRuMx29ladw5wykNvADiCJgDldqRMEC4nl2Q+EWxyuq02zmh2WxggCDAAvud9t+nhMCQAx1V5uAHW0J+UCLN0t6qKoltPdMnhGGEioWw1rhAN87rXPkYNovAVWtxb4uab5XGGjMTrEkCYJtMaXXW4i8tigyHEQYzXywS0zO+onXsuK8NpPBiA8HPBNnObJJZeWkXIBg5e1zMoPU7YqU2uGcOyFzRJYSBBE5spAGYGPmuAZnQiMPTeWgvBD5y5iMoeASM8HXQ/Wb2WbWQTyguzEmSGdLNdB3uB06CFo4JjWuDs2ZmV5zScwMk2cXCxFhP+W+yizWnTLPwGmDSgVA92YuEZ3Dle0n7u1yNgT35OJwTqFYPDixjzcOlwkmdQdLneZBXX4jgHZviUagFgXMlpDwBr0zRbTYdExXPTLeb4btQ2QehEaOgzpuN4vD+C0dnaZxeI8NmH5ocLTLSDu2YAt0N/JRhsdmDQC3Nljlc6i4HcZ/ldPfqttCs+hY89GJzHcTBiPlPbsfSzRwVCsA7KCSRu5rj2zAwfO6p5Ou9K+UX8FjiwRVOUk5WZ2NY8t0MFstcL6gRe4WvHeHqVQZ3NIfeXUhlkTchs5Y7SIzawFkcE0y2oGBjGg0yJzNJIAaBcknqI0uppsiKrHOySCSXZpIEZp+6bAb/AC3laXRxOO9x2Zwn0a+H5pFWjrI+6Or260yOugO69JwnxhUw78jS2BctD2Oa6RYi4mbXaTqooYh7qhJe9sSSZNidRr+wFprYSnnLzSaXdgGFw75IBOl/r3hOt1sWn7/bkSZ9M4B4rp4kRdlQAS1wcP8AtJAkLutevlmAqUrf3YYG2zGoRk3tEH8V28H41iA0F7LXMzqdzcrrhn8SPDz9D7v4l/o92CiqYLGioxr26OEhWgV1nltU6ZKIiEElQpKhACVre+FL3LxvjDxKGzhmE5nCKhH3GxJF9yD79VTJNQVs2wYZZpqETV4j8W5i6jRPQPfe86hva+q841xsQL9RePID9VVZhocSzK5jiC3MYIgAR0IEWv8AVY1nvbqJOuW7T3y6g77jzXmylKbtn0+PFjwx0QLgfI7k3kEfj5rEhwFiOkw7eNRv3VfDO5fmmIv5xqevc9PpmK4Mgh0EG+UgEfprsiZMos2OwgaAZuN9LgRy7tNv6aLKkLnM5znTazW66aAayDqdtNFpFYizonXMD7DoQtvxtTYt3voNL9tpFrqbK6GbH4ebtEutN+ggy0TOnssamMDSAW1TrBAMCBB0t5haxXLSSLDUZs8Dr19+qwPEHGJA825hPaCNb9eiakND4N1TFl12vAEXlpls22IkG4na3Va8BSL6rQ45mEiZaWtEH7hi89J1WynjAeswbgj66fNad1FRzZEF28zA333mYi4UfZKtJqjHHgvqOqPAIzkczbDpHS1vTyVDi1Eta1rKYqNNstwWj5hHMIbPe0K9j3ueDUYPmEkGL6EzIgGfJV6eItLmSJjPzAxrcXB6yOmihyTL44uO5owtXJFOoA1xGamJLgAIIh506XNoHmtdAPZVfGZzHZZBE3mAIiYIG3VWX4tuZl2A5pAIdq35Rny69tfNV6VKK4yggmc7Do4G2Zo0gGDmF+oUF+d2Y0qrqeccraZc50ZXFoLjoIgjTRxWvBVDSJpvYWskwWHMwjfUHL7aq0yq95MNZmDnZ2ujNGxEgy06zB1Oi2F7nugF1NwFhDWtInR2UBrot01+glOjWKAZUzEFpdOZsiHT1nWNZ8vTGpww/PTe9ujYNxI2gnTqN9VtqYKoASDBECHXa4QLB3zDX2GsWtDDEQWg7Dr103iR207qBqrdMpCpAHxsrXSQwiwJEcrgYDPXrYWVyjUFw6C1xDo0kkRbpNuuiwc9gZBkkgC8ObvOZ1xNvdSz5crGiYbkFi3TmywSTvGg3g7ykVk7NYrmOQjLLnRpBOmYxMwBqNNArDGj7xIH3trTGkgHTsOX0WLX6S2JJHKZI7mIMeu2izxLgfuwIaJy6yN7XNvZWSKSfg14Z78rm3AkkgNBzG5kdugm34Z0aAYTYEvFzMF3cnfRaw6W21LgIEyAJMmRYbe6zY1w5hDr/KCARMEkOJAA1tcTFwoCpHu/BmInC0zaTnJjSS92YD1lemYV43wXTLaRk61HuFmiM0EiGkj5pNjuvYU16eP8UfL9Qqyy/ZsREVzAkrElZFaqjkBS4pj20mF7jYD6nYDuV80rYltUmq8AZhVe7QmRlI9I+t13vG+OOZlMbAv9Qdh5A/VeKxYLSHNgDNIgzbcZekH3Xm9TkuVeEfSem9NWPXe7O0+sKbQ1hEul0OAgGRtPTp0XH4hxENJBPNZ2azm03GZsBcRaD1XI4zxB7qtN1R0N2INmg6x3UvIdzB5yOdzNiHOgz1Ig+flZc6XwerHHFP3bs3njz2tDnGnBEyBOa8aEgjSD5LIcYJAdDA0g7EGATyyDp9Vwa5BccgOUE3PQ9f3utFVxcSRAAs52gufx/IKUrNnGK8Ho6PiBxBu2ALgzO9o362WFXj7YaSDLZMAmDPnMjsV5yg8k5QJJM6aRJn8VhUq6/vyhRpZeoHtuGcSc8Ai12g2aQC4hrYje+h6Hsq2K469ri2BAJE5ntFjvzR6Kr4fwz/g05kNfXFT712tAEyLgH9Fu8WtDnNNp3gG+lz1P72VpQowxyjKdUa6vid08zW9bi99JJv0WdHxC1zhLAJtLC5pHkdJ7xK8zWa74hafmBIMn+GZv0srPA6WasOwc4+nQecKNBtLtpcHqqOIa15Bn4RDnCQ5uaDc8xiOhBOqmowfMIaDoQRl0kjUQfUGyphz6tUEnkpksptaCS+2Z5Gw0uSQAGhbxiS2fhtAj592m5AgZhMW0Fr6aKrTRjGpLYybVtBAe3W9wes2nr00UCuCBLdxpzNA/wyTEdNRusKXEaZvlynctJAd/l9e34ra/E02m5LSNMxaZ8yDm/oikhLG/gssxTRabHXkptA2FyLjYxbutRe5tZr6Re2YBsCCbWkTAPQtMRsqL+IUwIa8WECGAb6jv3WbePizcz8u8AAdzrPS+uynUV7D5o6LKjnF2aG2M5NCBOUCGiTbf6rfWxcmGMdFplxzGwjNINthBhcZvGxmOWSBcl2UADqSB/wA9FjV4/Rc6Q0uIAGYhoJgam/YbqSrxb8F91FolwEEiYDiDvOxnb6pT0AuXX0IYWzsCNep0HSVzj4jY7lawwQRct9rGNrX0VM8Xeb5nAGBy6DSwk9h9Fam+Bp+T0wdaTmJ0i3TQum59PxWt1ZxkZSBqBDgJ11DYB799V5b/AKwuMECR1M36EnTbToJWTKhjXUGJMTvPf/kKyjIo1FeT0fxMoBeWiblri3mFwJAGltoVB3GiZNMwLNy5Q5ocbQxxIN4m82G23KrVA0FgdNUwDMw0RLg71A6791lTpU2ggy5xjm+UCDctH1EnrpqrduyqyRTPpfgDiD6nxMwAbyER1Mz9YH0X0CkbL5r9m9afitHyj4RAmYLg9zp7/ovpNDRduH8EfNdfXflRulERbHES5VcS6ytPVHGOsgPnHiTFZsUWnYxP8IDQY7zY+65FfEMLb7i1xECCDJIHQwTqFZ4pUbUxFVxIylzmBwuJYGiI6wQPRZ1sDSLeQtLgAAQ250Aixgd+i8eVuTPscNQxxT+Eeb4jhAWGo8ckwwRBfLQNTeALyJ1MduNgyXOc0yYDcoE6ERHovT+IOGuhsvzazJ+UQTJ19BZcXg1d1Oo9gcILc0nUlhlpaYtaZHQlEvDOjV7dUeTTgOFPrvaxoIY93zZSbAgEtnUyQPW6xGGHxS2nMGoGNBA+8TJkGLBuu/krWFxJo4hzGgubndF3C2bc94F/1VB2cVWkcsOB3IF7/QT9CrLbYSuTbbLApCm2rUDQcxdSbJs2bl3fSBPTdcl9GToYEBx6efmQrdG7HMEkzmsJMAOEekyscLDS1xMAy1wO4JAMztBn/SVMXuJRai2uT3tKuXZHAZabWS0aZ3EQJGUcobI/1Ll+KK5DWjRxnQXJmco3O3tZUeDcadAZVJzMa5kzoIbkdPoQsuJ1gcVRIJIBZsDedBBvfdTJt7MxwQrf4OdxTh5ogZ2kVagDzOrW3AaR1Op9B1Tw2YqPdvkgDqXERHeyueJqpc8zqGiPqJnpYrR4YomoXtMQAHC2pa4WJ3F/fqoW7Nsl9q2e3wvCPhUGPpNzvynOzMAC4auE2BcQ0kTHRc3iHA6cZ6hzOGUtAeA0lx3ZlhoEXAJsAulU4xIIAi/QQI+U+cWI7LzPEuIuLgQ4kg2H3dT8wNnQetpG60m4nHgjkvk5eL4vyhtMQRMvMSbn5bANHex1XGfXPX3VqpW+azRttaTeNt40t9FXqYaxcSB8oAGkm9ztaSsVE9Nz0ozo1m5H5pzQMkaev76rBlYxE+n79UxWJzAAgcsBuUQIi4j3+q10KuU5twD5mRH5q+kz7ki5VxwDcsHuepvJIEQYjrotNOs3Q5ok9jGxMbqtVqW2vfyWolTRVyOlTxbQSSegsNpJOy2f9fT66AQACPr+C4pcozK62MJNM7NPizbZgZnYNAA2DW/W+pk6ytx4ow8xIkCA2CbbAdrC02k9YXALlGdSmzKSizrM4q0fdJcSS5xMZpJNgP6WWY45McnpNgZmwiwn8AuKXLdRRtpEwUZS4PtP2X4cCg6oLmpUn0a1rQ0+Rn6r6RQFl4P7M8IWYKlOri9/1cY/Be+oiy68f4o+a6x3ml+zYiQi0OUPXOxzrLovXMx+ihkrk+MvDyHNpkZ5e5zSbnMYzDr8w+i18Ir/AAKZc8c2ba8Ai0Eeqy4rh3fGdTMzMQ9oNpiRO2l0wjC1tRpbIAa4CDccwJiAdCNOi8fyfc7OC+6K3FeNio8AXi8wBzW7DbeN1zcK0DEncDODP0P77K1XbTDCQNS4j0db2B+iz4UA7EVSA0uPM0mLSdBPmLjoi5LOoxpLYq8VBDmPFiacGAdQS0676FVsWyoYc4QTzDcTJBcD0luq6PFAPhuaBDmOki19AST2k2C57q4exjjEtaxjtjDBHuAPdWjxuRJO00as/wAJ7XaixMfwuaDvqYI9Qo4nQymxBET+ahtXNla7QNg9xfTp0nsq9bGkhrXaDT81NFk2uSzQrfCrZ2QWjMBe+UQZ1tEet+q6VTHF9WnUa2QHCwI1Ohi3UeoXnvi9J+v1XW4AKhcHNzchFwC4xfQdu2llL3M9ovY3cVrFziSCD0Nj3/Iei7HhfCM582aGjQGJJIqZuhIAH6GUwvAg+o19WpILpIbzSNSDG8+WpXQxfwqYc2mTZogFsk3zFvUi3npqkVW5XLJTSgiljahqFxa1wDXAcxhreUnmBveFxMRB1cD2EgD1Kv4rFlwMcrZkAkRcHUDU9+y49bqDOo2aAOms7qC8VpRpxGKPyiLTcAT6uNyqtKrBvdps4dR57HdbXN3cQBtO/wDlH5la3PaNC0/U/lCukZSn4Rrqsj5TIgXv79Fk2oMoI+YTJOxJtHotNWrNgbfmsnU8ojeBP79VdIzlNrkwrOvbT93Wt7eui2ucMu0yJ6x2PS9x5KGUy90crZvLrC/fUhKK9xUYOp2/fosIUu1v+X5KHVOikq2YlYlSVICkpyQt1M6fv6rWWHX37jutlFt46/sKGjTG6Z+gfADh/wBHh4/lN/Ofde0paLxvhOn8OlTp/wADGtt1AAPuvY0dF2x2R8tmdzb+zaiKFYyD1RxlOQr7lqqU5QHgvEXh9taCbPb8rhqOx6t7fgvFYnhFaiXWJYBYtv0s4a+vUCe32DFYKVxsVwxYTwxlueh0/XZMK08r4Z8b4riQ4ZgBNw4iL7Cff6rn4gkBjx5GCfOZ9dOy+ncV8I0qpJc0gnUtOWfPv3XCr/Z62+Wq9reha13le2i5uxJM9uPqmGUado8fiOIF8kmSSSfW8kqi55aeX17r2Z+ziDasfWn+PNdU8b4IrMuwtqDcA5SDtGbUeqjsyXg0XqGGdLVR5ubZv6jsVoquHvpH5rq1uB4kGDRqejc1vSy01eB13SfgVr/4HT9IUKLNJ54NVqRzqBJmNO8L2HgupUMtBaGsMt0Dpd83N0gLheH8IxldgrtI54yvDmjmaQx19mvgkdF73FYUHJUohrXOa3lOUSBLSdI/IgTZJLcwWZOKj/Zjj8XkfkfTh27jla4HqARzef4qlisQ6A4vaREcpIsd4APXqu1S4lnp5K9MFp/iyuju198pXnuM8OY2Sx4a2dCSZ7ZW/wBD20VWl4NYSp1JHGrOBJlwI0Ayu26kkeW+q51etGmvnJ9OnoArdaiBMnynl6Gcuvt1WmnABMSA0kloygH7oJ1uba3lQjplNUc6sJPT3K0kfv8A5V2nUIJJH3XCDYGRF+t794VNtIudlaCSTAAlaIwZuw4+8A6xIsbzAPRanHc/vqtmKqZT8MGzSbbZtDHZaH1JhWMH9kOf6LBzlDytaslZzTnpexuB+noshTHXb9/srQFf4ZwKtiP/AKmEj+M2YP8AUfyupS+A8qSuRofUbsJudem2m6Nr7wNLWB9XTqvY4D7MXG9Wt6U2z/ud+i7+E+zjDN1Y556ve78GwFbRIwfWY1xufLhX7DbbXsu/wXwpiK72n4fwqZIJe4RYGeVpMkn6L6dgfCdGmQWUabSNCGNkf6jdd/B8L7K6x/Jhk691UVRu4LhYXpaQVTB4aFeaFsjy2yURFJBJUEKSoQGDqar1cKCraiEByK3DQVWfwnsu+WLH4aiibPOO4P2WipwjsvUmksDQCULPIP4QtTuEL2JwoWJwYSidR4evwo7ifO659ThkGRa8kRLT3I6+UbL6HU4eDsqOI4SOiq4pl45HF2j5rxDDVWuJpt5TqIkHzDT+S85xH4g+aGDud+1jC+uVeE9lVrcKkQRI6ET7LCWBPhno4vUZR5VnxirRGpcXX2B93OhVqtWBYgdACCeskr65ivC1J3zUmejcv/jC53/wbDj/APL/AHVP1VOw0dS9Sg+Uz5QXk3/ZUOJkGQDYiNvpoV9VPgTD/wAn/dU/9lA8B4b+SP8Auqf+yt2WQ/UYPwz5ZiXtcZAIJuZM33MrFlMm0f12X1hvgTDfyG+pefxKsDwZQ/kM9QT26qyxMzfXx8I+NReN+y7nC/CeKr6NyUyBepIBFoIb8x+i+r4Tw8xnyU2M/wArWt/ALq4bhCvGFHJl6py4VHheDfZ3RpwXg1X9XCGz2Zv6yvY4Xg+giANABYeQXfw3CgF0aWCAWiVHHKbfJxMPwjsr1PhYXWbRWYpqaKWc6nw8K1TwwCsZVMKSDFrVmiIAiIgJhIUogIhIUogIhIUogIyplUogMcqZVkiAxLFiaK2IgK7sGCtbuGNO/sriIDnng7evssDwNvX2XTRKJs5f9hN6+wU/2E3r7LpolCzmf2G3r7BSOCN6+y6SJQsoN4S0b+y3MwICsohBrFELIMWSICMqQpRARCQpRARCQpRARCKUQBERAEREAREQBERAEREAREQBERAEREAREQBERAEREAREQBERAEREAREQBERAEREAREQBERAEREAREQBERAEREAREQBERAEREAREQBERAEREAREQBERAEREB//9k="/>
          <p:cNvSpPr>
            <a:spLocks noChangeAspect="1" noChangeArrowheads="1"/>
          </p:cNvSpPr>
          <p:nvPr/>
        </p:nvSpPr>
        <p:spPr bwMode="auto">
          <a:xfrm>
            <a:off x="1828800"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hQSERUSEhQVFRIWFBQVFRcVFRIVGBQXFxcXFxUUExQXHCgeFxkjHhcaHy8gIycpLC0sFh4yNTEqNSYrLCkBCQoKDgwOGg8PGiwkHyQsLCosLywsLCwpLCwsLCwsLCwpLCwqLCwpKSwsKSkpLCwqKSwsLCwsLCwpLCwsLCksLP/AABEIANEA8QMBIgACEQEDEQH/xAAcAAEAAgMBAQEAAAAAAAAAAAAAAQQCAwUGBwj/xAA/EAABAwIEBAQDBgMHBAMAAAABAAIRAyEEEjFBBSJRYQZxgaETMpEHQrHB0fBSU/EVI2JygqLhFJKy0hYzQ//EABoBAQADAQEBAAAAAAAAAAAAAAABAgMEBQb/xAApEQACAgEDAwQCAgMAAAAAAAAAAQIRAxIhMQQTQQUiUWEycSOhFIHR/9oADAMBAAIRAxEAPwD7iiIgCIiAIiIAiIgCIiAIiIAiIgCIiAIiIAiIgCIiAIiIAiIgCIiAIiIAiIgCJKIAiIgCIiAIolJQEoolJQEoolJQEoolJQEoolJQEoolJQEoolJQEoolJQEoolJQEoolJQEoolJQEoolJQEoolSgIUoiAIiIAiIgIIUKSolAEWJcgcgMkUSplAEUSmZASixzJnQGSKrjOIU6TS6q9rGjdxDR7qtR8Q0HTFVtustGxkF0Ai406qNSLqEmrSOmi59LjlB121qZGtntPrqrjKwIkGQem/kiafBDi1yjYixzqcykqSiiVKAIiIAiIgCIiAIiIDJERAEREAREQGLiquMxrabS97g1o1JtCniWOZSYXvOVrRJPsLbkmwC+W+KvFQxJ+GM4YDLYLIJH8Ws7x0gLHLlWNfZ2dJ0kuoltx5ZV4x4yq4ipJOWmCcrAbQQYJjU6X81Y8O+K3UHDnJZq5s2jUxOhHXyXCp8JNWTSjMQOVxAOaYJadtDY76Ld/Y4YHBz2mqByssQHWOoNzYgQvN1SvVZ9S8WDR262PrWE8T0KjcwqNAib2IHcfnouTxPx4xrnNpNDsoJLjYW1gWJGt+26+TN4q5ry4PMgHYe2YyB6akq5heMOdLcwAgZpmTOoiAL/ANbLofUTao4F6Tji9V2j6BV+0Q3IYwN/iJMERM82X81ysR9pmJa61AOYDBcWva0k9DAiPdeXZDDd5BJkvBbJM6ZpMXAECNLmy2niRJLWEu0bax6uJ+8THe+19Kd2b5Zr/h4I8RT/AGbcV9pmI+K6S5sOPLmNj7CB0A851WnGeP67wGvLyAZHMWknrI6LXxSga9Ms+U2IJY2G3kiQJEiLyqj/AA1Vw7KlOocrntGV7S4iG3LXWiDYWuPIpu97Zr/BBL2KyzgeMsrPDj8wuMzpMwd3G9iYtadpVjH4rE5i5uUtltssRpzPBaDfsVx8B/eNHxubmc0EsdEg6Mqt0P8AhiPquoxgZmZcalodBAEfceBy3EHT5hbWc6+TaVJ+1f8ADBvEXSXPYKYHKSzmBdYtIjTpJO+5ELu8H43XpkkueKcgE3aJOkNPQA6W0XMo4KnWeCHFoeCXvENOTfM3R3Qg3BVau90GpTcXFrnA8xc1wDjIcyAQd5ibWlStnsZTamtMkerp+MMReKhMD+FhkDcOIkn6LdhvHdeA4FlRp/wgekiB/ReIpY5jzeaVW97cpm7XaWPcfqs6lCrTOallOY3GbKHeV4zdxGqt3XfJk+jhW8UfRcH9osn+8pQBElpBPoATPsvS8K4/SxAJpukjUbjvHRfGmcYfTE1KNSmLXAD2jvI0V3hfiRoqNqUqjQ8GAIIkHVrg7Vp6dwRELaOdrk483p0ZJ6FT/o+1ByleU4X42puIZW/u3HQ/cdEaHVuu/wBevpqdYESCCDoQQQfIrsjNS4PEyYp43UkbUUAqVYyCIiAIiIDJERAEUSkoCVi98CVDqoC8h4j8UkP+DRIkCXusY1s2+oi6pOagrZthwyzS0xKvjLiHxT8MXDTLtfmiw7xdeNxHDGOksaA6x+62D0gagkEadVfDjczprpudlkx1pJ5RHp1N/Ree5a3bPpMcOxBRicxlT4JMgyIIJMkbaNuRPX9FRxeHNWX0xLuk5eaNZy6yBcRt3js1uHh5i42iINxzZQOx7a2K0Mw7mnKC3LJ1AzGP4uk2jW2oVdNGyyXuuThVuGvcC0sLKsmHg8rtPmbFidMw6ieq0MpCnBxDsubNAYWPc4yIcSSWgC1zc3sNV6uXCRmaSIAzBwHa4M3n92WvE8MDuR9LO2Q46ZQSIEO3dHkrVZXutcnEouZVLRme4OnKI3bFyRuMx29ladw5wykNvADiCJgDldqRMEC4nl2Q+EWxyuq02zmh2WxggCDAAvud9t+nhMCQAx1V5uAHW0J+UCLN0t6qKoltPdMnhGGEioWw1rhAN87rXPkYNovAVWtxb4uab5XGGjMTrEkCYJtMaXXW4i8tigyHEQYzXywS0zO+onXsuK8NpPBiA8HPBNnObJJZeWkXIBg5e1zMoPU7YqU2uGcOyFzRJYSBBE5spAGYGPmuAZnQiMPTeWgvBD5y5iMoeASM8HXQ/Wb2WbWQTyguzEmSGdLNdB3uB06CFo4JjWuDs2ZmV5zScwMk2cXCxFhP+W+yizWnTLPwGmDSgVA92YuEZ3Dle0n7u1yNgT35OJwTqFYPDixjzcOlwkmdQdLneZBXX4jgHZviUagFgXMlpDwBr0zRbTYdExXPTLeb4btQ2QehEaOgzpuN4vD+C0dnaZxeI8NmH5ocLTLSDu2YAt0N/JRhsdmDQC3Nljlc6i4HcZ/ldPfqttCs+hY89GJzHcTBiPlPbsfSzRwVCsA7KCSRu5rj2zAwfO6p5Ou9K+UX8FjiwRVOUk5WZ2NY8t0MFstcL6gRe4WvHeHqVQZ3NIfeXUhlkTchs5Y7SIzawFkcE0y2oGBjGg0yJzNJIAaBcknqI0uppsiKrHOySCSXZpIEZp+6bAb/AC3laXRxOO9x2Zwn0a+H5pFWjrI+6Or260yOugO69JwnxhUw78jS2BctD2Oa6RYi4mbXaTqooYh7qhJe9sSSZNidRr+wFprYSnnLzSaXdgGFw75IBOl/r3hOt1sWn7/bkSZ9M4B4rp4kRdlQAS1wcP8AtJAkLutevlmAqUrf3YYG2zGoRk3tEH8V28H41iA0F7LXMzqdzcrrhn8SPDz9D7v4l/o92CiqYLGioxr26OEhWgV1nltU6ZKIiEElQpKhACVre+FL3LxvjDxKGzhmE5nCKhH3GxJF9yD79VTJNQVs2wYZZpqETV4j8W5i6jRPQPfe86hva+q841xsQL9RePID9VVZhocSzK5jiC3MYIgAR0IEWv8AVY1nvbqJOuW7T3y6g77jzXmylKbtn0+PFjwx0QLgfI7k3kEfj5rEhwFiOkw7eNRv3VfDO5fmmIv5xqevc9PpmK4Mgh0EG+UgEfprsiZMos2OwgaAZuN9LgRy7tNv6aLKkLnM5znTazW66aAayDqdtNFpFYizonXMD7DoQtvxtTYt3voNL9tpFrqbK6GbH4ebtEutN+ggy0TOnssamMDSAW1TrBAMCBB0t5haxXLSSLDUZs8Dr19+qwPEHGJA825hPaCNb9eiakND4N1TFl12vAEXlpls22IkG4na3Va8BSL6rQ45mEiZaWtEH7hi89J1WynjAeswbgj66fNad1FRzZEF28zA333mYi4UfZKtJqjHHgvqOqPAIzkczbDpHS1vTyVDi1Eta1rKYqNNstwWj5hHMIbPe0K9j3ueDUYPmEkGL6EzIgGfJV6eItLmSJjPzAxrcXB6yOmihyTL44uO5owtXJFOoA1xGamJLgAIIh506XNoHmtdAPZVfGZzHZZBE3mAIiYIG3VWX4tuZl2A5pAIdq35Rny69tfNV6VKK4yggmc7Do4G2Zo0gGDmF+oUF+d2Y0qrqeccraZc50ZXFoLjoIgjTRxWvBVDSJpvYWskwWHMwjfUHL7aq0yq95MNZmDnZ2ujNGxEgy06zB1Oi2F7nugF1NwFhDWtInR2UBrot01+glOjWKAZUzEFpdOZsiHT1nWNZ8vTGpww/PTe9ujYNxI2gnTqN9VtqYKoASDBECHXa4QLB3zDX2GsWtDDEQWg7Dr103iR207qBqrdMpCpAHxsrXSQwiwJEcrgYDPXrYWVyjUFw6C1xDo0kkRbpNuuiwc9gZBkkgC8ObvOZ1xNvdSz5crGiYbkFi3TmywSTvGg3g7ykVk7NYrmOQjLLnRpBOmYxMwBqNNArDGj7xIH3trTGkgHTsOX0WLX6S2JJHKZI7mIMeu2izxLgfuwIaJy6yN7XNvZWSKSfg14Z78rm3AkkgNBzG5kdugm34Z0aAYTYEvFzMF3cnfRaw6W21LgIEyAJMmRYbe6zY1w5hDr/KCARMEkOJAA1tcTFwoCpHu/BmInC0zaTnJjSS92YD1lemYV43wXTLaRk61HuFmiM0EiGkj5pNjuvYU16eP8UfL9Qqyy/ZsREVzAkrElZFaqjkBS4pj20mF7jYD6nYDuV80rYltUmq8AZhVe7QmRlI9I+t13vG+OOZlMbAv9Qdh5A/VeKxYLSHNgDNIgzbcZekH3Xm9TkuVeEfSem9NWPXe7O0+sKbQ1hEul0OAgGRtPTp0XH4hxENJBPNZ2azm03GZsBcRaD1XI4zxB7qtN1R0N2INmg6x3UvIdzB5yOdzNiHOgz1Ig+flZc6XwerHHFP3bs3njz2tDnGnBEyBOa8aEgjSD5LIcYJAdDA0g7EGATyyDp9Vwa5BccgOUE3PQ9f3utFVxcSRAAs52gufx/IKUrNnGK8Ho6PiBxBu2ALgzO9o362WFXj7YaSDLZMAmDPnMjsV5yg8k5QJJM6aRJn8VhUq6/vyhRpZeoHtuGcSc8Ai12g2aQC4hrYje+h6Hsq2K469ri2BAJE5ntFjvzR6Kr4fwz/g05kNfXFT712tAEyLgH9Fu8WtDnNNp3gG+lz1P72VpQowxyjKdUa6vid08zW9bi99JJv0WdHxC1zhLAJtLC5pHkdJ7xK8zWa74hafmBIMn+GZv0srPA6WasOwc4+nQecKNBtLtpcHqqOIa15Bn4RDnCQ5uaDc8xiOhBOqmowfMIaDoQRl0kjUQfUGyphz6tUEnkpksptaCS+2Z5Gw0uSQAGhbxiS2fhtAj592m5AgZhMW0Fr6aKrTRjGpLYybVtBAe3W9wes2nr00UCuCBLdxpzNA/wyTEdNRusKXEaZvlynctJAd/l9e34ra/E02m5LSNMxaZ8yDm/oikhLG/gssxTRabHXkptA2FyLjYxbutRe5tZr6Re2YBsCCbWkTAPQtMRsqL+IUwIa8WECGAb6jv3WbePizcz8u8AAdzrPS+uynUV7D5o6LKjnF2aG2M5NCBOUCGiTbf6rfWxcmGMdFplxzGwjNINthBhcZvGxmOWSBcl2UADqSB/wA9FjV4/Rc6Q0uIAGYhoJgam/YbqSrxb8F91FolwEEiYDiDvOxnb6pT0AuXX0IYWzsCNep0HSVzj4jY7lawwQRct9rGNrX0VM8Xeb5nAGBy6DSwk9h9Fam+Bp+T0wdaTmJ0i3TQum59PxWt1ZxkZSBqBDgJ11DYB799V5b/AKwuMECR1M36EnTbToJWTKhjXUGJMTvPf/kKyjIo1FeT0fxMoBeWiblri3mFwJAGltoVB3GiZNMwLNy5Q5ocbQxxIN4m82G23KrVA0FgdNUwDMw0RLg71A6791lTpU2ggy5xjm+UCDctH1EnrpqrduyqyRTPpfgDiD6nxMwAbyER1Mz9YH0X0CkbL5r9m9afitHyj4RAmYLg9zp7/ovpNDRduH8EfNdfXflRulERbHES5VcS6ytPVHGOsgPnHiTFZsUWnYxP8IDQY7zY+65FfEMLb7i1xECCDJIHQwTqFZ4pUbUxFVxIylzmBwuJYGiI6wQPRZ1sDSLeQtLgAAQ250Aixgd+i8eVuTPscNQxxT+Eeb4jhAWGo8ckwwRBfLQNTeALyJ1MduNgyXOc0yYDcoE6ERHovT+IOGuhsvzazJ+UQTJ19BZcXg1d1Oo9gcILc0nUlhlpaYtaZHQlEvDOjV7dUeTTgOFPrvaxoIY93zZSbAgEtnUyQPW6xGGHxS2nMGoGNBA+8TJkGLBuu/krWFxJo4hzGgubndF3C2bc94F/1VB2cVWkcsOB3IF7/QT9CrLbYSuTbbLApCm2rUDQcxdSbJs2bl3fSBPTdcl9GToYEBx6efmQrdG7HMEkzmsJMAOEekyscLDS1xMAy1wO4JAMztBn/SVMXuJRai2uT3tKuXZHAZabWS0aZ3EQJGUcobI/1Ll+KK5DWjRxnQXJmco3O3tZUeDcadAZVJzMa5kzoIbkdPoQsuJ1gcVRIJIBZsDedBBvfdTJt7MxwQrf4OdxTh5ogZ2kVagDzOrW3AaR1Op9B1Tw2YqPdvkgDqXERHeyueJqpc8zqGiPqJnpYrR4YomoXtMQAHC2pa4WJ3F/fqoW7Nsl9q2e3wvCPhUGPpNzvynOzMAC4auE2BcQ0kTHRc3iHA6cZ6hzOGUtAeA0lx3ZlhoEXAJsAulU4xIIAi/QQI+U+cWI7LzPEuIuLgQ4kg2H3dT8wNnQetpG60m4nHgjkvk5eL4vyhtMQRMvMSbn5bANHex1XGfXPX3VqpW+azRttaTeNt40t9FXqYaxcSB8oAGkm9ztaSsVE9Nz0ozo1m5H5pzQMkaev76rBlYxE+n79UxWJzAAgcsBuUQIi4j3+q10KuU5twD5mRH5q+kz7ki5VxwDcsHuepvJIEQYjrotNOs3Q5ok9jGxMbqtVqW2vfyWolTRVyOlTxbQSSegsNpJOy2f9fT66AQACPr+C4pcozK62MJNM7NPizbZgZnYNAA2DW/W+pk6ytx4ow8xIkCA2CbbAdrC02k9YXALlGdSmzKSizrM4q0fdJcSS5xMZpJNgP6WWY45McnpNgZmwiwn8AuKXLdRRtpEwUZS4PtP2X4cCg6oLmpUn0a1rQ0+Rn6r6RQFl4P7M8IWYKlOri9/1cY/Be+oiy68f4o+a6x3ml+zYiQi0OUPXOxzrLovXMx+ihkrk+MvDyHNpkZ5e5zSbnMYzDr8w+i18Ir/AAKZc8c2ba8Ai0Eeqy4rh3fGdTMzMQ9oNpiRO2l0wjC1tRpbIAa4CDccwJiAdCNOi8fyfc7OC+6K3FeNio8AXi8wBzW7DbeN1zcK0DEncDODP0P77K1XbTDCQNS4j0db2B+iz4UA7EVSA0uPM0mLSdBPmLjoi5LOoxpLYq8VBDmPFiacGAdQS0676FVsWyoYc4QTzDcTJBcD0luq6PFAPhuaBDmOki19AST2k2C57q4exjjEtaxjtjDBHuAPdWjxuRJO00as/wAJ7XaixMfwuaDvqYI9Qo4nQymxBET+ahtXNla7QNg9xfTp0nsq9bGkhrXaDT81NFk2uSzQrfCrZ2QWjMBe+UQZ1tEet+q6VTHF9WnUa2QHCwI1Ohi3UeoXnvi9J+v1XW4AKhcHNzchFwC4xfQdu2llL3M9ovY3cVrFziSCD0Nj3/Iei7HhfCM582aGjQGJJIqZuhIAH6GUwvAg+o19WpILpIbzSNSDG8+WpXQxfwqYc2mTZogFsk3zFvUi3npqkVW5XLJTSgiljahqFxa1wDXAcxhreUnmBveFxMRB1cD2EgD1Kv4rFlwMcrZkAkRcHUDU9+y49bqDOo2aAOms7qC8VpRpxGKPyiLTcAT6uNyqtKrBvdps4dR57HdbXN3cQBtO/wDlH5la3PaNC0/U/lCukZSn4Rrqsj5TIgXv79Fk2oMoI+YTJOxJtHotNWrNgbfmsnU8ojeBP79VdIzlNrkwrOvbT93Wt7eui2ucMu0yJ6x2PS9x5KGUy90crZvLrC/fUhKK9xUYOp2/fosIUu1v+X5KHVOikq2YlYlSVICkpyQt1M6fv6rWWHX37jutlFt46/sKGjTG6Z+gfADh/wBHh4/lN/Ofde0paLxvhOn8OlTp/wADGtt1AAPuvY0dF2x2R8tmdzb+zaiKFYyD1RxlOQr7lqqU5QHgvEXh9taCbPb8rhqOx6t7fgvFYnhFaiXWJYBYtv0s4a+vUCe32DFYKVxsVwxYTwxlueh0/XZMK08r4Z8b4riQ4ZgBNw4iL7Cff6rn4gkBjx5GCfOZ9dOy+ncV8I0qpJc0gnUtOWfPv3XCr/Z62+Wq9reha13le2i5uxJM9uPqmGUado8fiOIF8kmSSSfW8kqi55aeX17r2Z+ziDasfWn+PNdU8b4IrMuwtqDcA5SDtGbUeqjsyXg0XqGGdLVR5ubZv6jsVoquHvpH5rq1uB4kGDRqejc1vSy01eB13SfgVr/4HT9IUKLNJ54NVqRzqBJmNO8L2HgupUMtBaGsMt0Dpd83N0gLheH8IxldgrtI54yvDmjmaQx19mvgkdF73FYUHJUohrXOa3lOUSBLSdI/IgTZJLcwWZOKj/Zjj8XkfkfTh27jla4HqARzef4qlisQ6A4vaREcpIsd4APXqu1S4lnp5K9MFp/iyuju198pXnuM8OY2Sx4a2dCSZ7ZW/wBD20VWl4NYSp1JHGrOBJlwI0Ayu26kkeW+q51etGmvnJ9OnoArdaiBMnynl6Gcuvt1WmnABMSA0kloygH7oJ1uba3lQjplNUc6sJPT3K0kfv8A5V2nUIJJH3XCDYGRF+t794VNtIudlaCSTAAlaIwZuw4+8A6xIsbzAPRanHc/vqtmKqZT8MGzSbbZtDHZaH1JhWMH9kOf6LBzlDytaslZzTnpexuB+noshTHXb9/srQFf4ZwKtiP/AKmEj+M2YP8AUfyupS+A8qSuRofUbsJudem2m6Nr7wNLWB9XTqvY4D7MXG9Wt6U2z/ud+i7+E+zjDN1Y556ve78GwFbRIwfWY1xufLhX7DbbXsu/wXwpiK72n4fwqZIJe4RYGeVpMkn6L6dgfCdGmQWUabSNCGNkf6jdd/B8L7K6x/Jhk691UVRu4LhYXpaQVTB4aFeaFsjy2yURFJBJUEKSoQGDqar1cKCraiEByK3DQVWfwnsu+WLH4aiibPOO4P2WipwjsvUmksDQCULPIP4QtTuEL2JwoWJwYSidR4evwo7ifO659ThkGRa8kRLT3I6+UbL6HU4eDsqOI4SOiq4pl45HF2j5rxDDVWuJpt5TqIkHzDT+S85xH4g+aGDud+1jC+uVeE9lVrcKkQRI6ET7LCWBPhno4vUZR5VnxirRGpcXX2B93OhVqtWBYgdACCeskr65ivC1J3zUmejcv/jC53/wbDj/APL/AHVP1VOw0dS9Sg+Uz5QXk3/ZUOJkGQDYiNvpoV9VPgTD/wAn/dU/9lA8B4b+SP8Auqf+yt2WQ/UYPwz5ZiXtcZAIJuZM33MrFlMm0f12X1hvgTDfyG+pefxKsDwZQ/kM9QT26qyxMzfXx8I+NReN+y7nC/CeKr6NyUyBepIBFoIb8x+i+r4Tw8xnyU2M/wArWt/ALq4bhCvGFHJl6py4VHheDfZ3RpwXg1X9XCGz2Zv6yvY4Xg+giANABYeQXfw3CgF0aWCAWiVHHKbfJxMPwjsr1PhYXWbRWYpqaKWc6nw8K1TwwCsZVMKSDFrVmiIAiIgJhIUogIhIUogIhIUogIyplUogMcqZVkiAxLFiaK2IgK7sGCtbuGNO/sriIDnng7evssDwNvX2XTRKJs5f9hN6+wU/2E3r7LpolCzmf2G3r7BSOCN6+y6SJQsoN4S0b+y3MwICsohBrFELIMWSICMqQpRARCQpRARCQpRARCKUQBERAEREAREQBERAEREAREQBERAEREAREQBERAEREAREQBERAEREAREQBERAEREAREQBERAEREAREQBERAEREAREQBERAEREAREQBERAEREAREQBERAEREB//9k="/>
          <p:cNvSpPr>
            <a:spLocks noChangeAspect="1" noChangeArrowheads="1"/>
          </p:cNvSpPr>
          <p:nvPr/>
        </p:nvSpPr>
        <p:spPr bwMode="auto">
          <a:xfrm>
            <a:off x="1981200"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ata:image/jpeg;base64,/9j/4AAQSkZJRgABAQAAAQABAAD/2wCEAAkGBhQSERUSEhQVFRIWFBQVFRcVFRIVGBQXFxcXFxUUExQXHCgeFxkjHhcaHy8gIycpLC0sFh4yNTEqNSYrLCkBCQoKDgwOGg8PGiwkHyQsLCosLywsLCwpLCwsLCwsLCwpLCwqLCwpKSwsKSkpLCwqKSwsLCwsLCwpLCwsLCksLP/AABEIANEA8QMBIgACEQEDEQH/xAAcAAEAAgMBAQEAAAAAAAAAAAAAAQQCAwUGBwj/xAA/EAABAwIEBAQDBgMHBAMAAAABAAIRAyEEEjFBBSJRYQZxgaETMpEHQrHB0fBSU/EVI2JygqLhFJKy0hYzQ//EABoBAQADAQEBAAAAAAAAAAAAAAABAgMEBQb/xAApEQACAgEDAwQCAgMAAAAAAAAAAQIRAxIhMQQTQQUiUWEycSOhFIHR/9oADAMBAAIRAxEAPwD7iiIgCIiAIiIAiIgCIiAIiIAiIgCIiAIiIAiIgCIiAIiIAiIgCIiAIiIAiIgCJKIAiIgCIiAIolJQEoolJQEoolJQEoolJQEoolJQEoolJQEoolJQEoolJQEoolJQEoolJQEoolJQEoolJQEoolSgIUoiAIiIAiIgIIUKSolAEWJcgcgMkUSplAEUSmZASixzJnQGSKrjOIU6TS6q9rGjdxDR7qtR8Q0HTFVtustGxkF0Ai406qNSLqEmrSOmi59LjlB121qZGtntPrqrjKwIkGQem/kiafBDi1yjYixzqcykqSiiVKAIiIAiIgCIiAIiIDJERAEREAREQGLiquMxrabS97g1o1JtCniWOZSYXvOVrRJPsLbkmwC+W+KvFQxJ+GM4YDLYLIJH8Ws7x0gLHLlWNfZ2dJ0kuoltx5ZV4x4yq4ipJOWmCcrAbQQYJjU6X81Y8O+K3UHDnJZq5s2jUxOhHXyXCp8JNWTSjMQOVxAOaYJadtDY76Ld/Y4YHBz2mqByssQHWOoNzYgQvN1SvVZ9S8WDR262PrWE8T0KjcwqNAib2IHcfnouTxPx4xrnNpNDsoJLjYW1gWJGt+26+TN4q5ry4PMgHYe2YyB6akq5heMOdLcwAgZpmTOoiAL/ANbLofUTao4F6Tji9V2j6BV+0Q3IYwN/iJMERM82X81ysR9pmJa61AOYDBcWva0k9DAiPdeXZDDd5BJkvBbJM6ZpMXAECNLmy2niRJLWEu0bax6uJ+8THe+19Kd2b5Zr/h4I8RT/AGbcV9pmI+K6S5sOPLmNj7CB0A851WnGeP67wGvLyAZHMWknrI6LXxSga9Ms+U2IJY2G3kiQJEiLyqj/AA1Vw7KlOocrntGV7S4iG3LXWiDYWuPIpu97Zr/BBL2KyzgeMsrPDj8wuMzpMwd3G9iYtadpVjH4rE5i5uUtltssRpzPBaDfsVx8B/eNHxubmc0EsdEg6Mqt0P8AhiPquoxgZmZcalodBAEfceBy3EHT5hbWc6+TaVJ+1f8ADBvEXSXPYKYHKSzmBdYtIjTpJO+5ELu8H43XpkkueKcgE3aJOkNPQA6W0XMo4KnWeCHFoeCXvENOTfM3R3Qg3BVau90GpTcXFrnA8xc1wDjIcyAQd5ibWlStnsZTamtMkerp+MMReKhMD+FhkDcOIkn6LdhvHdeA4FlRp/wgekiB/ReIpY5jzeaVW97cpm7XaWPcfqs6lCrTOallOY3GbKHeV4zdxGqt3XfJk+jhW8UfRcH9osn+8pQBElpBPoATPsvS8K4/SxAJpukjUbjvHRfGmcYfTE1KNSmLXAD2jvI0V3hfiRoqNqUqjQ8GAIIkHVrg7Vp6dwRELaOdrk483p0ZJ6FT/o+1ByleU4X42puIZW/u3HQ/cdEaHVuu/wBevpqdYESCCDoQQQfIrsjNS4PEyYp43UkbUUAqVYyCIiAIiIDJERAEUSkoCVi98CVDqoC8h4j8UkP+DRIkCXusY1s2+oi6pOagrZthwyzS0xKvjLiHxT8MXDTLtfmiw7xdeNxHDGOksaA6x+62D0gagkEadVfDjczprpudlkx1pJ5RHp1N/Ree5a3bPpMcOxBRicxlT4JMgyIIJMkbaNuRPX9FRxeHNWX0xLuk5eaNZy6yBcRt3js1uHh5i42iINxzZQOx7a2K0Mw7mnKC3LJ1AzGP4uk2jW2oVdNGyyXuuThVuGvcC0sLKsmHg8rtPmbFidMw6ieq0MpCnBxDsubNAYWPc4yIcSSWgC1zc3sNV6uXCRmaSIAzBwHa4M3n92WvE8MDuR9LO2Q46ZQSIEO3dHkrVZXutcnEouZVLRme4OnKI3bFyRuMx29ladw5wykNvADiCJgDldqRMEC4nl2Q+EWxyuq02zmh2WxggCDAAvud9t+nhMCQAx1V5uAHW0J+UCLN0t6qKoltPdMnhGGEioWw1rhAN87rXPkYNovAVWtxb4uab5XGGjMTrEkCYJtMaXXW4i8tigyHEQYzXywS0zO+onXsuK8NpPBiA8HPBNnObJJZeWkXIBg5e1zMoPU7YqU2uGcOyFzRJYSBBE5spAGYGPmuAZnQiMPTeWgvBD5y5iMoeASM8HXQ/Wb2WbWQTyguzEmSGdLNdB3uB06CFo4JjWuDs2ZmV5zScwMk2cXCxFhP+W+yizWnTLPwGmDSgVA92YuEZ3Dle0n7u1yNgT35OJwTqFYPDixjzcOlwkmdQdLneZBXX4jgHZviUagFgXMlpDwBr0zRbTYdExXPTLeb4btQ2QehEaOgzpuN4vD+C0dnaZxeI8NmH5ocLTLSDu2YAt0N/JRhsdmDQC3Nljlc6i4HcZ/ldPfqttCs+hY89GJzHcTBiPlPbsfSzRwVCsA7KCSRu5rj2zAwfO6p5Ou9K+UX8FjiwRVOUk5WZ2NY8t0MFstcL6gRe4WvHeHqVQZ3NIfeXUhlkTchs5Y7SIzawFkcE0y2oGBjGg0yJzNJIAaBcknqI0uppsiKrHOySCSXZpIEZp+6bAb/AC3laXRxOO9x2Zwn0a+H5pFWjrI+6Or260yOugO69JwnxhUw78jS2BctD2Oa6RYi4mbXaTqooYh7qhJe9sSSZNidRr+wFprYSnnLzSaXdgGFw75IBOl/r3hOt1sWn7/bkSZ9M4B4rp4kRdlQAS1wcP8AtJAkLutevlmAqUrf3YYG2zGoRk3tEH8V28H41iA0F7LXMzqdzcrrhn8SPDz9D7v4l/o92CiqYLGioxr26OEhWgV1nltU6ZKIiEElQpKhACVre+FL3LxvjDxKGzhmE5nCKhH3GxJF9yD79VTJNQVs2wYZZpqETV4j8W5i6jRPQPfe86hva+q841xsQL9RePID9VVZhocSzK5jiC3MYIgAR0IEWv8AVY1nvbqJOuW7T3y6g77jzXmylKbtn0+PFjwx0QLgfI7k3kEfj5rEhwFiOkw7eNRv3VfDO5fmmIv5xqevc9PpmK4Mgh0EG+UgEfprsiZMos2OwgaAZuN9LgRy7tNv6aLKkLnM5znTazW66aAayDqdtNFpFYizonXMD7DoQtvxtTYt3voNL9tpFrqbK6GbH4ebtEutN+ggy0TOnssamMDSAW1TrBAMCBB0t5haxXLSSLDUZs8Dr19+qwPEHGJA825hPaCNb9eiakND4N1TFl12vAEXlpls22IkG4na3Va8BSL6rQ45mEiZaWtEH7hi89J1WynjAeswbgj66fNad1FRzZEF28zA333mYi4UfZKtJqjHHgvqOqPAIzkczbDpHS1vTyVDi1Eta1rKYqNNstwWj5hHMIbPe0K9j3ueDUYPmEkGL6EzIgGfJV6eItLmSJjPzAxrcXB6yOmihyTL44uO5owtXJFOoA1xGamJLgAIIh506XNoHmtdAPZVfGZzHZZBE3mAIiYIG3VWX4tuZl2A5pAIdq35Rny69tfNV6VKK4yggmc7Do4G2Zo0gGDmF+oUF+d2Y0qrqeccraZc50ZXFoLjoIgjTRxWvBVDSJpvYWskwWHMwjfUHL7aq0yq95MNZmDnZ2ujNGxEgy06zB1Oi2F7nugF1NwFhDWtInR2UBrot01+glOjWKAZUzEFpdOZsiHT1nWNZ8vTGpww/PTe9ujYNxI2gnTqN9VtqYKoASDBECHXa4QLB3zDX2GsWtDDEQWg7Dr103iR207qBqrdMpCpAHxsrXSQwiwJEcrgYDPXrYWVyjUFw6C1xDo0kkRbpNuuiwc9gZBkkgC8ObvOZ1xNvdSz5crGiYbkFi3TmywSTvGg3g7ykVk7NYrmOQjLLnRpBOmYxMwBqNNArDGj7xIH3trTGkgHTsOX0WLX6S2JJHKZI7mIMeu2izxLgfuwIaJy6yN7XNvZWSKSfg14Z78rm3AkkgNBzG5kdugm34Z0aAYTYEvFzMF3cnfRaw6W21LgIEyAJMmRYbe6zY1w5hDr/KCARMEkOJAA1tcTFwoCpHu/BmInC0zaTnJjSS92YD1lemYV43wXTLaRk61HuFmiM0EiGkj5pNjuvYU16eP8UfL9Qqyy/ZsREVzAkrElZFaqjkBS4pj20mF7jYD6nYDuV80rYltUmq8AZhVe7QmRlI9I+t13vG+OOZlMbAv9Qdh5A/VeKxYLSHNgDNIgzbcZekH3Xm9TkuVeEfSem9NWPXe7O0+sKbQ1hEul0OAgGRtPTp0XH4hxENJBPNZ2azm03GZsBcRaD1XI4zxB7qtN1R0N2INmg6x3UvIdzB5yOdzNiHOgz1Ig+flZc6XwerHHFP3bs3njz2tDnGnBEyBOa8aEgjSD5LIcYJAdDA0g7EGATyyDp9Vwa5BccgOUE3PQ9f3utFVxcSRAAs52gufx/IKUrNnGK8Ho6PiBxBu2ALgzO9o362WFXj7YaSDLZMAmDPnMjsV5yg8k5QJJM6aRJn8VhUq6/vyhRpZeoHtuGcSc8Ai12g2aQC4hrYje+h6Hsq2K469ri2BAJE5ntFjvzR6Kr4fwz/g05kNfXFT712tAEyLgH9Fu8WtDnNNp3gG+lz1P72VpQowxyjKdUa6vid08zW9bi99JJv0WdHxC1zhLAJtLC5pHkdJ7xK8zWa74hafmBIMn+GZv0srPA6WasOwc4+nQecKNBtLtpcHqqOIa15Bn4RDnCQ5uaDc8xiOhBOqmowfMIaDoQRl0kjUQfUGyphz6tUEnkpksptaCS+2Z5Gw0uSQAGhbxiS2fhtAj592m5AgZhMW0Fr6aKrTRjGpLYybVtBAe3W9wes2nr00UCuCBLdxpzNA/wyTEdNRusKXEaZvlynctJAd/l9e34ra/E02m5LSNMxaZ8yDm/oikhLG/gssxTRabHXkptA2FyLjYxbutRe5tZr6Re2YBsCCbWkTAPQtMRsqL+IUwIa8WECGAb6jv3WbePizcz8u8AAdzrPS+uynUV7D5o6LKjnF2aG2M5NCBOUCGiTbf6rfWxcmGMdFplxzGwjNINthBhcZvGxmOWSBcl2UADqSB/wA9FjV4/Rc6Q0uIAGYhoJgam/YbqSrxb8F91FolwEEiYDiDvOxnb6pT0AuXX0IYWzsCNep0HSVzj4jY7lawwQRct9rGNrX0VM8Xeb5nAGBy6DSwk9h9Fam+Bp+T0wdaTmJ0i3TQum59PxWt1ZxkZSBqBDgJ11DYB799V5b/AKwuMECR1M36EnTbToJWTKhjXUGJMTvPf/kKyjIo1FeT0fxMoBeWiblri3mFwJAGltoVB3GiZNMwLNy5Q5ocbQxxIN4m82G23KrVA0FgdNUwDMw0RLg71A6791lTpU2ggy5xjm+UCDctH1EnrpqrduyqyRTPpfgDiD6nxMwAbyER1Mz9YH0X0CkbL5r9m9afitHyj4RAmYLg9zp7/ovpNDRduH8EfNdfXflRulERbHES5VcS6ytPVHGOsgPnHiTFZsUWnYxP8IDQY7zY+65FfEMLb7i1xECCDJIHQwTqFZ4pUbUxFVxIylzmBwuJYGiI6wQPRZ1sDSLeQtLgAAQ250Aixgd+i8eVuTPscNQxxT+Eeb4jhAWGo8ckwwRBfLQNTeALyJ1MduNgyXOc0yYDcoE6ERHovT+IOGuhsvzazJ+UQTJ19BZcXg1d1Oo9gcILc0nUlhlpaYtaZHQlEvDOjV7dUeTTgOFPrvaxoIY93zZSbAgEtnUyQPW6xGGHxS2nMGoGNBA+8TJkGLBuu/krWFxJo4hzGgubndF3C2bc94F/1VB2cVWkcsOB3IF7/QT9CrLbYSuTbbLApCm2rUDQcxdSbJs2bl3fSBPTdcl9GToYEBx6efmQrdG7HMEkzmsJMAOEekyscLDS1xMAy1wO4JAMztBn/SVMXuJRai2uT3tKuXZHAZabWS0aZ3EQJGUcobI/1Ll+KK5DWjRxnQXJmco3O3tZUeDcadAZVJzMa5kzoIbkdPoQsuJ1gcVRIJIBZsDedBBvfdTJt7MxwQrf4OdxTh5ogZ2kVagDzOrW3AaR1Op9B1Tw2YqPdvkgDqXERHeyueJqpc8zqGiPqJnpYrR4YomoXtMQAHC2pa4WJ3F/fqoW7Nsl9q2e3wvCPhUGPpNzvynOzMAC4auE2BcQ0kTHRc3iHA6cZ6hzOGUtAeA0lx3ZlhoEXAJsAulU4xIIAi/QQI+U+cWI7LzPEuIuLgQ4kg2H3dT8wNnQetpG60m4nHgjkvk5eL4vyhtMQRMvMSbn5bANHex1XGfXPX3VqpW+azRttaTeNt40t9FXqYaxcSB8oAGkm9ztaSsVE9Nz0ozo1m5H5pzQMkaev76rBlYxE+n79UxWJzAAgcsBuUQIi4j3+q10KuU5twD5mRH5q+kz7ki5VxwDcsHuepvJIEQYjrotNOs3Q5ok9jGxMbqtVqW2vfyWolTRVyOlTxbQSSegsNpJOy2f9fT66AQACPr+C4pcozK62MJNM7NPizbZgZnYNAA2DW/W+pk6ytx4ow8xIkCA2CbbAdrC02k9YXALlGdSmzKSizrM4q0fdJcSS5xMZpJNgP6WWY45McnpNgZmwiwn8AuKXLdRRtpEwUZS4PtP2X4cCg6oLmpUn0a1rQ0+Rn6r6RQFl4P7M8IWYKlOri9/1cY/Be+oiy68f4o+a6x3ml+zYiQi0OUPXOxzrLovXMx+ihkrk+MvDyHNpkZ5e5zSbnMYzDr8w+i18Ir/AAKZc8c2ba8Ai0Eeqy4rh3fGdTMzMQ9oNpiRO2l0wjC1tRpbIAa4CDccwJiAdCNOi8fyfc7OC+6K3FeNio8AXi8wBzW7DbeN1zcK0DEncDODP0P77K1XbTDCQNS4j0db2B+iz4UA7EVSA0uPM0mLSdBPmLjoi5LOoxpLYq8VBDmPFiacGAdQS0676FVsWyoYc4QTzDcTJBcD0luq6PFAPhuaBDmOki19AST2k2C57q4exjjEtaxjtjDBHuAPdWjxuRJO00as/wAJ7XaixMfwuaDvqYI9Qo4nQymxBET+ahtXNla7QNg9xfTp0nsq9bGkhrXaDT81NFk2uSzQrfCrZ2QWjMBe+UQZ1tEet+q6VTHF9WnUa2QHCwI1Ohi3UeoXnvi9J+v1XW4AKhcHNzchFwC4xfQdu2llL3M9ovY3cVrFziSCD0Nj3/Iei7HhfCM582aGjQGJJIqZuhIAH6GUwvAg+o19WpILpIbzSNSDG8+WpXQxfwqYc2mTZogFsk3zFvUi3npqkVW5XLJTSgiljahqFxa1wDXAcxhreUnmBveFxMRB1cD2EgD1Kv4rFlwMcrZkAkRcHUDU9+y49bqDOo2aAOms7qC8VpRpxGKPyiLTcAT6uNyqtKrBvdps4dR57HdbXN3cQBtO/wDlH5la3PaNC0/U/lCukZSn4Rrqsj5TIgXv79Fk2oMoI+YTJOxJtHotNWrNgbfmsnU8ojeBP79VdIzlNrkwrOvbT93Wt7eui2ucMu0yJ6x2PS9x5KGUy90crZvLrC/fUhKK9xUYOp2/fosIUu1v+X5KHVOikq2YlYlSVICkpyQt1M6fv6rWWHX37jutlFt46/sKGjTG6Z+gfADh/wBHh4/lN/Ofde0paLxvhOn8OlTp/wADGtt1AAPuvY0dF2x2R8tmdzb+zaiKFYyD1RxlOQr7lqqU5QHgvEXh9taCbPb8rhqOx6t7fgvFYnhFaiXWJYBYtv0s4a+vUCe32DFYKVxsVwxYTwxlueh0/XZMK08r4Z8b4riQ4ZgBNw4iL7Cff6rn4gkBjx5GCfOZ9dOy+ncV8I0qpJc0gnUtOWfPv3XCr/Z62+Wq9reha13le2i5uxJM9uPqmGUado8fiOIF8kmSSSfW8kqi55aeX17r2Z+ziDasfWn+PNdU8b4IrMuwtqDcA5SDtGbUeqjsyXg0XqGGdLVR5ubZv6jsVoquHvpH5rq1uB4kGDRqejc1vSy01eB13SfgVr/4HT9IUKLNJ54NVqRzqBJmNO8L2HgupUMtBaGsMt0Dpd83N0gLheH8IxldgrtI54yvDmjmaQx19mvgkdF73FYUHJUohrXOa3lOUSBLSdI/IgTZJLcwWZOKj/Zjj8XkfkfTh27jla4HqARzef4qlisQ6A4vaREcpIsd4APXqu1S4lnp5K9MFp/iyuju198pXnuM8OY2Sx4a2dCSZ7ZW/wBD20VWl4NYSp1JHGrOBJlwI0Ayu26kkeW+q51etGmvnJ9OnoArdaiBMnynl6Gcuvt1WmnABMSA0kloygH7oJ1uba3lQjplNUc6sJPT3K0kfv8A5V2nUIJJH3XCDYGRF+t794VNtIudlaCSTAAlaIwZuw4+8A6xIsbzAPRanHc/vqtmKqZT8MGzSbbZtDHZaH1JhWMH9kOf6LBzlDytaslZzTnpexuB+noshTHXb9/srQFf4ZwKtiP/AKmEj+M2YP8AUfyupS+A8qSuRofUbsJudem2m6Nr7wNLWB9XTqvY4D7MXG9Wt6U2z/ud+i7+E+zjDN1Y556ve78GwFbRIwfWY1xufLhX7DbbXsu/wXwpiK72n4fwqZIJe4RYGeVpMkn6L6dgfCdGmQWUabSNCGNkf6jdd/B8L7K6x/Jhk691UVRu4LhYXpaQVTB4aFeaFsjy2yURFJBJUEKSoQGDqar1cKCraiEByK3DQVWfwnsu+WLH4aiibPOO4P2WipwjsvUmksDQCULPIP4QtTuEL2JwoWJwYSidR4evwo7ifO659ThkGRa8kRLT3I6+UbL6HU4eDsqOI4SOiq4pl45HF2j5rxDDVWuJpt5TqIkHzDT+S85xH4g+aGDud+1jC+uVeE9lVrcKkQRI6ET7LCWBPhno4vUZR5VnxirRGpcXX2B93OhVqtWBYgdACCeskr65ivC1J3zUmejcv/jC53/wbDj/APL/AHVP1VOw0dS9Sg+Uz5QXk3/ZUOJkGQDYiNvpoV9VPgTD/wAn/dU/9lA8B4b+SP8Auqf+yt2WQ/UYPwz5ZiXtcZAIJuZM33MrFlMm0f12X1hvgTDfyG+pefxKsDwZQ/kM9QT26qyxMzfXx8I+NReN+y7nC/CeKr6NyUyBepIBFoIb8x+i+r4Tw8xnyU2M/wArWt/ALq4bhCvGFHJl6py4VHheDfZ3RpwXg1X9XCGz2Zv6yvY4Xg+giANABYeQXfw3CgF0aWCAWiVHHKbfJxMPwjsr1PhYXWbRWYpqaKWc6nw8K1TwwCsZVMKSDFrVmiIAiIgJhIUogIhIUogIhIUogIyplUogMcqZVkiAxLFiaK2IgK7sGCtbuGNO/sriIDnng7evssDwNvX2XTRKJs5f9hN6+wU/2E3r7LpolCzmf2G3r7BSOCN6+y6SJQsoN4S0b+y3MwICsohBrFELIMWSICMqQpRARCQpRARCQpRARCKUQBERAEREAREQBERAEREAREQBERAEREAREQBERAEREAREQBERAEREAREQBERAEREAREQBERAEREAREQBERAEREAREQBERAEREAREQBERAEREAREQBERAEREB//9k="/>
          <p:cNvSpPr>
            <a:spLocks noChangeAspect="1" noChangeArrowheads="1"/>
          </p:cNvSpPr>
          <p:nvPr/>
        </p:nvSpPr>
        <p:spPr bwMode="auto">
          <a:xfrm>
            <a:off x="2133600"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descr="Thịt thăn bò Sơn La HT0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10" b="89914" l="0" r="100000"/>
                    </a14:imgEffect>
                  </a14:imgLayer>
                </a14:imgProps>
              </a:ext>
              <a:ext uri="{28A0092B-C50C-407E-A947-70E740481C1C}">
                <a14:useLocalDpi xmlns:a14="http://schemas.microsoft.com/office/drawing/2010/main" val="0"/>
              </a:ext>
            </a:extLst>
          </a:blip>
          <a:srcRect/>
          <a:stretch>
            <a:fillRect/>
          </a:stretch>
        </p:blipFill>
        <p:spPr bwMode="auto">
          <a:xfrm>
            <a:off x="419100" y="2376650"/>
            <a:ext cx="3124200" cy="2710244"/>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4" descr="data:image/jpeg;base64,/9j/4AAQSkZJRgABAQAAAQABAAD/2wCEAAkGBhQSERQRExMVFBAWFxQUFRQUGRgSEhQUGBUVFhQUFRcXHyYeFxojGRcUHy8gIycpLCwsGx4xNTAqNSYrLCkBCQoKDgwOGA8PFywkHCApKSkpLCksKSkqKSkpKSkpKSksKSwpKSkpLCkpKSwsKSwsKSwpLCwpKSksKSkpLCksKf/AABEIAOEA4QMBIgACEQEDEQH/xAAcAAABBAMBAAAAAAAAAAAAAAAAAgMEBgEFBwj/xABAEAABAwEFBQQIBAUDBQEAAAABAAIRAwQSITFBBVFhcZEGgbHwBxMUIjNSocEyQtHhI2JykvFDgsIXRFOy0iT/xAAZAQEAAwEBAAAAAAAAAAAAAAAAAQIEAwX/xAAmEQACAgICAgIBBQEAAAAAAAAAAQIREjEDIUFRBBMUMlJhcYFC/9oADAMBAAIRAxEAPwDsVjsbCxpLQTAxjgn/AGFnyN6BYsPw2ch4KRCokqXRaUnb7GPYWfI3oEews+RvQJ+EQpxRGT9jHsLPkb0CPYWfI3oE/CITFDJ+xj2FnyN6BHsLPkb0CfhEJihk/Yx7Cz5G9Aj2FnyN6BPwhMUMn7GPYWfI3oEews+RvQJ9CYoZP2Mews+RvQI9hZ8jegT8IhMUMn7GPYWfI3oEews+RvQJ+EQmKGT9jHsLPkb0CPYWfI3oE/CITFDJ+xj2FnyN6BHsLPkb0CfhEJihk/Yx7Cz5G9Aj2FnyN6BPwiExQyfsY9hZ8jegR7Cz5G9An4RCYoZP2Mews+RvQI9iZ8jegT8IhMUMn7GPYmfI3oEl1iZB9xvQKTCS/IpivRKb9lVujcELKFw/w1ZP2WSw/DZyHgpCj2H4bOQ8FIXeOkZJbYIQhWIBCEIAQhYcUAEqt7e7bUbP7rXB9XK6MWtwOLyPAYrSdue2EOdZKJ96P4rxmP5G/c929UMuXOU66Rq4uC+5F/svpTYY9ZRcD+a6QYPAGJ5Srjs3aTK9JtWmZY6Y0OBIII0IIIXB7RUAGGa6J6IqzjZqoP4RUw5loveAURm26Lc/DGMckdAQkysgrqYzKEIQAhCEAIQhACEIQAhCEAIQhACQ/IpaQ/IqGCrIQhZzUWSw/DZyHgpCj2H4bOQ8FIXeOkZpbYIQhWIBCEIDErT9p9vNs1EuJhxkNHGM1ta1UNaXEwAJJ3ALjPbvahr1hJw0bM3ROukqrdHXihkzVWi1X3F+rsZKZNRJP0+yi1ahOAyXCz0kgrVZcN32W/2R2uq0aLrLRFyXue+qD7wbDQGtH5ThnnjhvVaD9E66qYgYE4nid57tEuiZRy2WCwdrK1GreZUe7Utc4uY7eHAznvzXZtk25takys38L2tcN4kZHiMu5ee6VPHDP6rvvZqwmjZaNM5tptB5xJHdMK/Hdmb5UYqKa2bNCELsYAQhCAEIQgBCEIAQhCAEIQgBIfkUtIfkVDBVkIQs5qLJYfhs5DwUhR7D8NnIeCkLvHSM0tsEIQrEAkylLR9rtsez2dzgYqO91m+Tme4fZLJSt0Vzt12mzoMOA/ERqd3cudXS5xcfPBPWm0ySSSXHXjqs1hA7p45arNKTPS4oJdESuNFBcP0UiZxSXZLmjR5I8Y9ydpHXemHJxp0VyC09guz5tVpBPwqcPed5n3Wd5HQHeu1tCq3o42YKNiY781WajjzwaO5oH1VqXeCpWeb8jkznXhGULErKuZwQhCAEIQgBCFiUBlCxKJQGUIQgBIfkUtIfkVDBVkIQs5qLJYfhs5DwUhR7D8NnIeCkLvHSM0tsEIQrECKj4EnADErkvbPtF7TWF34TJDOJ1cecDouhdsbZ6ux1TqW3R3mD9FxpuMuPPRceR+DX8eC/UMuabwPX7eBU7azLry3OWMd1aDH25gqIXRj39RuTNotZcZcTOhPgT0XFu0bYoPUyMPO5R3YAp11S7jp+uGXFQXy4kk4HHj1VkrEnQ3aK4y1RZpLhIIbqdw1OOeE/RP06MYAY+c080DzzCt0c7Z1FnpOs9NjadGjUIYA1t67TbdAgHU6bkxV9Kj492i0f1Fx6iAubufuR67DXv3QrZM4rhj6OiN9KdWcaNMjgXAqTT9LLfzUP7X49C1ctdajv/Xqm3WoqM2W+iPo7C30rWfWnVH9h/wCSdp+lKykwRVbxLWx9HSuMvtPH6rHrpV8in46O2v8ASNZ491tR3INHiVH/AOp1LWjWHIMP/JcfbXIyKd9sO9MiFwI7LZ/SPZHZmoz+umY6tlT6XbGyOytDO+R4hcOZbjvTzbcd/gozH46O3jtVZT/3FL+4KfQtjH/ge139JDvBcDNrlNm3AGZg8MD1CfYx+Lfk9EIXA7J24tVH4dZ8CfddFRvR3nNdB7D+kE2t/qKzQ2tdJa5uDXxmI0dGPcVdSTOc/jyirL2kPyKyFh+RUszoqyEIWc1FksPw2ch4KQo9h+GzkPBSF3jpGaW2CwSsqHtPaDaNJ9V591jSee4DmcFYjeik+kna14ssrTl79TWPlH36KhV7QB7omB/n9EW7bDqtR73O9+o6XRM5xE7gPoFqrTaYwHnp4a9yyyeUj1YceER99ox3jzimmWZ9X8DZOXDfiPuobMTJVi7P7QuOvESBAj8vP+aM43woos2/BEtVkdDGvgFsiADM4klzjmcwOAUZtPzMdZWz2tSDqrjTcHUjDpxhpI/BiBiMe7VRXME4TA3+foOCsV7Idzh3JJw85qRXGG7HyfFR3DLu5ecAoCEubhmfHBMvfCcc7OOPPSfH6KLUnXz+qF0LvYyh6ZFSE63EgRwUF+hJPNKpv4+fPnestOUc1tLDWcz3HAerdgWw3KQZnQyJBxyCtsr0jWAp+z2dzzABx3Cdww35hbK37LDGX2khuYDgA4nXXKDpOSj2MGZLmAY/EBIOBEgASQq9i7RMtPZuGB1Ks2sIl10XboxJOJygYHDIqA2zGMCDGa39PbFOlRqMDalS8Gh3vg03OxJJI94CQ0xhmRoq968lwfADhMwMxG7I8vqUdexFvyhLqJ/wmixbaw2UVXEF7aYAmXnAmQLoidT0Wamzzk0h2MYb+War2dE0agNWx2La/U1qdUZscHdw/EO9t4d6fOwK0SGGOvhppPJbLsz2YfVtFOm+m4UybzyRHuDPHiYHXcpVsNxp2dpo1bzQ4ZEAjvxSn5FYpNAAAyAgcgsvyK1vR4XkqyEIWc1FksPw2ch4J9MWH4bOQ8E+V3jpGaW2IqVQ0FzjAAJJOAAGJJXIu1PaapbKjmMBFCmHPAGALW51HfXDTDWYtPpB2jVvMs9PBr2kuMgXtzZPI4amFSNpbaaf4dNgawUPUxm7GHPOGd4gdZzJXKcr6Rt+PxUs2VsGT9+aj1Hyfvu5QnqjIEfXu1TLG45ZyOZ3eeCokapOxLG9FsWsMAZCTMaAYk9Eim1oguwGsZ4RPOJUu22xpZcp0gxpBhzp9cQTjJwutwyhSyqfYpvvQIgCYaMAN2HWScZ6JbKUA5Q0Zz+bOOs9CotGpoJnOY78eKTXtB36Ed8RA6Domiuxq11IPmeXcoT6qcfieKG2ck5fvy+nUKlnVKhkVoz8+RP0SXCfHiRoeizVpY5YfTuSBT+mvTEdyukVbMOYp+zLS1phww3xJjDD9/8AC173kQsPBUkXZb7BZ6NasQxwDsCAJg5478wZE6YErY7WtdlbDbocW93dlrDc9wKomz7W+i/1gEkBzRJIi80tnDdM84WKlqe43iZO9X6OVO+y81NsWepQdQFJznvF1uV6cIOGJxiIG/HERMHostT2tcX0wbrZY4kFv8sgEa6Jn0ZWqxU3X677tp/KaoDaLR/Id+WLo4LrVmtbHiWPa9u9pDh1ChQTVs5cnM4uonLT6KbVvo/3O8bqwPRXaxk6ieF50f8AqutSgFW+uJT8rkRyun6LLT89JhEmQ57pdpomD6OrbTxaKb8dH48xeAjquuQiE+tD8rk/gouwezltZgXtpMMyHfxXA72x9z3K37O2c2k2BJJxc5xvPcd7j5AUuFlTGKRznyynsEh+RS0h+RVmcirIQhZzUWSw/DZyHgnymLD8NnIeCkLvHSM0ts1+1NkU7Q25UbI0OrTvB0K5F2o2NWsZNMsaaWNyrcBcRMwHgSHDHCdV21RbbZG1GFjwC05g/roeKrKF9nbi5nDp6PO9occzrOGeuJnnomMSQYwE8+PngrN2i7PGy1nUiC5s3qZOrZgYzmMjx7lrK9nAF2QHkgXSCCDkBhkZwghc/Juvroi03A+86TExveeOPuxidSVIr7TZUbcDX+7ABqQRuMEHDIaaEqUzY9SsbtGmTcAB1BMwSZ1Lj3CM09a+y7qFn9bUcL7roptbDiTm68fywJ7+CC/Br7JSgEnhz1n7dVGrO6D6TOvnIqSy0THvScJBwMjxHEKJaHmcDmADhoDIjzkAFVkpdjlmpgRhLjMaARPXEfRTfZBBiMADvgYYkZNwx1yUGwn3g3DExjlGUbwP1K3rvwdZOAMmI5RAngTuxrstLo1FayZg5SctMss5xwBw/SI6z4x1Okj99Fs3Ya4jGMcp89Vh1IZ8Mjicd5PnAKyRQ0dagc+v1SPVlb31QInTj5zyUd9l65x9uiuDVlqw1qn1rLCjCmq3RerM0rQ5ggGW5wcQnW1dcW/0yB0zTVxZmd6WRgbKnty0tENtFYNGQFR4HLNTrH21ttE3m2h7hqKsVW9HYjuK0LHlZc6VGVEfWvKPQ3Z7antFmpV8JewEgZB2Th3EFbFc49E+3QWOsjj7zTfpg6tP4wOWfVdFC0J2rPM5I4SaFIQhWKAkPyKWkPyKhgqyEIWc1FksPw2ch4J9MWH4bOQ8E7UfAkmBrOA+q7x0jM9sVKxCpXaXtg+nVLaNSldDGmSL/vF3vYjc3HIz0WqZ6T61Npv0hUdMNc0QzkSPzTwyI1UZq6O34/JSdFl7Ydln2sUw17WhpdN69jIERdxnDeFzza/ZalZXhzrS2pWYQ40qbLrWk5Go4uMGYhuZ5CVJtXbi22klocykx0t/hggY4Rfxc854N1Ws2vR9VTbSBlxeXVXGL76gESQNASWj/dnMrm62jvCM1Sb6J2wdssoNe4un3Hgg5y50hoHDEnmO7RbX2s6s8ucZzgRgAToMhuUKqIJG+E9Tp8eO/lHPBUu+jTil2RbkiYw35GNcfOiZZVxLXZj66j6FbKpRJgTgN+WGih2ugA8kEjTTTfCgkQx0YjzO/wCqmU7TeIBmdcdZ0HHfvlax1RPWKSYjd9+HMqyVEPs3FGDhid26T/j6JL6k4ZxI545dcU29kcAPrhPPLemHPjXh0y8EIokivhj+8aeBShABOGGPEZacIHfKhNfr51S/XbtcMN2s9PMo2FEk1oMjr4/TFQhT/fhqlGr+8+Cce/lKhl0iO5gSHMhLeUN+ioy6I93HzKVMJx4hJuKdkkrZ1tdSqNqsMPYZB3H9F3Psz2iZa6IqNwdk9k4sdu4g5g7u9cDAxkLf9ltrVbPV9bTx0eycHt3EeB0PNXhLFmfn4c11s7rKyoOydqMtFJtVh912hwIIwLSNCDIU0LQjy2mnTMpD8ilpD8ijIKshCFnNRY7D8NnIeChdqbMH2Wq0uutukk54DHHeMIU2w/DZyHgq/wCkHanqrOG6VHXTGBuxJE9O6Rqu3/P+HKCbn17OTVA1xMyWiYcDGM4HHeJw4hZY1uZJcRq6TGWW/vw5otFfN5hwkicvopzdtUGNb6ugHVIF5xJgnWA7SZGi4aXR6jt7JdmFNjRaze92W0w+L1WpiJAH4WMznfC0dttXrHXoAjD3ZgxwJ7sNAnq1ufWN+oZdkABAa0ZNaNAnNl2UPrMacsThnkct2qi/AUUlZqrhLscB91Mu4buUzlJ5qRtGygAOGrqgjIQ26B3YqLehpJiPIJHfKaIuxxtSPMYZ4Dd+qhbQs0Oe3/cDwOM4cysMqS6eOHncplrHrGNfrBDuAvG7yUkpGmFHzu5qwdm9k+sMQScY3TBWqNP9Ft+znaB1lqXrt9hBDmzE/KZymd6hbEouh3bmyjSMmMcY/Md/dxWhec54rd2/a3rnScCZJ3SRxwOQWptNF14gAniASPoFYql7I95LY5JNI6j9VlzSFSy6RkOSy/zksMYsuCiy1DYhKQ4cFkN7kYQoNvc0kCM0umFItFC6GuzBEzgMjB6YdQhNEX1e/BZpgzgT3KXbLKGkBpkEA9dDxU2xdla73MhhhxAByAnPHlJ5A7kdhNLtnTfR1ZHU7IL2F5znNH8pjHvIJVpCas9ANaGjAAAAbgBATy1xVKjxeSWcnIEh+RS0h+RUsoVZCELOaix2H4bOQ8FVfSfYS+zNeP8ATfjwDhE9YVrsPw2ch4It9kbVpupuEtc0tI4EQuyVxo4xljO/5PPnq5MLBp9B5lWq2dmPUPqsqYuIDaIAN6o5x/G3SA2Z3ErR2ixFji1wxGBEh3gsb6PZi1LtEWzVIMEYKbZDFSRnDo5lpA8Qt1s7s/6wU4b+L3nT7oawYe8dC45ddEza9kGlVxGIOF4RebkDhwAPdKul5KOSdoibQb/+ej801Sd+LpA6Ge9aR4nDoJVg7QOAbSaMgH3joXF04dy0cTl5w/ZSyI6IoZGS3mwWhzSDl3Z65rT1Haef3UrZla7OKizokb229mHP96kJMSW6jhzVeq0i0wRBGGOBXQuze0hGOp1/EflA86qf2p7NsrNbUaAKgOY1Gs78QMVNXo5Z4yxkcsAXbexLw6wWc7mXe9pLfsuTW3Yz2PLQJHDn9OS6h6OqDm2FocCCX1TBwj3yPsr8e6OPyqwX9m+tOz6dQQ+mx43OaHeK01p7BWJ/+gG/0FzPAwrEhd2kzz1OS0ypf9M7Huqf3n7pLvRhZD/5f7/2VvQq4R9F/u5P3MotT0VUPy1qred132Wh2r6Na7JNMCqOBuu72u+xK6wsFQ+OJePyeRO7s8+26wPpOu1GFjho4R/lZpVMIIlsPjcCQP8A5GPBd6tNkZUEPY1w3OAcPqmqWyqTRdbSYG5wGtAnMGIzXL6X7NC+ZGu4nNNk9jqlqoWd4MXbzXXpHuXyQQYxP4hEahdHsGzG08czkNzQNGjTnqp7WpS6xgombl55T/oEIQuhwBIfkUtIfkVDBVkIQs5qLJYfhs5DwT6YsPw2ch4KQu8dIzS2yFtDZFOuIqNDoyMYjkdFCsfZCzU3Xm0wXaF0vjkDgFukJirslTklVlc7U06tMNr0ReLZFRmjmaGBj7uOIxAJzyXONubYq2mpJ9xgm60c5MnU4D9F2lwVf2x2LoVyXR6t5zczCeJGRK5ckG9Gng54w6kv9OQ1GHI4gYrLLIRpmJHEYjD6q4bQ7B1qOLf49LMhvu1I4A6xuPctFa7N6smmcYgsJwMHQjQ8NDK401s9GM4z/SzR2qjisUXQR0Uq10sjvn/KihmKrZ2ijZ2K3+rcHbl0HsntY2mzvLwAGOLZ/KWxIkndOK5cXEK7dhqDqtnrUWOgvcwOOdxhBvuEiCSMAN5G5dINt0cPkRShZYX7FL6zWA4QTUfq0YBrRpeOPEAnSJtdNkCAkWezNYIaIH1J3k6niU6FpSo8ic3IyhCFY5ghCEAIQhAYhELKEAIQhACEIQAkPyKWkPyKhgqyEIWc1FksPw2ch4KQo9h+GzkPBSF3jpGaW2CEIViAQhCAwQolt2XTqiKjGv8A6gD+6mLEKGrJTa0Vyt2Dszj+FwEQAHEgcpmElvo+soza53Nx+yssIhU+uPo6/fyfuZXD2BsZMmlJzxc6OkreWOxMpNDGNDWDJrcAE/CIVlFLSKSnKW2ZQhCsUBCEIAQhCAEIQgBCEIAQhCAEIQgBIfkUtIfkVDBVkIQs5qLJYfhs5DwUhRbC4erbjoE/fG8LtFqkZpLti0JF8bwi+N4VrI7FoSL43hF8bwljsWhIvjeEXxvCWOxaEi+N4RfG8JY7FoSL43hF8bwljsWhIvjeEXxvCWOxaEi+N4RfG8JY7FoSL43hF8bwljsWhIvjeEXxvCWOxaEi+N4RfG8JY7FoSL43hF8bwljsWhIvjeEXxvCWOxaQ/IrN8bwkvqCDiobRKRV0IQuBpBuQ5LJQhQtB7ZhCEKSAQhCAEIQgBCEIAQhCAEIQgBCEIAQhCAEIQgBCEIAQhCAEIQgMobmsIQEZCEKh1P/Z"/>
          <p:cNvSpPr>
            <a:spLocks noChangeAspect="1" noChangeArrowheads="1"/>
          </p:cNvSpPr>
          <p:nvPr/>
        </p:nvSpPr>
        <p:spPr bwMode="auto">
          <a:xfrm>
            <a:off x="1524001"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8" name="Picture 16" descr="http://g.vatgia.vn/gallery_img/19/hgt1347447846.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93455" y="3693245"/>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8" descr="data:image/jpeg;base64,/9j/4AAQSkZJRgABAQAAAQABAAD/2wCEAAkGBhAQDxAREhIQFRIQEhASEBEQEA8QEhIQExAVFRQQEhIYGyYeFxkjGxISHy8gIycpLCwsFR4xNTAqNSYrLCkBCQoKDgwOGg8PGikcHiAsKSwpKiw1KSkpLCwpKS4pKSwpKSwpKSkpKSksLCkpLCkpLCopLCwsKSksLCwsKSksLP/AABEIALEBHAMBIgACEQEDEQH/xAAbAAEAAwEBAQEAAAAAAAAAAAAABAUGBwMBAv/EADkQAAIBAgQDBgQDBgcAAAAAAAABAgMRBAUhMRJBUQYiYXGBoRMykbFywfBCUlNiktEHFCNzgrLh/8QAGQEBAAMBAQAAAAAAAAAAAAAAAAECBAMF/8QAIREBAQACAgICAwEAAAAAAAAAAAECEQMxEiEEIhMygUH/2gAMAwEAAhEDEQA/AO4gAAAAAAAAAAAAAAAAAAAAAAAAAAAAAAAAAAAAAAAAAAAAAAAAAAAAAAAAAAAAAAAAEfF4tU1fd8kEyb9RIBmsX2kqK/DGCt4N/mTMmz74zcZJJpXTXNXs9OXIpM5bp2y4M8cfKxcgjYzGxpwlLS6T4Vzb5JI+U8wpuCm5RSsm7yStpezLbjl43W0oEPCZtRqtqE4trls34pPdEu5KLLO30ABAAAAAAAAAAAAAAAAAAAAAAAAAAAAAAAAAAfGBXZzn9HCRUqr+Z2SVm/PyKvF4uVWbafcdv6fP3MB2/wA5dbEuP7MXZLfTkWmDzOU8HG17tcMn5aMy/l8sri9fD4s4+PHO916YzPaMZuCvN33W1/A/dHFx+ZaX9CnwuW95yauWs6KStb0L+MRlye9J6zSKWqfTdv0KzOMzjTg5y+UlYez3itD5j8JCpCUZxvCSs09rEZ47npXDPWSrwGOl/l/iqPPupatIsci7X1YVIqU3KndKUJXb4Xzi3s0RstwNOnQVOF97Pib67roeNbKXfiSV/BiXSc8ccrdup4XFwqK8WmuqaaPc5JTzfEYBOpFTa5xj34vo5R/M1XY//EGGOm6coqE0m42vaVt1Z7M6TklumPP42cnlPcbEHxM+nRmAAAAAAAAAAAAAAAAAAAAAAAAAAAAAAqu0OLlCklDSVSXDfpG15P7L1LUzPaPFpVoQ8F9W3/ZEXp04pvKOT13KpjPg7ynUtHTq9/zOivK4woxpq3cjba1+r+pkuy2GVTN8TUWqoQdn0nN2Xra5s5VZSk0rb2105bXMvFhqbet8nk8svGdRUwocB+o2sTVRfC1JrS97cv7mfxuLcbrp+ro7yMv7VNnXs1ZfVkilUck9vJGcjmEm9y4y2v15kVNx086M3F4hS2pyi15SjcscTKKXoiLjYK1RfxZwj6JJt/Qh5piX8t913X0a/ZKSL5fbonmME2m/D/w98u+Eq0KqS4ov5o91u6trbfcxuKqOXmSMszCUHZsa9rXCzHt2zK8TxIsDHdlc241Z7xt9Ht7pmwjK6NEu3lZTV0+gAIAAAAAAAAAAAAAAAAAAAAAAAAAAAMn2jw3BWnVs5SlBKEf5rcK+xrCtzaknwN7q9vYrl068WXjltjeyOQywlGq52dWvUc5tey9NSXVmoybW/NfmWlaVomczbH8Lta9ny5ojGNFtzr1xOL734k/qikzbERata8lbW2yZPniE+DbVvpzRDdFSxFuSST08y6+E17VEMLNSV1o1dFvgaT31umkiZRw1m6b1i9YNrVeBKpQVN3e0U5O/gtDllHb8m1dj6rjVa1ahBN+E29110RSYzEvb+nwfIm5lmNmtu/epJ+ey+liBWSnG6/TImOlt7/isq/Nfk/bqjyb1JE+a/wCS8Ovv9yO9WF+2y7H4p/EX80GvVO69kzp+X1LxRx7s/WcatL8cU7dH3X9zq+UVNLHTDp5fyJrNaAAs4AAAAAAAAAAAAAAAAAAAAAAAAAAAEDNFpF+f5E8i5lC9N+FmKnH1WexVW30Zlc1pcSlLmv0i7x9bXyKmq+9KP70Wl52uRI14KivVbpwa2iuXW9i0yqLlwylunZv31KfDyvGrTfRtff8AIscixD+X9WtoI0Z9LyrZWbseGPwcW1KV224rfS27VvQ+TpSm1bbiSflfX9eBJzGNuFdOKT8P2UVyjlhbKxucwV21azfrF328iHgdbxZ7ZpLvPzINOtaSZbUd5vT9YuPDK3j9yInqTcxldqS529iqrVOZzq86aLIZXq0f9yH/AGR1jJnqck7Kw4sRQXRuX9MW/wAkdbydal8XnfIv2XQALM4AAAAAAAAAAAAAAAAAAAAAAAAAAB+ZxumuqaP0AMHmmGlCrOL5arxXUo8Q3dS/dOiZ5lfxoXXzx2fXwZg8TRcbq3VNPkw18WW2fxL4K/hL7MscB3LW5XV17EDMaF7PoSsBU5PwI6a77jWZZZR18X5cyBmtSyk23ea+kb6I/VKtaFvRH2tQ416WHbNPqxOLqXvF79StnOzLXPaHw5+iM/Vqbu5W3234Y7xWE6idNp8tUVildn2WIukedPRhzs03PYXB/wCpKf7kLes3/aL+p1DKIaXMJ2Hw1sPxfxJt+kVwr34jomX07RRadPL5LvKpYAJcwAAAAAAAAAAAAAAAAAAAAAAAAAAAAAKDPshVTvw0mvpLwZfnxq4TLZ7jkmYYNxbjJNNciJT28Uzp+cZHCtF6a8mt0YDM8onQnrs9mtmRWzj5d+iNV2VyxpVmoa+Nipc9PIi47OnCPCvqOnTx8lf2nr8U/YzGLVkTMVi3KV22VmMrN23tcrprn1kjyhV5dCbhdWvBlWp3mavsblnxcRTVu7F8cvwx193Zeocc8tbrqGQ4P4dKjT5xhG/4nrL3bNjQjaKKLLKV5GgSLvJ79voAAAAAAAAAAAAAAAAAAAAAAAAAAAAAAAAAAEHMcshVg4yW/wCtCcAOY51kM6F9G430l18H4mNzmVlsd4xWEjOLTSd+pzbtX2JqqTlRjxRb+XS8fK+6K2NvDz+9ZOZzTIOIvc29DsTipvWMaa6zkvsrsrcT2crRbUqVS/hBtPya0ZVq/Njl/rNYbDuUo2T138Dq/YfKPhUfiNWlUso/gXP1f2RR5B2OnOalUg4U1a/ErSl/KluvM6RgcLdpJWSskl0XItGP5HJP1i2yqhZXLI86FPhSR6FmQAAAAAAAAAAAAAAAAAAAAAAAAAAAAAAAAAAAAAD8VKSa1P2AK2rlKbPzLKFYtABSLKHcscLg1AlAAAAAAAAAAAAAAAAAAAAAAAAAAAAAAAAAAAAAAAAAAAAAAAAAAAAAAAAAAAAAAAAAAAAAAAAAAAAAAAAAAAAAAAAAAAAAAAAAAAAAAAAAAAAAAAAAAAAP/9k="/>
          <p:cNvSpPr>
            <a:spLocks noChangeAspect="1" noChangeArrowheads="1"/>
          </p:cNvSpPr>
          <p:nvPr/>
        </p:nvSpPr>
        <p:spPr bwMode="auto">
          <a:xfrm>
            <a:off x="1524000" y="-808038"/>
            <a:ext cx="2705100" cy="1685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0" descr="data:image/jpeg;base64,/9j/4AAQSkZJRgABAQAAAQABAAD/2wCEAAkGBhAQDxAREhIQFRIQEhASEBEQEA8QEhIQExAVFRQQEhIYGyYeFxkjGxISHy8gIycpLCwsFR4xNTAqNSYrLCkBCQoKDgwOGg8PGikcHiAsKSwpKiw1KSkpLCwpKS4pKSwpKSwpKSkpKSksLCkpLCkpLCopLCwsKSksLCwsKSksLP/AABEIALEBHAMBIgACEQEDEQH/xAAbAAEAAwEBAQEAAAAAAAAAAAAABAUGBwMBAv/EADkQAAIBAgQDBgQDBgcAAAAAAAABAgMRBAUhMRJBUQYiYXGBoRMykbFywfBCUlNiktEHFCNzgrLh/8QAGQEBAAMBAQAAAAAAAAAAAAAAAAECBAMF/8QAIREBAQACAgICAwEAAAAAAAAAAAECEQMxEiEEIhMygUH/2gAMAwEAAhEDEQA/AO4gAAAAAAAAAAAAAAAAAAAAAAAAAAAAAAAAAAAAAAAAAAAAAAAAAAAAAAAAAAAAAAAAEfF4tU1fd8kEyb9RIBmsX2kqK/DGCt4N/mTMmz74zcZJJpXTXNXs9OXIpM5bp2y4M8cfKxcgjYzGxpwlLS6T4Vzb5JI+U8wpuCm5RSsm7yStpezLbjl43W0oEPCZtRqtqE4trls34pPdEu5KLLO30ABAAAAAAAAAAAAAAAAAAAAAAAAAAAAAAAAAAfGBXZzn9HCRUqr+Z2SVm/PyKvF4uVWbafcdv6fP3MB2/wA5dbEuP7MXZLfTkWmDzOU8HG17tcMn5aMy/l8sri9fD4s4+PHO916YzPaMZuCvN33W1/A/dHFx+ZaX9CnwuW95yauWs6KStb0L+MRlye9J6zSKWqfTdv0KzOMzjTg5y+UlYez3itD5j8JCpCUZxvCSs09rEZ47npXDPWSrwGOl/l/iqPPupatIsci7X1YVIqU3KndKUJXb4Xzi3s0RstwNOnQVOF97Pib67roeNbKXfiSV/BiXSc8ccrdup4XFwqK8WmuqaaPc5JTzfEYBOpFTa5xj34vo5R/M1XY//EGGOm6coqE0m42vaVt1Z7M6TklumPP42cnlPcbEHxM+nRmAAAAAAAAAAAAAAAAAAAAAAAAAAAAAAqu0OLlCklDSVSXDfpG15P7L1LUzPaPFpVoQ8F9W3/ZEXp04pvKOT13KpjPg7ynUtHTq9/zOivK4woxpq3cjba1+r+pkuy2GVTN8TUWqoQdn0nN2Xra5s5VZSk0rb2105bXMvFhqbet8nk8svGdRUwocB+o2sTVRfC1JrS97cv7mfxuLcbrp+ro7yMv7VNnXs1ZfVkilUck9vJGcjmEm9y4y2v15kVNx086M3F4hS2pyi15SjcscTKKXoiLjYK1RfxZwj6JJt/Qh5piX8t913X0a/ZKSL5fbonmME2m/D/w98u+Eq0KqS4ov5o91u6trbfcxuKqOXmSMszCUHZsa9rXCzHt2zK8TxIsDHdlc241Z7xt9Ht7pmwjK6NEu3lZTV0+gAIAAAAAAAAAAAAAAAAAAAAAAAAAAAMn2jw3BWnVs5SlBKEf5rcK+xrCtzaknwN7q9vYrl068WXjltjeyOQywlGq52dWvUc5tey9NSXVmoybW/NfmWlaVomczbH8Lta9ny5ojGNFtzr1xOL734k/qikzbERata8lbW2yZPniE+DbVvpzRDdFSxFuSST08y6+E17VEMLNSV1o1dFvgaT31umkiZRw1m6b1i9YNrVeBKpQVN3e0U5O/gtDllHb8m1dj6rjVa1ahBN+E29110RSYzEvb+nwfIm5lmNmtu/epJ+ey+liBWSnG6/TImOlt7/isq/Nfk/bqjyb1JE+a/wCS8Ovv9yO9WF+2y7H4p/EX80GvVO69kzp+X1LxRx7s/WcatL8cU7dH3X9zq+UVNLHTDp5fyJrNaAAs4AAAAAAAAAAAAAAAAAAAAAAAAAAAEDNFpF+f5E8i5lC9N+FmKnH1WexVW30Zlc1pcSlLmv0i7x9bXyKmq+9KP70Wl52uRI14KivVbpwa2iuXW9i0yqLlwylunZv31KfDyvGrTfRtff8AIscixD+X9WtoI0Z9LyrZWbseGPwcW1KV224rfS27VvQ+TpSm1bbiSflfX9eBJzGNuFdOKT8P2UVyjlhbKxucwV21azfrF328iHgdbxZ7ZpLvPzINOtaSZbUd5vT9YuPDK3j9yInqTcxldqS529iqrVOZzq86aLIZXq0f9yH/AGR1jJnqck7Kw4sRQXRuX9MW/wAkdbydal8XnfIv2XQALM4AAAAAAAAAAAAAAAAAAAAAAAAAAB+ZxumuqaP0AMHmmGlCrOL5arxXUo8Q3dS/dOiZ5lfxoXXzx2fXwZg8TRcbq3VNPkw18WW2fxL4K/hL7MscB3LW5XV17EDMaF7PoSsBU5PwI6a77jWZZZR18X5cyBmtSyk23ea+kb6I/VKtaFvRH2tQ416WHbNPqxOLqXvF79StnOzLXPaHw5+iM/Vqbu5W3234Y7xWE6idNp8tUVildn2WIukedPRhzs03PYXB/wCpKf7kLes3/aL+p1DKIaXMJ2Hw1sPxfxJt+kVwr34jomX07RRadPL5LvKpYAJcwAAAAAAAAAAAAAAAAAAAAAAAAAAAAAKDPshVTvw0mvpLwZfnxq4TLZ7jkmYYNxbjJNNciJT28Uzp+cZHCtF6a8mt0YDM8onQnrs9mtmRWzj5d+iNV2VyxpVmoa+Nipc9PIi47OnCPCvqOnTx8lf2nr8U/YzGLVkTMVi3KV22VmMrN23tcrprn1kjyhV5dCbhdWvBlWp3mavsblnxcRTVu7F8cvwx193Zeocc8tbrqGQ4P4dKjT5xhG/4nrL3bNjQjaKKLLKV5GgSLvJ79voAAAAAAAAAAAAAAAAAAAAAAAAAAAAAAAAAAEHMcshVg4yW/wCtCcAOY51kM6F9G430l18H4mNzmVlsd4xWEjOLTSd+pzbtX2JqqTlRjxRb+XS8fK+6K2NvDz+9ZOZzTIOIvc29DsTipvWMaa6zkvsrsrcT2crRbUqVS/hBtPya0ZVq/Njl/rNYbDuUo2T138Dq/YfKPhUfiNWlUso/gXP1f2RR5B2OnOalUg4U1a/ErSl/KluvM6RgcLdpJWSskl0XItGP5HJP1i2yqhZXLI86FPhSR6FmQAAAAAAAAAAAAAAAAAAAAAAAAAAAAAAAAAAAAAD8VKSa1P2AK2rlKbPzLKFYtABSLKHcscLg1AlAAAAAAAAAAAAAAAAAAAAAAAAAAAAAAAAAAAAAAAAAAAAAAAAAAAAAAAAAAAAAAAAAAAAAAAAAAAAAAAAAAAAAAAAAAAAAAAAAAAAAAAAAAAAAAAAAAAAP/9k="/>
          <p:cNvSpPr>
            <a:spLocks noChangeAspect="1" noChangeArrowheads="1"/>
          </p:cNvSpPr>
          <p:nvPr/>
        </p:nvSpPr>
        <p:spPr bwMode="auto">
          <a:xfrm>
            <a:off x="1676400" y="-655638"/>
            <a:ext cx="2705100" cy="1685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94" name="Picture 22" descr="http://www.kienthucgiadinh.com.vn/data/upload/images/20120201/tim%20heo.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244" y="4561690"/>
            <a:ext cx="3658465" cy="228876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txBox="1">
            <a:spLocks noChangeArrowheads="1"/>
          </p:cNvSpPr>
          <p:nvPr/>
        </p:nvSpPr>
        <p:spPr>
          <a:xfrm>
            <a:off x="861291" y="934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i="1" dirty="0" smtClean="0">
                <a:solidFill>
                  <a:schemeClr val="accent6">
                    <a:lumMod val="75000"/>
                  </a:schemeClr>
                </a:solidFill>
              </a:rPr>
              <a:t>Structure of meat </a:t>
            </a:r>
            <a:endParaRPr lang="en-US" sz="4000" b="1" i="1" dirty="0">
              <a:solidFill>
                <a:schemeClr val="accent6">
                  <a:lumMod val="75000"/>
                </a:schemeClr>
              </a:solidFill>
            </a:endParaRPr>
          </a:p>
        </p:txBody>
      </p:sp>
      <p:graphicFrame>
        <p:nvGraphicFramePr>
          <p:cNvPr id="18" name="Content Placeholder 3"/>
          <p:cNvGraphicFramePr>
            <a:graphicFrameLocks/>
          </p:cNvGraphicFramePr>
          <p:nvPr>
            <p:extLst>
              <p:ext uri="{D42A27DB-BD31-4B8C-83A1-F6EECF244321}">
                <p14:modId xmlns:p14="http://schemas.microsoft.com/office/powerpoint/2010/main" val="3804538171"/>
              </p:ext>
            </p:extLst>
          </p:nvPr>
        </p:nvGraphicFramePr>
        <p:xfrm>
          <a:off x="5194877" y="2900219"/>
          <a:ext cx="5831032" cy="3420225"/>
        </p:xfrm>
        <a:graphic>
          <a:graphicData uri="http://schemas.openxmlformats.org/drawingml/2006/table">
            <a:tbl>
              <a:tblPr firstRow="1" firstCol="1" bandRow="1">
                <a:tableStyleId>{5940675A-B579-460E-94D1-54222C63F5DA}</a:tableStyleId>
              </a:tblPr>
              <a:tblGrid>
                <a:gridCol w="3518726">
                  <a:extLst>
                    <a:ext uri="{9D8B030D-6E8A-4147-A177-3AD203B41FA5}">
                      <a16:colId xmlns:a16="http://schemas.microsoft.com/office/drawing/2014/main" val="20000"/>
                    </a:ext>
                  </a:extLst>
                </a:gridCol>
                <a:gridCol w="2312306">
                  <a:extLst>
                    <a:ext uri="{9D8B030D-6E8A-4147-A177-3AD203B41FA5}">
                      <a16:colId xmlns:a16="http://schemas.microsoft.com/office/drawing/2014/main" val="20001"/>
                    </a:ext>
                  </a:extLst>
                </a:gridCol>
              </a:tblGrid>
              <a:tr h="646545">
                <a:tc>
                  <a:txBody>
                    <a:bodyPr/>
                    <a:lstStyle/>
                    <a:p>
                      <a:pPr algn="just">
                        <a:lnSpc>
                          <a:spcPct val="130000"/>
                        </a:lnSpc>
                        <a:spcAft>
                          <a:spcPts val="0"/>
                        </a:spcAft>
                      </a:pPr>
                      <a:r>
                        <a:rPr lang="en-US" sz="2800" dirty="0" smtClean="0">
                          <a:effectLst/>
                        </a:rPr>
                        <a:t>Chemical</a:t>
                      </a:r>
                      <a:r>
                        <a:rPr lang="en-US" sz="2800" baseline="0" dirty="0" smtClean="0">
                          <a:effectLst/>
                        </a:rPr>
                        <a:t> composition</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a:effectLst/>
                        </a:rPr>
                        <a:t>%</a:t>
                      </a:r>
                      <a:endParaRPr lang="en-US" sz="28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458635">
                <a:tc>
                  <a:txBody>
                    <a:bodyPr/>
                    <a:lstStyle/>
                    <a:p>
                      <a:pPr algn="just">
                        <a:lnSpc>
                          <a:spcPct val="130000"/>
                        </a:lnSpc>
                        <a:spcAft>
                          <a:spcPts val="0"/>
                        </a:spcAft>
                      </a:pPr>
                      <a:r>
                        <a:rPr lang="en-US" sz="2800" dirty="0" smtClean="0">
                          <a:effectLst/>
                          <a:latin typeface="+mn-lt"/>
                          <a:ea typeface="+mn-ea"/>
                        </a:rPr>
                        <a:t>Water</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dirty="0" smtClean="0">
                          <a:effectLst/>
                        </a:rPr>
                        <a:t>72-75</a:t>
                      </a:r>
                      <a:endParaRPr lang="en-US" sz="28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458635">
                <a:tc>
                  <a:txBody>
                    <a:bodyPr/>
                    <a:lstStyle/>
                    <a:p>
                      <a:pPr algn="just">
                        <a:lnSpc>
                          <a:spcPct val="130000"/>
                        </a:lnSpc>
                        <a:spcAft>
                          <a:spcPts val="0"/>
                        </a:spcAft>
                      </a:pPr>
                      <a:r>
                        <a:rPr lang="en-US" sz="2800" dirty="0">
                          <a:effectLst/>
                        </a:rPr>
                        <a:t>Protein</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dirty="0" smtClean="0">
                          <a:effectLst/>
                        </a:rPr>
                        <a:t>18-21</a:t>
                      </a:r>
                      <a:endParaRPr lang="en-US" sz="28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458635">
                <a:tc>
                  <a:txBody>
                    <a:bodyPr/>
                    <a:lstStyle/>
                    <a:p>
                      <a:pPr algn="just">
                        <a:lnSpc>
                          <a:spcPct val="130000"/>
                        </a:lnSpc>
                        <a:spcAft>
                          <a:spcPts val="0"/>
                        </a:spcAft>
                      </a:pPr>
                      <a:r>
                        <a:rPr lang="en-US" sz="2800" dirty="0">
                          <a:effectLst/>
                        </a:rPr>
                        <a:t>Lipid</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dirty="0" smtClean="0">
                          <a:effectLst/>
                        </a:rPr>
                        <a:t>1-3</a:t>
                      </a:r>
                      <a:endParaRPr lang="en-US" sz="28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458635">
                <a:tc>
                  <a:txBody>
                    <a:bodyPr/>
                    <a:lstStyle/>
                    <a:p>
                      <a:pPr algn="just">
                        <a:lnSpc>
                          <a:spcPct val="130000"/>
                        </a:lnSpc>
                        <a:spcAft>
                          <a:spcPts val="0"/>
                        </a:spcAft>
                      </a:pPr>
                      <a:r>
                        <a:rPr lang="en-US" sz="2800" dirty="0" smtClean="0">
                          <a:effectLst/>
                        </a:rPr>
                        <a:t>Mineral</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dirty="0">
                          <a:effectLst/>
                          <a:latin typeface="+mn-lt"/>
                          <a:ea typeface="+mn-ea"/>
                        </a:rPr>
                        <a:t>1</a:t>
                      </a:r>
                      <a:endParaRPr lang="en-US" sz="28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458635">
                <a:tc>
                  <a:txBody>
                    <a:bodyPr/>
                    <a:lstStyle/>
                    <a:p>
                      <a:pPr algn="just">
                        <a:lnSpc>
                          <a:spcPct val="130000"/>
                        </a:lnSpc>
                        <a:spcAft>
                          <a:spcPts val="0"/>
                        </a:spcAft>
                      </a:pPr>
                      <a:r>
                        <a:rPr lang="en-US" sz="2800" dirty="0">
                          <a:effectLst/>
                        </a:rPr>
                        <a:t>Vitamin</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dirty="0">
                          <a:effectLst/>
                        </a:rPr>
                        <a:t>-</a:t>
                      </a:r>
                      <a:endParaRPr lang="en-US" sz="28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99288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127" y="3062143"/>
            <a:ext cx="10515600" cy="1325563"/>
          </a:xfrm>
        </p:spPr>
        <p:txBody>
          <a:bodyPr/>
          <a:lstStyle/>
          <a:p>
            <a:r>
              <a:rPr lang="en-US" dirty="0" smtClean="0"/>
              <a:t> </a:t>
            </a:r>
            <a:endParaRPr lang="en-US" dirty="0"/>
          </a:p>
        </p:txBody>
      </p:sp>
      <p:sp>
        <p:nvSpPr>
          <p:cNvPr id="3" name="Content Placeholder 2"/>
          <p:cNvSpPr>
            <a:spLocks noGrp="1"/>
          </p:cNvSpPr>
          <p:nvPr>
            <p:ph idx="1"/>
          </p:nvPr>
        </p:nvSpPr>
        <p:spPr>
          <a:xfrm>
            <a:off x="4008582" y="218498"/>
            <a:ext cx="6807200" cy="4351338"/>
          </a:xfrm>
        </p:spPr>
        <p:txBody>
          <a:bodyPr/>
          <a:lstStyle/>
          <a:p>
            <a:r>
              <a:rPr lang="en-US" dirty="0" smtClean="0"/>
              <a:t>Muscle fiber structure</a:t>
            </a:r>
            <a:endParaRPr lang="en-US" dirty="0"/>
          </a:p>
        </p:txBody>
      </p:sp>
      <p:pic>
        <p:nvPicPr>
          <p:cNvPr id="4" name="Picture 3"/>
          <p:cNvPicPr>
            <a:picLocks noChangeAspect="1"/>
          </p:cNvPicPr>
          <p:nvPr/>
        </p:nvPicPr>
        <p:blipFill>
          <a:blip r:embed="rId2"/>
          <a:stretch>
            <a:fillRect/>
          </a:stretch>
        </p:blipFill>
        <p:spPr>
          <a:xfrm>
            <a:off x="1962621" y="815469"/>
            <a:ext cx="5768216" cy="5504425"/>
          </a:xfrm>
          <a:prstGeom prst="rect">
            <a:avLst/>
          </a:prstGeom>
        </p:spPr>
      </p:pic>
    </p:spTree>
    <p:extLst>
      <p:ext uri="{BB962C8B-B14F-4D97-AF65-F5344CB8AC3E}">
        <p14:creationId xmlns:p14="http://schemas.microsoft.com/office/powerpoint/2010/main" val="2747750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a:xfrm>
            <a:off x="1909916" y="1353676"/>
            <a:ext cx="4009103" cy="4351338"/>
          </a:xfrm>
        </p:spPr>
        <p:txBody>
          <a:bodyPr/>
          <a:lstStyle/>
          <a:p>
            <a:r>
              <a:rPr lang="en-US" b="1" dirty="0" smtClean="0"/>
              <a:t>8. </a:t>
            </a:r>
            <a:r>
              <a:rPr lang="en-US" b="1" dirty="0"/>
              <a:t>Course Objectives:</a:t>
            </a:r>
            <a:endParaRPr lang="en-US" dirty="0"/>
          </a:p>
          <a:p>
            <a:endParaRPr lang="en-US" dirty="0"/>
          </a:p>
        </p:txBody>
      </p:sp>
      <p:pic>
        <p:nvPicPr>
          <p:cNvPr id="8" name="Picture 7"/>
          <p:cNvPicPr>
            <a:picLocks noChangeAspect="1"/>
          </p:cNvPicPr>
          <p:nvPr/>
        </p:nvPicPr>
        <p:blipFill>
          <a:blip r:embed="rId2"/>
          <a:stretch>
            <a:fillRect/>
          </a:stretch>
        </p:blipFill>
        <p:spPr>
          <a:xfrm>
            <a:off x="1726886" y="1886059"/>
            <a:ext cx="8046379" cy="4971941"/>
          </a:xfrm>
          <a:prstGeom prst="rect">
            <a:avLst/>
          </a:prstGeom>
        </p:spPr>
      </p:pic>
      <p:sp>
        <p:nvSpPr>
          <p:cNvPr id="9"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168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vi-VN"/>
          </a:p>
        </p:txBody>
      </p:sp>
      <p:sp>
        <p:nvSpPr>
          <p:cNvPr id="20483" name="Rectangle 3"/>
          <p:cNvSpPr>
            <a:spLocks noGrp="1" noChangeArrowheads="1"/>
          </p:cNvSpPr>
          <p:nvPr>
            <p:ph type="body" idx="1"/>
          </p:nvPr>
        </p:nvSpPr>
        <p:spPr>
          <a:xfrm>
            <a:off x="838200" y="1323976"/>
            <a:ext cx="11104418" cy="4525963"/>
          </a:xfrm>
        </p:spPr>
        <p:txBody>
          <a:bodyPr/>
          <a:lstStyle/>
          <a:p>
            <a:pPr eaLnBrk="1" hangingPunct="1">
              <a:lnSpc>
                <a:spcPct val="90000"/>
              </a:lnSpc>
              <a:buFontTx/>
              <a:buNone/>
            </a:pPr>
            <a:r>
              <a:rPr lang="en-US" sz="2400" b="1" dirty="0" smtClean="0"/>
              <a:t>Fat </a:t>
            </a:r>
            <a:endParaRPr lang="en-US" sz="2400" dirty="0"/>
          </a:p>
          <a:p>
            <a:pPr>
              <a:buNone/>
            </a:pPr>
            <a:r>
              <a:rPr lang="en-US" sz="2400" dirty="0"/>
              <a:t>Stored between muscles (intermuscular), under the skin (subcutaneous), and within the muscle (intramuscular, known as marbling</a:t>
            </a:r>
            <a:endParaRPr lang="en-US" sz="2400" dirty="0"/>
          </a:p>
        </p:txBody>
      </p:sp>
      <p:sp>
        <p:nvSpPr>
          <p:cNvPr id="6" name="Rectangle 2"/>
          <p:cNvSpPr txBox="1">
            <a:spLocks noChangeArrowheads="1"/>
          </p:cNvSpPr>
          <p:nvPr/>
        </p:nvSpPr>
        <p:spPr bwMode="auto">
          <a:xfrm>
            <a:off x="1676400" y="152400"/>
            <a:ext cx="8229600" cy="1143000"/>
          </a:xfrm>
          <a:prstGeom prst="rect">
            <a:avLst/>
          </a:prstGeom>
          <a:noFill/>
          <a:ln w="9525">
            <a:noFill/>
            <a:miter lim="800000"/>
            <a:headEnd/>
            <a:tailEnd/>
          </a:ln>
          <a:effectLst/>
        </p:spPr>
        <p:txBody>
          <a:bodyPr anchor="ctr"/>
          <a:lstStyle/>
          <a:p>
            <a:pPr algn="ctr">
              <a:defRPr/>
            </a:pPr>
            <a:r>
              <a:rPr lang="en-US" sz="4000" b="1" i="1" kern="0">
                <a:solidFill>
                  <a:schemeClr val="accent6">
                    <a:lumMod val="75000"/>
                  </a:schemeClr>
                </a:solidFill>
                <a:latin typeface="+mj-lt"/>
                <a:ea typeface="+mj-ea"/>
                <a:cs typeface="+mj-cs"/>
              </a:rPr>
              <a:t>1. Cấu trúc của thịt GS-GC</a:t>
            </a:r>
          </a:p>
        </p:txBody>
      </p:sp>
      <p:pic>
        <p:nvPicPr>
          <p:cNvPr id="20485" name="Picture 6" descr="http://t2.gstatic.com/images?q=tbn:ANd9GcRJ4ld8Wb0GzinA4vxSWq37m5cYVvtGErRt2zVZM2ygZCWWe15o3WfY3gt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0909" y="2397326"/>
            <a:ext cx="396240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http://t0.gstatic.com/images?q=tbn:ANd9GcSPVl8GYn0Wz4ZyYjcc3DWynLJkMmCT_mwKhgKgO70qSK-ndHQ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4368" y="4358683"/>
            <a:ext cx="3976759" cy="267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3"/>
          <p:cNvGraphicFramePr>
            <a:graphicFrameLocks/>
          </p:cNvGraphicFramePr>
          <p:nvPr>
            <p:extLst>
              <p:ext uri="{D42A27DB-BD31-4B8C-83A1-F6EECF244321}">
                <p14:modId xmlns:p14="http://schemas.microsoft.com/office/powerpoint/2010/main" val="3159529010"/>
              </p:ext>
            </p:extLst>
          </p:nvPr>
        </p:nvGraphicFramePr>
        <p:xfrm>
          <a:off x="572656" y="2649539"/>
          <a:ext cx="5957453" cy="3962400"/>
        </p:xfrm>
        <a:graphic>
          <a:graphicData uri="http://schemas.openxmlformats.org/drawingml/2006/table">
            <a:tbl>
              <a:tblPr firstRow="1" firstCol="1" bandRow="1">
                <a:tableStyleId>{5940675A-B579-460E-94D1-54222C63F5DA}</a:tableStyleId>
              </a:tblPr>
              <a:tblGrid>
                <a:gridCol w="4498108">
                  <a:extLst>
                    <a:ext uri="{9D8B030D-6E8A-4147-A177-3AD203B41FA5}">
                      <a16:colId xmlns:a16="http://schemas.microsoft.com/office/drawing/2014/main" val="20000"/>
                    </a:ext>
                  </a:extLst>
                </a:gridCol>
                <a:gridCol w="1459345">
                  <a:extLst>
                    <a:ext uri="{9D8B030D-6E8A-4147-A177-3AD203B41FA5}">
                      <a16:colId xmlns:a16="http://schemas.microsoft.com/office/drawing/2014/main" val="20001"/>
                    </a:ext>
                  </a:extLst>
                </a:gridCol>
              </a:tblGrid>
              <a:tr h="660400">
                <a:tc>
                  <a:txBody>
                    <a:bodyPr/>
                    <a:lstStyle/>
                    <a:p>
                      <a:pPr algn="just">
                        <a:lnSpc>
                          <a:spcPct val="130000"/>
                        </a:lnSpc>
                        <a:spcAft>
                          <a:spcPts val="0"/>
                        </a:spcAft>
                      </a:pPr>
                      <a:r>
                        <a:rPr lang="en-US" sz="2800" dirty="0" smtClean="0">
                          <a:effectLst/>
                        </a:rPr>
                        <a:t>Chemical</a:t>
                      </a:r>
                      <a:r>
                        <a:rPr lang="en-US" sz="2800" baseline="0" dirty="0" smtClean="0">
                          <a:effectLst/>
                        </a:rPr>
                        <a:t> composition</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400" dirty="0">
                          <a:effectLst/>
                        </a:rPr>
                        <a:t>%</a:t>
                      </a:r>
                      <a:endParaRPr lang="en-US" sz="24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660400">
                <a:tc>
                  <a:txBody>
                    <a:bodyPr/>
                    <a:lstStyle/>
                    <a:p>
                      <a:pPr algn="just">
                        <a:lnSpc>
                          <a:spcPct val="130000"/>
                        </a:lnSpc>
                        <a:spcAft>
                          <a:spcPts val="0"/>
                        </a:spcAft>
                      </a:pPr>
                      <a:r>
                        <a:rPr lang="en-US" sz="2800" dirty="0" smtClean="0">
                          <a:effectLst/>
                          <a:latin typeface="+mn-lt"/>
                          <a:ea typeface="+mn-ea"/>
                        </a:rPr>
                        <a:t>Water</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400">
                          <a:effectLst/>
                        </a:rPr>
                        <a:t>2-21</a:t>
                      </a:r>
                      <a:endParaRPr lang="en-US" sz="24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660400">
                <a:tc>
                  <a:txBody>
                    <a:bodyPr/>
                    <a:lstStyle/>
                    <a:p>
                      <a:pPr algn="just">
                        <a:lnSpc>
                          <a:spcPct val="130000"/>
                        </a:lnSpc>
                        <a:spcAft>
                          <a:spcPts val="0"/>
                        </a:spcAft>
                      </a:pPr>
                      <a:r>
                        <a:rPr lang="en-US" sz="2800" dirty="0">
                          <a:effectLst/>
                        </a:rPr>
                        <a:t>Protein</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400">
                          <a:effectLst/>
                        </a:rPr>
                        <a:t>0,5-7,2</a:t>
                      </a:r>
                      <a:endParaRPr lang="en-US" sz="24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660400">
                <a:tc>
                  <a:txBody>
                    <a:bodyPr/>
                    <a:lstStyle/>
                    <a:p>
                      <a:pPr algn="just">
                        <a:lnSpc>
                          <a:spcPct val="130000"/>
                        </a:lnSpc>
                        <a:spcAft>
                          <a:spcPts val="0"/>
                        </a:spcAft>
                      </a:pPr>
                      <a:r>
                        <a:rPr lang="en-US" sz="2800" dirty="0">
                          <a:effectLst/>
                        </a:rPr>
                        <a:t>Lipid</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400" dirty="0">
                          <a:effectLst/>
                        </a:rPr>
                        <a:t>70-97</a:t>
                      </a:r>
                      <a:endParaRPr lang="en-US" sz="24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660400">
                <a:tc>
                  <a:txBody>
                    <a:bodyPr/>
                    <a:lstStyle/>
                    <a:p>
                      <a:pPr algn="just">
                        <a:lnSpc>
                          <a:spcPct val="130000"/>
                        </a:lnSpc>
                        <a:spcAft>
                          <a:spcPts val="0"/>
                        </a:spcAft>
                      </a:pPr>
                      <a:r>
                        <a:rPr lang="en-US" sz="2800" dirty="0" smtClean="0">
                          <a:effectLst/>
                        </a:rPr>
                        <a:t>Mineral</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400">
                          <a:effectLst/>
                        </a:rPr>
                        <a:t>-</a:t>
                      </a:r>
                      <a:endParaRPr lang="en-US" sz="24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660400">
                <a:tc>
                  <a:txBody>
                    <a:bodyPr/>
                    <a:lstStyle/>
                    <a:p>
                      <a:pPr algn="just">
                        <a:lnSpc>
                          <a:spcPct val="130000"/>
                        </a:lnSpc>
                        <a:spcAft>
                          <a:spcPts val="0"/>
                        </a:spcAft>
                      </a:pPr>
                      <a:r>
                        <a:rPr lang="en-US" sz="2800" dirty="0">
                          <a:effectLst/>
                        </a:rPr>
                        <a:t>Vitamin</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400" dirty="0">
                          <a:effectLst/>
                        </a:rPr>
                        <a:t>-</a:t>
                      </a:r>
                      <a:endParaRPr lang="en-US" sz="24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28253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 </a:t>
            </a:r>
          </a:p>
        </p:txBody>
      </p:sp>
      <p:sp>
        <p:nvSpPr>
          <p:cNvPr id="19459" name="Rectangle 3"/>
          <p:cNvSpPr>
            <a:spLocks noGrp="1" noChangeArrowheads="1"/>
          </p:cNvSpPr>
          <p:nvPr>
            <p:ph type="body" idx="1"/>
          </p:nvPr>
        </p:nvSpPr>
        <p:spPr>
          <a:xfrm>
            <a:off x="551873" y="642143"/>
            <a:ext cx="11353800" cy="4525963"/>
          </a:xfrm>
        </p:spPr>
        <p:txBody>
          <a:bodyPr/>
          <a:lstStyle/>
          <a:p>
            <a:pPr marL="0" indent="0">
              <a:buNone/>
            </a:pPr>
            <a:r>
              <a:rPr lang="en-US" b="1" dirty="0" smtClean="0"/>
              <a:t>Connective Tissue</a:t>
            </a:r>
          </a:p>
          <a:p>
            <a:pPr marL="0" indent="0">
              <a:buNone/>
            </a:pPr>
            <a:r>
              <a:rPr lang="en-US" dirty="0" smtClean="0"/>
              <a:t> </a:t>
            </a:r>
            <a:r>
              <a:rPr lang="en-US" dirty="0"/>
              <a:t>The "glue" that binds muscle fibers together and attaches muscle to bone. It primarily consists of</a:t>
            </a:r>
            <a:r>
              <a:rPr lang="en-US" dirty="0" smtClean="0"/>
              <a:t>:</a:t>
            </a:r>
          </a:p>
          <a:p>
            <a:pPr marL="0" indent="0">
              <a:buNone/>
            </a:pPr>
            <a:r>
              <a:rPr lang="en-US" i="1" dirty="0" smtClean="0"/>
              <a:t>Collagen</a:t>
            </a:r>
            <a:r>
              <a:rPr lang="en-US" i="1" dirty="0"/>
              <a:t>:</a:t>
            </a:r>
            <a:r>
              <a:rPr lang="en-US" dirty="0"/>
              <a:t> Softens and turns into tender gelatin when cooked slowly.</a:t>
            </a:r>
          </a:p>
          <a:p>
            <a:r>
              <a:rPr lang="en-US" i="1" dirty="0"/>
              <a:t>Elastin:</a:t>
            </a:r>
            <a:r>
              <a:rPr lang="en-US" dirty="0"/>
              <a:t> Yellowish tissue that remains tough even when cooked. [</a:t>
            </a:r>
            <a:r>
              <a:rPr lang="en-US" dirty="0">
                <a:hlinkClick r:id="rId3"/>
              </a:rPr>
              <a:t>1</a:t>
            </a:r>
            <a:r>
              <a:rPr lang="en-US" dirty="0"/>
              <a:t>, </a:t>
            </a:r>
            <a:r>
              <a:rPr lang="en-US" dirty="0">
                <a:hlinkClick r:id="rId4"/>
              </a:rPr>
              <a:t>2</a:t>
            </a:r>
            <a:r>
              <a:rPr lang="en-US" dirty="0"/>
              <a:t>, </a:t>
            </a:r>
            <a:r>
              <a:rPr lang="en-US" dirty="0">
                <a:hlinkClick r:id="rId5"/>
              </a:rPr>
              <a:t>3</a:t>
            </a:r>
            <a:r>
              <a:rPr lang="en-US" dirty="0"/>
              <a:t>]</a:t>
            </a:r>
          </a:p>
          <a:p>
            <a:pPr eaLnBrk="1" hangingPunct="1">
              <a:lnSpc>
                <a:spcPct val="90000"/>
              </a:lnSpc>
              <a:buFontTx/>
              <a:buNone/>
            </a:pPr>
            <a:endParaRPr lang="en-US" b="1" i="1" dirty="0"/>
          </a:p>
        </p:txBody>
      </p:sp>
      <p:pic>
        <p:nvPicPr>
          <p:cNvPr id="19461" name="Picture 6" descr="http://t3.gstatic.com/images?q=tbn:ANd9GcRG6wENjmRuqEIsEJxQnD3q5j9uPRPD7qVJy-Fx635WSYeXlDjFf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3368964"/>
            <a:ext cx="40386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3"/>
          <p:cNvGraphicFramePr>
            <a:graphicFrameLocks/>
          </p:cNvGraphicFramePr>
          <p:nvPr>
            <p:extLst>
              <p:ext uri="{D42A27DB-BD31-4B8C-83A1-F6EECF244321}">
                <p14:modId xmlns:p14="http://schemas.microsoft.com/office/powerpoint/2010/main" val="2858781694"/>
              </p:ext>
            </p:extLst>
          </p:nvPr>
        </p:nvGraphicFramePr>
        <p:xfrm>
          <a:off x="699655" y="3108037"/>
          <a:ext cx="6227618" cy="3328416"/>
        </p:xfrm>
        <a:graphic>
          <a:graphicData uri="http://schemas.openxmlformats.org/drawingml/2006/table">
            <a:tbl>
              <a:tblPr firstRow="1" firstCol="1" bandRow="1">
                <a:tableStyleId>{5940675A-B579-460E-94D1-54222C63F5DA}</a:tableStyleId>
              </a:tblPr>
              <a:tblGrid>
                <a:gridCol w="4251036">
                  <a:extLst>
                    <a:ext uri="{9D8B030D-6E8A-4147-A177-3AD203B41FA5}">
                      <a16:colId xmlns:a16="http://schemas.microsoft.com/office/drawing/2014/main" val="20000"/>
                    </a:ext>
                  </a:extLst>
                </a:gridCol>
                <a:gridCol w="1976582">
                  <a:extLst>
                    <a:ext uri="{9D8B030D-6E8A-4147-A177-3AD203B41FA5}">
                      <a16:colId xmlns:a16="http://schemas.microsoft.com/office/drawing/2014/main" val="20001"/>
                    </a:ext>
                  </a:extLst>
                </a:gridCol>
              </a:tblGrid>
              <a:tr h="0">
                <a:tc>
                  <a:txBody>
                    <a:bodyPr/>
                    <a:lstStyle/>
                    <a:p>
                      <a:pPr algn="just">
                        <a:lnSpc>
                          <a:spcPct val="130000"/>
                        </a:lnSpc>
                        <a:spcAft>
                          <a:spcPts val="0"/>
                        </a:spcAft>
                      </a:pPr>
                      <a:r>
                        <a:rPr lang="en-US" sz="2800" dirty="0" smtClean="0">
                          <a:effectLst/>
                        </a:rPr>
                        <a:t>Chemical</a:t>
                      </a:r>
                      <a:r>
                        <a:rPr lang="en-US" sz="2800" baseline="0" dirty="0" smtClean="0">
                          <a:effectLst/>
                        </a:rPr>
                        <a:t> composition</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a:effectLst/>
                        </a:rPr>
                        <a:t>%</a:t>
                      </a:r>
                      <a:endParaRPr lang="en-US" sz="28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458635">
                <a:tc>
                  <a:txBody>
                    <a:bodyPr/>
                    <a:lstStyle/>
                    <a:p>
                      <a:pPr algn="just">
                        <a:lnSpc>
                          <a:spcPct val="130000"/>
                        </a:lnSpc>
                        <a:spcAft>
                          <a:spcPts val="0"/>
                        </a:spcAft>
                      </a:pPr>
                      <a:r>
                        <a:rPr lang="en-US" sz="2800" dirty="0" smtClean="0">
                          <a:effectLst/>
                          <a:latin typeface="+mn-lt"/>
                          <a:ea typeface="+mn-ea"/>
                        </a:rPr>
                        <a:t>Water</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a:effectLst/>
                        </a:rPr>
                        <a:t>57-62</a:t>
                      </a:r>
                      <a:endParaRPr lang="en-US" sz="28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458635">
                <a:tc>
                  <a:txBody>
                    <a:bodyPr/>
                    <a:lstStyle/>
                    <a:p>
                      <a:pPr algn="just">
                        <a:lnSpc>
                          <a:spcPct val="130000"/>
                        </a:lnSpc>
                        <a:spcAft>
                          <a:spcPts val="0"/>
                        </a:spcAft>
                      </a:pPr>
                      <a:r>
                        <a:rPr lang="en-US" sz="2800" dirty="0">
                          <a:effectLst/>
                        </a:rPr>
                        <a:t>Protein</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dirty="0">
                          <a:effectLst/>
                        </a:rPr>
                        <a:t>21-40</a:t>
                      </a:r>
                      <a:endParaRPr lang="en-US" sz="28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458635">
                <a:tc>
                  <a:txBody>
                    <a:bodyPr/>
                    <a:lstStyle/>
                    <a:p>
                      <a:pPr algn="just">
                        <a:lnSpc>
                          <a:spcPct val="130000"/>
                        </a:lnSpc>
                        <a:spcAft>
                          <a:spcPts val="0"/>
                        </a:spcAft>
                      </a:pPr>
                      <a:r>
                        <a:rPr lang="en-US" sz="2800" dirty="0">
                          <a:effectLst/>
                        </a:rPr>
                        <a:t>Lipid</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dirty="0">
                          <a:effectLst/>
                        </a:rPr>
                        <a:t>1-3,3</a:t>
                      </a:r>
                      <a:endParaRPr lang="en-US" sz="28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458635">
                <a:tc>
                  <a:txBody>
                    <a:bodyPr/>
                    <a:lstStyle/>
                    <a:p>
                      <a:pPr algn="just">
                        <a:lnSpc>
                          <a:spcPct val="130000"/>
                        </a:lnSpc>
                        <a:spcAft>
                          <a:spcPts val="0"/>
                        </a:spcAft>
                      </a:pPr>
                      <a:r>
                        <a:rPr lang="en-US" sz="2800" dirty="0" smtClean="0">
                          <a:effectLst/>
                        </a:rPr>
                        <a:t>Mineral</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a:effectLst/>
                        </a:rPr>
                        <a:t>-</a:t>
                      </a:r>
                      <a:endParaRPr lang="en-US" sz="28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458635">
                <a:tc>
                  <a:txBody>
                    <a:bodyPr/>
                    <a:lstStyle/>
                    <a:p>
                      <a:pPr algn="just">
                        <a:lnSpc>
                          <a:spcPct val="130000"/>
                        </a:lnSpc>
                        <a:spcAft>
                          <a:spcPts val="0"/>
                        </a:spcAft>
                      </a:pPr>
                      <a:r>
                        <a:rPr lang="en-US" sz="2800" dirty="0">
                          <a:effectLst/>
                        </a:rPr>
                        <a:t>Vitamin</a:t>
                      </a:r>
                      <a:endParaRPr lang="en-US" sz="2800" dirty="0">
                        <a:effectLst/>
                        <a:latin typeface="Times New Roman"/>
                        <a:ea typeface="Times New Roman"/>
                      </a:endParaRPr>
                    </a:p>
                  </a:txBody>
                  <a:tcPr marL="68580" marR="68580" marT="0" marB="0"/>
                </a:tc>
                <a:tc>
                  <a:txBody>
                    <a:bodyPr/>
                    <a:lstStyle/>
                    <a:p>
                      <a:pPr algn="just">
                        <a:lnSpc>
                          <a:spcPct val="130000"/>
                        </a:lnSpc>
                        <a:spcAft>
                          <a:spcPts val="0"/>
                        </a:spcAft>
                      </a:pPr>
                      <a:r>
                        <a:rPr lang="en-US" sz="2800" dirty="0">
                          <a:effectLst/>
                        </a:rPr>
                        <a:t>-</a:t>
                      </a:r>
                      <a:endParaRPr lang="en-US" sz="28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65929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628073" y="1295401"/>
            <a:ext cx="11388436" cy="4525963"/>
          </a:xfrm>
        </p:spPr>
        <p:txBody>
          <a:bodyPr>
            <a:normAutofit fontScale="77500" lnSpcReduction="20000"/>
          </a:bodyPr>
          <a:lstStyle/>
          <a:p>
            <a:pPr>
              <a:buNone/>
            </a:pPr>
            <a:r>
              <a:rPr lang="en-US" sz="4600" dirty="0" smtClean="0">
                <a:solidFill>
                  <a:srgbClr val="FFC000"/>
                </a:solidFill>
              </a:rPr>
              <a:t>Bone </a:t>
            </a:r>
            <a:r>
              <a:rPr lang="en-US" sz="4600" dirty="0">
                <a:solidFill>
                  <a:srgbClr val="FFC000"/>
                </a:solidFill>
              </a:rPr>
              <a:t>and cartilage tissues </a:t>
            </a:r>
            <a:r>
              <a:rPr lang="en-US" sz="4600" i="1" dirty="0" smtClean="0">
                <a:solidFill>
                  <a:srgbClr val="FFC000"/>
                </a:solidFill>
              </a:rPr>
              <a:t>:</a:t>
            </a:r>
            <a:r>
              <a:rPr lang="en-US" sz="4600" dirty="0" smtClean="0">
                <a:solidFill>
                  <a:srgbClr val="FFC000"/>
                </a:solidFill>
              </a:rPr>
              <a:t> </a:t>
            </a:r>
          </a:p>
          <a:p>
            <a:pPr>
              <a:lnSpc>
                <a:spcPct val="160000"/>
              </a:lnSpc>
              <a:buFont typeface="Wingdings" panose="05000000000000000000" pitchFamily="2" charset="2"/>
              <a:buChar char="§"/>
            </a:pPr>
            <a:r>
              <a:rPr lang="en-US" sz="2600" b="1" dirty="0" smtClean="0"/>
              <a:t>Compact </a:t>
            </a:r>
            <a:r>
              <a:rPr lang="en-US" sz="2600" b="1" dirty="0"/>
              <a:t>Bone: The dense, hard outer layer of bones that provides strength and protection</a:t>
            </a:r>
            <a:r>
              <a:rPr lang="en-US" sz="2600" b="1" dirty="0" smtClean="0"/>
              <a:t>.</a:t>
            </a:r>
          </a:p>
          <a:p>
            <a:pPr>
              <a:lnSpc>
                <a:spcPct val="160000"/>
              </a:lnSpc>
              <a:buFont typeface="Wingdings" panose="05000000000000000000" pitchFamily="2" charset="2"/>
              <a:buChar char="§"/>
            </a:pPr>
            <a:r>
              <a:rPr lang="en-US" sz="2600" b="1" dirty="0" smtClean="0"/>
              <a:t>Spongy </a:t>
            </a:r>
            <a:r>
              <a:rPr lang="en-US" sz="2600" b="1" dirty="0"/>
              <a:t>(Cancellous) Bone: The porous, honeycomb-like inner tissue containing bone marrow</a:t>
            </a:r>
            <a:r>
              <a:rPr lang="en-US" sz="2600" b="1" dirty="0" smtClean="0"/>
              <a:t>.</a:t>
            </a:r>
          </a:p>
          <a:p>
            <a:pPr>
              <a:lnSpc>
                <a:spcPct val="160000"/>
              </a:lnSpc>
              <a:buFont typeface="Wingdings" panose="05000000000000000000" pitchFamily="2" charset="2"/>
              <a:buChar char="§"/>
            </a:pPr>
            <a:r>
              <a:rPr lang="en-US" sz="2600" b="1" dirty="0" smtClean="0"/>
              <a:t>Hyaline </a:t>
            </a:r>
            <a:r>
              <a:rPr lang="en-US" sz="2600" b="1" dirty="0"/>
              <a:t>Cartilage: Covers the ends of bones at joints (articular cartilage), reducing friction and allowing smooth movement. It also makes up the growth plates in young, developing livestock</a:t>
            </a:r>
            <a:r>
              <a:rPr lang="en-US" sz="2600" b="1" dirty="0" smtClean="0"/>
              <a:t>.</a:t>
            </a:r>
          </a:p>
          <a:p>
            <a:pPr>
              <a:lnSpc>
                <a:spcPct val="160000"/>
              </a:lnSpc>
              <a:buFont typeface="Wingdings" panose="05000000000000000000" pitchFamily="2" charset="2"/>
              <a:buChar char="§"/>
            </a:pPr>
            <a:r>
              <a:rPr lang="en-US" sz="2600" b="1" dirty="0" smtClean="0"/>
              <a:t>Elastic </a:t>
            </a:r>
            <a:r>
              <a:rPr lang="en-US" sz="2600" b="1" dirty="0"/>
              <a:t>Cartilage: Provides flexible support in structures like the external ear or epiglottis</a:t>
            </a:r>
            <a:r>
              <a:rPr lang="en-US" sz="2600" b="1" dirty="0" smtClean="0"/>
              <a:t>.</a:t>
            </a:r>
          </a:p>
          <a:p>
            <a:pPr>
              <a:lnSpc>
                <a:spcPct val="160000"/>
              </a:lnSpc>
              <a:buFont typeface="Wingdings" panose="05000000000000000000" pitchFamily="2" charset="2"/>
              <a:buChar char="§"/>
            </a:pPr>
            <a:r>
              <a:rPr lang="en-US" sz="2600" b="1" dirty="0" smtClean="0"/>
              <a:t>Fibrocartilage</a:t>
            </a:r>
            <a:r>
              <a:rPr lang="en-US" sz="2600" b="1" dirty="0"/>
              <a:t>: A tough, shock-absorbing tissue found in the intervertebral discs and certain joints where stress is high.</a:t>
            </a:r>
            <a:endParaRPr lang="en-US" sz="2600" b="1" dirty="0"/>
          </a:p>
        </p:txBody>
      </p:sp>
      <p:sp>
        <p:nvSpPr>
          <p:cNvPr id="21509" name="AutoShape 5" descr="data:image/jpg;base64,/9j/4AAQSkZJRgABAQAAAQABAAD/2wCEAAkGBhQSEBMUERQTEhUUFhcVGRcXGBcXFxcXGRgWFBUVFhYYHyYeGRsjGhQUHy8hIycqLSwsGB4xNTAqNSYsLCkBCQoKDgwOGg8PGikkHx8sLC8sLCksKS8pLCwsLCksLCwsKSwsLCwsKSwpLCkpKSksKSwpKSksLCwsKSwsLCwpKf/AABEIALQA8AMBIgACEQEDEQH/xAAcAAEAAgMBAQEAAAAAAAAAAAAABQYDBAcCAQj/xAA6EAABAwIEBAQEBAYBBQEAAAABAAIRAyEEBRIxBkFRYSJxgaEykbHwBxPB4RRCUmJy0SMzNKLC8Rb/xAAaAQEAAwEBAQAAAAAAAAAAAAAAAQIEAwUG/8QAJxEAAgIBBAEEAgMBAAAAAAAAAAECEQMEEiExIkFRYZEFExRCoTL/2gAMAwEAAhEDEQA/AO4oiIAiIgCIiAIiIAiIgCIiAIiIAiIgCIiAIiIAiIgCIiAIiIAiIgCIiAIiIAiIgCIiAIiIAiIgCIiAIiIAiIgCIiAIiIAiIgCLzUqBoJcQABJJsAOpVcxv4hYOm7Saus/2AuHzFlDdF4wlL/lFlRaWVZmK7NQa5nZ0TBAIMAnqt1SVarhhERCAiIgCIiAIiIAiIgCIiAIiIAiIgCIiAIiIAiIgCIiASoXMuL8PRcWufqcN2tEkdp2ntK3c1xeim6DDiLefVcrxWDpaiXV+ZkwSQT19e65znXRu0mmjltz6LTmPGdLEU3Uvy6ml40nxMbI5wQSQseR8LUaRbUbQYx24c5z6jh6mAPSVoZTkzbPptbVaL6nAmfQOEe6lsZXqint+VHPVII6nYj1VHfbNTjCL2Q4JWhmGipJAAiCf3U3RxTXbEKlZCKjdQrOL7ncCw2Fu/wCqmzhI8VMkdpgenRXi3Rkz4oqVJk+ijMNmekAVbf3cp6HopIOm4V0zG4tdn1ERSQEREAREQBERAEREAREQBERAEREAREQBERAFjxFdrGuc4gNaJJPIBZFTvxGzRzKTKTI/5SdXXSIgdpJF+yrJ0rOuHG8s1BepVuI+KKld7xTcW05ImSCRNvIWVWNYj4TEXF9yPvZfcRiHElpsJ2Ej72WGthiR22v9e2yz36n08MexbUiczvigyGscWgAWFrxJ+qZVxa9rgKjtQ5CbEEfzD5Kt1KLnOJPP7n9PVZsNhTIBBty6qL5ss8EXHbR2LDVy9gJEB3lb5fVbtF5sHR06KK4eqThmzyHyi0rcxNS3UrrZ4E402jPiqXW42WnQxb6J8B1M/pPL/SyU8wtDr9+q1n0zNjHRH8FEvRliwWaMqfCb9DY/utxVHDt/5qcgE6hcWjurarxdmfJBRfB9UbmGdNp2Y11V5mGsvt/U7ZoupElaj8ANWrnyHIeisyIbb8iBbQzCsdTqrMK3kxrRUPqSQp+lWc1oD/E6LkWk87XhaFHM3N+IdZ9CRI9Qtz+IY/Yqq+C8+e19Gu/PdJhzCB1n6LLWzxjG6nB0b2BP0WOrTa6xEyIUV/AHVpBdpJ23HqFKsrSNat+KmFa/TprHlOjn5brM/wDE/BNiXVBO/gdbzUbxNw80Uy7SwkXBjxA7rkmPeS+AD7qkpOLPQwabHmVqz9DYDifDVmtNOtTOrYTB+RupMOX5mw2GqmNH6hTmCw2NAGio5nZrnM6X8MSq/uRaf46upfZ32VoZln1DDgGvVbTnaTc+QF1yd2Cxrm+PEVTa4/Mdt3WsOFnlp1k3uRJ1npeP1U/t9ikdAr8pfR1jKuL8LiXllGqHOE2IIJA3InkpN+LYN3NHmQuIUcoDTcR2FrLbpYalqDagDdv6pjqiyHSX45X4tnZxWaRIIjrK0a/EOHYYfWpg/wCQXK8TSpNgUjq9JM9gF7pZc03edNhuCDBMWt1KPL8ER/Herb+i+VfxEwYfpbUL+paDAtO53XnFcfUQ2abXv8wWD5kXVYo5LRJi9SN4MN+fNSuGospiGMps/wAQCfmFCnJky0uGPublHjlzzDMO71d+yr2eZRVxdd1RxI2s148IiOfLyUy+h+ZPiJB7+1lrfwQozUAcSByF47RuUcXJck4nHFK4Kma2X8B04GvU+AN3GfV3PzhbFbhWmxsBoLTIIJm0WIPUKyYGsHNkOkEdP0IWtjq8AzFhzVZQSRK1GWUuWU/FcHtb4mvtv4gPv/4tjK+FYMvu08hf1nksuKY46iwAiNrwfI7KXyGk+AS0Bsc/b6LmuWbMmWUcd2Y8e57HNYxkNDJ1hw1AiRpLIuDa4WqziWmdyQekGPQqfzDDki0WuoqrlFN0nQ2edh/pX5vgxxlCS8iNxPEjZGlhd66I9jK3cBmTK3wOh0fAd7bwdj6LQzPAQ0CmI6wBPzVYqMex2xad5BIIPUHkjm0+S608Mi8eC+4uYgHxGAPUwCFbsLTLWNDjqIaASeZAuVQMmzI1Wt/M8T6bmvJsJaHe/KfRdBo1Q5ocLgiV2g0+jzNRFwdM+uKw1asC6YzEhjC5xgD7hQGLztr6ZaA7UYAPnZTKaRGHFKfSPeGxTar6jDu1xj13+i818MW36fduipLswfh6rnTeTO/rcLcdx3Vc2CGDvBJ+sKmPNt7NmbQzbuPRZ6uZtot1VHiInv5d1Xav4it1+GkXNH90E+kfqqrmuZvq/ESR9gqDpVIdBkDqpc3J2dMWkjFefJcc1/EEVw5r6ZpjlefPkFAUKlOoRJEjmefT5KJzerpcAeg5/MSo6nWjZ3nyj1FlwkrfJuxxUI1Ev2CNNvSe6kX4ttoqAWgxHqucMxhOztup+pXr+Id1KrtG1t22dJpY4MdLX776jIjt7L5mOYh1nSI2dP8A5QPoue/mv3l3nNvdeqmaVNMEkjv0TlHSOO2mXKpimBm+q3xT6XWm/FtPiECLmOZVVp1nxcn7hbOGLu8fffyU2zQoV6lqwdWgf+oAOcEnn5eQUzQxuGYQQWgn1cegnoqQzU4QB98vLmvtDLKjjy53B9oU8nOUFLuTOhszek62psdSpHB1abzDHAmOUql5bw69wGolrRu4x7BWnBNZRaNG458z5qym0YcuGH9W2ya/gfRfatNtNly1ukGZgdTMnaLqIwudOqOIaAQDuT7rxn+XPxLI/MDIFhAPi6men1V/23Hgzx07U0puiMpZ9WNerTbLg0iHBo0zckTNx3MKfbR1AB93W737KKyTDVQ0se1sz8Q/mgACw2291NUcveI8Z9I/dcYJs06iUIuo0q/02KGVAc5HJbQYALLwxhbuZ81ik6jbf7K69HnNyl2z3jnyD8j5LBSo2uZ9l6rBzjEQFmbSt5dU7JdKNGuMLJndaWJy9jviaPOFOUGC8bLWxuGJcOn6qWiiyclcGStBmP0n5qxcNVTDmHlceVwD8gPdezgwWwRMiFuZXh2sZDYkWPW20+imMaZTLl3RpmPO6OqkexlVuhhg4gNFwZIVszBhNJ4G+kqq5WHCuJBEEWv6quReSO+mnWKXwYeJeGg8NIsSOvkq1W4acweKAF0/MsPqp3tsue8ZtqbtB0wAYBnY9uylxiXwaicvGyrY3BQbPpwf7gojEOa03ew+QLvkseKoPLrifIb+gFl4OVvIBI/2or2Nm6u2aVdwJsfImduW30WB9HUbmY7/AE5qaw/DlR/wsdHkfkpWhwO6xqO0joB9TyTaVeZIqNPCDt15n6CVvFoEAXPQN59gLq1//nKUgMbr67/ZK3OHcop4muKVOAIJOkGGAbzHObDZTtOf8lIpDaUyDbadgR6bqTwWDpgeNld/+DQ0fN1z7LpFH8Mnte4NrNZT5FrTrPWQTA8w4+incJwDhmgaw+qeZc4wfQJsYeuxr3OcYDDUf5aTyeQcBqPpeVNYPJXPPhwjvMgt+oAXSsHl9Ok3TTY1g6AR8+qzwrqBknrpPooByGs0f9uY6Nc1YtegQ7D1mkXktJb87Loq+EKXBHNaufqcwdmQILWhw8gT9Nlo1q42Fp6mJ9JXXYXx1MEQRKo8SZ2jr3F8I4nWxL2NljzY7gS0drfqsmH4urAaXFjxt4gWkTtcW6LrtTJqLmlppMhwgw0D3CqfEfBj203OwklwBIbI1G1g2RvN91V4qXBox62OR1PghMt4lewhxa3Tz39oVppZs2uyaboje9/ZcNxmPrUHvFT8xtTVLg5pBnyP6WW7kfHWl8HUJPUdRAC57qNmTTKXJ2ii0+EhsyYJ5x1UjTOkDwnfl0UJw9n9KvT1NInmJ5336KbZX1b2HddEzzMqadNGWlR5nePT0Xmo63abrLpABIc4g/L0WlXaQfCfQq6Rl3Htz9KxuxhPa61MXUd236nn6LSoveTFht19VDsskibdjgBdZcoxWtz+0e8/6VfxjSQAS4EmCRABB3lSnDmCh5fJMN0+5KmNt2Miio16lgIWHUzVy1e6zqMz6W0nPaJI6bxzXR8cmeCt0bdcSIUXjsDJEwR0gQfMql5hxC9plr3D1IXtvEz3tgucSN7wD8lx3pm/+LOK4ZMVMrpj+RjRzsAtCsygD8DTH9oXzCU6la1Nj3HqSdI+dgpFnB9cXDqM7+IOdfuIurLlcHJ+L8matGNwIETEQoXPM4lo0CCTsZuBc2kfZWrnOZvbiHU8VrpubAJaAQWdWmeY2WPM6+HZT103mpDTJiDB6iBFht2VWaI4k2vkj8r4gqYjFUMJ4MOKp0PqMB1tNzDS5xEmInqV2fKcko4ZmihTbTHONyerjuT5qi/hn+HwpRi6/ie7xUmzOlhHhe4EfGQR5ea6SukVxyY9RKO7bHoIiK5mCIiAIiIAiIgCQiICC4l4Nw+OYRWZD4htRsCo3nY8/IyLlcK44/DHEYAmoP8AloAiKjbESbB7ZkHvsv0kvjmgiDcFUlBSNWDVTxcdr2PzZwtm1amC5rjqbG0QdzDrXBneZtuuv8O5+2sxpkXHyMCW+hUVxzwHTpU34jCtFODqqMFmxsHMbs255dVVeC8Q782pTIBDgTJmWm4kR92WZxcZHtuWPU4dy7X2dgNSW/dlHYh95WpTruDWu3EXHP8AfyWdtcPEi4ue23VaIy4PGnidn2kNU87/AKfssbGw9zz8Mlre5/SFnoPDbuiXWAEbDmZWtUxQI3hrQb+5KdlHcTUx+Jh8AagAIO0k9uXRWPh7CPYwmoNJcfh6Abetz7KrZfQc+rT1bmq328X/AKq/BTGxmdcH1fIX1FczEbmHDtCtepTDj1uD8wvmH4awzPhosHufdSaKKRffKqtninSDQA0AAchsvaIpKFb4x4Kp4+nBcaVVohlUCYFzpc2QHNubKtcN/hdVpuYcXVpVAxwdDA6HQQ5oMxFwOuy6Siq4pnaOecY7Uz4AvqIrHEIiIAiIgCIiAIiIAiIgCIiAw4vDCoxzHbPaWnyIg/Vco4Qyz8vGVmuMGlqEdYJB8l11ReL4fpPeagaGVDYvbYuHfr5rnOO7o16bUfqUovplJr8TBtSmwN3qaDN7SQYHbf0Kn8P+W2mGtgNlxgHre3mpHLeFKFEl2kVHE6peAY2s3ptPW628dk7KgFg0i4IA+yqLG6Os9TBtUuCnY3U5wDDAdYg7RJJM9LhbeGwNSpDG0nxMmo8BjPl8R7W9VaMDljaY/qd/UQJ8h0W7C6KPBnnmt8GhluVNpNH8zojVEecDkt9EVzg232EREICIiAIiIAiIgCIiAIiIAiIgCIiAIiIAiIgCIiAIiIAiIgCIiAIiIAiIgCIiAIiIAiIgCIiAIiIAiIgCIiAIiIAiIgCIiAIiIAiIgCIiAIiIAiIgCIiAIiIAiIgCIiAIiIAiIgCIiAIiIAiIgCIiAIiIAiIgCIiAIiID/9k="/>
          <p:cNvSpPr>
            <a:spLocks noChangeAspect="1" noChangeArrowheads="1"/>
          </p:cNvSpPr>
          <p:nvPr/>
        </p:nvSpPr>
        <p:spPr bwMode="auto">
          <a:xfrm>
            <a:off x="1641476" y="-728663"/>
            <a:ext cx="1990725" cy="149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0" name="AutoShape 7" descr="data:image/jpg;base64,/9j/4AAQSkZJRgABAQAAAQABAAD/2wCEAAkGBhQSEBMUERQTEhUUFhcVGRcXGBcXFxcXGRgWFBUVFhYYHyYeGRsjGhQUHy8hIycqLSwsGB4xNTAqNSYsLCkBCQoKDgwOGg8PGikkHx8sLC8sLCksKS8pLCwsLCksLCwsKSwsLCwsKSwpLCkpKSksKSwpKSksLCwsKSwsLCwpKf/AABEIALQA8AMBIgACEQEDEQH/xAAcAAEAAgMBAQEAAAAAAAAAAAAABQYDBAcCAQj/xAA6EAABAwIEBAQEBAYBBQEAAAABAAIRAyEEBRIxBkFRYSJxgaEykbHwBxPB4RRCUmJy0SMzNKLC8Rb/xAAaAQEAAwEBAQAAAAAAAAAAAAAAAQIEAwUG/8QAJxEAAgIBBAEEAgMBAAAAAAAAAAECEQMEEiExIkFRYZEFExRCoTL/2gAMAwEAAhEDEQA/AO4oiIAiIgCIiAIiIAiIgCIiAIiIAiIgCIiAIiIAiIgCIiAIiIAiIgCIiAIiIAiIgCIiAIiIAiIgCIiAIiIAiIgCIiAIiIAiIgCLzUqBoJcQABJJsAOpVcxv4hYOm7Saus/2AuHzFlDdF4wlL/lFlRaWVZmK7NQa5nZ0TBAIMAnqt1SVarhhERCAiIgCIiAIiIAiIgCIiAIiIAiIgCIiAIiIAiIgCIiASoXMuL8PRcWufqcN2tEkdp2ntK3c1xeim6DDiLefVcrxWDpaiXV+ZkwSQT19e65znXRu0mmjltz6LTmPGdLEU3Uvy6ml40nxMbI5wQSQseR8LUaRbUbQYx24c5z6jh6mAPSVoZTkzbPptbVaL6nAmfQOEe6lsZXqint+VHPVII6nYj1VHfbNTjCL2Q4JWhmGipJAAiCf3U3RxTXbEKlZCKjdQrOL7ncCw2Fu/wCqmzhI8VMkdpgenRXi3Rkz4oqVJk+ijMNmekAVbf3cp6HopIOm4V0zG4tdn1ERSQEREAREQBERAEREAREQBERAEREAREQBERAFjxFdrGuc4gNaJJPIBZFTvxGzRzKTKTI/5SdXXSIgdpJF+yrJ0rOuHG8s1BepVuI+KKld7xTcW05ImSCRNvIWVWNYj4TEXF9yPvZfcRiHElpsJ2Ej72WGthiR22v9e2yz36n08MexbUiczvigyGscWgAWFrxJ+qZVxa9rgKjtQ5CbEEfzD5Kt1KLnOJPP7n9PVZsNhTIBBty6qL5ss8EXHbR2LDVy9gJEB3lb5fVbtF5sHR06KK4eqThmzyHyi0rcxNS3UrrZ4E402jPiqXW42WnQxb6J8B1M/pPL/SyU8wtDr9+q1n0zNjHRH8FEvRliwWaMqfCb9DY/utxVHDt/5qcgE6hcWjurarxdmfJBRfB9UbmGdNp2Y11V5mGsvt/U7ZoupElaj8ANWrnyHIeisyIbb8iBbQzCsdTqrMK3kxrRUPqSQp+lWc1oD/E6LkWk87XhaFHM3N+IdZ9CRI9Qtz+IY/Yqq+C8+e19Gu/PdJhzCB1n6LLWzxjG6nB0b2BP0WOrTa6xEyIUV/AHVpBdpJ23HqFKsrSNat+KmFa/TprHlOjn5brM/wDE/BNiXVBO/gdbzUbxNw80Uy7SwkXBjxA7rkmPeS+AD7qkpOLPQwabHmVqz9DYDifDVmtNOtTOrYTB+RupMOX5mw2GqmNH6hTmCw2NAGio5nZrnM6X8MSq/uRaf46upfZ32VoZln1DDgGvVbTnaTc+QF1yd2Cxrm+PEVTa4/Mdt3WsOFnlp1k3uRJ1npeP1U/t9ikdAr8pfR1jKuL8LiXllGqHOE2IIJA3InkpN+LYN3NHmQuIUcoDTcR2FrLbpYalqDagDdv6pjqiyHSX45X4tnZxWaRIIjrK0a/EOHYYfWpg/wCQXK8TSpNgUjq9JM9gF7pZc03edNhuCDBMWt1KPL8ER/Herb+i+VfxEwYfpbUL+paDAtO53XnFcfUQ2abXv8wWD5kXVYo5LRJi9SN4MN+fNSuGospiGMps/wAQCfmFCnJky0uGPublHjlzzDMO71d+yr2eZRVxdd1RxI2s148IiOfLyUy+h+ZPiJB7+1lrfwQozUAcSByF47RuUcXJck4nHFK4Kma2X8B04GvU+AN3GfV3PzhbFbhWmxsBoLTIIJm0WIPUKyYGsHNkOkEdP0IWtjq8AzFhzVZQSRK1GWUuWU/FcHtb4mvtv4gPv/4tjK+FYMvu08hf1nksuKY46iwAiNrwfI7KXyGk+AS0Bsc/b6LmuWbMmWUcd2Y8e57HNYxkNDJ1hw1AiRpLIuDa4WqziWmdyQekGPQqfzDDki0WuoqrlFN0nQ2edh/pX5vgxxlCS8iNxPEjZGlhd66I9jK3cBmTK3wOh0fAd7bwdj6LQzPAQ0CmI6wBPzVYqMex2xad5BIIPUHkjm0+S608Mi8eC+4uYgHxGAPUwCFbsLTLWNDjqIaASeZAuVQMmzI1Wt/M8T6bmvJsJaHe/KfRdBo1Q5ocLgiV2g0+jzNRFwdM+uKw1asC6YzEhjC5xgD7hQGLztr6ZaA7UYAPnZTKaRGHFKfSPeGxTar6jDu1xj13+i818MW36fduipLswfh6rnTeTO/rcLcdx3Vc2CGDvBJ+sKmPNt7NmbQzbuPRZ6uZtot1VHiInv5d1Xav4it1+GkXNH90E+kfqqrmuZvq/ESR9gqDpVIdBkDqpc3J2dMWkjFefJcc1/EEVw5r6ZpjlefPkFAUKlOoRJEjmefT5KJzerpcAeg5/MSo6nWjZ3nyj1FlwkrfJuxxUI1Ev2CNNvSe6kX4ttoqAWgxHqucMxhOztup+pXr+Id1KrtG1t22dJpY4MdLX776jIjt7L5mOYh1nSI2dP8A5QPoue/mv3l3nNvdeqmaVNMEkjv0TlHSOO2mXKpimBm+q3xT6XWm/FtPiECLmOZVVp1nxcn7hbOGLu8fffyU2zQoV6lqwdWgf+oAOcEnn5eQUzQxuGYQQWgn1cegnoqQzU4QB98vLmvtDLKjjy53B9oU8nOUFLuTOhszek62psdSpHB1abzDHAmOUql5bw69wGolrRu4x7BWnBNZRaNG458z5qym0YcuGH9W2ya/gfRfatNtNly1ukGZgdTMnaLqIwudOqOIaAQDuT7rxn+XPxLI/MDIFhAPi6men1V/23Hgzx07U0puiMpZ9WNerTbLg0iHBo0zckTNx3MKfbR1AB93W737KKyTDVQ0se1sz8Q/mgACw2291NUcveI8Z9I/dcYJs06iUIuo0q/02KGVAc5HJbQYALLwxhbuZ81ik6jbf7K69HnNyl2z3jnyD8j5LBSo2uZ9l6rBzjEQFmbSt5dU7JdKNGuMLJndaWJy9jviaPOFOUGC8bLWxuGJcOn6qWiiyclcGStBmP0n5qxcNVTDmHlceVwD8gPdezgwWwRMiFuZXh2sZDYkWPW20+imMaZTLl3RpmPO6OqkexlVuhhg4gNFwZIVszBhNJ4G+kqq5WHCuJBEEWv6quReSO+mnWKXwYeJeGg8NIsSOvkq1W4acweKAF0/MsPqp3tsue8ZtqbtB0wAYBnY9uylxiXwaicvGyrY3BQbPpwf7gojEOa03ew+QLvkseKoPLrifIb+gFl4OVvIBI/2or2Nm6u2aVdwJsfImduW30WB9HUbmY7/AE5qaw/DlR/wsdHkfkpWhwO6xqO0joB9TyTaVeZIqNPCDt15n6CVvFoEAXPQN59gLq1//nKUgMbr67/ZK3OHcop4muKVOAIJOkGGAbzHObDZTtOf8lIpDaUyDbadgR6bqTwWDpgeNld/+DQ0fN1z7LpFH8Mnte4NrNZT5FrTrPWQTA8w4+incJwDhmgaw+qeZc4wfQJsYeuxr3OcYDDUf5aTyeQcBqPpeVNYPJXPPhwjvMgt+oAXSsHl9Ok3TTY1g6AR8+qzwrqBknrpPooByGs0f9uY6Nc1YtegQ7D1mkXktJb87Loq+EKXBHNaufqcwdmQILWhw8gT9Nlo1q42Fp6mJ9JXXYXx1MEQRKo8SZ2jr3F8I4nWxL2NljzY7gS0drfqsmH4urAaXFjxt4gWkTtcW6LrtTJqLmlppMhwgw0D3CqfEfBj203OwklwBIbI1G1g2RvN91V4qXBox62OR1PghMt4lewhxa3Tz39oVppZs2uyaboje9/ZcNxmPrUHvFT8xtTVLg5pBnyP6WW7kfHWl8HUJPUdRAC57qNmTTKXJ2ii0+EhsyYJ5x1UjTOkDwnfl0UJw9n9KvT1NInmJ5336KbZX1b2HddEzzMqadNGWlR5nePT0Xmo63abrLpABIc4g/L0WlXaQfCfQq6Rl3Htz9KxuxhPa61MXUd236nn6LSoveTFht19VDsskibdjgBdZcoxWtz+0e8/6VfxjSQAS4EmCRABB3lSnDmCh5fJMN0+5KmNt2Miio16lgIWHUzVy1e6zqMz6W0nPaJI6bxzXR8cmeCt0bdcSIUXjsDJEwR0gQfMql5hxC9plr3D1IXtvEz3tgucSN7wD8lx3pm/+LOK4ZMVMrpj+RjRzsAtCsygD8DTH9oXzCU6la1Nj3HqSdI+dgpFnB9cXDqM7+IOdfuIurLlcHJ+L8matGNwIETEQoXPM4lo0CCTsZuBc2kfZWrnOZvbiHU8VrpubAJaAQWdWmeY2WPM6+HZT103mpDTJiDB6iBFht2VWaI4k2vkj8r4gqYjFUMJ4MOKp0PqMB1tNzDS5xEmInqV2fKcko4ZmihTbTHONyerjuT5qi/hn+HwpRi6/ie7xUmzOlhHhe4EfGQR5ea6SukVxyY9RKO7bHoIiK5mCIiAIiIAiIgCQiICC4l4Nw+OYRWZD4htRsCo3nY8/IyLlcK44/DHEYAmoP8AloAiKjbESbB7ZkHvsv0kvjmgiDcFUlBSNWDVTxcdr2PzZwtm1amC5rjqbG0QdzDrXBneZtuuv8O5+2sxpkXHyMCW+hUVxzwHTpU34jCtFODqqMFmxsHMbs255dVVeC8Q782pTIBDgTJmWm4kR92WZxcZHtuWPU4dy7X2dgNSW/dlHYh95WpTruDWu3EXHP8AfyWdtcPEi4ue23VaIy4PGnidn2kNU87/AKfssbGw9zz8Mlre5/SFnoPDbuiXWAEbDmZWtUxQI3hrQb+5KdlHcTUx+Jh8AagAIO0k9uXRWPh7CPYwmoNJcfh6Abetz7KrZfQc+rT1bmq328X/AKq/BTGxmdcH1fIX1FczEbmHDtCtepTDj1uD8wvmH4awzPhosHufdSaKKRffKqtninSDQA0AAchsvaIpKFb4x4Kp4+nBcaVVohlUCYFzpc2QHNubKtcN/hdVpuYcXVpVAxwdDA6HQQ5oMxFwOuy6Siq4pnaOecY7Uz4AvqIrHEIiIAiIgCIiAIiIAiIgCIiAw4vDCoxzHbPaWnyIg/Vco4Qyz8vGVmuMGlqEdYJB8l11ReL4fpPeagaGVDYvbYuHfr5rnOO7o16bUfqUovplJr8TBtSmwN3qaDN7SQYHbf0Kn8P+W2mGtgNlxgHre3mpHLeFKFEl2kVHE6peAY2s3ptPW628dk7KgFg0i4IA+yqLG6Os9TBtUuCnY3U5wDDAdYg7RJJM9LhbeGwNSpDG0nxMmo8BjPl8R7W9VaMDljaY/qd/UQJ8h0W7C6KPBnnmt8GhluVNpNH8zojVEecDkt9EVzg232EREICIiAIiIAiIgCIiAIiIAiIgCIiAIiIAiIgCIiAIiIAiIgCIiAIiIAiIgCIiAIiIAiIgCIiAIiIAiIgCIiAIiIAiIgCIiAIiIAiIgCIiAIiIAiIgCIiAIiIAiIgCIiAIiIAiIgCIiAIiIAiIgCIiAIiIAiIgCIiAIiID/9k="/>
          <p:cNvSpPr>
            <a:spLocks noChangeAspect="1" noChangeArrowheads="1"/>
          </p:cNvSpPr>
          <p:nvPr/>
        </p:nvSpPr>
        <p:spPr bwMode="auto">
          <a:xfrm>
            <a:off x="1793876" y="-576263"/>
            <a:ext cx="1990725" cy="149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1" name="AutoShape 9" descr="data:image/jpg;base64,/9j/4AAQSkZJRgABAQAAAQABAAD/2wCEAAkGBhQSEBMUERQTEhUUFhcVGRcXGBcXFxcXGRgWFBUVFhYYHyYeGRsjGhQUHy8hIycqLSwsGB4xNTAqNSYsLCkBCQoKDgwOGg8PGikkHx8sLC8sLCksKS8pLCwsLCksLCwsKSwsLCwsKSwpLCkpKSksKSwpKSksLCwsKSwsLCwpKf/AABEIALQA8AMBIgACEQEDEQH/xAAcAAEAAgMBAQEAAAAAAAAAAAAABQYDBAcCAQj/xAA6EAABAwIEBAQEBAYBBQEAAAABAAIRAyEEBRIxBkFRYSJxgaEykbHwBxPB4RRCUmJy0SMzNKLC8Rb/xAAaAQEAAwEBAQAAAAAAAAAAAAAAAQIEAwUG/8QAJxEAAgIBBAEEAgMBAAAAAAAAAAECEQMEEiExIkFRYZEFExRCoTL/2gAMAwEAAhEDEQA/AO4oiIAiIgCIiAIiIAiIgCIiAIiIAiIgCIiAIiIAiIgCIiAIiIAiIgCIiAIiIAiIgCIiAIiIAiIgCIiAIiIAiIgCIiAIiIAiIgCLzUqBoJcQABJJsAOpVcxv4hYOm7Saus/2AuHzFlDdF4wlL/lFlRaWVZmK7NQa5nZ0TBAIMAnqt1SVarhhERCAiIgCIiAIiIAiIgCIiAIiIAiIgCIiAIiIAiIgCIiASoXMuL8PRcWufqcN2tEkdp2ntK3c1xeim6DDiLefVcrxWDpaiXV+ZkwSQT19e65znXRu0mmjltz6LTmPGdLEU3Uvy6ml40nxMbI5wQSQseR8LUaRbUbQYx24c5z6jh6mAPSVoZTkzbPptbVaL6nAmfQOEe6lsZXqint+VHPVII6nYj1VHfbNTjCL2Q4JWhmGipJAAiCf3U3RxTXbEKlZCKjdQrOL7ncCw2Fu/wCqmzhI8VMkdpgenRXi3Rkz4oqVJk+ijMNmekAVbf3cp6HopIOm4V0zG4tdn1ERSQEREAREQBERAEREAREQBERAEREAREQBERAFjxFdrGuc4gNaJJPIBZFTvxGzRzKTKTI/5SdXXSIgdpJF+yrJ0rOuHG8s1BepVuI+KKld7xTcW05ImSCRNvIWVWNYj4TEXF9yPvZfcRiHElpsJ2Ej72WGthiR22v9e2yz36n08MexbUiczvigyGscWgAWFrxJ+qZVxa9rgKjtQ5CbEEfzD5Kt1KLnOJPP7n9PVZsNhTIBBty6qL5ss8EXHbR2LDVy9gJEB3lb5fVbtF5sHR06KK4eqThmzyHyi0rcxNS3UrrZ4E402jPiqXW42WnQxb6J8B1M/pPL/SyU8wtDr9+q1n0zNjHRH8FEvRliwWaMqfCb9DY/utxVHDt/5qcgE6hcWjurarxdmfJBRfB9UbmGdNp2Y11V5mGsvt/U7ZoupElaj8ANWrnyHIeisyIbb8iBbQzCsdTqrMK3kxrRUPqSQp+lWc1oD/E6LkWk87XhaFHM3N+IdZ9CRI9Qtz+IY/Yqq+C8+e19Gu/PdJhzCB1n6LLWzxjG6nB0b2BP0WOrTa6xEyIUV/AHVpBdpJ23HqFKsrSNat+KmFa/TprHlOjn5brM/wDE/BNiXVBO/gdbzUbxNw80Uy7SwkXBjxA7rkmPeS+AD7qkpOLPQwabHmVqz9DYDifDVmtNOtTOrYTB+RupMOX5mw2GqmNH6hTmCw2NAGio5nZrnM6X8MSq/uRaf46upfZ32VoZln1DDgGvVbTnaTc+QF1yd2Cxrm+PEVTa4/Mdt3WsOFnlp1k3uRJ1npeP1U/t9ikdAr8pfR1jKuL8LiXllGqHOE2IIJA3InkpN+LYN3NHmQuIUcoDTcR2FrLbpYalqDagDdv6pjqiyHSX45X4tnZxWaRIIjrK0a/EOHYYfWpg/wCQXK8TSpNgUjq9JM9gF7pZc03edNhuCDBMWt1KPL8ER/Herb+i+VfxEwYfpbUL+paDAtO53XnFcfUQ2abXv8wWD5kXVYo5LRJi9SN4MN+fNSuGospiGMps/wAQCfmFCnJky0uGPublHjlzzDMO71d+yr2eZRVxdd1RxI2s148IiOfLyUy+h+ZPiJB7+1lrfwQozUAcSByF47RuUcXJck4nHFK4Kma2X8B04GvU+AN3GfV3PzhbFbhWmxsBoLTIIJm0WIPUKyYGsHNkOkEdP0IWtjq8AzFhzVZQSRK1GWUuWU/FcHtb4mvtv4gPv/4tjK+FYMvu08hf1nksuKY46iwAiNrwfI7KXyGk+AS0Bsc/b6LmuWbMmWUcd2Y8e57HNYxkNDJ1hw1AiRpLIuDa4WqziWmdyQekGPQqfzDDki0WuoqrlFN0nQ2edh/pX5vgxxlCS8iNxPEjZGlhd66I9jK3cBmTK3wOh0fAd7bwdj6LQzPAQ0CmI6wBPzVYqMex2xad5BIIPUHkjm0+S608Mi8eC+4uYgHxGAPUwCFbsLTLWNDjqIaASeZAuVQMmzI1Wt/M8T6bmvJsJaHe/KfRdBo1Q5ocLgiV2g0+jzNRFwdM+uKw1asC6YzEhjC5xgD7hQGLztr6ZaA7UYAPnZTKaRGHFKfSPeGxTar6jDu1xj13+i818MW36fduipLswfh6rnTeTO/rcLcdx3Vc2CGDvBJ+sKmPNt7NmbQzbuPRZ6uZtot1VHiInv5d1Xav4it1+GkXNH90E+kfqqrmuZvq/ESR9gqDpVIdBkDqpc3J2dMWkjFefJcc1/EEVw5r6ZpjlefPkFAUKlOoRJEjmefT5KJzerpcAeg5/MSo6nWjZ3nyj1FlwkrfJuxxUI1Ev2CNNvSe6kX4ttoqAWgxHqucMxhOztup+pXr+Id1KrtG1t22dJpY4MdLX776jIjt7L5mOYh1nSI2dP8A5QPoue/mv3l3nNvdeqmaVNMEkjv0TlHSOO2mXKpimBm+q3xT6XWm/FtPiECLmOZVVp1nxcn7hbOGLu8fffyU2zQoV6lqwdWgf+oAOcEnn5eQUzQxuGYQQWgn1cegnoqQzU4QB98vLmvtDLKjjy53B9oU8nOUFLuTOhszek62psdSpHB1abzDHAmOUql5bw69wGolrRu4x7BWnBNZRaNG458z5qym0YcuGH9W2ya/gfRfatNtNly1ukGZgdTMnaLqIwudOqOIaAQDuT7rxn+XPxLI/MDIFhAPi6men1V/23Hgzx07U0puiMpZ9WNerTbLg0iHBo0zckTNx3MKfbR1AB93W737KKyTDVQ0se1sz8Q/mgACw2291NUcveI8Z9I/dcYJs06iUIuo0q/02KGVAc5HJbQYALLwxhbuZ81ik6jbf7K69HnNyl2z3jnyD8j5LBSo2uZ9l6rBzjEQFmbSt5dU7JdKNGuMLJndaWJy9jviaPOFOUGC8bLWxuGJcOn6qWiiyclcGStBmP0n5qxcNVTDmHlceVwD8gPdezgwWwRMiFuZXh2sZDYkWPW20+imMaZTLl3RpmPO6OqkexlVuhhg4gNFwZIVszBhNJ4G+kqq5WHCuJBEEWv6quReSO+mnWKXwYeJeGg8NIsSOvkq1W4acweKAF0/MsPqp3tsue8ZtqbtB0wAYBnY9uylxiXwaicvGyrY3BQbPpwf7gojEOa03ew+QLvkseKoPLrifIb+gFl4OVvIBI/2or2Nm6u2aVdwJsfImduW30WB9HUbmY7/AE5qaw/DlR/wsdHkfkpWhwO6xqO0joB9TyTaVeZIqNPCDt15n6CVvFoEAXPQN59gLq1//nKUgMbr67/ZK3OHcop4muKVOAIJOkGGAbzHObDZTtOf8lIpDaUyDbadgR6bqTwWDpgeNld/+DQ0fN1z7LpFH8Mnte4NrNZT5FrTrPWQTA8w4+incJwDhmgaw+qeZc4wfQJsYeuxr3OcYDDUf5aTyeQcBqPpeVNYPJXPPhwjvMgt+oAXSsHl9Ok3TTY1g6AR8+qzwrqBknrpPooByGs0f9uY6Nc1YtegQ7D1mkXktJb87Loq+EKXBHNaufqcwdmQILWhw8gT9Nlo1q42Fp6mJ9JXXYXx1MEQRKo8SZ2jr3F8I4nWxL2NljzY7gS0drfqsmH4urAaXFjxt4gWkTtcW6LrtTJqLmlppMhwgw0D3CqfEfBj203OwklwBIbI1G1g2RvN91V4qXBox62OR1PghMt4lewhxa3Tz39oVppZs2uyaboje9/ZcNxmPrUHvFT8xtTVLg5pBnyP6WW7kfHWl8HUJPUdRAC57qNmTTKXJ2ii0+EhsyYJ5x1UjTOkDwnfl0UJw9n9KvT1NInmJ5336KbZX1b2HddEzzMqadNGWlR5nePT0Xmo63abrLpABIc4g/L0WlXaQfCfQq6Rl3Htz9KxuxhPa61MXUd236nn6LSoveTFht19VDsskibdjgBdZcoxWtz+0e8/6VfxjSQAS4EmCRABB3lSnDmCh5fJMN0+5KmNt2Miio16lgIWHUzVy1e6zqMz6W0nPaJI6bxzXR8cmeCt0bdcSIUXjsDJEwR0gQfMql5hxC9plr3D1IXtvEz3tgucSN7wD8lx3pm/+LOK4ZMVMrpj+RjRzsAtCsygD8DTH9oXzCU6la1Nj3HqSdI+dgpFnB9cXDqM7+IOdfuIurLlcHJ+L8matGNwIETEQoXPM4lo0CCTsZuBc2kfZWrnOZvbiHU8VrpubAJaAQWdWmeY2WPM6+HZT103mpDTJiDB6iBFht2VWaI4k2vkj8r4gqYjFUMJ4MOKp0PqMB1tNzDS5xEmInqV2fKcko4ZmihTbTHONyerjuT5qi/hn+HwpRi6/ie7xUmzOlhHhe4EfGQR5ea6SukVxyY9RKO7bHoIiK5mCIiAIiIAiIgCQiICC4l4Nw+OYRWZD4htRsCo3nY8/IyLlcK44/DHEYAmoP8AloAiKjbESbB7ZkHvsv0kvjmgiDcFUlBSNWDVTxcdr2PzZwtm1amC5rjqbG0QdzDrXBneZtuuv8O5+2sxpkXHyMCW+hUVxzwHTpU34jCtFODqqMFmxsHMbs255dVVeC8Q782pTIBDgTJmWm4kR92WZxcZHtuWPU4dy7X2dgNSW/dlHYh95WpTruDWu3EXHP8AfyWdtcPEi4ue23VaIy4PGnidn2kNU87/AKfssbGw9zz8Mlre5/SFnoPDbuiXWAEbDmZWtUxQI3hrQb+5KdlHcTUx+Jh8AagAIO0k9uXRWPh7CPYwmoNJcfh6Abetz7KrZfQc+rT1bmq328X/AKq/BTGxmdcH1fIX1FczEbmHDtCtepTDj1uD8wvmH4awzPhosHufdSaKKRffKqtninSDQA0AAchsvaIpKFb4x4Kp4+nBcaVVohlUCYFzpc2QHNubKtcN/hdVpuYcXVpVAxwdDA6HQQ5oMxFwOuy6Siq4pnaOecY7Uz4AvqIrHEIiIAiIgCIiAIiIAiIgCIiAw4vDCoxzHbPaWnyIg/Vco4Qyz8vGVmuMGlqEdYJB8l11ReL4fpPeagaGVDYvbYuHfr5rnOO7o16bUfqUovplJr8TBtSmwN3qaDN7SQYHbf0Kn8P+W2mGtgNlxgHre3mpHLeFKFEl2kVHE6peAY2s3ptPW628dk7KgFg0i4IA+yqLG6Os9TBtUuCnY3U5wDDAdYg7RJJM9LhbeGwNSpDG0nxMmo8BjPl8R7W9VaMDljaY/qd/UQJ8h0W7C6KPBnnmt8GhluVNpNH8zojVEecDkt9EVzg232EREICIiAIiIAiIgCIiAIiIAiIgCIiAIiIAiIgCIiAIiIAiIgCIiAIiIAiIgCIiAIiIAiIgCIiAIiIAiIgCIiAIiIAiIgCIiAIiIAiIgCIiAIiIAiIgCIiAIiIAiIgCIiAIiIAiIgCIiAIiIAiIgCIiAIiIAiIgCIiAIiID/9k="/>
          <p:cNvSpPr>
            <a:spLocks noChangeAspect="1" noChangeArrowheads="1"/>
          </p:cNvSpPr>
          <p:nvPr/>
        </p:nvSpPr>
        <p:spPr bwMode="auto">
          <a:xfrm>
            <a:off x="1946276" y="-423863"/>
            <a:ext cx="1990725" cy="149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2" name="AutoShape 11" descr="data:image/jpg;base64,/9j/4AAQSkZJRgABAQAAAQABAAD/2wCEAAkGBhQSEBMUERQTEhUUFhcVGRcXGBcXFxcXGRgWFBUVFhYYHyYeGRsjGhQUHy8hIycqLSwsGB4xNTAqNSYsLCkBCQoKDgwOGg8PGikkHx8sLC8sLCksKS8pLCwsLCksLCwsKSwsLCwsKSwpLCkpKSksKSwpKSksLCwsKSwsLCwpKf/AABEIALQA8AMBIgACEQEDEQH/xAAcAAEAAgMBAQEAAAAAAAAAAAAABQYDBAcCAQj/xAA6EAABAwIEBAQEBAYBBQEAAAABAAIRAyEEBRIxBkFRYSJxgaEykbHwBxPB4RRCUmJy0SMzNKLC8Rb/xAAaAQEAAwEBAQAAAAAAAAAAAAAAAQIEAwUG/8QAJxEAAgIBBAEEAgMBAAAAAAAAAAECEQMEEiExIkFRYZEFExRCoTL/2gAMAwEAAhEDEQA/AO4oiIAiIgCIiAIiIAiIgCIiAIiIAiIgCIiAIiIAiIgCIiAIiIAiIgCIiAIiIAiIgCIiAIiIAiIgCIiAIiIAiIgCIiAIiIAiIgCLzUqBoJcQABJJsAOpVcxv4hYOm7Saus/2AuHzFlDdF4wlL/lFlRaWVZmK7NQa5nZ0TBAIMAnqt1SVarhhERCAiIgCIiAIiIAiIgCIiAIiIAiIgCIiAIiIAiIgCIiASoXMuL8PRcWufqcN2tEkdp2ntK3c1xeim6DDiLefVcrxWDpaiXV+ZkwSQT19e65znXRu0mmjltz6LTmPGdLEU3Uvy6ml40nxMbI5wQSQseR8LUaRbUbQYx24c5z6jh6mAPSVoZTkzbPptbVaL6nAmfQOEe6lsZXqint+VHPVII6nYj1VHfbNTjCL2Q4JWhmGipJAAiCf3U3RxTXbEKlZCKjdQrOL7ncCw2Fu/wCqmzhI8VMkdpgenRXi3Rkz4oqVJk+ijMNmekAVbf3cp6HopIOm4V0zG4tdn1ERSQEREAREQBERAEREAREQBERAEREAREQBERAFjxFdrGuc4gNaJJPIBZFTvxGzRzKTKTI/5SdXXSIgdpJF+yrJ0rOuHG8s1BepVuI+KKld7xTcW05ImSCRNvIWVWNYj4TEXF9yPvZfcRiHElpsJ2Ej72WGthiR22v9e2yz36n08MexbUiczvigyGscWgAWFrxJ+qZVxa9rgKjtQ5CbEEfzD5Kt1KLnOJPP7n9PVZsNhTIBBty6qL5ss8EXHbR2LDVy9gJEB3lb5fVbtF5sHR06KK4eqThmzyHyi0rcxNS3UrrZ4E402jPiqXW42WnQxb6J8B1M/pPL/SyU8wtDr9+q1n0zNjHRH8FEvRliwWaMqfCb9DY/utxVHDt/5qcgE6hcWjurarxdmfJBRfB9UbmGdNp2Y11V5mGsvt/U7ZoupElaj8ANWrnyHIeisyIbb8iBbQzCsdTqrMK3kxrRUPqSQp+lWc1oD/E6LkWk87XhaFHM3N+IdZ9CRI9Qtz+IY/Yqq+C8+e19Gu/PdJhzCB1n6LLWzxjG6nB0b2BP0WOrTa6xEyIUV/AHVpBdpJ23HqFKsrSNat+KmFa/TprHlOjn5brM/wDE/BNiXVBO/gdbzUbxNw80Uy7SwkXBjxA7rkmPeS+AD7qkpOLPQwabHmVqz9DYDifDVmtNOtTOrYTB+RupMOX5mw2GqmNH6hTmCw2NAGio5nZrnM6X8MSq/uRaf46upfZ32VoZln1DDgGvVbTnaTc+QF1yd2Cxrm+PEVTa4/Mdt3WsOFnlp1k3uRJ1npeP1U/t9ikdAr8pfR1jKuL8LiXllGqHOE2IIJA3InkpN+LYN3NHmQuIUcoDTcR2FrLbpYalqDagDdv6pjqiyHSX45X4tnZxWaRIIjrK0a/EOHYYfWpg/wCQXK8TSpNgUjq9JM9gF7pZc03edNhuCDBMWt1KPL8ER/Herb+i+VfxEwYfpbUL+paDAtO53XnFcfUQ2abXv8wWD5kXVYo5LRJi9SN4MN+fNSuGospiGMps/wAQCfmFCnJky0uGPublHjlzzDMO71d+yr2eZRVxdd1RxI2s148IiOfLyUy+h+ZPiJB7+1lrfwQozUAcSByF47RuUcXJck4nHFK4Kma2X8B04GvU+AN3GfV3PzhbFbhWmxsBoLTIIJm0WIPUKyYGsHNkOkEdP0IWtjq8AzFhzVZQSRK1GWUuWU/FcHtb4mvtv4gPv/4tjK+FYMvu08hf1nksuKY46iwAiNrwfI7KXyGk+AS0Bsc/b6LmuWbMmWUcd2Y8e57HNYxkNDJ1hw1AiRpLIuDa4WqziWmdyQekGPQqfzDDki0WuoqrlFN0nQ2edh/pX5vgxxlCS8iNxPEjZGlhd66I9jK3cBmTK3wOh0fAd7bwdj6LQzPAQ0CmI6wBPzVYqMex2xad5BIIPUHkjm0+S608Mi8eC+4uYgHxGAPUwCFbsLTLWNDjqIaASeZAuVQMmzI1Wt/M8T6bmvJsJaHe/KfRdBo1Q5ocLgiV2g0+jzNRFwdM+uKw1asC6YzEhjC5xgD7hQGLztr6ZaA7UYAPnZTKaRGHFKfSPeGxTar6jDu1xj13+i818MW36fduipLswfh6rnTeTO/rcLcdx3Vc2CGDvBJ+sKmPNt7NmbQzbuPRZ6uZtot1VHiInv5d1Xav4it1+GkXNH90E+kfqqrmuZvq/ESR9gqDpVIdBkDqpc3J2dMWkjFefJcc1/EEVw5r6ZpjlefPkFAUKlOoRJEjmefT5KJzerpcAeg5/MSo6nWjZ3nyj1FlwkrfJuxxUI1Ev2CNNvSe6kX4ttoqAWgxHqucMxhOztup+pXr+Id1KrtG1t22dJpY4MdLX776jIjt7L5mOYh1nSI2dP8A5QPoue/mv3l3nNvdeqmaVNMEkjv0TlHSOO2mXKpimBm+q3xT6XWm/FtPiECLmOZVVp1nxcn7hbOGLu8fffyU2zQoV6lqwdWgf+oAOcEnn5eQUzQxuGYQQWgn1cegnoqQzU4QB98vLmvtDLKjjy53B9oU8nOUFLuTOhszek62psdSpHB1abzDHAmOUql5bw69wGolrRu4x7BWnBNZRaNG458z5qym0YcuGH9W2ya/gfRfatNtNly1ukGZgdTMnaLqIwudOqOIaAQDuT7rxn+XPxLI/MDIFhAPi6men1V/23Hgzx07U0puiMpZ9WNerTbLg0iHBo0zckTNx3MKfbR1AB93W737KKyTDVQ0se1sz8Q/mgACw2291NUcveI8Z9I/dcYJs06iUIuo0q/02KGVAc5HJbQYALLwxhbuZ81ik6jbf7K69HnNyl2z3jnyD8j5LBSo2uZ9l6rBzjEQFmbSt5dU7JdKNGuMLJndaWJy9jviaPOFOUGC8bLWxuGJcOn6qWiiyclcGStBmP0n5qxcNVTDmHlceVwD8gPdezgwWwRMiFuZXh2sZDYkWPW20+imMaZTLl3RpmPO6OqkexlVuhhg4gNFwZIVszBhNJ4G+kqq5WHCuJBEEWv6quReSO+mnWKXwYeJeGg8NIsSOvkq1W4acweKAF0/MsPqp3tsue8ZtqbtB0wAYBnY9uylxiXwaicvGyrY3BQbPpwf7gojEOa03ew+QLvkseKoPLrifIb+gFl4OVvIBI/2or2Nm6u2aVdwJsfImduW30WB9HUbmY7/AE5qaw/DlR/wsdHkfkpWhwO6xqO0joB9TyTaVeZIqNPCDt15n6CVvFoEAXPQN59gLq1//nKUgMbr67/ZK3OHcop4muKVOAIJOkGGAbzHObDZTtOf8lIpDaUyDbadgR6bqTwWDpgeNld/+DQ0fN1z7LpFH8Mnte4NrNZT5FrTrPWQTA8w4+incJwDhmgaw+qeZc4wfQJsYeuxr3OcYDDUf5aTyeQcBqPpeVNYPJXPPhwjvMgt+oAXSsHl9Ok3TTY1g6AR8+qzwrqBknrpPooByGs0f9uY6Nc1YtegQ7D1mkXktJb87Loq+EKXBHNaufqcwdmQILWhw8gT9Nlo1q42Fp6mJ9JXXYXx1MEQRKo8SZ2jr3F8I4nWxL2NljzY7gS0drfqsmH4urAaXFjxt4gWkTtcW6LrtTJqLmlppMhwgw0D3CqfEfBj203OwklwBIbI1G1g2RvN91V4qXBox62OR1PghMt4lewhxa3Tz39oVppZs2uyaboje9/ZcNxmPrUHvFT8xtTVLg5pBnyP6WW7kfHWl8HUJPUdRAC57qNmTTKXJ2ii0+EhsyYJ5x1UjTOkDwnfl0UJw9n9KvT1NInmJ5336KbZX1b2HddEzzMqadNGWlR5nePT0Xmo63abrLpABIc4g/L0WlXaQfCfQq6Rl3Htz9KxuxhPa61MXUd236nn6LSoveTFht19VDsskibdjgBdZcoxWtz+0e8/6VfxjSQAS4EmCRABB3lSnDmCh5fJMN0+5KmNt2Miio16lgIWHUzVy1e6zqMz6W0nPaJI6bxzXR8cmeCt0bdcSIUXjsDJEwR0gQfMql5hxC9plr3D1IXtvEz3tgucSN7wD8lx3pm/+LOK4ZMVMrpj+RjRzsAtCsygD8DTH9oXzCU6la1Nj3HqSdI+dgpFnB9cXDqM7+IOdfuIurLlcHJ+L8matGNwIETEQoXPM4lo0CCTsZuBc2kfZWrnOZvbiHU8VrpubAJaAQWdWmeY2WPM6+HZT103mpDTJiDB6iBFht2VWaI4k2vkj8r4gqYjFUMJ4MOKp0PqMB1tNzDS5xEmInqV2fKcko4ZmihTbTHONyerjuT5qi/hn+HwpRi6/ie7xUmzOlhHhe4EfGQR5ea6SukVxyY9RKO7bHoIiK5mCIiAIiIAiIgCQiICC4l4Nw+OYRWZD4htRsCo3nY8/IyLlcK44/DHEYAmoP8AloAiKjbESbB7ZkHvsv0kvjmgiDcFUlBSNWDVTxcdr2PzZwtm1amC5rjqbG0QdzDrXBneZtuuv8O5+2sxpkXHyMCW+hUVxzwHTpU34jCtFODqqMFmxsHMbs255dVVeC8Q782pTIBDgTJmWm4kR92WZxcZHtuWPU4dy7X2dgNSW/dlHYh95WpTruDWu3EXHP8AfyWdtcPEi4ue23VaIy4PGnidn2kNU87/AKfssbGw9zz8Mlre5/SFnoPDbuiXWAEbDmZWtUxQI3hrQb+5KdlHcTUx+Jh8AagAIO0k9uXRWPh7CPYwmoNJcfh6Abetz7KrZfQc+rT1bmq328X/AKq/BTGxmdcH1fIX1FczEbmHDtCtepTDj1uD8wvmH4awzPhosHufdSaKKRffKqtninSDQA0AAchsvaIpKFb4x4Kp4+nBcaVVohlUCYFzpc2QHNubKtcN/hdVpuYcXVpVAxwdDA6HQQ5oMxFwOuy6Siq4pnaOecY7Uz4AvqIrHEIiIAiIgCIiAIiIAiIgCIiAw4vDCoxzHbPaWnyIg/Vco4Qyz8vGVmuMGlqEdYJB8l11ReL4fpPeagaGVDYvbYuHfr5rnOO7o16bUfqUovplJr8TBtSmwN3qaDN7SQYHbf0Kn8P+W2mGtgNlxgHre3mpHLeFKFEl2kVHE6peAY2s3ptPW628dk7KgFg0i4IA+yqLG6Os9TBtUuCnY3U5wDDAdYg7RJJM9LhbeGwNSpDG0nxMmo8BjPl8R7W9VaMDljaY/qd/UQJ8h0W7C6KPBnnmt8GhluVNpNH8zojVEecDkt9EVzg232EREICIiAIiIAiIgCIiAIiIAiIgCIiAIiIAiIgCIiAIiIAiIgCIiAIiIAiIgCIiAIiIAiIgCIiAIiIAiIgCIiAIiIAiIgCIiAIiIAiIgCIiAIiIAiIgCIiAIiIAiIgCIiAIiIAiIgCIiAIiIAiIgCIiAIiIAiIgCIiAIiID/9k="/>
          <p:cNvSpPr>
            <a:spLocks noChangeAspect="1" noChangeArrowheads="1"/>
          </p:cNvSpPr>
          <p:nvPr/>
        </p:nvSpPr>
        <p:spPr bwMode="auto">
          <a:xfrm>
            <a:off x="2098676" y="-271463"/>
            <a:ext cx="1990725" cy="149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3" name="AutoShape 13" descr="data:image/jpg;base64,/9j/4AAQSkZJRgABAQAAAQABAAD/2wCEAAkGBhQSEBMUERQTEhUUFhcVGRcXGBcXFxcXGRgWFBUVFhYYHyYeGRsjGhQUHy8hIycqLSwsGB4xNTAqNSYsLCkBCQoKDgwOGg8PGikkHx8sLC8sLCksKS8pLCwsLCksLCwsKSwsLCwsKSwpLCkpKSksKSwpKSksLCwsKSwsLCwpKf/AABEIALQA8AMBIgACEQEDEQH/xAAcAAEAAgMBAQEAAAAAAAAAAAAABQYDBAcCAQj/xAA6EAABAwIEBAQEBAYBBQEAAAABAAIRAyEEBRIxBkFRYSJxgaEykbHwBxPB4RRCUmJy0SMzNKLC8Rb/xAAaAQEAAwEBAQAAAAAAAAAAAAAAAQIEAwUG/8QAJxEAAgIBBAEEAgMBAAAAAAAAAAECEQMEEiExIkFRYZEFExRCoTL/2gAMAwEAAhEDEQA/AO4oiIAiIgCIiAIiIAiIgCIiAIiIAiIgCIiAIiIAiIgCIiAIiIAiIgCIiAIiIAiIgCIiAIiIAiIgCIiAIiIAiIgCIiAIiIAiIgCLzUqBoJcQABJJsAOpVcxv4hYOm7Saus/2AuHzFlDdF4wlL/lFlRaWVZmK7NQa5nZ0TBAIMAnqt1SVarhhERCAiIgCIiAIiIAiIgCIiAIiIAiIgCIiAIiIAiIgCIiASoXMuL8PRcWufqcN2tEkdp2ntK3c1xeim6DDiLefVcrxWDpaiXV+ZkwSQT19e65znXRu0mmjltz6LTmPGdLEU3Uvy6ml40nxMbI5wQSQseR8LUaRbUbQYx24c5z6jh6mAPSVoZTkzbPptbVaL6nAmfQOEe6lsZXqint+VHPVII6nYj1VHfbNTjCL2Q4JWhmGipJAAiCf3U3RxTXbEKlZCKjdQrOL7ncCw2Fu/wCqmzhI8VMkdpgenRXi3Rkz4oqVJk+ijMNmekAVbf3cp6HopIOm4V0zG4tdn1ERSQEREAREQBERAEREAREQBERAEREAREQBERAFjxFdrGuc4gNaJJPIBZFTvxGzRzKTKTI/5SdXXSIgdpJF+yrJ0rOuHG8s1BepVuI+KKld7xTcW05ImSCRNvIWVWNYj4TEXF9yPvZfcRiHElpsJ2Ej72WGthiR22v9e2yz36n08MexbUiczvigyGscWgAWFrxJ+qZVxa9rgKjtQ5CbEEfzD5Kt1KLnOJPP7n9PVZsNhTIBBty6qL5ss8EXHbR2LDVy9gJEB3lb5fVbtF5sHR06KK4eqThmzyHyi0rcxNS3UrrZ4E402jPiqXW42WnQxb6J8B1M/pPL/SyU8wtDr9+q1n0zNjHRH8FEvRliwWaMqfCb9DY/utxVHDt/5qcgE6hcWjurarxdmfJBRfB9UbmGdNp2Y11V5mGsvt/U7ZoupElaj8ANWrnyHIeisyIbb8iBbQzCsdTqrMK3kxrRUPqSQp+lWc1oD/E6LkWk87XhaFHM3N+IdZ9CRI9Qtz+IY/Yqq+C8+e19Gu/PdJhzCB1n6LLWzxjG6nB0b2BP0WOrTa6xEyIUV/AHVpBdpJ23HqFKsrSNat+KmFa/TprHlOjn5brM/wDE/BNiXVBO/gdbzUbxNw80Uy7SwkXBjxA7rkmPeS+AD7qkpOLPQwabHmVqz9DYDifDVmtNOtTOrYTB+RupMOX5mw2GqmNH6hTmCw2NAGio5nZrnM6X8MSq/uRaf46upfZ32VoZln1DDgGvVbTnaTc+QF1yd2Cxrm+PEVTa4/Mdt3WsOFnlp1k3uRJ1npeP1U/t9ikdAr8pfR1jKuL8LiXllGqHOE2IIJA3InkpN+LYN3NHmQuIUcoDTcR2FrLbpYalqDagDdv6pjqiyHSX45X4tnZxWaRIIjrK0a/EOHYYfWpg/wCQXK8TSpNgUjq9JM9gF7pZc03edNhuCDBMWt1KPL8ER/Herb+i+VfxEwYfpbUL+paDAtO53XnFcfUQ2abXv8wWD5kXVYo5LRJi9SN4MN+fNSuGospiGMps/wAQCfmFCnJky0uGPublHjlzzDMO71d+yr2eZRVxdd1RxI2s148IiOfLyUy+h+ZPiJB7+1lrfwQozUAcSByF47RuUcXJck4nHFK4Kma2X8B04GvU+AN3GfV3PzhbFbhWmxsBoLTIIJm0WIPUKyYGsHNkOkEdP0IWtjq8AzFhzVZQSRK1GWUuWU/FcHtb4mvtv4gPv/4tjK+FYMvu08hf1nksuKY46iwAiNrwfI7KXyGk+AS0Bsc/b6LmuWbMmWUcd2Y8e57HNYxkNDJ1hw1AiRpLIuDa4WqziWmdyQekGPQqfzDDki0WuoqrlFN0nQ2edh/pX5vgxxlCS8iNxPEjZGlhd66I9jK3cBmTK3wOh0fAd7bwdj6LQzPAQ0CmI6wBPzVYqMex2xad5BIIPUHkjm0+S608Mi8eC+4uYgHxGAPUwCFbsLTLWNDjqIaASeZAuVQMmzI1Wt/M8T6bmvJsJaHe/KfRdBo1Q5ocLgiV2g0+jzNRFwdM+uKw1asC6YzEhjC5xgD7hQGLztr6ZaA7UYAPnZTKaRGHFKfSPeGxTar6jDu1xj13+i818MW36fduipLswfh6rnTeTO/rcLcdx3Vc2CGDvBJ+sKmPNt7NmbQzbuPRZ6uZtot1VHiInv5d1Xav4it1+GkXNH90E+kfqqrmuZvq/ESR9gqDpVIdBkDqpc3J2dMWkjFefJcc1/EEVw5r6ZpjlefPkFAUKlOoRJEjmefT5KJzerpcAeg5/MSo6nWjZ3nyj1FlwkrfJuxxUI1Ev2CNNvSe6kX4ttoqAWgxHqucMxhOztup+pXr+Id1KrtG1t22dJpY4MdLX776jIjt7L5mOYh1nSI2dP8A5QPoue/mv3l3nNvdeqmaVNMEkjv0TlHSOO2mXKpimBm+q3xT6XWm/FtPiECLmOZVVp1nxcn7hbOGLu8fffyU2zQoV6lqwdWgf+oAOcEnn5eQUzQxuGYQQWgn1cegnoqQzU4QB98vLmvtDLKjjy53B9oU8nOUFLuTOhszek62psdSpHB1abzDHAmOUql5bw69wGolrRu4x7BWnBNZRaNG458z5qym0YcuGH9W2ya/gfRfatNtNly1ukGZgdTMnaLqIwudOqOIaAQDuT7rxn+XPxLI/MDIFhAPi6men1V/23Hgzx07U0puiMpZ9WNerTbLg0iHBo0zckTNx3MKfbR1AB93W737KKyTDVQ0se1sz8Q/mgACw2291NUcveI8Z9I/dcYJs06iUIuo0q/02KGVAc5HJbQYALLwxhbuZ81ik6jbf7K69HnNyl2z3jnyD8j5LBSo2uZ9l6rBzjEQFmbSt5dU7JdKNGuMLJndaWJy9jviaPOFOUGC8bLWxuGJcOn6qWiiyclcGStBmP0n5qxcNVTDmHlceVwD8gPdezgwWwRMiFuZXh2sZDYkWPW20+imMaZTLl3RpmPO6OqkexlVuhhg4gNFwZIVszBhNJ4G+kqq5WHCuJBEEWv6quReSO+mnWKXwYeJeGg8NIsSOvkq1W4acweKAF0/MsPqp3tsue8ZtqbtB0wAYBnY9uylxiXwaicvGyrY3BQbPpwf7gojEOa03ew+QLvkseKoPLrifIb+gFl4OVvIBI/2or2Nm6u2aVdwJsfImduW30WB9HUbmY7/AE5qaw/DlR/wsdHkfkpWhwO6xqO0joB9TyTaVeZIqNPCDt15n6CVvFoEAXPQN59gLq1//nKUgMbr67/ZK3OHcop4muKVOAIJOkGGAbzHObDZTtOf8lIpDaUyDbadgR6bqTwWDpgeNld/+DQ0fN1z7LpFH8Mnte4NrNZT5FrTrPWQTA8w4+incJwDhmgaw+qeZc4wfQJsYeuxr3OcYDDUf5aTyeQcBqPpeVNYPJXPPhwjvMgt+oAXSsHl9Ok3TTY1g6AR8+qzwrqBknrpPooByGs0f9uY6Nc1YtegQ7D1mkXktJb87Loq+EKXBHNaufqcwdmQILWhw8gT9Nlo1q42Fp6mJ9JXXYXx1MEQRKo8SZ2jr3F8I4nWxL2NljzY7gS0drfqsmH4urAaXFjxt4gWkTtcW6LrtTJqLmlppMhwgw0D3CqfEfBj203OwklwBIbI1G1g2RvN91V4qXBox62OR1PghMt4lewhxa3Tz39oVppZs2uyaboje9/ZcNxmPrUHvFT8xtTVLg5pBnyP6WW7kfHWl8HUJPUdRAC57qNmTTKXJ2ii0+EhsyYJ5x1UjTOkDwnfl0UJw9n9KvT1NInmJ5336KbZX1b2HddEzzMqadNGWlR5nePT0Xmo63abrLpABIc4g/L0WlXaQfCfQq6Rl3Htz9KxuxhPa61MXUd236nn6LSoveTFht19VDsskibdjgBdZcoxWtz+0e8/6VfxjSQAS4EmCRABB3lSnDmCh5fJMN0+5KmNt2Miio16lgIWHUzVy1e6zqMz6W0nPaJI6bxzXR8cmeCt0bdcSIUXjsDJEwR0gQfMql5hxC9plr3D1IXtvEz3tgucSN7wD8lx3pm/+LOK4ZMVMrpj+RjRzsAtCsygD8DTH9oXzCU6la1Nj3HqSdI+dgpFnB9cXDqM7+IOdfuIurLlcHJ+L8matGNwIETEQoXPM4lo0CCTsZuBc2kfZWrnOZvbiHU8VrpubAJaAQWdWmeY2WPM6+HZT103mpDTJiDB6iBFht2VWaI4k2vkj8r4gqYjFUMJ4MOKp0PqMB1tNzDS5xEmInqV2fKcko4ZmihTbTHONyerjuT5qi/hn+HwpRi6/ie7xUmzOlhHhe4EfGQR5ea6SukVxyY9RKO7bHoIiK5mCIiAIiIAiIgCQiICC4l4Nw+OYRWZD4htRsCo3nY8/IyLlcK44/DHEYAmoP8AloAiKjbESbB7ZkHvsv0kvjmgiDcFUlBSNWDVTxcdr2PzZwtm1amC5rjqbG0QdzDrXBneZtuuv8O5+2sxpkXHyMCW+hUVxzwHTpU34jCtFODqqMFmxsHMbs255dVVeC8Q782pTIBDgTJmWm4kR92WZxcZHtuWPU4dy7X2dgNSW/dlHYh95WpTruDWu3EXHP8AfyWdtcPEi4ue23VaIy4PGnidn2kNU87/AKfssbGw9zz8Mlre5/SFnoPDbuiXWAEbDmZWtUxQI3hrQb+5KdlHcTUx+Jh8AagAIO0k9uXRWPh7CPYwmoNJcfh6Abetz7KrZfQc+rT1bmq328X/AKq/BTGxmdcH1fIX1FczEbmHDtCtepTDj1uD8wvmH4awzPhosHufdSaKKRffKqtninSDQA0AAchsvaIpKFb4x4Kp4+nBcaVVohlUCYFzpc2QHNubKtcN/hdVpuYcXVpVAxwdDA6HQQ5oMxFwOuy6Siq4pnaOecY7Uz4AvqIrHEIiIAiIgCIiAIiIAiIgCIiAw4vDCoxzHbPaWnyIg/Vco4Qyz8vGVmuMGlqEdYJB8l11ReL4fpPeagaGVDYvbYuHfr5rnOO7o16bUfqUovplJr8TBtSmwN3qaDN7SQYHbf0Kn8P+W2mGtgNlxgHre3mpHLeFKFEl2kVHE6peAY2s3ptPW628dk7KgFg0i4IA+yqLG6Os9TBtUuCnY3U5wDDAdYg7RJJM9LhbeGwNSpDG0nxMmo8BjPl8R7W9VaMDljaY/qd/UQJ8h0W7C6KPBnnmt8GhluVNpNH8zojVEecDkt9EVzg232EREICIiAIiIAiIgCIiAIiIAiIgCIiAIiIAiIgCIiAIiIAiIgCIiAIiIAiIgCIiAIiIAiIgCIiAIiIAiIgCIiAIiIAiIgCIiAIiIAiIgCIiAIiIAiIgCIiAIiIAiIgCIiAIiIAiIgCIiAIiIAiIgCIiAIiIAiIgCIiAIiID/9k="/>
          <p:cNvSpPr>
            <a:spLocks noChangeAspect="1" noChangeArrowheads="1"/>
          </p:cNvSpPr>
          <p:nvPr/>
        </p:nvSpPr>
        <p:spPr bwMode="auto">
          <a:xfrm>
            <a:off x="1641475" y="-836613"/>
            <a:ext cx="2286000" cy="171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4" name="AutoShape 15" descr="data:image/jpg;base64,/9j/4AAQSkZJRgABAQAAAQABAAD/2wCEAAkGBhQSEBMUERQTEhUUFhcVGRcXGBcXFxcXGRgWFBUVFhYYHyYeGRsjGhQUHy8hIycqLSwsGB4xNTAqNSYsLCkBCQoKDgwOGg8PGikkHx8sLC8sLCksKS8pLCwsLCksLCwsKSwsLCwsKSwpLCkpKSksKSwpKSksLCwsKSwsLCwpKf/AABEIALQA8AMBIgACEQEDEQH/xAAcAAEAAgMBAQEAAAAAAAAAAAAABQYDBAcCAQj/xAA6EAABAwIEBAQEBAYBBQEAAAABAAIRAyEEBRIxBkFRYSJxgaEykbHwBxPB4RRCUmJy0SMzNKLC8Rb/xAAaAQEAAwEBAQAAAAAAAAAAAAAAAQIEAwUG/8QAJxEAAgIBBAEEAgMBAAAAAAAAAAECEQMEEiExIkFRYZEFExRCoTL/2gAMAwEAAhEDEQA/AO4oiIAiIgCIiAIiIAiIgCIiAIiIAiIgCIiAIiIAiIgCIiAIiIAiIgCIiAIiIAiIgCIiAIiIAiIgCIiAIiIAiIgCIiAIiIAiIgCLzUqBoJcQABJJsAOpVcxv4hYOm7Saus/2AuHzFlDdF4wlL/lFlRaWVZmK7NQa5nZ0TBAIMAnqt1SVarhhERCAiIgCIiAIiIAiIgCIiAIiIAiIgCIiAIiIAiIgCIiASoXMuL8PRcWufqcN2tEkdp2ntK3c1xeim6DDiLefVcrxWDpaiXV+ZkwSQT19e65znXRu0mmjltz6LTmPGdLEU3Uvy6ml40nxMbI5wQSQseR8LUaRbUbQYx24c5z6jh6mAPSVoZTkzbPptbVaL6nAmfQOEe6lsZXqint+VHPVII6nYj1VHfbNTjCL2Q4JWhmGipJAAiCf3U3RxTXbEKlZCKjdQrOL7ncCw2Fu/wCqmzhI8VMkdpgenRXi3Rkz4oqVJk+ijMNmekAVbf3cp6HopIOm4V0zG4tdn1ERSQEREAREQBERAEREAREQBERAEREAREQBERAFjxFdrGuc4gNaJJPIBZFTvxGzRzKTKTI/5SdXXSIgdpJF+yrJ0rOuHG8s1BepVuI+KKld7xTcW05ImSCRNvIWVWNYj4TEXF9yPvZfcRiHElpsJ2Ej72WGthiR22v9e2yz36n08MexbUiczvigyGscWgAWFrxJ+qZVxa9rgKjtQ5CbEEfzD5Kt1KLnOJPP7n9PVZsNhTIBBty6qL5ss8EXHbR2LDVy9gJEB3lb5fVbtF5sHR06KK4eqThmzyHyi0rcxNS3UrrZ4E402jPiqXW42WnQxb6J8B1M/pPL/SyU8wtDr9+q1n0zNjHRH8FEvRliwWaMqfCb9DY/utxVHDt/5qcgE6hcWjurarxdmfJBRfB9UbmGdNp2Y11V5mGsvt/U7ZoupElaj8ANWrnyHIeisyIbb8iBbQzCsdTqrMK3kxrRUPqSQp+lWc1oD/E6LkWk87XhaFHM3N+IdZ9CRI9Qtz+IY/Yqq+C8+e19Gu/PdJhzCB1n6LLWzxjG6nB0b2BP0WOrTa6xEyIUV/AHVpBdpJ23HqFKsrSNat+KmFa/TprHlOjn5brM/wDE/BNiXVBO/gdbzUbxNw80Uy7SwkXBjxA7rkmPeS+AD7qkpOLPQwabHmVqz9DYDifDVmtNOtTOrYTB+RupMOX5mw2GqmNH6hTmCw2NAGio5nZrnM6X8MSq/uRaf46upfZ32VoZln1DDgGvVbTnaTc+QF1yd2Cxrm+PEVTa4/Mdt3WsOFnlp1k3uRJ1npeP1U/t9ikdAr8pfR1jKuL8LiXllGqHOE2IIJA3InkpN+LYN3NHmQuIUcoDTcR2FrLbpYalqDagDdv6pjqiyHSX45X4tnZxWaRIIjrK0a/EOHYYfWpg/wCQXK8TSpNgUjq9JM9gF7pZc03edNhuCDBMWt1KPL8ER/Herb+i+VfxEwYfpbUL+paDAtO53XnFcfUQ2abXv8wWD5kXVYo5LRJi9SN4MN+fNSuGospiGMps/wAQCfmFCnJky0uGPublHjlzzDMO71d+yr2eZRVxdd1RxI2s148IiOfLyUy+h+ZPiJB7+1lrfwQozUAcSByF47RuUcXJck4nHFK4Kma2X8B04GvU+AN3GfV3PzhbFbhWmxsBoLTIIJm0WIPUKyYGsHNkOkEdP0IWtjq8AzFhzVZQSRK1GWUuWU/FcHtb4mvtv4gPv/4tjK+FYMvu08hf1nksuKY46iwAiNrwfI7KXyGk+AS0Bsc/b6LmuWbMmWUcd2Y8e57HNYxkNDJ1hw1AiRpLIuDa4WqziWmdyQekGPQqfzDDki0WuoqrlFN0nQ2edh/pX5vgxxlCS8iNxPEjZGlhd66I9jK3cBmTK3wOh0fAd7bwdj6LQzPAQ0CmI6wBPzVYqMex2xad5BIIPUHkjm0+S608Mi8eC+4uYgHxGAPUwCFbsLTLWNDjqIaASeZAuVQMmzI1Wt/M8T6bmvJsJaHe/KfRdBo1Q5ocLgiV2g0+jzNRFwdM+uKw1asC6YzEhjC5xgD7hQGLztr6ZaA7UYAPnZTKaRGHFKfSPeGxTar6jDu1xj13+i818MW36fduipLswfh6rnTeTO/rcLcdx3Vc2CGDvBJ+sKmPNt7NmbQzbuPRZ6uZtot1VHiInv5d1Xav4it1+GkXNH90E+kfqqrmuZvq/ESR9gqDpVIdBkDqpc3J2dMWkjFefJcc1/EEVw5r6ZpjlefPkFAUKlOoRJEjmefT5KJzerpcAeg5/MSo6nWjZ3nyj1FlwkrfJuxxUI1Ev2CNNvSe6kX4ttoqAWgxHqucMxhOztup+pXr+Id1KrtG1t22dJpY4MdLX776jIjt7L5mOYh1nSI2dP8A5QPoue/mv3l3nNvdeqmaVNMEkjv0TlHSOO2mXKpimBm+q3xT6XWm/FtPiECLmOZVVp1nxcn7hbOGLu8fffyU2zQoV6lqwdWgf+oAOcEnn5eQUzQxuGYQQWgn1cegnoqQzU4QB98vLmvtDLKjjy53B9oU8nOUFLuTOhszek62psdSpHB1abzDHAmOUql5bw69wGolrRu4x7BWnBNZRaNG458z5qym0YcuGH9W2ya/gfRfatNtNly1ukGZgdTMnaLqIwudOqOIaAQDuT7rxn+XPxLI/MDIFhAPi6men1V/23Hgzx07U0puiMpZ9WNerTbLg0iHBo0zckTNx3MKfbR1AB93W737KKyTDVQ0se1sz8Q/mgACw2291NUcveI8Z9I/dcYJs06iUIuo0q/02KGVAc5HJbQYALLwxhbuZ81ik6jbf7K69HnNyl2z3jnyD8j5LBSo2uZ9l6rBzjEQFmbSt5dU7JdKNGuMLJndaWJy9jviaPOFOUGC8bLWxuGJcOn6qWiiyclcGStBmP0n5qxcNVTDmHlceVwD8gPdezgwWwRMiFuZXh2sZDYkWPW20+imMaZTLl3RpmPO6OqkexlVuhhg4gNFwZIVszBhNJ4G+kqq5WHCuJBEEWv6quReSO+mnWKXwYeJeGg8NIsSOvkq1W4acweKAF0/MsPqp3tsue8ZtqbtB0wAYBnY9uylxiXwaicvGyrY3BQbPpwf7gojEOa03ew+QLvkseKoPLrifIb+gFl4OVvIBI/2or2Nm6u2aVdwJsfImduW30WB9HUbmY7/AE5qaw/DlR/wsdHkfkpWhwO6xqO0joB9TyTaVeZIqNPCDt15n6CVvFoEAXPQN59gLq1//nKUgMbr67/ZK3OHcop4muKVOAIJOkGGAbzHObDZTtOf8lIpDaUyDbadgR6bqTwWDpgeNld/+DQ0fN1z7LpFH8Mnte4NrNZT5FrTrPWQTA8w4+incJwDhmgaw+qeZc4wfQJsYeuxr3OcYDDUf5aTyeQcBqPpeVNYPJXPPhwjvMgt+oAXSsHl9Ok3TTY1g6AR8+qzwrqBknrpPooByGs0f9uY6Nc1YtegQ7D1mkXktJb87Loq+EKXBHNaufqcwdmQILWhw8gT9Nlo1q42Fp6mJ9JXXYXx1MEQRKo8SZ2jr3F8I4nWxL2NljzY7gS0drfqsmH4urAaXFjxt4gWkTtcW6LrtTJqLmlppMhwgw0D3CqfEfBj203OwklwBIbI1G1g2RvN91V4qXBox62OR1PghMt4lewhxa3Tz39oVppZs2uyaboje9/ZcNxmPrUHvFT8xtTVLg5pBnyP6WW7kfHWl8HUJPUdRAC57qNmTTKXJ2ii0+EhsyYJ5x1UjTOkDwnfl0UJw9n9KvT1NInmJ5336KbZX1b2HddEzzMqadNGWlR5nePT0Xmo63abrLpABIc4g/L0WlXaQfCfQq6Rl3Htz9KxuxhPa61MXUd236nn6LSoveTFht19VDsskibdjgBdZcoxWtz+0e8/6VfxjSQAS4EmCRABB3lSnDmCh5fJMN0+5KmNt2Miio16lgIWHUzVy1e6zqMz6W0nPaJI6bxzXR8cmeCt0bdcSIUXjsDJEwR0gQfMql5hxC9plr3D1IXtvEz3tgucSN7wD8lx3pm/+LOK4ZMVMrpj+RjRzsAtCsygD8DTH9oXzCU6la1Nj3HqSdI+dgpFnB9cXDqM7+IOdfuIurLlcHJ+L8matGNwIETEQoXPM4lo0CCTsZuBc2kfZWrnOZvbiHU8VrpubAJaAQWdWmeY2WPM6+HZT103mpDTJiDB6iBFht2VWaI4k2vkj8r4gqYjFUMJ4MOKp0PqMB1tNzDS5xEmInqV2fKcko4ZmihTbTHONyerjuT5qi/hn+HwpRi6/ie7xUmzOlhHhe4EfGQR5ea6SukVxyY9RKO7bHoIiK5mCIiAIiIAiIgCQiICC4l4Nw+OYRWZD4htRsCo3nY8/IyLlcK44/DHEYAmoP8AloAiKjbESbB7ZkHvsv0kvjmgiDcFUlBSNWDVTxcdr2PzZwtm1amC5rjqbG0QdzDrXBneZtuuv8O5+2sxpkXHyMCW+hUVxzwHTpU34jCtFODqqMFmxsHMbs255dVVeC8Q782pTIBDgTJmWm4kR92WZxcZHtuWPU4dy7X2dgNSW/dlHYh95WpTruDWu3EXHP8AfyWdtcPEi4ue23VaIy4PGnidn2kNU87/AKfssbGw9zz8Mlre5/SFnoPDbuiXWAEbDmZWtUxQI3hrQb+5KdlHcTUx+Jh8AagAIO0k9uXRWPh7CPYwmoNJcfh6Abetz7KrZfQc+rT1bmq328X/AKq/BTGxmdcH1fIX1FczEbmHDtCtepTDj1uD8wvmH4awzPhosHufdSaKKRffKqtninSDQA0AAchsvaIpKFb4x4Kp4+nBcaVVohlUCYFzpc2QHNubKtcN/hdVpuYcXVpVAxwdDA6HQQ5oMxFwOuy6Siq4pnaOecY7Uz4AvqIrHEIiIAiIgCIiAIiIAiIgCIiAw4vDCoxzHbPaWnyIg/Vco4Qyz8vGVmuMGlqEdYJB8l11ReL4fpPeagaGVDYvbYuHfr5rnOO7o16bUfqUovplJr8TBtSmwN3qaDN7SQYHbf0Kn8P+W2mGtgNlxgHre3mpHLeFKFEl2kVHE6peAY2s3ptPW628dk7KgFg0i4IA+yqLG6Os9TBtUuCnY3U5wDDAdYg7RJJM9LhbeGwNSpDG0nxMmo8BjPl8R7W9VaMDljaY/qd/UQJ8h0W7C6KPBnnmt8GhluVNpNH8zojVEecDkt9EVzg232EREICIiAIiIAiIgCIiAIiIAiIgCIiAIiIAiIgCIiAIiIAiIgCIiAIiIAiIgCIiAIiIAiIgCIiAIiIAiIgCIiAIiIAiIgCIiAIiIAiIgCIiAIiIAiIgCIiAIiIAiIgCIiAIiIAiIgCIiAIiIAiIgCIiAIiIAiIgCIiAIiID/9k="/>
          <p:cNvSpPr>
            <a:spLocks noChangeAspect="1" noChangeArrowheads="1"/>
          </p:cNvSpPr>
          <p:nvPr/>
        </p:nvSpPr>
        <p:spPr bwMode="auto">
          <a:xfrm>
            <a:off x="1793875" y="-684213"/>
            <a:ext cx="2286000" cy="171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137475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vi-VN"/>
          </a:p>
        </p:txBody>
      </p:sp>
      <p:sp>
        <p:nvSpPr>
          <p:cNvPr id="22531" name="Rectangle 3"/>
          <p:cNvSpPr>
            <a:spLocks noGrp="1" noChangeArrowheads="1"/>
          </p:cNvSpPr>
          <p:nvPr>
            <p:ph type="body" idx="1"/>
          </p:nvPr>
        </p:nvSpPr>
        <p:spPr>
          <a:xfrm>
            <a:off x="838200" y="1169843"/>
            <a:ext cx="10515600" cy="4351338"/>
          </a:xfrm>
        </p:spPr>
        <p:txBody>
          <a:bodyPr>
            <a:normAutofit/>
          </a:bodyPr>
          <a:lstStyle/>
          <a:p>
            <a:pPr marL="0" indent="0">
              <a:buNone/>
            </a:pPr>
            <a:r>
              <a:rPr lang="en-US" b="1" i="1" dirty="0" smtClean="0">
                <a:solidFill>
                  <a:srgbClr val="FFC000"/>
                </a:solidFill>
              </a:rPr>
              <a:t>Meat extractives</a:t>
            </a:r>
            <a:endParaRPr lang="en-US" dirty="0">
              <a:solidFill>
                <a:srgbClr val="FFC000"/>
              </a:solidFill>
            </a:endParaRPr>
          </a:p>
          <a:p>
            <a:r>
              <a:rPr lang="en-US" b="1" dirty="0"/>
              <a:t>Composition (Nitrogenous compounds):</a:t>
            </a:r>
            <a:r>
              <a:rPr lang="en-US" dirty="0"/>
              <a:t> </a:t>
            </a:r>
            <a:r>
              <a:rPr lang="en-US" dirty="0" err="1"/>
              <a:t>creatine</a:t>
            </a:r>
            <a:r>
              <a:rPr lang="en-US" dirty="0"/>
              <a:t>, </a:t>
            </a:r>
            <a:r>
              <a:rPr lang="en-US" dirty="0" err="1"/>
              <a:t>creatine</a:t>
            </a:r>
            <a:r>
              <a:rPr lang="en-US" dirty="0"/>
              <a:t> phosphate, carnosine, carnitine, intermediate metabolites of nucleotides, and both purine and pyrimidine bases such as </a:t>
            </a:r>
            <a:r>
              <a:rPr lang="en-US" dirty="0" err="1"/>
              <a:t>adenylic</a:t>
            </a:r>
            <a:r>
              <a:rPr lang="en-US" dirty="0"/>
              <a:t> acid, </a:t>
            </a:r>
            <a:r>
              <a:rPr lang="en-US" dirty="0" err="1"/>
              <a:t>inosinic</a:t>
            </a:r>
            <a:r>
              <a:rPr lang="en-US" dirty="0"/>
              <a:t> acid, ADP, AMP, IDP, IMP, hypoxanthine, xanthine, and free amino acids.</a:t>
            </a:r>
          </a:p>
          <a:p>
            <a:r>
              <a:rPr lang="en-US" b="1" dirty="0"/>
              <a:t>Characteristics:</a:t>
            </a:r>
            <a:endParaRPr lang="en-US" dirty="0"/>
          </a:p>
          <a:p>
            <a:pPr lvl="1"/>
            <a:r>
              <a:rPr lang="en-US" dirty="0"/>
              <a:t>Extracted from meat using hot water at 180°F.</a:t>
            </a:r>
          </a:p>
          <a:p>
            <a:pPr lvl="1"/>
            <a:r>
              <a:rPr lang="en-US" dirty="0"/>
              <a:t>Present in low concentrations.</a:t>
            </a:r>
          </a:p>
          <a:p>
            <a:r>
              <a:rPr lang="en-US" b="1" dirty="0"/>
              <a:t>Role:</a:t>
            </a:r>
            <a:r>
              <a:rPr lang="en-US" dirty="0"/>
              <a:t> Flavor and aroma development.</a:t>
            </a:r>
          </a:p>
        </p:txBody>
      </p:sp>
    </p:spTree>
    <p:extLst>
      <p:ext uri="{BB962C8B-B14F-4D97-AF65-F5344CB8AC3E}">
        <p14:creationId xmlns:p14="http://schemas.microsoft.com/office/powerpoint/2010/main" val="3713204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7617528"/>
              </p:ext>
            </p:extLst>
          </p:nvPr>
        </p:nvGraphicFramePr>
        <p:xfrm>
          <a:off x="644237" y="2207390"/>
          <a:ext cx="10515600" cy="3023426"/>
        </p:xfrm>
        <a:graphic>
          <a:graphicData uri="http://schemas.openxmlformats.org/drawingml/2006/table">
            <a:tbl>
              <a:tblPr firstRow="1" firstCol="1" bandRow="1">
                <a:tableStyleId>{5C22544A-7EE6-4342-B048-85BDC9FD1C3A}</a:tableStyleId>
              </a:tblPr>
              <a:tblGrid>
                <a:gridCol w="2628900">
                  <a:extLst>
                    <a:ext uri="{9D8B030D-6E8A-4147-A177-3AD203B41FA5}">
                      <a16:colId xmlns:a16="http://schemas.microsoft.com/office/drawing/2014/main" val="1529091057"/>
                    </a:ext>
                  </a:extLst>
                </a:gridCol>
                <a:gridCol w="2628900">
                  <a:extLst>
                    <a:ext uri="{9D8B030D-6E8A-4147-A177-3AD203B41FA5}">
                      <a16:colId xmlns:a16="http://schemas.microsoft.com/office/drawing/2014/main" val="343442778"/>
                    </a:ext>
                  </a:extLst>
                </a:gridCol>
                <a:gridCol w="2628900">
                  <a:extLst>
                    <a:ext uri="{9D8B030D-6E8A-4147-A177-3AD203B41FA5}">
                      <a16:colId xmlns:a16="http://schemas.microsoft.com/office/drawing/2014/main" val="3250000936"/>
                    </a:ext>
                  </a:extLst>
                </a:gridCol>
                <a:gridCol w="2628900">
                  <a:extLst>
                    <a:ext uri="{9D8B030D-6E8A-4147-A177-3AD203B41FA5}">
                      <a16:colId xmlns:a16="http://schemas.microsoft.com/office/drawing/2014/main" val="3925454834"/>
                    </a:ext>
                  </a:extLst>
                </a:gridCol>
              </a:tblGrid>
              <a:tr h="0">
                <a:tc>
                  <a:txBody>
                    <a:bodyPr/>
                    <a:lstStyle/>
                    <a:p>
                      <a:pPr marL="0" marR="0">
                        <a:lnSpc>
                          <a:spcPct val="107000"/>
                        </a:lnSpc>
                        <a:spcBef>
                          <a:spcPts val="0"/>
                        </a:spcBef>
                        <a:spcAft>
                          <a:spcPts val="0"/>
                        </a:spcAft>
                      </a:pPr>
                      <a:r>
                        <a:rPr lang="en-US" sz="2400">
                          <a:effectLst/>
                        </a:rPr>
                        <a:t>Tissue type \ Livestock type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Beef,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Pork,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Mutton,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extLst>
                  <a:ext uri="{0D108BD9-81ED-4DB2-BD59-A6C34878D82A}">
                    <a16:rowId xmlns:a16="http://schemas.microsoft.com/office/drawing/2014/main" val="2904358437"/>
                  </a:ext>
                </a:extLst>
              </a:tr>
              <a:tr h="0">
                <a:tc>
                  <a:txBody>
                    <a:bodyPr/>
                    <a:lstStyle/>
                    <a:p>
                      <a:pPr marL="0" marR="0">
                        <a:lnSpc>
                          <a:spcPct val="107000"/>
                        </a:lnSpc>
                        <a:spcBef>
                          <a:spcPts val="0"/>
                        </a:spcBef>
                        <a:spcAft>
                          <a:spcPts val="0"/>
                        </a:spcAft>
                      </a:pPr>
                      <a:r>
                        <a:rPr lang="en-US" sz="2400" dirty="0">
                          <a:effectLst/>
                        </a:rPr>
                        <a:t>Muscle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57 – 62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40 – 58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49 – 58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extLst>
                  <a:ext uri="{0D108BD9-81ED-4DB2-BD59-A6C34878D82A}">
                    <a16:rowId xmlns:a16="http://schemas.microsoft.com/office/drawing/2014/main" val="2093880321"/>
                  </a:ext>
                </a:extLst>
              </a:tr>
              <a:tr h="0">
                <a:tc>
                  <a:txBody>
                    <a:bodyPr/>
                    <a:lstStyle/>
                    <a:p>
                      <a:pPr marL="0" marR="0">
                        <a:lnSpc>
                          <a:spcPct val="107000"/>
                        </a:lnSpc>
                        <a:spcBef>
                          <a:spcPts val="0"/>
                        </a:spcBef>
                        <a:spcAft>
                          <a:spcPts val="0"/>
                        </a:spcAft>
                      </a:pPr>
                      <a:r>
                        <a:rPr lang="en-US" sz="2400" dirty="0" smtClean="0">
                          <a:effectLst/>
                        </a:rPr>
                        <a:t>Fat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3 – 16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15 – 46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4 – 18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extLst>
                  <a:ext uri="{0D108BD9-81ED-4DB2-BD59-A6C34878D82A}">
                    <a16:rowId xmlns:a16="http://schemas.microsoft.com/office/drawing/2014/main" val="2534418701"/>
                  </a:ext>
                </a:extLst>
              </a:tr>
              <a:tr h="0">
                <a:tc>
                  <a:txBody>
                    <a:bodyPr/>
                    <a:lstStyle/>
                    <a:p>
                      <a:pPr marL="0" marR="0">
                        <a:lnSpc>
                          <a:spcPct val="107000"/>
                        </a:lnSpc>
                        <a:spcBef>
                          <a:spcPts val="0"/>
                        </a:spcBef>
                        <a:spcAft>
                          <a:spcPts val="0"/>
                        </a:spcAft>
                      </a:pPr>
                      <a:r>
                        <a:rPr lang="en-US" sz="2400" dirty="0">
                          <a:effectLst/>
                        </a:rPr>
                        <a:t>Connective </a:t>
                      </a:r>
                      <a:r>
                        <a:rPr lang="en-US" sz="2400" dirty="0" smtClean="0">
                          <a:effectLst/>
                        </a:rPr>
                        <a:t>tissue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9 – 12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6 – 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7 – 11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extLst>
                  <a:ext uri="{0D108BD9-81ED-4DB2-BD59-A6C34878D82A}">
                    <a16:rowId xmlns:a16="http://schemas.microsoft.com/office/drawing/2014/main" val="2373431216"/>
                  </a:ext>
                </a:extLst>
              </a:tr>
              <a:tr h="0">
                <a:tc>
                  <a:txBody>
                    <a:bodyPr/>
                    <a:lstStyle/>
                    <a:p>
                      <a:pPr marL="0" marR="0">
                        <a:lnSpc>
                          <a:spcPct val="107000"/>
                        </a:lnSpc>
                        <a:spcBef>
                          <a:spcPts val="0"/>
                        </a:spcBef>
                        <a:spcAft>
                          <a:spcPts val="0"/>
                        </a:spcAft>
                      </a:pPr>
                      <a:r>
                        <a:rPr lang="en-US" sz="2400" dirty="0">
                          <a:effectLst/>
                        </a:rPr>
                        <a:t>Bone and </a:t>
                      </a:r>
                      <a:r>
                        <a:rPr lang="en-US" sz="2400" dirty="0" smtClean="0">
                          <a:effectLst/>
                        </a:rPr>
                        <a:t>cartilage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17 – 29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a:effectLst/>
                        </a:rPr>
                        <a:t>8 – 18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tc>
                  <a:txBody>
                    <a:bodyPr/>
                    <a:lstStyle/>
                    <a:p>
                      <a:pPr marL="0" marR="0">
                        <a:lnSpc>
                          <a:spcPct val="107000"/>
                        </a:lnSpc>
                        <a:spcBef>
                          <a:spcPts val="0"/>
                        </a:spcBef>
                        <a:spcAft>
                          <a:spcPts val="0"/>
                        </a:spcAft>
                      </a:pPr>
                      <a:r>
                        <a:rPr lang="en-US" sz="2400" dirty="0">
                          <a:effectLst/>
                        </a:rPr>
                        <a:t>8 – 38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76200" marB="76200" anchor="ctr"/>
                </a:tc>
                <a:extLst>
                  <a:ext uri="{0D108BD9-81ED-4DB2-BD59-A6C34878D82A}">
                    <a16:rowId xmlns:a16="http://schemas.microsoft.com/office/drawing/2014/main" val="2028433224"/>
                  </a:ext>
                </a:extLst>
              </a:tr>
            </a:tbl>
          </a:graphicData>
        </a:graphic>
      </p:graphicFrame>
      <p:sp>
        <p:nvSpPr>
          <p:cNvPr id="5" name="Rectangle 4"/>
          <p:cNvSpPr/>
          <p:nvPr/>
        </p:nvSpPr>
        <p:spPr>
          <a:xfrm>
            <a:off x="1238204" y="1579707"/>
            <a:ext cx="8693214" cy="523220"/>
          </a:xfrm>
          <a:prstGeom prst="rect">
            <a:avLst/>
          </a:prstGeom>
        </p:spPr>
        <p:txBody>
          <a:bodyPr wrap="none">
            <a:spAutoFit/>
          </a:bodyPr>
          <a:lstStyle/>
          <a:p>
            <a:r>
              <a:rPr lang="en-US" sz="2800" b="1" dirty="0">
                <a:solidFill>
                  <a:srgbClr val="FFC000"/>
                </a:solidFill>
              </a:rPr>
              <a:t>Proportions of tissues in different types of livestock meat</a:t>
            </a:r>
          </a:p>
        </p:txBody>
      </p:sp>
    </p:spTree>
    <p:extLst>
      <p:ext uri="{BB962C8B-B14F-4D97-AF65-F5344CB8AC3E}">
        <p14:creationId xmlns:p14="http://schemas.microsoft.com/office/powerpoint/2010/main" val="2331291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Chemical </a:t>
            </a:r>
            <a:r>
              <a:rPr lang="en-US" b="1" dirty="0">
                <a:solidFill>
                  <a:srgbClr val="FFC000"/>
                </a:solidFill>
              </a:rPr>
              <a:t>properties of livestock meat</a:t>
            </a:r>
          </a:p>
        </p:txBody>
      </p:sp>
      <p:sp>
        <p:nvSpPr>
          <p:cNvPr id="3" name="Content Placeholder 2"/>
          <p:cNvSpPr>
            <a:spLocks noGrp="1"/>
          </p:cNvSpPr>
          <p:nvPr>
            <p:ph idx="1"/>
          </p:nvPr>
        </p:nvSpPr>
        <p:spPr>
          <a:xfrm>
            <a:off x="838199" y="1825625"/>
            <a:ext cx="10864273" cy="4351338"/>
          </a:xfrm>
        </p:spPr>
        <p:txBody>
          <a:bodyPr/>
          <a:lstStyle/>
          <a:p>
            <a:r>
              <a:rPr lang="en-US" b="1" dirty="0"/>
              <a:t>Proteins </a:t>
            </a:r>
            <a:r>
              <a:rPr lang="en-US" b="1" dirty="0" smtClean="0"/>
              <a:t>(18-20</a:t>
            </a:r>
            <a:r>
              <a:rPr lang="en-US" b="1" dirty="0"/>
              <a:t>%):</a:t>
            </a:r>
            <a:r>
              <a:rPr lang="en-US" dirty="0"/>
              <a:t> Broken down into three primary </a:t>
            </a:r>
            <a:r>
              <a:rPr lang="en-US" dirty="0" err="1"/>
              <a:t>categories:</a:t>
            </a:r>
            <a:r>
              <a:rPr lang="en-US" i="1" dirty="0" err="1"/>
              <a:t>Myofibrillar</a:t>
            </a:r>
            <a:r>
              <a:rPr lang="en-US" i="1" dirty="0"/>
              <a:t> proteins</a:t>
            </a:r>
            <a:r>
              <a:rPr lang="en-US" dirty="0"/>
              <a:t> (e.g., actin and myosin) manage muscle contraction and structural integrity.</a:t>
            </a:r>
          </a:p>
          <a:p>
            <a:r>
              <a:rPr lang="en-US" i="1" dirty="0"/>
              <a:t>Sarcoplasmic proteins</a:t>
            </a:r>
            <a:r>
              <a:rPr lang="en-US" dirty="0"/>
              <a:t> (e.g., myoglobin) are water-soluble enzymes and pigments. Myoglobin is responsible for the red color of fresh meat and serves as an oxygen reserve.</a:t>
            </a:r>
          </a:p>
          <a:p>
            <a:r>
              <a:rPr lang="en-US" i="1" dirty="0"/>
              <a:t>Stromal proteins</a:t>
            </a:r>
            <a:r>
              <a:rPr lang="en-US" dirty="0"/>
              <a:t> (e.g., collagen and elastin) form connective tissues. Unlike other proteins, collagen contains unique amino acids like </a:t>
            </a:r>
            <a:r>
              <a:rPr lang="en-US" dirty="0" err="1"/>
              <a:t>hydroxyproline</a:t>
            </a:r>
            <a:endParaRPr lang="en-US" dirty="0"/>
          </a:p>
          <a:p>
            <a:endParaRPr lang="en-US" dirty="0"/>
          </a:p>
        </p:txBody>
      </p:sp>
    </p:spTree>
    <p:extLst>
      <p:ext uri="{BB962C8B-B14F-4D97-AF65-F5344CB8AC3E}">
        <p14:creationId xmlns:p14="http://schemas.microsoft.com/office/powerpoint/2010/main" val="2256543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Lipids (1-10%): </a:t>
            </a:r>
            <a:r>
              <a:rPr lang="en-US" dirty="0"/>
              <a:t>Includes triglycerides and phospholipids. Lipid content varies drastically by animal species, breed, and diet</a:t>
            </a:r>
            <a:r>
              <a:rPr lang="en-US" dirty="0" smtClean="0"/>
              <a:t>.</a:t>
            </a:r>
          </a:p>
          <a:p>
            <a:r>
              <a:rPr lang="en-US" b="1" dirty="0" smtClean="0"/>
              <a:t>Ash </a:t>
            </a:r>
            <a:r>
              <a:rPr lang="en-US" b="1" dirty="0"/>
              <a:t>and Minerals (&lt;1%): </a:t>
            </a:r>
            <a:r>
              <a:rPr lang="en-US" dirty="0"/>
              <a:t>Represents the inorganic residue after all organic matter is removed. Meat is rich in bioavailable minerals like iron, zinc, phosphorus, and selenium</a:t>
            </a:r>
            <a:r>
              <a:rPr lang="en-US" dirty="0" smtClean="0"/>
              <a:t>.</a:t>
            </a:r>
          </a:p>
          <a:p>
            <a:r>
              <a:rPr lang="en-US" b="1" dirty="0"/>
              <a:t>Water:</a:t>
            </a:r>
            <a:r>
              <a:rPr lang="en-US" dirty="0"/>
              <a:t> Accounts for the largest bulk of meat (roughly 75%) and acts as a solvent and dispersant. It dictates juiciness, tenderness, and processing quality.</a:t>
            </a:r>
          </a:p>
        </p:txBody>
      </p:sp>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C000"/>
                </a:solidFill>
              </a:rPr>
              <a:t>Chemical properties of livestock meat</a:t>
            </a:r>
            <a:endParaRPr lang="en-US" b="1" dirty="0">
              <a:solidFill>
                <a:srgbClr val="FFC000"/>
              </a:solidFill>
            </a:endParaRPr>
          </a:p>
        </p:txBody>
      </p:sp>
    </p:spTree>
    <p:extLst>
      <p:ext uri="{BB962C8B-B14F-4D97-AF65-F5344CB8AC3E}">
        <p14:creationId xmlns:p14="http://schemas.microsoft.com/office/powerpoint/2010/main" val="488699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pPr eaLnBrk="1" hangingPunct="1"/>
            <a:endParaRPr lang="vi-VN"/>
          </a:p>
        </p:txBody>
      </p:sp>
      <p:graphicFrame>
        <p:nvGraphicFramePr>
          <p:cNvPr id="25604" name="Group 4"/>
          <p:cNvGraphicFramePr>
            <a:graphicFrameLocks noGrp="1"/>
          </p:cNvGraphicFramePr>
          <p:nvPr>
            <p:extLst>
              <p:ext uri="{D42A27DB-BD31-4B8C-83A1-F6EECF244321}">
                <p14:modId xmlns:p14="http://schemas.microsoft.com/office/powerpoint/2010/main" val="575672330"/>
              </p:ext>
            </p:extLst>
          </p:nvPr>
        </p:nvGraphicFramePr>
        <p:xfrm>
          <a:off x="1828800" y="1600200"/>
          <a:ext cx="8610600" cy="4672012"/>
        </p:xfrm>
        <a:graphic>
          <a:graphicData uri="http://schemas.openxmlformats.org/drawingml/2006/table">
            <a:tbl>
              <a:tblPr/>
              <a:tblGrid>
                <a:gridCol w="2787650">
                  <a:extLst>
                    <a:ext uri="{9D8B030D-6E8A-4147-A177-3AD203B41FA5}">
                      <a16:colId xmlns:a16="http://schemas.microsoft.com/office/drawing/2014/main" val="20000"/>
                    </a:ext>
                  </a:extLst>
                </a:gridCol>
                <a:gridCol w="1287463">
                  <a:extLst>
                    <a:ext uri="{9D8B030D-6E8A-4147-A177-3AD203B41FA5}">
                      <a16:colId xmlns:a16="http://schemas.microsoft.com/office/drawing/2014/main" val="20001"/>
                    </a:ext>
                  </a:extLst>
                </a:gridCol>
                <a:gridCol w="1106487">
                  <a:extLst>
                    <a:ext uri="{9D8B030D-6E8A-4147-A177-3AD203B41FA5}">
                      <a16:colId xmlns:a16="http://schemas.microsoft.com/office/drawing/2014/main" val="20002"/>
                    </a:ext>
                  </a:extLst>
                </a:gridCol>
                <a:gridCol w="1465263">
                  <a:extLst>
                    <a:ext uri="{9D8B030D-6E8A-4147-A177-3AD203B41FA5}">
                      <a16:colId xmlns:a16="http://schemas.microsoft.com/office/drawing/2014/main" val="20003"/>
                    </a:ext>
                  </a:extLst>
                </a:gridCol>
                <a:gridCol w="1109662">
                  <a:extLst>
                    <a:ext uri="{9D8B030D-6E8A-4147-A177-3AD203B41FA5}">
                      <a16:colId xmlns:a16="http://schemas.microsoft.com/office/drawing/2014/main" val="20004"/>
                    </a:ext>
                  </a:extLst>
                </a:gridCol>
                <a:gridCol w="854075">
                  <a:extLst>
                    <a:ext uri="{9D8B030D-6E8A-4147-A177-3AD203B41FA5}">
                      <a16:colId xmlns:a16="http://schemas.microsoft.com/office/drawing/2014/main" val="20005"/>
                    </a:ext>
                  </a:extLst>
                </a:gridCol>
              </a:tblGrid>
              <a:tr h="118880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latin typeface="Times New Roman" pitchFamily="18" charset="0"/>
                          <a:cs typeface="Times New Roman" pitchFamily="18" charset="0"/>
                        </a:rPr>
                        <a:t>Chemical composition</a:t>
                      </a:r>
                      <a:endParaRPr kumimoji="0" lang="en-US" sz="2400" b="0" i="0" u="none" strike="noStrike" cap="none" normalizeH="0" baseline="0" dirty="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1"/>
                          </a:solidFill>
                          <a:effectLst/>
                          <a:latin typeface="Times New Roman" pitchFamily="18" charset="0"/>
                          <a:cs typeface="Times New Roman" pitchFamily="18" charset="0"/>
                        </a:rPr>
                        <a:t>Bò nạc</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1"/>
                          </a:solidFill>
                          <a:effectLst/>
                          <a:latin typeface="Times New Roman" pitchFamily="18" charset="0"/>
                          <a:cs typeface="Times New Roman" pitchFamily="18" charset="0"/>
                        </a:rPr>
                        <a:t>Trâu</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1"/>
                          </a:solidFill>
                          <a:effectLst/>
                          <a:latin typeface="Times New Roman" pitchFamily="18" charset="0"/>
                          <a:cs typeface="Times New Roman" pitchFamily="18" charset="0"/>
                        </a:rPr>
                        <a:t>Lợn nạc</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1"/>
                          </a:solidFill>
                          <a:effectLst/>
                          <a:latin typeface="Times New Roman" pitchFamily="18" charset="0"/>
                          <a:cs typeface="Times New Roman" pitchFamily="18" charset="0"/>
                        </a:rPr>
                        <a:t>Gà</a:t>
                      </a:r>
                      <a:endParaRPr kumimoji="0" lang="en-US"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1"/>
                          </a:solidFill>
                          <a:effectLst/>
                          <a:latin typeface="Times New Roman" pitchFamily="18" charset="0"/>
                          <a:cs typeface="Times New Roman" pitchFamily="18" charset="0"/>
                        </a:rPr>
                        <a:t>Vịt</a:t>
                      </a:r>
                      <a:endParaRPr kumimoji="0" lang="en-US"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3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Water, </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74,3</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78,3</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62</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70</a:t>
                      </a:r>
                      <a:endParaRPr kumimoji="0" lang="en-US"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68</a:t>
                      </a:r>
                      <a:endParaRPr kumimoji="0" lang="en-US"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3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Glucid</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1,0</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0,84</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98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Protein, </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21,0</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18,87</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20,8</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23,5</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21,6</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3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Lipid, </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3,0</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3,5</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3,2</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4,5</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7,4</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3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Vitamin A, mg%</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0,03</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3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Vitamin B</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1</a:t>
                      </a:r>
                      <a:r>
                        <a:rPr kumimoji="0" lang="en-US" sz="2400" b="0" i="0" u="none" strike="noStrike" cap="none" normalizeH="0" baseline="0">
                          <a:ln>
                            <a:noFill/>
                          </a:ln>
                          <a:solidFill>
                            <a:schemeClr val="tx1"/>
                          </a:solidFill>
                          <a:effectLst/>
                          <a:latin typeface="Times New Roman" pitchFamily="18" charset="0"/>
                          <a:cs typeface="Times New Roman" pitchFamily="18" charset="0"/>
                        </a:rPr>
                        <a:t>, mg%</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0,165</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0,99</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0,132</a:t>
                      </a:r>
                      <a:endParaRPr kumimoji="0" lang="en-US"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3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Vitamin B</a:t>
                      </a:r>
                      <a:r>
                        <a:rPr kumimoji="0" lang="en-US" sz="2400" b="0" i="0" u="none" strike="noStrike" cap="none" normalizeH="0" baseline="-30000">
                          <a:ln>
                            <a:noFill/>
                          </a:ln>
                          <a:solidFill>
                            <a:schemeClr val="tx1"/>
                          </a:solidFill>
                          <a:effectLst/>
                          <a:latin typeface="Times New Roman" pitchFamily="18" charset="0"/>
                          <a:cs typeface="Times New Roman" pitchFamily="18" charset="0"/>
                        </a:rPr>
                        <a:t>2</a:t>
                      </a:r>
                      <a:r>
                        <a:rPr kumimoji="0" lang="en-US" sz="2400" b="0" i="0" u="none" strike="noStrike" cap="none" normalizeH="0" baseline="0">
                          <a:ln>
                            <a:noFill/>
                          </a:ln>
                          <a:solidFill>
                            <a:schemeClr val="tx1"/>
                          </a:solidFill>
                          <a:effectLst/>
                          <a:latin typeface="Times New Roman" pitchFamily="18" charset="0"/>
                          <a:cs typeface="Times New Roman" pitchFamily="18" charset="0"/>
                        </a:rPr>
                        <a:t>, mg%</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0,0012</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0,0015</a:t>
                      </a:r>
                      <a:endParaRPr kumimoji="0" lang="en-US" sz="2400" b="0" i="0" u="none" strike="noStrike" cap="none" normalizeH="0" baseline="0" dirty="0">
                        <a:ln>
                          <a:noFill/>
                        </a:ln>
                        <a:solidFill>
                          <a:schemeClr val="tx1"/>
                        </a:solidFill>
                        <a:effectLst/>
                        <a:latin typeface="Arial"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2" name="Rectangle 1"/>
          <p:cNvSpPr/>
          <p:nvPr/>
        </p:nvSpPr>
        <p:spPr>
          <a:xfrm>
            <a:off x="4040638" y="1038780"/>
            <a:ext cx="5796908" cy="523220"/>
          </a:xfrm>
          <a:prstGeom prst="rect">
            <a:avLst/>
          </a:prstGeom>
        </p:spPr>
        <p:txBody>
          <a:bodyPr wrap="none">
            <a:spAutoFit/>
          </a:bodyPr>
          <a:lstStyle/>
          <a:p>
            <a:r>
              <a:rPr lang="en-US" sz="2800" b="1" dirty="0">
                <a:solidFill>
                  <a:srgbClr val="FFC000"/>
                </a:solidFill>
              </a:rPr>
              <a:t>Chemical properties of livestock meat</a:t>
            </a:r>
            <a:endParaRPr lang="en-US" sz="2800" b="1" dirty="0">
              <a:solidFill>
                <a:srgbClr val="FFC000"/>
              </a:solidFill>
            </a:endParaRP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691784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Fish</a:t>
            </a:r>
            <a:endParaRPr lang="en-US" dirty="0"/>
          </a:p>
          <a:p>
            <a:endParaRPr lang="en-US" dirty="0"/>
          </a:p>
          <a:p>
            <a:r>
              <a:rPr lang="en-US" dirty="0" smtClean="0"/>
              <a:t>Crustaceans</a:t>
            </a:r>
          </a:p>
          <a:p>
            <a:endParaRPr lang="en-US" dirty="0" smtClean="0"/>
          </a:p>
          <a:p>
            <a:r>
              <a:rPr lang="en-US" dirty="0" err="1" smtClean="0"/>
              <a:t>Molluscs</a:t>
            </a:r>
            <a:endParaRPr lang="en-US" dirty="0" smtClean="0"/>
          </a:p>
          <a:p>
            <a:endParaRPr lang="en-US" dirty="0" smtClean="0"/>
          </a:p>
          <a:p>
            <a:r>
              <a:rPr lang="en-US" dirty="0" smtClean="0"/>
              <a:t>Seaweed</a:t>
            </a:r>
            <a:r>
              <a:rPr lang="en-US" dirty="0"/>
              <a:t>, reptiles, amphibians</a:t>
            </a:r>
            <a:endParaRPr lang="en-US" dirty="0"/>
          </a:p>
        </p:txBody>
      </p:sp>
      <p:pic>
        <p:nvPicPr>
          <p:cNvPr id="4" name="Picture 7" descr="http://t1.gstatic.com/images?q=tbn:ANd9GcRDmp9lG5EVTkCCegcCfYNW80I6b6UPDdybArDw_y8vhe-6Z-w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750" l="637" r="100000"/>
                    </a14:imgEffect>
                  </a14:imgLayer>
                </a14:imgProps>
              </a:ext>
              <a:ext uri="{28A0092B-C50C-407E-A947-70E740481C1C}">
                <a14:useLocalDpi xmlns:a14="http://schemas.microsoft.com/office/drawing/2010/main" val="0"/>
              </a:ext>
            </a:extLst>
          </a:blip>
          <a:srcRect/>
          <a:stretch>
            <a:fillRect/>
          </a:stretch>
        </p:blipFill>
        <p:spPr bwMode="auto">
          <a:xfrm flipH="1">
            <a:off x="4305300" y="1447801"/>
            <a:ext cx="2362200" cy="12036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t0.gstatic.com/images?q=tbn:ANd9GcTzu2xOmweCWps0IZJPVlx6DWqlUDxlYDVuQ1p920he3CoCRtmh6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99207" y="2819400"/>
            <a:ext cx="1447800" cy="222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2" descr="http://samadhisoft.com/wp-content/uploads/2008/11/royal_red_shrimp.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54800" y="2421694"/>
            <a:ext cx="2057400" cy="1700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asia-foodchem.com/sites/default/files/site/default/files/images/carrageenan%201_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88" b="93659" l="113" r="71171"/>
                    </a14:imgEffect>
                  </a14:imgLayer>
                </a14:imgProps>
              </a:ext>
              <a:ext uri="{28A0092B-C50C-407E-A947-70E740481C1C}">
                <a14:useLocalDpi xmlns:a14="http://schemas.microsoft.com/office/drawing/2010/main" val="0"/>
              </a:ext>
            </a:extLst>
          </a:blip>
          <a:srcRect r="42921" b="13580"/>
          <a:stretch/>
        </p:blipFill>
        <p:spPr bwMode="auto">
          <a:xfrm>
            <a:off x="6865621" y="4800601"/>
            <a:ext cx="2033587" cy="141992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endParaRPr lang="en-US"/>
          </a:p>
        </p:txBody>
      </p:sp>
      <p:sp>
        <p:nvSpPr>
          <p:cNvPr id="10" name="Rectangle 9"/>
          <p:cNvSpPr/>
          <p:nvPr/>
        </p:nvSpPr>
        <p:spPr>
          <a:xfrm>
            <a:off x="650105" y="517516"/>
            <a:ext cx="9127375" cy="523220"/>
          </a:xfrm>
          <a:prstGeom prst="rect">
            <a:avLst/>
          </a:prstGeom>
        </p:spPr>
        <p:txBody>
          <a:bodyPr wrap="square">
            <a:spAutoFit/>
          </a:bodyPr>
          <a:lstStyle/>
          <a:p>
            <a:pPr algn="ctr"/>
            <a:r>
              <a:rPr lang="en-US" sz="2800" b="1" dirty="0" smtClean="0">
                <a:solidFill>
                  <a:srgbClr val="FFC000"/>
                </a:solidFill>
              </a:rPr>
              <a:t>A. Introduction </a:t>
            </a:r>
            <a:r>
              <a:rPr lang="en-US" sz="2800" b="1" dirty="0">
                <a:solidFill>
                  <a:srgbClr val="FFC000"/>
                </a:solidFill>
              </a:rPr>
              <a:t>to </a:t>
            </a:r>
            <a:r>
              <a:rPr lang="en-US" sz="2800" b="1" dirty="0" smtClean="0">
                <a:solidFill>
                  <a:srgbClr val="FFC000"/>
                </a:solidFill>
              </a:rPr>
              <a:t>Seafood </a:t>
            </a:r>
            <a:r>
              <a:rPr lang="en-US" sz="2800" b="1" dirty="0">
                <a:solidFill>
                  <a:srgbClr val="FFC000"/>
                </a:solidFill>
              </a:rPr>
              <a:t>materials </a:t>
            </a:r>
            <a:endParaRPr lang="en-US" sz="5400" b="1" dirty="0">
              <a:solidFill>
                <a:srgbClr val="FFC000"/>
              </a:solidFill>
            </a:endParaRPr>
          </a:p>
        </p:txBody>
      </p:sp>
    </p:spTree>
    <p:extLst>
      <p:ext uri="{BB962C8B-B14F-4D97-AF65-F5344CB8AC3E}">
        <p14:creationId xmlns:p14="http://schemas.microsoft.com/office/powerpoint/2010/main" val="2939296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AutoShape 10" descr="data:image/jpg;base64,/9j/4AAQSkZJRgABAQAAAQABAAD/2wBDAAkGBwgHBgkIBwgKCgkLDRYPDQwMDRsUFRAWIB0iIiAdHx8kKDQsJCYxJx8fLT0tMTU3Ojo6Iys/RD84QzQ5Ojf/2wBDAQoKCg0MDRoPDxo3JR8lNzc3Nzc3Nzc3Nzc3Nzc3Nzc3Nzc3Nzc3Nzc3Nzc3Nzc3Nzc3Nzc3Nzc3Nzc3Nzc3Nzf/wAARCAByAOQDASIAAhEBAxEB/8QAGwAAAQUBAQAAAAAAAAAAAAAABAACAwUGAQf/xAA3EAABBAEDAgMGBAYCAwEAAAABAAIDEQQFITESQRMiUQYyYXGBkRRCUqEVI7HB0fBi4QclM3L/xAAZAQADAQEBAAAAAAAAAAAAAAAAAQIDBAX/xAAjEQACAgEEAwEBAQEAAAAAAAAAAQIRAxITITEEQVEUYSJS/9oADAMBAAIRAxEAPwD12r4TTsU9qRC6UzyxoK7aadly0wHEbKMhSApGimmBCuFSFqYQqsBNd6p4cot13dFATAilx7A8Uo2uUgcpGBZOCHXSpczSmvBNC/ktVsVFLA197UtIZWuGNM85ytEBJPTv8EF/CPDd7oG69FmwQeW/ZAz4AF+VdMZpjszWFhdNWB9FdQwBgFKVmOGHhTNaAFo2RZGAOChsnHDmlEv2cukBzaQBk9V04SA7Xysbl6S5szgBtfIXqOVBfZVGRgtc4kt/ZS4opSMIzSpHDYfZdGmyi/KbW/x9Ma6vKpnaSwH3FLjRWo89i06V5oMIHoQrPE0VxrrBK2UWlRivIrDH01gryqaQ7MnDog6b6fupjolj3R9ltGae2tmqUYDf0paooLPP36Eb9z9kl6CNOb+lJGuIWXC6kkuIzGuCjKlKYQqTENtdSAXQEANpKk7hcJQAwhMK69yZyrQHCaTmvUbkwuoqqsAtr1IDaCEhUzJKuzwLKhxGgkN6goJ4gR80DP7QYUIPhPbO8dozf7quyPaWZ7dmRx36tJIUxtOytLYbNH0uKhtV4yp8o9TpHkHgk0P2U+MKsdVu7j0XZDlEuNHZTwQDR9Uxkm/KdkcIMTdLqXQlwSHPaHNsboOSPzbhFQvD2BclZe6SAdhtbtwjvw3V8VX41tcrqAgjgrHK6KREzFGyIjx67IhrK5Q2dqeBprCczJZGR+S7d9guWWRlchTY6C701t3WXy/bJtkYWKSP1yu/sP8AKu9Czpc7EdLkBgcHUOkUKpRT7HpYZ0fD9klL4jOxSU2xUdKS6KPC7SkVDaTHBS8Kv1HWMHTgPxWQxrj7rAbcfoEaqGothgZa70rG6p7dPjyYsTTNOmknkLgPEa7y1z5AL4N+iqX6vrmrPdGMl/UKaI4KYCXEgcb87bn1Wbzx9M1jgk+z0DJngxt8iaOMcnreG7fVVmR7QaTCCTnROIF0y3f0WHkwRE9zJ2lruqnB53Fc39l0QRX+XYAc9v8Af6J7rHsr2aif2s0tgcWumeQLpsdA/CzSHl9r4Gl4iwZ3Fte89o59QLVAY8fcvo9ib5C6Hw7AuBPf5BJ5p/S1hj8Lib2pyiHCPT47FCjKT9eBshpte1V3V4UGK3cAWHGvU8hCtljobWf+Iu04Sgi+h5A79JUb0v8AopYl8Gy61rsgHhywRDqP/wA4wSG/M3/pQGXFn52+bm5EzeOhz6ZV37oACtQ2QtJEEtCgfJ6peZot0TwON2d/RQ5yfcilBL0VMYzY2dDekdNtFt2Pp37LrJ9Ujc0eFE4Gx1Ad9/t2/wClaDrk3jie4f8AFqZb3OPlIIGwKSlKPTK0X6AoNRzo2td4DWufZDRZuuRW2/1rdWseuuaWB2BK7rb1AseCAEI8TMd09G49Rz8kgZOgOMZq65WsPJyL2S8KfoOOsxzsDvw2SyxdOaP8oGTOa7ziKdoq/NGeE4iWuroFV+ocLrWy9Jtouxy4b3wtl5017IfiokxdaxYnDrkeATVmJ/8AhGjX9LdQ/Ft6ncDw37/sq0tkYA4tvehTgd01x8Jhc9jxRoVuU/3yb9C/Miy/j2mR+YzSV3IgkIb8/Ltz3Rcftbgxx3itOST3DgGqhiL8lviQsb0gWGv/ADetp34bFM3XDHHGGiulrQADyfr8US8mc+KFsxQTn+0Wp5gd0yjFiPaMbn4WVUtiBeXOLnuJsuJ3PxJN/wBkUI3yvAh66vdvV+/+lERYnhm5H8+u/wBlpjxyk+SW1HoihxnTytiDC4EUbWwwQ3BxWx2CeXH1KpMeeOAVEN+59VP+Ie/vQXXtIzcrLj+JNGwbaSp7KSNpEmliy29yny58EETpZndLQPr9u6oWZTbCr9TynSZ8Yn6m4zOkRkbhziSD9eB8iufNj0qxx5Dc3WM/UHSw6ex0QG19Qbz6u9fgN07QNJzNGe/L1PFiynyDZ8Epe6Nu35XAWLHLbI9FQ+0MWpO9mtQxNEkMee9wdG4HpNbdQB7OIFA/FUf/AI3d7SYGHqD/AGlmyW4oAdF+KmLnMIvqIJJIFV81ySSbo6ocI0uowZGq67J4BLMF8reroAYY6/Nd81ZpaaP2V0NrIZ4IXl7CHiUyOPX/APq+QodHm/8AW4M/RJYja5ze+4uiPUXX0RmTrzYpWRGAuBNOcDx6EeqjaSXRpu2yv1LD07JhZJBE2n3QdsQ4bEV2Kp2aJFOQzHjjDrB3k3PwV3pEeLJnZBzGGR7pepheSQL7V8/6haSOHEiAMcUQBOxa0crGeKUumaRnFdmLx/Z9ocAIon1JRNm69f8ApM1DR87HliZgYEcocXAuDQKI4W76o237oC6HtcLaQQRfzWa8aV8yG8kX6PI8yT2lZ4Z/BCAW4N6u5HNKHxvadzT0tiB6dwQOfReuywRyhwlaCD69lm9V0iOAufDICwblvcf5W0ILqSIk+ODFfxD2lht0scbwCxxDQO3orHH1vxx0zh0MweX09oINjiwi3R77WhMqFpBcW24biuVu/FTVozWVp0EfjZC1rLaA1pGzG739FC6Sz1kkvoUdu3wpCxP8oP5fVSgA0bI+B2tUvHTFusRsgDkA2L7LtEghwaVEJoXixJ5auyCBv80PJqmE0015kc4W1sbHOcdr4HwVfnguw3pBrmdQANUBVUmeCKo1V2duShWTZ2TtjYEjHWBc7g0N+Y5+3wRDdNy3HqzMvpF2I4B0gcbXye6qPjQfSE80vpFIzHAp8rPKd7cBR/smeHAWD+bGBfIcP97qbLONixESNY5t2WuFlx9VTSZzZJPIxjG8ANaAr/IiN9lk9k2PG4YAbKNyYjRr4BQ4eS3GzciN8ZY2RrZQ0C+m2gOHxNjspMV8MgaHtGw7Gv6I46fhZABZ5XgV1c7JPxZLmIbt8MHbmwh3V5z8XA1+9qUzNyAeh427d0LkafPi24gvZ+pnZAklhDmO426r7pxyyg6kiXFPovIabyjYzvsCqjFzQCGzWR+oCloMcNLWlu4IsFd8WpK0Yvg62MkWkpwQEkCsoo8k9QJKNhyQfK4Egnf4f76qmeel99k6Octdse1FKf8AqNISdMvi/u9jpB2rYj7f2QU8Ie8yHHlnAqoiARYNg0SBz8VyDNtpY4/NGQSA1Vb9+ohcLwzXo2U0HQTSyYzT0uiJb7pABH7lQZB6zETXVwekdu936pzPHFgBjgRVkqOaDLncOloA26rcLPwUSjKuUVGa+ljjY2M98uQ+dzyCA9re++w/3hWj45JnjwA5sfSBXABWd/C5nk6GxN6b8vVX9ERGzMBJcDYGwa+ws1CXwpziX7YHMjaHTtae5vlNmyoYQ0CdvHuht2qN8WVI8O8o24Llx2BkPaSAwGxdutKpfA1xLCXUx0lsbyWuH5qQ0x6WAhwcyQcA3v6EKL+Bl7j15bun0Yyv7ohulQRsDep9/rJ3RtsN5IrJg29qB7gBC5JYCQHg/RW79LjJNOffqQN08QNiYGAAgCuKXRii0qbInki3aMfksyInh+ND47H2OkuDQ07m79PkoWYGqZRJmlZjtaDTYufuVsnM7dvRDvx2+83bf0u1rtf0jdKCDQ9PiNyiXIkFbzEkc2NrrYq1gghiYBFGxra26RXyU7mkGniwuNG29fRaxxpEudkkcbpAfLTTtd0uZOL0xkDf0NIiB3HwU72h7DtyhtpisxGsYhdd/HsspkiSF5AJ+C9L1HF6mGwsXrGH0l1Djhaf0Eyuw8l+wL6V5p+aaHmWWIMbtyjsbI3FJjN9iZLXtAO9+qbm6Ni5Y6mDwpT+Zvf5hUGDnAUCVeYue08lS4qXYW10UmXpmbhut0JkjANPj3HKs/Z/L8djoDYc0XRPA7q5jnbJRDgntiiDi5jGgkbuAAJUqGl8Cc7XIyikpwzZJaaibMxPFuhXsLTsFZOFqCSNAwNkhad0ZjZRafihZGKBxcwoCjS4+ZxurCDKDu6yEWUR3R2PmH1Q0mI10Ugd3U4Fqgxc0bAlW8GS1wG6wnBroQU1tJ42UbXg8J4cFhQyQFIpoOydaQDelQSsKKtccAU06AriCEwhGyReihdHS1jKwA5GWN0O4dJR7mIaWNbRkIZG7pRUclqvJLTSlieVUo2MKnaJAs5q2FfUaWia61HkQtkYdlMXXAzzHPw+kmwq6yw0Fu9V0ywSG39FktQw3xu2arKRFDkFtI/Hz3A/JU4sKRpPqgDVYeqEECwr/CzhJQ6gvPY3EVROytcHNcyQCyB80yWegNfYtJU2Pm/yhv8Aukp0IRG5pCjcEa9qHeykwBJGoLIj2KsnNQ0zNigZTOc6NxrhSw5NJZEfmKEdbXfJKxl1Bl78q1xM6u6yUM2/Kssec7bpkmyx88Fo3/dGx5TXen3WMZkuHDqREec9p2OyhwTA2bJQVKCCsnBqr2iySj4dXFCyspYn6Avl0ICHUI3kDqolFNkBGxWTi0BNymvjBSBTg4KeQBnx0oZI9kcaPKhkbsrjIComZR4TG8oyeO0MW0uuLtAOY5TNch2hSNUtDOyxNlab5VBqmlB4JDVogUnMa8boToLPMM3THROcWtP3Va5rozTrteoZultlBoD7LN6hovNN/ZUnZRlmSeqMx5QHBNytOfE400odnWx1OCYmaSDK/lhJU8UhDKspJ2KjevUEiSSBA7u6gl4KSSQytn95V0/uhJJIYM3sioCb5KSSRIdGT6qdnCSSpATDkJ55CSSYBuMT4w3K0eIT08pJLHIAa1PCSS5mB1Mk4SSQgBZeUK/lJJdMBjG8qVqSStgI8ro4SSUsAgcfRVmcBvskklDspGczwLdss3lD+YkktQBrPqUkkkAf/9k="/>
          <p:cNvSpPr>
            <a:spLocks noChangeAspect="1" noChangeArrowheads="1"/>
          </p:cNvSpPr>
          <p:nvPr/>
        </p:nvSpPr>
        <p:spPr bwMode="auto">
          <a:xfrm>
            <a:off x="1641476" y="-347663"/>
            <a:ext cx="1400175" cy="704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data:image/jpg;base64,/9j/4AAQSkZJRgABAQAAAQABAAD/2wBDAAkGBwgHBgkIBwgKCgkLDRYPDQwMDRsUFRAWIB0iIiAdHx8kKDQsJCYxJx8fLT0tMTU3Ojo6Iys/RD84QzQ5Ojf/2wBDAQoKCg0MDRoPDxo3JR8lNzc3Nzc3Nzc3Nzc3Nzc3Nzc3Nzc3Nzc3Nzc3Nzc3Nzc3Nzc3Nzc3Nzc3Nzc3Nzc3Nzf/wAARCAByAOQDASIAAhEBAxEB/8QAGwAAAQUBAQAAAAAAAAAAAAAABAACAwUGAQf/xAA3EAABBAEDAgMGBAYCAwEAAAABAAIDEQQFITESQRMiUQYyYXGBkRRCUqEVI7HB0fBi4QclM3L/xAAZAQADAQEBAAAAAAAAAAAAAAAAAQIDBAX/xAAjEQACAgEEAwEBAQEAAAAAAAAAAQIRAxITITEEQVEUYSJS/9oADAMBAAIRAxEAPwD12r4TTsU9qRC6UzyxoK7aadly0wHEbKMhSApGimmBCuFSFqYQqsBNd6p4cot13dFATAilx7A8Uo2uUgcpGBZOCHXSpczSmvBNC/ktVsVFLA197UtIZWuGNM85ytEBJPTv8EF/CPDd7oG69FmwQeW/ZAz4AF+VdMZpjszWFhdNWB9FdQwBgFKVmOGHhTNaAFo2RZGAOChsnHDmlEv2cukBzaQBk9V04SA7Xysbl6S5szgBtfIXqOVBfZVGRgtc4kt/ZS4opSMIzSpHDYfZdGmyi/KbW/x9Ma6vKpnaSwH3FLjRWo89i06V5oMIHoQrPE0VxrrBK2UWlRivIrDH01gryqaQ7MnDog6b6fupjolj3R9ltGae2tmqUYDf0paooLPP36Eb9z9kl6CNOb+lJGuIWXC6kkuIzGuCjKlKYQqTENtdSAXQEANpKk7hcJQAwhMK69yZyrQHCaTmvUbkwuoqqsAtr1IDaCEhUzJKuzwLKhxGgkN6goJ4gR80DP7QYUIPhPbO8dozf7quyPaWZ7dmRx36tJIUxtOytLYbNH0uKhtV4yp8o9TpHkHgk0P2U+MKsdVu7j0XZDlEuNHZTwQDR9Uxkm/KdkcIMTdLqXQlwSHPaHNsboOSPzbhFQvD2BclZe6SAdhtbtwjvw3V8VX41tcrqAgjgrHK6KREzFGyIjx67IhrK5Q2dqeBprCczJZGR+S7d9guWWRlchTY6C701t3WXy/bJtkYWKSP1yu/sP8AKu9Czpc7EdLkBgcHUOkUKpRT7HpYZ0fD9klL4jOxSU2xUdKS6KPC7SkVDaTHBS8Kv1HWMHTgPxWQxrj7rAbcfoEaqGothgZa70rG6p7dPjyYsTTNOmknkLgPEa7y1z5AL4N+iqX6vrmrPdGMl/UKaI4KYCXEgcb87bn1Wbzx9M1jgk+z0DJngxt8iaOMcnreG7fVVmR7QaTCCTnROIF0y3f0WHkwRE9zJ2lruqnB53Fc39l0QRX+XYAc9v8Af6J7rHsr2aif2s0tgcWumeQLpsdA/CzSHl9r4Gl4iwZ3Fte89o59QLVAY8fcvo9ib5C6Hw7AuBPf5BJ5p/S1hj8Lib2pyiHCPT47FCjKT9eBshpte1V3V4UGK3cAWHGvU8hCtljobWf+Iu04Sgi+h5A79JUb0v8AopYl8Gy61rsgHhywRDqP/wA4wSG/M3/pQGXFn52+bm5EzeOhz6ZV37oACtQ2QtJEEtCgfJ6peZot0TwON2d/RQ5yfcilBL0VMYzY2dDekdNtFt2Pp37LrJ9Ujc0eFE4Gx1Ad9/t2/wClaDrk3jie4f8AFqZb3OPlIIGwKSlKPTK0X6AoNRzo2td4DWufZDRZuuRW2/1rdWseuuaWB2BK7rb1AseCAEI8TMd09G49Rz8kgZOgOMZq65WsPJyL2S8KfoOOsxzsDvw2SyxdOaP8oGTOa7ziKdoq/NGeE4iWuroFV+ocLrWy9Jtouxy4b3wtl5017IfiokxdaxYnDrkeATVmJ/8AhGjX9LdQ/Ft6ncDw37/sq0tkYA4tvehTgd01x8Jhc9jxRoVuU/3yb9C/Miy/j2mR+YzSV3IgkIb8/Ltz3Rcftbgxx3itOST3DgGqhiL8lviQsb0gWGv/ADetp34bFM3XDHHGGiulrQADyfr8US8mc+KFsxQTn+0Wp5gd0yjFiPaMbn4WVUtiBeXOLnuJsuJ3PxJN/wBkUI3yvAh66vdvV+/+lERYnhm5H8+u/wBlpjxyk+SW1HoihxnTytiDC4EUbWwwQ3BxWx2CeXH1KpMeeOAVEN+59VP+Ie/vQXXtIzcrLj+JNGwbaSp7KSNpEmliy29yny58EETpZndLQPr9u6oWZTbCr9TynSZ8Yn6m4zOkRkbhziSD9eB8iufNj0qxx5Dc3WM/UHSw6ex0QG19Qbz6u9fgN07QNJzNGe/L1PFiynyDZ8Epe6Nu35XAWLHLbI9FQ+0MWpO9mtQxNEkMee9wdG4HpNbdQB7OIFA/FUf/AI3d7SYGHqD/AGlmyW4oAdF+KmLnMIvqIJJIFV81ySSbo6ocI0uowZGq67J4BLMF8reroAYY6/Nd81ZpaaP2V0NrIZ4IXl7CHiUyOPX/APq+QodHm/8AW4M/RJYja5ze+4uiPUXX0RmTrzYpWRGAuBNOcDx6EeqjaSXRpu2yv1LD07JhZJBE2n3QdsQ4bEV2Kp2aJFOQzHjjDrB3k3PwV3pEeLJnZBzGGR7pepheSQL7V8/6haSOHEiAMcUQBOxa0crGeKUumaRnFdmLx/Z9ocAIon1JRNm69f8ApM1DR87HliZgYEcocXAuDQKI4W76o237oC6HtcLaQQRfzWa8aV8yG8kX6PI8yT2lZ4Z/BCAW4N6u5HNKHxvadzT0tiB6dwQOfReuywRyhwlaCD69lm9V0iOAufDICwblvcf5W0ILqSIk+ODFfxD2lht0scbwCxxDQO3orHH1vxx0zh0MweX09oINjiwi3R77WhMqFpBcW24biuVu/FTVozWVp0EfjZC1rLaA1pGzG739FC6Sz1kkvoUdu3wpCxP8oP5fVSgA0bI+B2tUvHTFusRsgDkA2L7LtEghwaVEJoXixJ5auyCBv80PJqmE0015kc4W1sbHOcdr4HwVfnguw3pBrmdQANUBVUmeCKo1V2duShWTZ2TtjYEjHWBc7g0N+Y5+3wRDdNy3HqzMvpF2I4B0gcbXye6qPjQfSE80vpFIzHAp8rPKd7cBR/smeHAWD+bGBfIcP97qbLONixESNY5t2WuFlx9VTSZzZJPIxjG8ANaAr/IiN9lk9k2PG4YAbKNyYjRr4BQ4eS3GzciN8ZY2RrZQ0C+m2gOHxNjspMV8MgaHtGw7Gv6I46fhZABZ5XgV1c7JPxZLmIbt8MHbmwh3V5z8XA1+9qUzNyAeh427d0LkafPi24gvZ+pnZAklhDmO426r7pxyyg6kiXFPovIabyjYzvsCqjFzQCGzWR+oCloMcNLWlu4IsFd8WpK0Yvg62MkWkpwQEkCsoo8k9QJKNhyQfK4Egnf4f76qmeel99k6Octdse1FKf8AqNISdMvi/u9jpB2rYj7f2QU8Ie8yHHlnAqoiARYNg0SBz8VyDNtpY4/NGQSA1Vb9+ohcLwzXo2U0HQTSyYzT0uiJb7pABH7lQZB6zETXVwekdu936pzPHFgBjgRVkqOaDLncOloA26rcLPwUSjKuUVGa+ljjY2M98uQ+dzyCA9re++w/3hWj45JnjwA5sfSBXABWd/C5nk6GxN6b8vVX9ERGzMBJcDYGwa+ws1CXwpziX7YHMjaHTtae5vlNmyoYQ0CdvHuht2qN8WVI8O8o24Llx2BkPaSAwGxdutKpfA1xLCXUx0lsbyWuH5qQ0x6WAhwcyQcA3v6EKL+Bl7j15bun0Yyv7ohulQRsDep9/rJ3RtsN5IrJg29qB7gBC5JYCQHg/RW79LjJNOffqQN08QNiYGAAgCuKXRii0qbInki3aMfksyInh+ND47H2OkuDQ07m79PkoWYGqZRJmlZjtaDTYufuVsnM7dvRDvx2+83bf0u1rtf0jdKCDQ9PiNyiXIkFbzEkc2NrrYq1gghiYBFGxra26RXyU7mkGniwuNG29fRaxxpEudkkcbpAfLTTtd0uZOL0xkDf0NIiB3HwU72h7DtyhtpisxGsYhdd/HsspkiSF5AJ+C9L1HF6mGwsXrGH0l1Djhaf0Eyuw8l+wL6V5p+aaHmWWIMbtyjsbI3FJjN9iZLXtAO9+qbm6Ni5Y6mDwpT+Zvf5hUGDnAUCVeYue08lS4qXYW10UmXpmbhut0JkjANPj3HKs/Z/L8djoDYc0XRPA7q5jnbJRDgntiiDi5jGgkbuAAJUqGl8Cc7XIyikpwzZJaaibMxPFuhXsLTsFZOFqCSNAwNkhad0ZjZRafihZGKBxcwoCjS4+ZxurCDKDu6yEWUR3R2PmH1Q0mI10Ugd3U4Fqgxc0bAlW8GS1wG6wnBroQU1tJ42UbXg8J4cFhQyQFIpoOydaQDelQSsKKtccAU06AriCEwhGyReihdHS1jKwA5GWN0O4dJR7mIaWNbRkIZG7pRUclqvJLTSlieVUo2MKnaJAs5q2FfUaWia61HkQtkYdlMXXAzzHPw+kmwq6yw0Fu9V0ywSG39FktQw3xu2arKRFDkFtI/Hz3A/JU4sKRpPqgDVYeqEECwr/CzhJQ6gvPY3EVROytcHNcyQCyB80yWegNfYtJU2Pm/yhv8Aukp0IRG5pCjcEa9qHeykwBJGoLIj2KsnNQ0zNigZTOc6NxrhSw5NJZEfmKEdbXfJKxl1Bl78q1xM6u6yUM2/Kssec7bpkmyx88Fo3/dGx5TXen3WMZkuHDqREec9p2OyhwTA2bJQVKCCsnBqr2iySj4dXFCyspYn6Avl0ICHUI3kDqolFNkBGxWTi0BNymvjBSBTg4KeQBnx0oZI9kcaPKhkbsrjIComZR4TG8oyeO0MW0uuLtAOY5TNch2hSNUtDOyxNlab5VBqmlB4JDVogUnMa8boToLPMM3THROcWtP3Va5rozTrteoZultlBoD7LN6hovNN/ZUnZRlmSeqMx5QHBNytOfE400odnWx1OCYmaSDK/lhJU8UhDKspJ2KjevUEiSSBA7u6gl4KSSQytn95V0/uhJJIYM3sioCb5KSSRIdGT6qdnCSSpATDkJ55CSSYBuMT4w3K0eIT08pJLHIAa1PCSS5mB1Mk4SSQgBZeUK/lJJdMBjG8qVqSStgI8ro4SSUsAgcfRVmcBvskklDspGczwLdss3lD+YkktQBrPqUkkkAf/9k="/>
          <p:cNvSpPr>
            <a:spLocks noChangeAspect="1" noChangeArrowheads="1"/>
          </p:cNvSpPr>
          <p:nvPr/>
        </p:nvSpPr>
        <p:spPr bwMode="auto">
          <a:xfrm>
            <a:off x="1793876" y="-195263"/>
            <a:ext cx="1400175" cy="704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8" descr="data:image/jpg;base64,/9j/4AAQSkZJRgABAQAAAQABAAD/2wCEAAkGBhQRERUUEhQWEhQWFBYaFRQYFRQUFRYUGBwVFBQXFBQdHyYeFxojHRUVHy8gIycpLCwwFR4xNTAsNSYrLSoBCQoKDgwOGQ8PGi8kHCQyLCwsNSw0KiovMCwsKSwpLCwpLCwsKSwpLCksLywsLCwsKSosLCwsLCwsKS8sLCksLP/AABEIAGwA8AMBIgACEQEDEQH/xAAbAAEAAgMBAQAAAAAAAAAAAAAABAUCAwYBB//EADwQAAEDAgMFBQUHAwQDAAAAAAEAAhEDIQQxQQUSUWFxBhMigZEyQrHR8CMzUmJyocEHFOEVU4KSssLx/8QAGQEBAAMBAQAAAAAAAAAAAAAAAAIDBAEF/8QAMBEAAgEDAgMGBQQDAAAAAAAAAAECAxExBCESQfAFEzJhcaEiUYGR4SOxwdEUFVL/2gAMAwEAAhEDEQA/APuKIiAIiIAiIgCIiAKHtXaTcPTNR+QLR1c9zWNA6lwUsrhe1u2BX7qm3JmJcXXme4NiRw3wT1pqupNQjdllKHHJI7FmOaajqfvNAJ4X0B4jwz+oKSCvn2zaxqNb3niNVz6r5izRG6OV+7HkV02x9qSPGSd64JI8LchPoPVU09TGTt11+fkTnRcS8ReShK1FAlern8XtAvqS10MYYb+Z+RPMaDzV1h8QHNkeY4HUKmNaMpuBNwaVzciIriAREQBERAEREAREQBERAEREAREQBERAERV21O0GHw0d/WZSJyDnDed+lntO8ggLFFw+0P6t4SmYptq1jxDO7b1l8EjoCqet/Veu/wC7oU6eftOfU6ZbmqHcZPoe2NoihQqVTfcYSBxPujzMDzXzTA7MdJNy4sgk3JqGBUd5nvD/AMlBx3a7G12lr3jdJmG02t6CTJj5KF/dYrR9QHiHEX0yhZq1B1GrvYupaiNNNczs3YZwDywWDG02Z5CZ9ZB6qawECBNyGjPJoj/Pkvn4OIPtVKt4yqVPPXOyya2u0yKtYXn7yoL6m58vNZn2cnffrq516uLPq+x8ffu/dEhp55xzELPtBtAsZus9t1p4A2seJ+Z0Xy+hjcUy7cRUBmQCQYzg3spze0mMmXPbUI/FSb0nwwcpWtUqvA4t7lXeU+K9zp8MyALWbZg4u1PRTqNcsdvNMxO8STDj+ED+Vy+H7U1B7dJpO6BLXOaQPegOm5+SlYftNRhoe19OJkFu8wdXNm3lJWKWlnHHXX7bF6qKR3OGx7X+yb8DY+ikArkcJjWVfFTe2pGZaRvcBDM2jgSArOji6jdZ4tN4/U7RXQr1I+OP1X9fllcqa5MvEUGjtRp9rwnnl5FTWmVqhVhPwsqaayeoiKw4EREAREQBEWFSoGglxAAuSSAAOJOiAzRUOI7RFxIoiR/uOB3f+LbF37DhOSs9nUntb9o8vcb3DRu5WEAdfNQU1J2RJxaV2S15Kxq1A1pLiGgAkkmAALkk6BfGe1v9UK+KcaWBPc0cu9uK1Xm3Wmw8vEeIyUyJ9O252xwuEkVqoDwJ7tsvqf8AQXHnC4Ta39Z3mf7TDWBPjrOiejGn/wBvJfNjsioM3EEk6CJy3nXl3Oc+avdn9mq9VzqbC4ilT36z6YaKlR7g5zKNAOkMkNN4MW1MKEpcPi9iajfBJr7b2jjD9tiKgYbFlIGhTgzafad5lbcJsENu0AHlmc8zmVy/Z/tOXvDKLqoqO9hlWp37KhzDDIBaTGkar6psiq2tRbUawsuWvYbup1WmHsJ1g5HUFeVq9ZWpX7uGPv6+hd/j3SvLPyKKnsQkwGxOUk9bQp9PYIHAfXEq9/tSRBbI6wfmFAbtOi2ucNUqAVwAQ1/h32uu0scfC48W58l48tZrJpy3X0JLT0lyNbdlty3vIara3Yzfr/6rVtA8FsFA8FkdXUy/6LFCmsJFUzYjYyA/dbW7Fby/f5qyFI8FmKTuCj+tzT9zto+RVf6IPlf4ysP9GjL4Aq6DDwWW4eBVsZ1lurkXGD5IoDspwyI/daamyzqJ9Quie3ksQ1Wx7S1FN24vuQeng+RzD9kB1y24Njr5HMdVup4mvSsx+838FSXDpOY9V0BYDmF4cMNCR9cF6VLtpNWqx69ip0JLwsgYftIJisws/NBezX2W6eZPVT8LtEHxU320a0guJ13m5AdYUCtsYnJ3qFX19luaZAvOYO6Y8loWs0tZ5afXNHP1I5R22H2sY8YBjMtNul7EqfQxLXjwmfj6L53Tx9ZsAuDgBAa4RGWo6ZkFW2F2uNQ5juM73oVuhKaXwviXqR4oPyZ2koqHD7Wd+JrhzInoNVOo7ZYfalp8yPUK5VYvZ7eocGWC8lCV8+7X/wBTRTc7D4LdqVW2qVjelR4gf7lT8uQ14KcpKKuxTpyqS4Y5Oo7Q9qaODADyX1X/AHdFniqVDyaLxzXPUq1bEfaYshomWUGmWsGm8Rd7v89BzPZvZpc91Wo51So8+Kq6738t60t/KIHIrttnYTvHho9lsF05xw5fssTqSquywbpUo0Vbnz/BYbGwMkVDYCQxsD15aq7WLWxkslthFRVkYJSu7lB20qMOFfSfU7o1gWMIa90vANTdIaCS0hjptlK+SVOzLKgNbB1C9oneoR9rS4hu8A57BaJEwRnZfZ9v7HGJolgcabwQ6lUGbKgnddzFyCNQSFyOMwFZwDKvheMiXFtVrmxD6FZoIeJvBbcGHNvCjNBM5PD4B0AOBuB4i0Dem9ozHmona3ZdZ2HLaJ7sOfReHzuRVpAtDTUHsTILSfebFjC6rDMcaLmVw1lVr3hwbkRO82owfgdMiMrjRT8DQ3mAu1bcWIM6EZELE1KL4U/NGrjTW6PimxuyuIp4hlbEg4elSqNqVK1UgDwnf8Jk77iRkM19h7I0XGhUquaWd/VNRjDMhhswkaEgTC2t7G4PvO8/t6e9MyRIB4hhJa3yCu6jPD9aLvBJtzlu7W22/lkJTVrI29yF8v7Y9kquK2pQ3fDTquu8O8TG04L3CcnAXHOF9KqYvw2zhacDQ337+jQWjm42cQeQt68FxqHeJRzk5FuKuyViH06bd6o8MExLjcn4uPS6iO2qHfdtcZ1d4f2ufgtLtmS8udLnEm5kkDRrR7o+OZU/DbO6/D/Ki6bk7RiE0ssjA1DrHQAfGSpNLY+9d5dHAuJPporClQDcltCshpILxbkXVfIi0tlsb7LQFuGHC2hehXdxD5EHNvmaTh1gcGPqylL1VT0dKeUdU2iA/BcCtTsKRorRFiqdj0ZeHYmq0kVG4eCwJ5FXBYF4aYWX/S2xIn3/AJHO1ww+00+bT8VDrYdvukhdb3X1ZYOoA6D0ClHsyrB3jN9fU46kHlHFuka+hg+ik4PH1WXZuGPecGkt8z7K6OtgqRu5jDHFoPpOS9pbIpvh7abLflaP4t1W6nT1GHP2K7QWLlBjcZWrsLKtUtaRdrSKZIPEth0Hqqk9icOXNNJraUZtYd2nyIbB3XdIzXbVsEWAkUZ47m7vHTiCVzVbtAxzg3cLWaOIAIdqC3NpCjOFRSTnO6+VjTp+JP4CVs/YbWQ0Ouf1GepJMrrNnbPFFm6MyZJ4n5aLiam1O7qNJJIkFtgRaJ6c+vku+pVA5oIyIBHQ3C3UFHkV6hyzJ5M0RFpMoWvEUGvbuuAcOB+rHmtiICgxfZy0sipGTagBPk+PiPNQ3U907rmlh4G0/pORXVrCpSDhBAI4ESPRRcUduczIGZ/la3VzUEMBA1ebAcYGqucTsFpndcWT7ubPTMeRChVdlVBE3A/B8jcKicJY5dfYkmisZhN52402b7Ttb5wfxH/PBW1NgaAGgAAQBoByWtm6wR7HIgt6559Vta6crrlKnGDbWWdlJs2NCyBWAXqvIGcrIFawVkCgMwVkFgFkCgPV6sV6gPUXi1vrgWmSuNpbsWubl4SoVTGEzu/XWVo70uuJP4gJJCpdePIsUGT3YoaX6fMqM/EuMQABNwLu6HQLdR2Q64LhEiDqeIIVjQwjWZC/FTSnLOxz4UVdLZz35nd4O970VphsIGZZreisjBIi5NnhXP8AaTs0KwNSkAK2oybUA0dpPB3rZdCvCF2UVJWZ2E3B3ifM6QFRjqbmmQd003NJcx3AgeJpGYc2bcRK6rsVtTvcPuOcHPpQ0kODt5vuO8xbq0qRt7s/33jpw2sPeIs9t/A/lexzBXI7PxjsLj2ufvN7yKddrt0QXH7J8geLxGJJvJuVljF0nvg1yarRds5PpKLyV6thhCIiAIiIAvIXqIDFzAc7qu2hsdjmO3GljgJBYSwki8W0OR6qzRccU8nbnIbBxAcxoqVHyWtIqEggzoQRbPP6N6Nmvn7wEaSwfwRKpWYaKjmAXDyAP/GOUELqKFINaGjQQs1C7VmWTte6IX9k/wDKf+w+ajYioaZAc0y6YggiRpPFXS04nDB4AOhB9PqPNXtO2xWV2FcagloEczH8FSW4V2sDpJ/eApVOkATGpk9VshFF23YOfqbShxbuneAmMut147HuiRbjy4eSk7ZwXia8WORPP3f5HooNNsm1j7zT9fuFhqyqJuNy1cOTCrUcdTBy5HgttLCudod4aj+VNwWy9XS0fh+sgrVjABAsFylp5y3mw6iWCtpbKky6x1jX5KfRwzW5COevqtqLdGnGOEVuTYREVhEIiIAiIgPIUPaOx6VcAVWB0TByc2bHdcLibeg4KaiDBhSp7oAE2AFySbWuTmeazREAREQBERAEREAREQEJ2A+2bVFrEOHGx3T+/wAOCmoi4opXsduERF04EREBhUphwINwc1FobOAMm8ezx81NRRcU8nbhERSOBERAEREAREQBERAEREAREQH/2Q=="/>
          <p:cNvSpPr>
            <a:spLocks noChangeAspect="1" noChangeArrowheads="1"/>
          </p:cNvSpPr>
          <p:nvPr/>
        </p:nvSpPr>
        <p:spPr bwMode="auto">
          <a:xfrm>
            <a:off x="1641475" y="-455613"/>
            <a:ext cx="2076450" cy="933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4" descr="data:image/jpg;base64,/9j/4AAQSkZJRgABAQAAAQABAAD/2wBDAAkGBwgHBgkIBwgKCgkLDRYPDQwMDRsUFRAWIB0iIiAdHx8kKDQsJCYxJx8fLT0tMTU3Ojo6Iys/RD84QzQ5Ojf/2wBDAQoKCg0MDRoPDxo3JR8lNzc3Nzc3Nzc3Nzc3Nzc3Nzc3Nzc3Nzc3Nzc3Nzc3Nzc3Nzc3Nzc3Nzc3Nzc3Nzc3Nzf/wAARCACJAL0DASIAAhEBAxEB/8QAGwABAAEFAQAAAAAAAAAAAAAAAAECAwQGBwX/xAA5EAABAwIEBAQFAgUDBQAAAAABAAIRAyEEEjFBBVFx8AYiYZETgbHB0TKhFEJSkvEjouEzQ0Ricv/EABgBAQADAQAAAAAAAAAAAAAAAAABAgME/8QAHxEBAQEAAgMBAQEBAAAAAAAAAAECAxETITFBElFx/9oADAMBAAIRAxEAPwDuCKUQQpREBEQICIiAiIgIiICIiAiIgIiICIiAiIgIiICgkASSIVnFYmlhqDq1Zwaxoklalj+O1a73fCaGiYGcjToq63ItM2tudiKLRJqN91bOPww/7k9Gk/ZaLW4hjHmRXI2gA/PdY1SrXeDmqAt5Ews7yVecToR4hhxq8j5FWxxXByB8WJ5grnH8QahLSXEj9QbePZW2vqZifiPk8zr7/P3UeTS04o6g3H4R5gYinP8A9R3oVkNe1wlrgRzBXKM1YeYVD6X16d8ll4bimIw5Bzva7cgwPcffc8go81n2Hh/yunSi03AeJagyis9rgbebYc56X6dV7mF45haw8xLfXWPTvpqtM8udfrPXHqPWRWqdanUBLHtdFrFXAZWiiUREBERAREQEREBERAREQah4pxZfjP4cmGMaLGwJK8J1KBIcY5ahbJ4kwwZiBiHNJa8QbTcLW6+Lw1Kqabi4HQgNkdfVc17/AKdGeulluIpvrOoBzTUYJe0PvE8lVUcHB0bXvssTDVKdfF1HDDvp1KcgVCD5hadvUaWV6vnyCAXHU5TFu4VLFot0RFJjhrAcR6m/fRVvLgCC4zH2VIeW0/8ASaKjRuTBj5q2axe4NY223XoliZVwU3WLHRfUSN1Ja6IdBnmIsrlJoDQZAduDrz+5UPBi8wZ1Ve6ss5QHEtLmnX6fL/CqpV6lG4ccwMy10Hf/ABPq4qSBIBEjluqA3djgXE6HTv8AKdxL0sJxavh3tykmOVo109vkL6rYuH+Is5ax0Pn5E9Pt7mFo76jQ6HgAidDY9e91czO8xYQ4Qbv3m9+c26wFM1rPxW4mvrqlDE08QwOpODumyurm/D+MV8O4DMZa6STYxzPdrALb+F8doYhobWcGP5m09eXe63xzTXqufXFc+49pFTmB3UrZmlFCIJRQiCUUIglFCILGMw1PF4d1KqJaf2Wocb4YMOA2oxr6WUDzNkTot2WPjMNTxVMsqCbLPee/cXxrpzijhvhMNMOL/NLWk3A5K1iWOYxtRh0cNDqvY4rhamAxDaTmOILXFjx/N6dV4930DQIcchnW8SR8lg29Lb6Ipvpvp5g9z2w0HQHn7Kp2FY9wNw8bgwr2QyXZ/K15gbl3r7xHoVVldzKX16TlQzM0jci7iNfZDBDcs232CvABpgm0xr799FS6m11yD6kqi7GNjETpYIwhwGoO5nXuFddSdc3k6eqoDS4QQ6Z09eSgRkkGIIjXlp33KoNNzSCyGgyYmx/CuhxBne3VVGRm1kztukGM6oxwDXEA7A2vrYqB8ak4Gm8+XSDf5d/PUqt1MX8oMnmjWFoAZcbDvQXU9Q7e1wrxHWw7hTqODmDVptHTl9Om+48P4nhseyaDwXD9TdwuZvoiplmc20hTh8RXwFVr6Jda4vdaY5Ln77Z745r46wi1jgvimhiQ2njHtY/TPo09eXVbMCCAQRB0hdGdTU9OfWbn6lERWQIiICIiAiIgxsbgqONoGjiKYe06Tt6rUcXwapTe91J2drXHLms4kTv+Vu6x6mFYSXAlt5Mb2hZ7z38WzrpoeU0xl+GWkWN9PyVbc0lwMCfVbHjsIQ12ZsgGLC4sd99I+68KrRqZ3fDIeGxIG03vusL7/wCt8316WcoAMkwLmypJOvz6KpwsWEa3iLlUAG5dYkd9/wCFWyxbsN3QB9vfvZCxrjGWTNjqVQYFgIKlr7Gb9bd7dhQlb+EWjMwiBoCLj5+yhxcJblLTYCd/yshpJJPM9/QW+qObBAIaRMfnvsx2MZhDZPIkwqgIgbDbfTl/wq2gHyg5ZGwEd3VBzBw10237spEVG+Ug3k6ETPdu9cd4yAhpzNGzj9/ZXw7Mwt1sZMa277srj2NkxrPONY77vMowHNBqS2WPGk2J/K9ng3iPFcOc2liJqUeRd9O/yvLr0WuLjuTuLq0S+nOYBwNgIB/fdTL1e4WdzqupcP4jhsfRFXDvnm06tPqswFckwmIq4OsK+BqOp1G6jT5dFunA/FdHFkUceBQrf1T5XfhdGeSX6598dnuNnRQDOilaMxERBKIiAhEoiCzXoMrDzC40I15rwOJcKcyKlNsZf0ubsBzj0P8AtWyqCPVV1ia+rZ3c/GgYsFjor0i5rgSHsHm532O3usd9Gf8AoPzt3EXHy9lvGK4XRqglgFN53Aseo6rwMXwOtReSxhc2bObe2077N/dc+8anxtneb9a7lMkOEdQobJjc7TqSvQr4eswkWqQNYvH12H9wWG9oBIe2BcyLyL7crD3Cz6jRGZvMe3NVF4G8mb9/sqIF2tcHc79+vsqA457GSLJ1Ttd8skkWjf8Ae3f5guB0P+VSHyYJJ9QFOSS2P06epUA/IXEkX2Oh5a9/ikgifPvcEX5aqqSZkTeOqoe6CTBkCbWkz3+ydiA4SS4ZQI9RNu+7Q5oP6SAJOl0bIMVHXH9Vu9O9oqU2lwDxB3OpG09/4nsWXUsr5/SSZB+0qy8OmXNBOz26jqswtsPM4W0JkK25r7kskbQe+/knY9TgniXEcNilX/1sNNr3b8+91vHDuJ4TiNP4mGrB1pLJ8w+S5c4hruU7ERPKeffRU08ZiOGVBXwrntAMkNJt+e9VrnksU1xyuwBSta8M+KcPxZjaVZwp4nTKRGbotkldEvbns6+pREUoEREBERAUQFKIMfEYWjXg1aYJ2MX9/kF5mJ4BQqNIpOc0jQOEifrs32Xtoq3Mv1MtjTMT4cr0/MKXxANmmZHc/wBy8rEcNq4c5Kgcxo0JEaQDr0/3BdIVD6bXiCARyIlZ3hn40nLf1zN9Co1slpdta3d/qEa20gXO4Ajlz6e66C7hWDLcootaP/Ty7AbdB7DksU+H8LJyl8EyWkyOntI9uQVfFpby5aO6pEhxeCGzdh/55H2KtPJu0ONj/Sbd3W8nw3h3EE1HFw/myiZ5/Q9QeZUDwxhAZzvjkIA+nduSjxaT5MtGkAATA377/dA9rbZwOYHfqt3HhfCb1Hz6Bo+3Xp8gpHhXAfzOqHnoJ/ZPFo8mWjPq04/W0i5VsVaeb9UgWNt+5W+jwpw2BaqI5PUjwrwwfyVP708VPLloIcz+sT6zdY+JANNwotc5xGwK6Wzw3wtv/j5vVzyVmUuF4GkQaWFotI0OQEqZw9I8scj4dwviRrNfg6FYuEQWg2XVOBHiA4dTHE2j+IFpGrhsT6r0mtyiBoqltnPTPW/6ERFZQREQEREBERAREQEREBRClEBERAREQEREBERAREQEREBERAREQEREBERAREQEREBERAREQEREBERAREQf/9k="/>
          <p:cNvSpPr>
            <a:spLocks noChangeAspect="1" noChangeArrowheads="1"/>
          </p:cNvSpPr>
          <p:nvPr/>
        </p:nvSpPr>
        <p:spPr bwMode="auto">
          <a:xfrm>
            <a:off x="1641475" y="-493713"/>
            <a:ext cx="1371600" cy="1000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p:nvPr/>
        </p:nvGrpSpPr>
        <p:grpSpPr>
          <a:xfrm>
            <a:off x="1320266" y="114347"/>
            <a:ext cx="8562706" cy="7208105"/>
            <a:chOff x="-25000" y="357188"/>
            <a:chExt cx="9144103" cy="7360505"/>
          </a:xfrm>
        </p:grpSpPr>
        <p:grpSp>
          <p:nvGrpSpPr>
            <p:cNvPr id="10" name="Group 9"/>
            <p:cNvGrpSpPr/>
            <p:nvPr/>
          </p:nvGrpSpPr>
          <p:grpSpPr>
            <a:xfrm>
              <a:off x="304113" y="357188"/>
              <a:ext cx="8289850" cy="2035193"/>
              <a:chOff x="304113" y="357188"/>
              <a:chExt cx="8289850" cy="2035193"/>
            </a:xfrm>
          </p:grpSpPr>
          <p:pic>
            <p:nvPicPr>
              <p:cNvPr id="91138" name="Picture 2" descr="http://t2.gstatic.com/images?q=tbn:ANd9GcTtHsMCWTVBZocuYOmuLc24v0LB45VARma-ZqjbVZtXEwnAUv1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3" y="357188"/>
                <a:ext cx="4901513" cy="17002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t3.gstatic.com/images?q=tbn:ANd9GcSANsnfk4-PMt1h7Hi5_opcoj_t1rSJ8WY1wkmAettmXOx7UlFWI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89844" l="0" r="100000"/>
                        </a14:imgEffect>
                      </a14:imgLayer>
                    </a14:imgProps>
                  </a:ext>
                  <a:ext uri="{28A0092B-C50C-407E-A947-70E740481C1C}">
                    <a14:useLocalDpi xmlns:a14="http://schemas.microsoft.com/office/drawing/2010/main" val="0"/>
                  </a:ext>
                </a:extLst>
              </a:blip>
              <a:srcRect/>
              <a:stretch>
                <a:fillRect/>
              </a:stretch>
            </p:blipFill>
            <p:spPr bwMode="auto">
              <a:xfrm flipH="1">
                <a:off x="3810000" y="838200"/>
                <a:ext cx="4783963" cy="15541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82902" y="2450898"/>
              <a:ext cx="7665698" cy="1353559"/>
              <a:chOff x="182902" y="2450898"/>
              <a:chExt cx="7665698" cy="1353559"/>
            </a:xfrm>
          </p:grpSpPr>
          <p:pic>
            <p:nvPicPr>
              <p:cNvPr id="91140" name="Picture 4" descr="http://www.google.com.vn/url?source=imglanding&amp;ct=img&amp;q=http://img.tamtay.vn/files/2008/06/13/minhtanho/photos/275217/48f41959_c%C3%A1%20b%E1%BA%A1c%20m%C3%A1.jpg&amp;sa=X&amp;ei=hEJcToSeDsXirAfE2IW5Dw&amp;ved=0CAgQ8wc4CQ&amp;usg=AFQjCNEGzctby5MNp8OqRVQOvK6m-Vv6Y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9796" y="2450898"/>
                <a:ext cx="3175837" cy="1310034"/>
              </a:xfrm>
              <a:prstGeom prst="rect">
                <a:avLst/>
              </a:prstGeom>
              <a:noFill/>
              <a:extLst>
                <a:ext uri="{909E8E84-426E-40DD-AFC4-6F175D3DCCD1}">
                  <a14:hiddenFill xmlns:a14="http://schemas.microsoft.com/office/drawing/2010/main">
                    <a:solidFill>
                      <a:srgbClr val="FFFFFF"/>
                    </a:solidFill>
                  </a14:hiddenFill>
                </a:ext>
              </a:extLst>
            </p:spPr>
          </p:pic>
          <p:pic>
            <p:nvPicPr>
              <p:cNvPr id="91150" name="Picture 14" descr="http://www.google.com.vn/url?source=imglanding&amp;ct=img&amp;q=http://2.bp.blogspot.com/_iObN4u1rQYg/S7Sv1H9rS4I/AAAAAAAAAD8/xVYsqj_LyO8/s1600/anchovy%5B1%5D.jpg&amp;sa=X&amp;ei=eUNcTs3lNZHtrQeYmvCsDw&amp;ved=0CAYQ8wc&amp;usg=AFQjCNHByfa43lVNb5RyVKDh_pGu0ainSQ"/>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562" b="88845" l="0" r="96800"/>
                        </a14:imgEffect>
                      </a14:imgLayer>
                    </a14:imgProps>
                  </a:ext>
                  <a:ext uri="{28A0092B-C50C-407E-A947-70E740481C1C}">
                    <a14:useLocalDpi xmlns:a14="http://schemas.microsoft.com/office/drawing/2010/main" val="0"/>
                  </a:ext>
                </a:extLst>
              </a:blip>
              <a:srcRect/>
              <a:stretch>
                <a:fillRect/>
              </a:stretch>
            </p:blipFill>
            <p:spPr bwMode="auto">
              <a:xfrm>
                <a:off x="4953000" y="3148013"/>
                <a:ext cx="1004072" cy="5040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www.google.com.vn/url?source=imglanding&amp;ct=img&amp;q=http://2.bp.blogspot.com/_iObN4u1rQYg/S7Sv1H9rS4I/AAAAAAAAAD8/xVYsqj_LyO8/s1600/anchovy%5B1%5D.jpg&amp;sa=X&amp;ei=eUNcTs3lNZHtrQeYmvCsDw&amp;ved=0CAYQ8wc&amp;usg=AFQjCNHByfa43lVNb5RyVKDh_pGu0ainSQ"/>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562" b="88845" l="0" r="96800"/>
                        </a14:imgEffect>
                      </a14:imgLayer>
                    </a14:imgProps>
                  </a:ext>
                  <a:ext uri="{28A0092B-C50C-407E-A947-70E740481C1C}">
                    <a14:useLocalDpi xmlns:a14="http://schemas.microsoft.com/office/drawing/2010/main" val="0"/>
                  </a:ext>
                </a:extLst>
              </a:blip>
              <a:srcRect/>
              <a:stretch>
                <a:fillRect/>
              </a:stretch>
            </p:blipFill>
            <p:spPr bwMode="auto">
              <a:xfrm>
                <a:off x="5205626" y="2796369"/>
                <a:ext cx="1004072" cy="504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www.google.com.vn/url?source=imglanding&amp;ct=img&amp;q=http://2.bp.blogspot.com/_iObN4u1rQYg/S7Sv1H9rS4I/AAAAAAAAAD8/xVYsqj_LyO8/s1600/anchovy%5B1%5D.jpg&amp;sa=X&amp;ei=eUNcTs3lNZHtrQeYmvCsDw&amp;ved=0CAYQ8wc&amp;usg=AFQjCNHByfa43lVNb5RyVKDh_pGu0ainSQ"/>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562" b="88845" l="0" r="96800"/>
                        </a14:imgEffect>
                      </a14:imgLayer>
                    </a14:imgProps>
                  </a:ext>
                  <a:ext uri="{28A0092B-C50C-407E-A947-70E740481C1C}">
                    <a14:useLocalDpi xmlns:a14="http://schemas.microsoft.com/office/drawing/2010/main" val="0"/>
                  </a:ext>
                </a:extLst>
              </a:blip>
              <a:srcRect/>
              <a:stretch>
                <a:fillRect/>
              </a:stretch>
            </p:blipFill>
            <p:spPr bwMode="auto">
              <a:xfrm>
                <a:off x="5334000" y="3300413"/>
                <a:ext cx="1004072" cy="504044"/>
              </a:xfrm>
              <a:prstGeom prst="rect">
                <a:avLst/>
              </a:prstGeom>
              <a:noFill/>
              <a:extLst>
                <a:ext uri="{909E8E84-426E-40DD-AFC4-6F175D3DCCD1}">
                  <a14:hiddenFill xmlns:a14="http://schemas.microsoft.com/office/drawing/2010/main">
                    <a:solidFill>
                      <a:srgbClr val="FFFFFF"/>
                    </a:solidFill>
                  </a14:hiddenFill>
                </a:ext>
              </a:extLst>
            </p:spPr>
          </p:pic>
          <p:pic>
            <p:nvPicPr>
              <p:cNvPr id="91152" name="Picture 16" descr="http://t3.gstatic.com/images?q=tbn:ANd9GcRSWMwAegU74wBCzg3ys-CCtfhstMT3ZLu8Q-OuZPK3EaL9Rbk11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902" y="2868666"/>
                <a:ext cx="1856933" cy="492510"/>
              </a:xfrm>
              <a:prstGeom prst="rect">
                <a:avLst/>
              </a:prstGeom>
              <a:noFill/>
              <a:extLst>
                <a:ext uri="{909E8E84-426E-40DD-AFC4-6F175D3DCCD1}">
                  <a14:hiddenFill xmlns:a14="http://schemas.microsoft.com/office/drawing/2010/main">
                    <a:solidFill>
                      <a:srgbClr val="FFFFFF"/>
                    </a:solidFill>
                  </a14:hiddenFill>
                </a:ext>
              </a:extLst>
            </p:spPr>
          </p:pic>
          <p:pic>
            <p:nvPicPr>
              <p:cNvPr id="91156" name="Picture 20" descr="http://www.google.com.vn/url?source=imglanding&amp;ct=img&amp;q=http://seakayaking-thailand.com/images/fishing/yellow-stripe-trevally.jpg&amp;sa=X&amp;ei=BERcToX0KIH3rQfQovSnDw&amp;ved=0CAQQ8wc&amp;usg=AFQjCNF9Gd3589jRdMNQPdbIFZwDvch8OQ"/>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1510" y="2760076"/>
                <a:ext cx="1577090" cy="7096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3681625" y="3824045"/>
              <a:ext cx="3023715" cy="1719193"/>
              <a:chOff x="3681625" y="3824045"/>
              <a:chExt cx="3023715" cy="1719193"/>
            </a:xfrm>
          </p:grpSpPr>
          <p:pic>
            <p:nvPicPr>
              <p:cNvPr id="22" name="Picture 7" descr="http://t1.gstatic.com/images?q=tbn:ANd9GcRDmp9lG5EVTkCCegcCfYNW80I6b6UPDdybArDw_y8vhe-6Z-wi"/>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8750" l="637" r="100000"/>
                        </a14:imgEffect>
                      </a14:imgLayer>
                    </a14:imgProps>
                  </a:ext>
                  <a:ext uri="{28A0092B-C50C-407E-A947-70E740481C1C}">
                    <a14:useLocalDpi xmlns:a14="http://schemas.microsoft.com/office/drawing/2010/main" val="0"/>
                  </a:ext>
                </a:extLst>
              </a:blip>
              <a:srcRect/>
              <a:stretch>
                <a:fillRect/>
              </a:stretch>
            </p:blipFill>
            <p:spPr bwMode="auto">
              <a:xfrm flipH="1">
                <a:off x="4000194" y="3824045"/>
                <a:ext cx="2705146" cy="1378418"/>
              </a:xfrm>
              <a:prstGeom prst="rect">
                <a:avLst/>
              </a:prstGeom>
              <a:noFill/>
              <a:extLst>
                <a:ext uri="{909E8E84-426E-40DD-AFC4-6F175D3DCCD1}">
                  <a14:hiddenFill xmlns:a14="http://schemas.microsoft.com/office/drawing/2010/main">
                    <a:solidFill>
                      <a:srgbClr val="FFFFFF"/>
                    </a:solidFill>
                  </a14:hiddenFill>
                </a:ext>
              </a:extLst>
            </p:spPr>
          </p:pic>
          <p:pic>
            <p:nvPicPr>
              <p:cNvPr id="91168" name="Picture 32" descr="http://www.google.com.vn/url?source=imglanding&amp;ct=img&amp;q=http://bienvanguoi.files.wordpress.com/2011/06/cacc81-bacc81nh-c491c6b0c6a1cc80ng.jpg?w=160&amp;h=109&amp;sa=X&amp;ei=H0VcTvGGIcTKrAfIkdizDw&amp;ved=0CAQQ8wc4CA&amp;usg=AFQjCNH5Rq0TCMdJ7mWSIDzxOSuLSZSoNQ"/>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296" l="0" r="95625"/>
                        </a14:imgEffect>
                      </a14:imgLayer>
                    </a14:imgProps>
                  </a:ext>
                  <a:ext uri="{28A0092B-C50C-407E-A947-70E740481C1C}">
                    <a14:useLocalDpi xmlns:a14="http://schemas.microsoft.com/office/drawing/2010/main" val="0"/>
                  </a:ext>
                </a:extLst>
              </a:blip>
              <a:srcRect/>
              <a:stretch>
                <a:fillRect/>
              </a:stretch>
            </p:blipFill>
            <p:spPr bwMode="auto">
              <a:xfrm>
                <a:off x="3681625" y="4415217"/>
                <a:ext cx="1671141" cy="11280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5352767" y="4747777"/>
              <a:ext cx="3766336" cy="2969916"/>
              <a:chOff x="5352767" y="4747777"/>
              <a:chExt cx="3766336" cy="2969916"/>
            </a:xfrm>
          </p:grpSpPr>
          <p:pic>
            <p:nvPicPr>
              <p:cNvPr id="91158" name="Picture 22" descr="http://t0.gstatic.com/images?q=tbn:ANd9GcQjqlDPtREgdhaQACY2tvAcKgGJyeo3s8yGKCZnjmuc2EwpqPIIc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72759" y="4747777"/>
                <a:ext cx="2846344" cy="2775185"/>
              </a:xfrm>
              <a:prstGeom prst="rect">
                <a:avLst/>
              </a:prstGeom>
              <a:noFill/>
              <a:extLst>
                <a:ext uri="{909E8E84-426E-40DD-AFC4-6F175D3DCCD1}">
                  <a14:hiddenFill xmlns:a14="http://schemas.microsoft.com/office/drawing/2010/main">
                    <a:solidFill>
                      <a:srgbClr val="FFFFFF"/>
                    </a:solidFill>
                  </a14:hiddenFill>
                </a:ext>
              </a:extLst>
            </p:spPr>
          </p:pic>
          <p:pic>
            <p:nvPicPr>
              <p:cNvPr id="91162" name="Picture 26" descr="http://www.google.com.vn/url?source=imglanding&amp;ct=img&amp;q=http://www.efishalbum.com/thumbnail/album3/0411-tongue-sole2b.jpg&amp;sa=X&amp;ei=a0RcTqWDGIT5rQf-srGuDw&amp;ved=0CAUQ8wc&amp;usg=AFQjCNERctLAA6XJb6YW8F8q9uLIMqUe3A"/>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843" b="89764" l="0" r="98857"/>
                        </a14:imgEffect>
                      </a14:imgLayer>
                    </a14:imgProps>
                  </a:ext>
                  <a:ext uri="{28A0092B-C50C-407E-A947-70E740481C1C}">
                    <a14:useLocalDpi xmlns:a14="http://schemas.microsoft.com/office/drawing/2010/main" val="0"/>
                  </a:ext>
                </a:extLst>
              </a:blip>
              <a:srcRect/>
              <a:stretch>
                <a:fillRect/>
              </a:stretch>
            </p:blipFill>
            <p:spPr bwMode="auto">
              <a:xfrm>
                <a:off x="5352767" y="5829395"/>
                <a:ext cx="2601984" cy="18882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25000" y="4564288"/>
              <a:ext cx="3123113" cy="2312450"/>
              <a:chOff x="-25000" y="4564288"/>
              <a:chExt cx="3123113" cy="2312450"/>
            </a:xfrm>
          </p:grpSpPr>
          <p:pic>
            <p:nvPicPr>
              <p:cNvPr id="91164" name="Picture 28" descr="http://t2.gstatic.com/images?q=tbn:ANd9GcRGqGycRG7n5yXWT7KKAzu6RpWwuEGDMTshq_KGO0w4x7-MhOTa1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000" y="5543238"/>
                <a:ext cx="2623516" cy="1333500"/>
              </a:xfrm>
              <a:prstGeom prst="rect">
                <a:avLst/>
              </a:prstGeom>
              <a:noFill/>
              <a:extLst>
                <a:ext uri="{909E8E84-426E-40DD-AFC4-6F175D3DCCD1}">
                  <a14:hiddenFill xmlns:a14="http://schemas.microsoft.com/office/drawing/2010/main">
                    <a:solidFill>
                      <a:srgbClr val="FFFFFF"/>
                    </a:solidFill>
                  </a14:hiddenFill>
                </a:ext>
              </a:extLst>
            </p:spPr>
          </p:pic>
          <p:pic>
            <p:nvPicPr>
              <p:cNvPr id="91166" name="Picture 30" descr="http://t3.gstatic.com/images?q=tbn:ANd9GcQGKToRaPjwsOK8HTQELhdPgmbFM9snP0I18DWT-NTbv-QNw6dFAQ"/>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8209" b="100000" l="2143" r="98571"/>
                        </a14:imgEffect>
                      </a14:imgLayer>
                    </a14:imgProps>
                  </a:ext>
                  <a:ext uri="{28A0092B-C50C-407E-A947-70E740481C1C}">
                    <a14:useLocalDpi xmlns:a14="http://schemas.microsoft.com/office/drawing/2010/main" val="0"/>
                  </a:ext>
                </a:extLst>
              </a:blip>
              <a:srcRect/>
              <a:stretch>
                <a:fillRect/>
              </a:stretch>
            </p:blipFill>
            <p:spPr bwMode="auto">
              <a:xfrm>
                <a:off x="431113" y="4564288"/>
                <a:ext cx="2667000" cy="12763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6" name="Rectangle 35"/>
          <p:cNvSpPr/>
          <p:nvPr/>
        </p:nvSpPr>
        <p:spPr>
          <a:xfrm>
            <a:off x="1752600" y="1306514"/>
            <a:ext cx="8686800" cy="461665"/>
          </a:xfrm>
          <a:prstGeom prst="rect">
            <a:avLst/>
          </a:prstGeom>
        </p:spPr>
        <p:txBody>
          <a:bodyPr>
            <a:spAutoFit/>
          </a:bodyPr>
          <a:lstStyle/>
          <a:p>
            <a:pPr>
              <a:defRPr/>
            </a:pPr>
            <a:r>
              <a:rPr lang="en-US" sz="2400" dirty="0"/>
              <a:t>- </a:t>
            </a:r>
          </a:p>
        </p:txBody>
      </p:sp>
      <p:sp>
        <p:nvSpPr>
          <p:cNvPr id="2" name="Title 1"/>
          <p:cNvSpPr>
            <a:spLocks noGrp="1"/>
          </p:cNvSpPr>
          <p:nvPr>
            <p:ph type="title"/>
          </p:nvPr>
        </p:nvSpPr>
        <p:spPr>
          <a:xfrm>
            <a:off x="1750998" y="-61912"/>
            <a:ext cx="8229600" cy="1143000"/>
          </a:xfrm>
        </p:spPr>
        <p:txBody>
          <a:bodyPr/>
          <a:lstStyle/>
          <a:p>
            <a:r>
              <a:rPr lang="en-US" b="1" u="sng" dirty="0" smtClean="0">
                <a:solidFill>
                  <a:schemeClr val="accent2"/>
                </a:solidFill>
              </a:rPr>
              <a:t>Saltwater fish</a:t>
            </a:r>
            <a:endParaRPr lang="en-US" b="1" u="sng" dirty="0">
              <a:solidFill>
                <a:schemeClr val="accent2"/>
              </a:solidFill>
            </a:endParaRPr>
          </a:p>
        </p:txBody>
      </p:sp>
    </p:spTree>
    <p:extLst>
      <p:ext uri="{BB962C8B-B14F-4D97-AF65-F5344CB8AC3E}">
        <p14:creationId xmlns:p14="http://schemas.microsoft.com/office/powerpoint/2010/main" val="212616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438324" y="1640959"/>
            <a:ext cx="3689023" cy="369332"/>
          </a:xfrm>
          <a:prstGeom prst="rect">
            <a:avLst/>
          </a:prstGeom>
        </p:spPr>
        <p:txBody>
          <a:bodyPr wrap="none">
            <a:spAutoFit/>
          </a:bodyPr>
          <a:lstStyle/>
          <a:p>
            <a:r>
              <a:rPr lang="en-US" b="1" dirty="0"/>
              <a:t>9. Course Learning Outcomes (CLOs):</a:t>
            </a:r>
          </a:p>
        </p:txBody>
      </p:sp>
      <p:pic>
        <p:nvPicPr>
          <p:cNvPr id="6" name="Picture 5"/>
          <p:cNvPicPr>
            <a:picLocks noChangeAspect="1"/>
          </p:cNvPicPr>
          <p:nvPr/>
        </p:nvPicPr>
        <p:blipFill>
          <a:blip r:embed="rId2"/>
          <a:stretch>
            <a:fillRect/>
          </a:stretch>
        </p:blipFill>
        <p:spPr>
          <a:xfrm>
            <a:off x="510554" y="2006084"/>
            <a:ext cx="7620723" cy="4737206"/>
          </a:xfrm>
          <a:prstGeom prst="rect">
            <a:avLst/>
          </a:prstGeom>
        </p:spPr>
      </p:pic>
    </p:spTree>
    <p:extLst>
      <p:ext uri="{BB962C8B-B14F-4D97-AF65-F5344CB8AC3E}">
        <p14:creationId xmlns:p14="http://schemas.microsoft.com/office/powerpoint/2010/main" val="2152829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AutoShape 4" descr="data:image/jpg;base64,/9j/4AAQSkZJRgABAQAAAQABAAD/2wBDAAkGBwgHBgkIBwgKCgkLDRYPDQwMDRsUFRAWIB0iIiAdHx8kKDQsJCYxJx8fLT0tMTU3Ojo6Iys/RD84QzQ5Ojf/2wBDAQoKCg0MDRoPDxo3JR8lNzc3Nzc3Nzc3Nzc3Nzc3Nzc3Nzc3Nzc3Nzc3Nzc3Nzc3Nzc3Nzc3Nzc3Nzc3Nzc3Nzf/wAARCACOALcDASIAAhEBAxEB/8QAHAAAAQUBAQEAAAAAAAAAAAAAAAEDBAUGBwII/8QAQBAAAgEDAgQEAwYFAQUJAAAAAQIDAAQRBSEGEjFBE1FhcSKBkQcUMlKhsSNCwdHhFRYkU3LwFyUzQ0RiY6LC/8QAGQEAAgMBAAAAAAAAAAAAAAAAAAIBAwQF/8QAJxEAAwACAgICAQQDAQAAAAAAAAECAxEEIRIxIkETBTJRYRQVQnH/2gAMAwEAAhEDEQA/AO40UUUAFFITULUtSttNgM13IEToO5J8gKjegS30idRWUg460t7h45RLDGB8LsueY+WBnFWNnxRot65jg1GDxM45XbkOfY4qFSY7x2vaLqim43EgDIQykZBByDTlMIFFFFABRSE03LMkSM8jBEQEszbADzzQA7RVPd8R6XZ3McFxdIhlQOjn8DA9Pi6ZNSdG1SHVrMXVvkKWK4PUEHv+/wA6ja3oZzSW9E+ikpakUKKKKACiiigAooooAKKKKACkNGazvEvFFtobrFLDJLIy8wCkADr3NQ6S9jRFW9Setd4r07SeeNpPGuFzmKLcj3PQVz6e/wBQ1+8ae4wgJ+FQCRGvlUUzW2tXckkVt92+PmKtI0jN69NvpVhaTx26YRlwc5INZ7qmjo48Sx/XZ6urCytgEnuld8dRvVFLa+NcCK1haaSeQCJQNw2a19rod5qmJUhVI+0kowD7DqasOANIYLNqN9Di58Ro4c5+BRsSPLJzSzLbJvNEw3vs0HC2ly6Ro8NpPM0soyzknIBPZfQdKuKRRgUVqS0jmN7exablkEasx6KM0zf3sFhbPcXThI06nuT5D1rnPEXEcmqziOFZoIFyAyyHLg/mA2+W9JeRSuyzFhrI9ItrzjyNp4102EyBQTKk4KNzdgP+iKzVzqV7co7G5m8NiTLbs5K59u1QmAAUkhsZCso+Ie4ry5umZWUBGxyk/mrPWRs6cceI9ISSMPG0LkCFhmMt29Kt+GuK4dBDRzI8sUgyyoRlWG2fmP2qh+6FnCyyHYEjB86DawocKpBzgk0qrxe0WXjm58a9G7/7TNNzhbC+YZxkBf70+n2i6W2z2t8h9UU/sa52oEWRyhjjfavMkjYbBxnfHTarPy2Uf4eE6db/AGgcPzSeHJdyWzf/ADxED6jIrQ2eo2d8geyu4Z184pA37V89uqs7Fxhj386dgVo28SJmikxsyMQfqKsWRlNcOf8Aln0PzjOM16BzXDbDjXXdMlji++vMp/Ctx/EyPc71q7b7R7hrcifSk8cDZllIU/LGaZZZ+yh8bIvXZ0fNLVdol7Jf6TaXc6Isk0YdljJKjPYZqwFWGdrXQtFFFACYrNcZcP8A+r2oltx/vMQPKPzDyrTUhFQ5VLTHx5Kx0qk51w/wpf2WjX0oiWLULoCJFZ8FI+5J7E/0q84d4RtdMK3F2fvN315m/Cn/ACj+prU4oxSqEh75GSt9+xMDl6UKoXYAClG1BYYzTlIVHvbyCxt5Li6lWKJBlnY4ArxqN/a6daSXV7MsMEYyzMf+vpXIuK+K7jX7gJAHis4zmOMjdj+ZvX07UtUki/BgrK/6LHUtZudZTmvZoTApJWIKQOu2fM4qA01vEByKueu1U8UkqJgnmJI2PQVJRSyg5JPmaxOap7Z1tTjnSJDXXUKAOc52615WWR35QML2PlQsXNspGxzU22ssgHBOTsanxSEd9EVYWc4ycb/Wvf3M4BOeYrg71bJbsBgLgHrXtoANsE5p9or8mUMtq3jB+XfOCD0pLqBSgOF5x6bmruS3ZXOw3Pb+b/NQ7mCQnABJAoex5fZm5EWNyZU5fXzqVb26yj4iQMbHFF/AXzlCFB6GnrMcmAx9BVbp6LCJPbxwTLL4SsyjCnHQV5a55+3L2qZdzKqkEjHrVXcS4iJjUdPOhIlNLstuHLvU5eJtHghu7ho0uFUReKeUIM526Yxmu5r0rnX2YcNSWsaaxfqyyyIVt42G6qf5j6nt6e9dFFa8aans5HJqav4i0UUVYUBRRRQAUhPakdgqlidgMmsbxHxg9krR2Vu4P/FmQqPkD1+dQ6UrbLMWK8teMo1F/qFrp8DT3k6Qxr1ZzisNq32hGV2i0S3yB/6idSPov9/pWTv7641CQzXs5mc9OZ2wPYAYFRFmPMcEgetZ7zN/tOth/T4jvJ2xdYvb3UpvF1C4e4YHIDscL7DoPkKhW64Y9c9a9uWklI6jOKmLDyLyYBaiU9bY2W1Pxno9KgUY2zjOxzUy0hZh8YwCBjavNrbBpASObJ2IHfHSrWGBvhVRt09qhsp3taPNpbxCVFkAAJHatsLOxS0ACp06isysBVcFc9D71INwyJytsB2J6UvkJUtokTLFjC4HUK1Ri6nKkbgdc4xVdd6qIX/hLzkbedVd5eXVwjcrFcdeUdBSKkXTibL17qMSYyrOduUb5P8Aequ+voo2MjsoXJ5Qe+9VkBIfnctntg4p42skqsqAlT8QHTJ6daPItWFL2OyMzoJ3YAFcry9gfOqq4ch9jynzHnUgpcqgtIQ2Tt8PQj1piaDlTE5HiD+XNSHjp6IVxMOQc55d9znrWo+z7hc6zOupX0JGnRNmJX/85h/+R+pqp4a4Ug4h1tI/4gtIf4lxyttjOy+56fWu4W8EcEKRQoqRooVFUYCgdhV2Od9mDk52vghxFCgAdB0FeqKK0GAKKKKACiikzQBB1U3P3ORbML4pB+Jn5eT16VyXWJilzI9zKJbkHDyK3P8A/bpXYbm3iuozHcIJIz1VulUOpaXwtaAtfx2UPfDuFP0zVWWPI28PkThrtbOWNKsyA4OxwDljj+lRrgHKRjmPMcFvKtZquucOw8y6Jo8N3INvGlU8mfQZyf0rOvNJdSmadY8tgKI0CgfIVV+LX2dF8t0upaGo4/DGQd84J7GrBIBIoO5B2PvXq3t49hIwbvjzqUiFH5YmG65GT1/zUt6RlbdMftbcBeZNmH8tWFo/hTZAGR59DUWMlVB5Rkfyk75o8Ys3pthqrbHXRYXM/OAFIBxg4qMy8wBkbfpRnfJpuWUDcNtQQM3EcKjmOdz2qC8OcNGuxGC3XFWLKkqkPuKbPKgAAPL5UrlFkU0QUsQiq2ObH5t8088QRTzSEex70483LnHyBNVN5fKpOZAOXYtn9hS6/gvTqiR98FsrJgYHdTUSzsrvWbxbawg55G6knZBnqT2FVkt20gwEyg7scfOu4cL6ZDpujWkccKRytChlZVwWbAzmrsUeRl5Gf8a6XbPHC2hRaDpiWyMHlY880mPxt/YDYVdCgUtaktI5Lbb2woooqSAooooAyercbWlmzR2sL3TpsWB5V+vesrd8e65ckizhtrdT0PKWI+u1QL6W1gc85Lkds+nlVTJfs4/hIVB6Vhea2+jv4OFhS7WyZf61r9wv+96pcch/kiYIPbYCs5IBLcuOdi2PxOcmpMrPIxYyZHcZqOUIPMeg2qZpt9mjJhiZ+K0W2jQQhQs34QdzuD71dzWCRIHhYFc8vOeuw6VmradxtnmXYbtgiruK6nlj5VEknxZ+FeY9x2+VWt/Rz9Nb2WUGlqyllkCvgNjO4Hn7U2YjGFcZydiM9c0GfVreweRrGdIkG7yKVAHufU1Ehuy6E+Ip5t+4+lLTIhddE5n5pApJDAZAPelGSMht8HYVEe4zgsdwdqUSNkHC7bZ9O4pEGmTkcbnOSRXmQZGFbl9MZxUCe4ZIslwoGxIG4HnT1m13qEiQ6fbvO468g+Ee56CpSbD12x52UdRg15tIbzUpjFYWssxyAXAwi+7dP61rdG4TVCJ9VKySf8IfhHue/wC1amOJIlCRoqqOiqMAVYsO/ZnvkqX8TI6dwUjhX1WcyHvFDsp926n9KxXGOlW9jxBcLBEEiATkUdFHKNvrmuzYrAcVaVLqvFMdrH8Kuiu7Y/Cozk01x8dIOPyKeTdvow2i6adU1m1slX4ZJBz98INz+mfrXeFGFAAwAOlc/wDs00fw577Upc55jBCT5A/Ef0A+RroIG1NinxQnMyKsml6QtFFFWGQKKKKACiiigDlHF2jw2Opzu5ISQ88Z7DP+c1mngVnOcqnt1/tXW+K9F/1W1SSJAbiAkr5kHqK5ld27LIyFWQA/Fnqaw5I8KO9wuR5ylvtFTOPiZQoGPTpUeRvh5cVNljZnJHQedMlAdydhuBS7Oh7REj5wxRSTnbFdt4O0BND0xA/xXUyhpnPY/lA8hmua8DaM2q8RQh1zb2x8aX1wdh8zj6V13Wbo2WmXE6D41T4fcnA/U1px/t8mcX9QvdrFJhuOtVe+vBZW75t4DlyOjP8A4rIvygkA1IvpQZWjQkknLsDkknfHzqDcHw8qxG34yP2rO6dM6OHDMY0hTOVbBan4FmvH8O2WSR+nKgJPtVzwtwbc6uyXN+Gt7I/EB0eT28h610zTNKsdKh8KwtYoU78i4J9z3q6MbZj5HKx43qVtmd4b4Nt7aJbjVYxPcso/hPukfpjufWtZDDHAgSGNEUdFRQAPkKdAxTNzcw20LTTuEjQZZm6AVekpRyaure2x0ACvVZo8a6OLsQNMyIRnxmGF9vOrC24g0m6k8ODUbZ3/AC+IAfoalUmQ4pfRaVFktFLzTouJ3j5OY+Qzj96kqwPTf2r1UikTTbOOws4raIfBGoUevmfnUuivLGgG/sXNLWU1/iyOwkMNkqzSrnmYnCKfL1NUlrx3ewo33uySc5JDK3Lt5dD60jtIuXHyUtpHRqKxOn/aLp05C3dtcWxPfAdPqP7VsLa4iuYUmgdZI3UMrKcgg96ZUn6EqKn9yHqKKKkQQgVjOM9BkmJv7NOZsfxUAySPzDzraV5Iz2pblUtMsxZKx15ScMus58OMA9yR3NQHifxVTfPTYd/Kuua5wha6hO1zbsLedgeYBcqx8yOxqNoHBUNhcJdXsgnmQ8wVV+Hm7HfrWZYaTOx/scfhv7/gm8E6D/omkqsq4uJiHm9D2X5fuTT3GEbvoUwjbBDKfcZ/zV6vSmL20jvIDDMCUJyRnrWrx60cj8jeTzr+Ti66ddTS+FaQySyk4AQEn1J8q3HDPBENs0d1qypNMm6RdUQ+Z/Mf0rX2tnBaRiO3iWNf/aKkYpJxpGnPz8mReK6R5CgDA6UvavVVOva5aaLEr3fOefPKqDJOP2p20u2Ypl09L2etV1yw0pAbycKx/Ci7s3sK5xrHEV1xDdcsUZjtFP8ADRtzn8x7ZqHq+oWWu6pPLbRTRsxyWnmGDjsAB+5qXZCO0J5ChYbZBzjFUXTf/h0MeBY9P7PUmlR28CtdXEeXGdm/T3qhv4baOV2blkUjAAGd61MVhPrEg+7QGYA4L9FA9TUrhHRWudavH1GEclg6rEo/CZBnf1xgEUiltlzyzMN72y94D02+03SP+8ZX8SVudYWP/gr5e56mtP2pANqVulaktLRyafk9jVzOlvC80rYRFLMfSuca/wAc3d2HttKTwEbbxdi5Hp2FPcYcVatY39xZWyxxImwJjDEg99/7Vn9PaW8sZNTvFeTw28Mys4HM22Aq4/aqayb6Rvw8ZzKu179D+k6ah5Zr3mdB1HNufnT13NDloobR+hwWOAKc0r7xqcjR2ELyMNm3wF9zWhuOD5H02fnmZrpk+BUOFVvU96rU1XoteWIrVmS4f4fl1zUvu5Hh2EJ552Xr/wAoPmf0Fdct4UgiSKJQqIoVVHQAVX8N6b/pWj2tm2DIi5cjux3P71bVoiPFGDPleSv6CiiinKQooooAQjNGKWigAooooAKKKKACqHizRBrWn8i8vjxZaPIyCcdKvqQioa2tDRbh7RzHhPhi9tri8v57UiaGJkto5B+KQ9x7f1q14f4KxJ971pvElJyIFb4R6se5rcADypcClWNIuvlZLbb+xuOJIkCRKqKNgqgAV6SNUJ5VAycnA6mvdFOZwpD0paKAM7xRw1DrsSlXEVwuwkK5yPI01/shaNpVlpxlkWK3Yu/Jt4rHrnyrTYFLS+KLFltSp36ItjZW9hAlvaRLHEgwFUVJwKMUtNrRW229sKKKKACiiigD/9k="/>
          <p:cNvSpPr>
            <a:spLocks noChangeAspect="1" noChangeArrowheads="1"/>
          </p:cNvSpPr>
          <p:nvPr/>
        </p:nvSpPr>
        <p:spPr bwMode="auto">
          <a:xfrm>
            <a:off x="1641475" y="-538163"/>
            <a:ext cx="1409700" cy="1095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66" name="Picture 6" descr="http://www.google.com.vn/url?source=imglanding&amp;ct=img&amp;q=http://nhanong.com.vn/imagelead/archive/images/783080921.jpg&amp;sa=X&amp;ei=gkZcToD7BcLprQfy1pW_Dw&amp;ved=0CAUQ8wc4FA&amp;usg=AFQjCNELaP97jrLQyKcrdUlSkbhPMyh7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288" y="3276601"/>
            <a:ext cx="3838813" cy="2157413"/>
          </a:xfrm>
          <a:prstGeom prst="rect">
            <a:avLst/>
          </a:prstGeom>
          <a:noFill/>
          <a:extLst>
            <a:ext uri="{909E8E84-426E-40DD-AFC4-6F175D3DCCD1}">
              <a14:hiddenFill xmlns:a14="http://schemas.microsoft.com/office/drawing/2010/main">
                <a:solidFill>
                  <a:srgbClr val="FFFFFF"/>
                </a:solidFill>
              </a14:hiddenFill>
            </a:ext>
          </a:extLst>
        </p:spPr>
      </p:pic>
      <p:pic>
        <p:nvPicPr>
          <p:cNvPr id="92168" name="Picture 8" descr="http://www.google.com.vn/url?source=imglanding&amp;ct=img&amp;q=http://files.myopera.com/thevuong/blog/c%C3%A1%20r%C3%B4%20phi.JPG&amp;sa=X&amp;ei=r0ZcTvi1NMjjrAf6lfSxDw&amp;ved=0CAkQ8wc&amp;usg=AFQjCNHdZeRe7UvVyocdV8Gd3Px6q-3w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949" y="3422267"/>
            <a:ext cx="3733800" cy="1975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44349" y="28263"/>
            <a:ext cx="8229600" cy="1143000"/>
          </a:xfrm>
        </p:spPr>
        <p:txBody>
          <a:bodyPr/>
          <a:lstStyle/>
          <a:p>
            <a:r>
              <a:rPr lang="en-US" b="1" u="sng" dirty="0">
                <a:solidFill>
                  <a:schemeClr val="accent2"/>
                </a:solidFill>
              </a:rPr>
              <a:t>FRESHWATER FISH</a:t>
            </a:r>
            <a:endParaRPr lang="en-US" b="1" u="sng" dirty="0">
              <a:solidFill>
                <a:schemeClr val="accent2"/>
              </a:solidFill>
            </a:endParaRPr>
          </a:p>
        </p:txBody>
      </p:sp>
      <p:grpSp>
        <p:nvGrpSpPr>
          <p:cNvPr id="6" name="Group 5"/>
          <p:cNvGrpSpPr/>
          <p:nvPr/>
        </p:nvGrpSpPr>
        <p:grpSpPr>
          <a:xfrm>
            <a:off x="2012817" y="322423"/>
            <a:ext cx="8362755" cy="2543175"/>
            <a:chOff x="287194" y="457200"/>
            <a:chExt cx="8362755" cy="2543175"/>
          </a:xfrm>
        </p:grpSpPr>
        <p:pic>
          <p:nvPicPr>
            <p:cNvPr id="92170" name="Picture 10" descr="http://i493.photobucket.com/albums/rr297/kimberly0711/basafish.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38" b="89888" l="2000" r="99500"/>
                      </a14:imgEffect>
                    </a14:imgLayer>
                  </a14:imgProps>
                </a:ext>
                <a:ext uri="{28A0092B-C50C-407E-A947-70E740481C1C}">
                  <a14:useLocalDpi xmlns:a14="http://schemas.microsoft.com/office/drawing/2010/main" val="0"/>
                </a:ext>
              </a:extLst>
            </a:blip>
            <a:srcRect/>
            <a:stretch>
              <a:fillRect/>
            </a:stretch>
          </p:blipFill>
          <p:spPr bwMode="auto">
            <a:xfrm>
              <a:off x="4839949" y="457200"/>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92172" name="Picture 12" descr="http://www.google.com.vn/url?source=imglanding&amp;ct=img&amp;q=http://www.maivietbio.com.vn/upload/Image/ca%20tra.jpg&amp;sa=X&amp;ei=TkhcTubBK8rtrQf92YitDw&amp;ved=0CAgQ8wc&amp;usg=AFQjCNEXkOmsyAAUCeCmEI46o32zUgiOHw"/>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55" b="100000" l="129" r="97941"/>
                      </a14:imgEffect>
                    </a14:imgLayer>
                  </a14:imgProps>
                </a:ext>
                <a:ext uri="{28A0092B-C50C-407E-A947-70E740481C1C}">
                  <a14:useLocalDpi xmlns:a14="http://schemas.microsoft.com/office/drawing/2010/main" val="0"/>
                </a:ext>
              </a:extLst>
            </a:blip>
            <a:srcRect/>
            <a:stretch>
              <a:fillRect/>
            </a:stretch>
          </p:blipFill>
          <p:spPr bwMode="auto">
            <a:xfrm>
              <a:off x="287194" y="1126916"/>
              <a:ext cx="4383000" cy="15489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1398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0"/>
            <a:ext cx="8229600" cy="914400"/>
          </a:xfrm>
        </p:spPr>
        <p:txBody>
          <a:bodyPr/>
          <a:lstStyle/>
          <a:p>
            <a:pPr eaLnBrk="1" hangingPunct="1"/>
            <a:r>
              <a:rPr lang="en-US" b="1" dirty="0" err="1">
                <a:solidFill>
                  <a:srgbClr val="FF3300"/>
                </a:solidFill>
              </a:rPr>
              <a:t>Giới</a:t>
            </a:r>
            <a:r>
              <a:rPr lang="en-US" b="1" dirty="0">
                <a:solidFill>
                  <a:srgbClr val="FF3300"/>
                </a:solidFill>
              </a:rPr>
              <a:t> </a:t>
            </a:r>
            <a:r>
              <a:rPr lang="en-US" b="1" dirty="0" err="1">
                <a:solidFill>
                  <a:srgbClr val="FF3300"/>
                </a:solidFill>
              </a:rPr>
              <a:t>thiệu</a:t>
            </a:r>
            <a:r>
              <a:rPr lang="en-US" b="1" dirty="0">
                <a:solidFill>
                  <a:srgbClr val="FF3300"/>
                </a:solidFill>
              </a:rPr>
              <a:t> </a:t>
            </a:r>
            <a:r>
              <a:rPr lang="en-US" b="1" dirty="0" err="1">
                <a:solidFill>
                  <a:srgbClr val="FF3300"/>
                </a:solidFill>
              </a:rPr>
              <a:t>về</a:t>
            </a:r>
            <a:r>
              <a:rPr lang="en-US" b="1" dirty="0">
                <a:solidFill>
                  <a:srgbClr val="FF3300"/>
                </a:solidFill>
              </a:rPr>
              <a:t> </a:t>
            </a:r>
            <a:r>
              <a:rPr lang="en-US" b="1" dirty="0" err="1">
                <a:solidFill>
                  <a:srgbClr val="FF3300"/>
                </a:solidFill>
              </a:rPr>
              <a:t>cá</a:t>
            </a:r>
            <a:endParaRPr lang="en-US" b="1" dirty="0">
              <a:solidFill>
                <a:srgbClr val="FF3300"/>
              </a:solidFill>
            </a:endParaRPr>
          </a:p>
        </p:txBody>
      </p:sp>
      <p:pic>
        <p:nvPicPr>
          <p:cNvPr id="33796" name="Picture 6" descr="FISH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533400"/>
            <a:ext cx="213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p:txBody>
          <a:bodyPr/>
          <a:lstStyle/>
          <a:p>
            <a:r>
              <a:rPr lang="en-US" dirty="0" smtClean="0"/>
              <a:t>Body form of fish</a:t>
            </a:r>
            <a:endParaRPr lang="en-US" dirty="0"/>
          </a:p>
        </p:txBody>
      </p:sp>
      <p:pic>
        <p:nvPicPr>
          <p:cNvPr id="3" name="Picture 2"/>
          <p:cNvPicPr>
            <a:picLocks noChangeAspect="1"/>
          </p:cNvPicPr>
          <p:nvPr/>
        </p:nvPicPr>
        <p:blipFill>
          <a:blip r:embed="rId4"/>
          <a:stretch>
            <a:fillRect/>
          </a:stretch>
        </p:blipFill>
        <p:spPr>
          <a:xfrm>
            <a:off x="4672734" y="1505744"/>
            <a:ext cx="4268066" cy="573453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6" name="Picture 19" descr="http://www.google.com.vn/url?source=imglanding&amp;ct=img&amp;q=http://forum.hanoifishing.com/attachment.php?attachmentid=1300&amp;stc=1&amp;d=1193879461&amp;sa=X&amp;ei=NEBcTvOIKonprAeNvPy9Dw&amp;ved=0CAQQ8wc4PQ&amp;usg=AFQjCNFibYcGdPHhPCh9pI1ytVbguwV2P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607" y="4823431"/>
            <a:ext cx="4124325" cy="15335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3" descr="http://www.google.com.vn/url?source=imglanding&amp;ct=img&amp;q=http://www.samuvi.com/images/product/swordfish%5B320x200%5D.JPG&amp;sa=X&amp;ei=yUFcTtLdGofwrQej9ai3Dw&amp;ved=0CAYQ8wc&amp;usg=AFQjCNE9ZnBBtbK5bH2A47kzA320CSqo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7" b="100000" l="0" r="97500"/>
                    </a14:imgEffect>
                  </a14:imgLayer>
                </a14:imgProps>
              </a:ext>
              <a:ext uri="{28A0092B-C50C-407E-A947-70E740481C1C}">
                <a14:useLocalDpi xmlns:a14="http://schemas.microsoft.com/office/drawing/2010/main" val="0"/>
              </a:ext>
            </a:extLst>
          </a:blip>
          <a:srcRect/>
          <a:stretch>
            <a:fillRect/>
          </a:stretch>
        </p:blipFill>
        <p:spPr bwMode="auto">
          <a:xfrm>
            <a:off x="6629400" y="3886201"/>
            <a:ext cx="3294341" cy="24707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437207" y="1127946"/>
            <a:ext cx="5116801" cy="1817207"/>
            <a:chOff x="3913206" y="1127945"/>
            <a:chExt cx="5116801" cy="1817207"/>
          </a:xfrm>
        </p:grpSpPr>
        <p:pic>
          <p:nvPicPr>
            <p:cNvPr id="8" name="Picture 4" descr="http://www.google.com.vn/url?source=imglanding&amp;ct=img&amp;q=http://img.tamtay.vn/files/2008/06/13/minhtanho/photos/275217/48f41959_c%C3%A1%20b%E1%BA%A1c%20m%C3%A1.jpg&amp;sa=X&amp;ei=hEJcToSeDsXirAfE2IW5Dw&amp;ved=0CAgQ8wc4CQ&amp;usg=AFQjCNEGzctby5MNp8OqRVQOvK6m-Vv6Y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810944"/>
              <a:ext cx="2629207" cy="11342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http://t3.gstatic.com/images?q=tbn:ANd9GcSANsnfk4-PMt1h7Hi5_opcoj_t1rSJ8WY1wkmAettmXOx7UlFWI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89844" l="0" r="100000"/>
                      </a14:imgEffect>
                    </a14:imgLayer>
                  </a14:imgProps>
                </a:ext>
                <a:ext uri="{28A0092B-C50C-407E-A947-70E740481C1C}">
                  <a14:useLocalDpi xmlns:a14="http://schemas.microsoft.com/office/drawing/2010/main" val="0"/>
                </a:ext>
              </a:extLst>
            </a:blip>
            <a:srcRect/>
            <a:stretch>
              <a:fillRect/>
            </a:stretch>
          </p:blipFill>
          <p:spPr bwMode="auto">
            <a:xfrm rot="20542009" flipH="1">
              <a:off x="3913206" y="1127945"/>
              <a:ext cx="4400210" cy="1577601"/>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2" descr="http://t0.gstatic.com/images?q=tbn:ANd9GcQjqlDPtREgdhaQACY2tvAcKgGJyeo3s8yGKCZnjmuc2EwpqPIIc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346" y="1825625"/>
            <a:ext cx="2665369" cy="2717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http://t1.gstatic.com/images?q=tbn:ANd9GcRDmp9lG5EVTkCCegcCfYNW80I6b6UPDdybArDw_y8vhe-6Z-wi"/>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8750" l="637" r="100000"/>
                    </a14:imgEffect>
                  </a14:imgLayer>
                </a14:imgProps>
              </a:ext>
              <a:ext uri="{28A0092B-C50C-407E-A947-70E740481C1C}">
                <a14:useLocalDpi xmlns:a14="http://schemas.microsoft.com/office/drawing/2010/main" val="0"/>
              </a:ext>
            </a:extLst>
          </a:blip>
          <a:srcRect/>
          <a:stretch>
            <a:fillRect/>
          </a:stretch>
        </p:blipFill>
        <p:spPr bwMode="auto">
          <a:xfrm flipH="1">
            <a:off x="2465344" y="1810945"/>
            <a:ext cx="2990850" cy="1524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91654" y="1189479"/>
            <a:ext cx="3840563" cy="523220"/>
          </a:xfrm>
          <a:prstGeom prst="rect">
            <a:avLst/>
          </a:prstGeom>
        </p:spPr>
        <p:txBody>
          <a:bodyPr wrap="square">
            <a:spAutoFit/>
          </a:bodyPr>
          <a:lstStyle/>
          <a:p>
            <a:r>
              <a:rPr lang="en-US" sz="2800" b="1" dirty="0">
                <a:solidFill>
                  <a:srgbClr val="FFC000"/>
                </a:solidFill>
              </a:rPr>
              <a:t>Body form of fish</a:t>
            </a:r>
            <a:endParaRPr lang="en-US" sz="2800" b="1" dirty="0">
              <a:solidFill>
                <a:srgbClr val="FFC000"/>
              </a:solidFill>
            </a:endParaRPr>
          </a:p>
        </p:txBody>
      </p:sp>
      <p:sp>
        <p:nvSpPr>
          <p:cNvPr id="12" name="Title 11"/>
          <p:cNvSpPr>
            <a:spLocks noGrp="1"/>
          </p:cNvSpPr>
          <p:nvPr>
            <p:ph type="title"/>
          </p:nvPr>
        </p:nvSpPr>
        <p:spPr/>
        <p:txBody>
          <a:bodyPr/>
          <a:lstStyle/>
          <a:p>
            <a:endParaRPr lang="en-US"/>
          </a:p>
        </p:txBody>
      </p:sp>
    </p:spTree>
    <p:extLst>
      <p:ext uri="{BB962C8B-B14F-4D97-AF65-F5344CB8AC3E}">
        <p14:creationId xmlns:p14="http://schemas.microsoft.com/office/powerpoint/2010/main" val="4066177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0" y="228600"/>
            <a:ext cx="8229600" cy="1143000"/>
          </a:xfrm>
        </p:spPr>
        <p:txBody>
          <a:bodyPr>
            <a:normAutofit fontScale="90000"/>
          </a:bodyPr>
          <a:lstStyle/>
          <a:p>
            <a:r>
              <a:rPr lang="vi-VN" b="1" dirty="0"/>
              <a:t>Fish Muscle Structure</a:t>
            </a:r>
            <a:r>
              <a:rPr lang="en-US" dirty="0">
                <a:solidFill>
                  <a:srgbClr val="FF0000"/>
                </a:solidFill>
              </a:rPr>
              <a:t/>
            </a:r>
            <a:br>
              <a:rPr lang="en-US" dirty="0">
                <a:solidFill>
                  <a:srgbClr val="FF0000"/>
                </a:solidFill>
              </a:rPr>
            </a:br>
            <a:endParaRPr lang="en-US" dirty="0">
              <a:solidFill>
                <a:srgbClr val="FF0000"/>
              </a:solidFill>
            </a:endParaRPr>
          </a:p>
        </p:txBody>
      </p:sp>
      <p:sp>
        <p:nvSpPr>
          <p:cNvPr id="36867" name="Rectangle 3"/>
          <p:cNvSpPr>
            <a:spLocks noGrp="1" noChangeArrowheads="1"/>
          </p:cNvSpPr>
          <p:nvPr>
            <p:ph type="body" idx="1"/>
          </p:nvPr>
        </p:nvSpPr>
        <p:spPr>
          <a:xfrm>
            <a:off x="969325" y="1111250"/>
            <a:ext cx="10529947" cy="4525963"/>
          </a:xfrm>
        </p:spPr>
        <p:txBody>
          <a:bodyPr>
            <a:normAutofit/>
          </a:bodyPr>
          <a:lstStyle/>
          <a:p>
            <a:r>
              <a:rPr lang="vi-VN" sz="2000" b="1" dirty="0" smtClean="0"/>
              <a:t>Myofibrils </a:t>
            </a:r>
            <a:r>
              <a:rPr lang="en-US" sz="2000" b="1" dirty="0"/>
              <a:t>:</a:t>
            </a:r>
            <a:r>
              <a:rPr lang="vi-VN" sz="2000" dirty="0" smtClean="0"/>
              <a:t>These </a:t>
            </a:r>
            <a:r>
              <a:rPr lang="vi-VN" sz="2000" dirty="0"/>
              <a:t>are very fine filaments arranged into parallel bundles to form muscle fibers. Both ends are stretched taut like bowstrings and firmly attached to the myocommata (connective tissue septa/màng ngăn).</a:t>
            </a:r>
          </a:p>
          <a:p>
            <a:r>
              <a:rPr lang="vi-VN" sz="2000" b="1" dirty="0"/>
              <a:t>Muscle </a:t>
            </a:r>
            <a:r>
              <a:rPr lang="vi-VN" sz="2000" b="1" dirty="0" smtClean="0"/>
              <a:t>fibers</a:t>
            </a:r>
            <a:r>
              <a:rPr lang="en-US" sz="2000" b="1" dirty="0" smtClean="0"/>
              <a:t>:</a:t>
            </a:r>
            <a:r>
              <a:rPr lang="vi-VN" sz="2000" dirty="0" smtClean="0"/>
              <a:t>These </a:t>
            </a:r>
            <a:r>
              <a:rPr lang="vi-VN" sz="2000" dirty="0"/>
              <a:t>are composed of myofibrils, sarcoplasm (tương cơ), and nuclei (nhân). The muscle fiber is the fundamental structural unit that makes up flesh/muscle tissue.</a:t>
            </a:r>
          </a:p>
          <a:p>
            <a:r>
              <a:rPr lang="vi-VN" sz="2000" b="1" dirty="0"/>
              <a:t>Striated muscles </a:t>
            </a:r>
            <a:r>
              <a:rPr lang="en-US" sz="2000" b="1" dirty="0"/>
              <a:t>:</a:t>
            </a:r>
            <a:r>
              <a:rPr lang="vi-VN" sz="2000" dirty="0" smtClean="0"/>
              <a:t>The </a:t>
            </a:r>
            <a:r>
              <a:rPr lang="vi-VN" sz="2000" dirty="0"/>
              <a:t>striated muscles of fish typically have dark red and light colors, which constitute the dark muscle (thịt đỏ) and white muscle (thịt trắng) of the fish.</a:t>
            </a:r>
          </a:p>
        </p:txBody>
      </p:sp>
      <p:sp>
        <p:nvSpPr>
          <p:cNvPr id="2" name="AutoShape 5" descr="data:image/jpg;base64,/9j/4AAQSkZJRgABAQAAAQABAAD/2wCEAAkGBhQSEBUUExMUFRUUFRQUFBUVGBQXFhgUFBUVFBQXFxcXHCYeFxkjGRUUHy8gIycpLCwsFR4xNTAqNSYrLCkBCQoKDgwOGg8PGiwkHyQsLCwpNS4sLCkqLCwsLCwsLDQ0LyosLCwvLCwsLCwsKS4sLCwsLCwpLCwsLCwsLCksLP/AABEIALUBFwMBIgACEQEDEQH/xAAbAAEAAgMBAQAAAAAAAAAAAAAAAwQCBQYBB//EADYQAAIBAgMFBQgBBAMBAAAAAAABAgMRBCExBRJBUWEGcYGRsRMiMqHB0eHwQhRSgvEHI2IV/8QAGgEBAAMBAQEAAAAAAAAAAAAAAAECBAMFBv/EACoRAAIBBAIBAgYCAwAAAAAAAAABAgMEETESIUETUSJhcYGRsQVSMkLB/9oADAMBAAIRAxEAPwD7iAAAAAAAAAAAAAAAAAAAAAAAAAAAAAAAAAAAAAAAAAAAAAAAAAAAAAAAAAAAAAAAAAAAAAAAADyU0tXYh/rqf98fNEOSW2Sot6JwYxqJ6NPuMiSAAAAAAAAAAAAAAAAAAAAAAAAAAAAAAAAAAAAAAAAAAAAanau34UlaNpT5cF3lJ1IwWZMvTpyqPjFF/F4yNON5OyOfxnadyygrLnxNLtHGTnnJ3bfkUpX4vdXzfgePXvZyeIdI9u3sIRWZ9svVse2/ek30Rj/VtdOizfjyKftcsk4x5/yZ5BX6Ja8/Hr0MDk2z0VBJGwhina7lblbXzJKW15r4Zy82a6pUT0RjJPmu7UZkv8WQ6cHtHU4XtNP+UU10yfyN3T2lTcN/eSXG+q6Ncz51DEJau76aGaxd+ZrpX1SC77+piq/x0JvMej6BhNrU6jtGWfJ5eRcPmscQ+pfwu16kdJPuvf5Gin/IvU4/gzVP4zzB/k7sHOYXtWv5rxWvkbKht+jJ23rd6sboXVKX+xgna1YbibEGMJpq6d0+KMjSZgAAAAAAAAAAAAAAAAAAAAAAAAAAAY1Kiirt2S1bFSooq7dkjj9r7ZdWpup2gn59/Uz166pL5+DRb28q0sLXkn2x2icnuU7pPV8WvoaCvUtKxgqvvHjq3eSuzwqlWVR5kz6GlRjSWIoycpPoubMN5LRbz/ulovASaXxPefJfuZFUqXy1f9q0XecWzukZJuT1u+f2PZ5JJZmMU0tc3y5GM5NcP3vILGe8+Lt+8jB1l+3Cs1ne5XmraZkN+xZJMnjJXvlY9dV8CK3E8cmRlkliE3xRk/d1T6NaFVSaJ1iGkrPhmuFy6+ZVr2JaOKSkrq61sy5OtGWccuhVjjYuNpRj32s+mhDLLu5hPrC7KOOX30dFsrbEqTtrHin6rkdVhMXGpHej/o+c06/N+JsMDtKVKWT+zRttrt0unr9Hn3Vkqncen+zvQUdnbVjVXKXLn1XMvHuRmprMTwZwcHiQABYqAAAAAAAAAAAAAAAAAACHFYqNOLlJ2S/chisVGnFyk7JHF7T2rKpvPV3SS4RXDxMlzcqiseTXbWzrP5Fjau3HVlZZRXD79TS0qmZnh1k+vEgnF3yeXM8OdSU/iZ79OnGC4xMqzjcx9o2svdjz0/2RqaWiu+bMKz4zfgtfwcXLyd1E9clnbJcZPV/vI8p92XL6t/QUmr+9lZZR5d5lOTlpZR5v9zKoseXTeeb5cDKvCdunSxGpqLus3z4eR66knzsXysYGHnJBuu+j8dPyWZRtBZ6t2t0Ik7a6hZLkVXRLeQ5h1GYO3eSU1daL7EohmUJZPTuZYw/s7SUo52yab1Kn9K3pJeJPiMHOms2pJ6ON7W77F0pYyl/0q8PrIxOGst5XafyK9Ose08Q19g6aea8ijw9dF1ldMkS4r/RLTq8OHp1K9Oq4u6LE4Jrej/kuX4C90VfzLuGxLi0m7cU18mjrNk7dU7Rm0pcHwl9mcPQmmrPwfJ8+4np13F7sv3k0aqNxKk8rRkr20ayw9n0kHIYPb86drvfhwv6X4M6HA7XhV0dnyf05ns0rqnU60zwq1pUpdvtF4AGoygAAAAAAAAAAAA8bPTT7d2i4rcis2s3yTdreJzq1FTjyZ0pwdSXFGi23tb2rbT92N1Fc7aPxfoaeK/6335lidG6b4XyXmYUlbuZ8xOcpS5S2z6SnGMI8Y+CrCsZOP9z8OJnNJaWPJ01HOWb5fc4nfJE5uz3clxf5IFFfx1/ufDuRNUvLNuy4JfQyhhUleWS4R+rYzkumkiJ2it2Ober4s8UM/edjJ34J2/eIhh1xefJEp5JyJOHBZkbxDSy8ke+6noTqUWm3FcbcMyy+LyRnBUjHVtWb5a91zHcZm6ngYSqFei2WFDqZKDXd00ENM0SxqpaO/PI6Je5DZAp30Zahj2lZ6aWLOGp0ZwtJNNX95au+fyKlfANZxe8vmTwe4sryi+mjCpD+Uc+nFEcJW0yPITsTKnvaa8ufVFNl9EsaalprxX1XMwp1N13XiuDREm4u5ajFVE2spcVz7iV3rZXW9CrTVt6GnFcme057ySevB8vwRUMQ4v5NczKpS3XdfC9OnRkZz2vuPk/sWKVdxbT8UWN62cXl6FamlNWfxcH9GZU57rs/ElPH0/RV9/U3eC7RTjq95cn9HwOj2ftaFXR2lxi9fyjgq0bZrQf1W7aSdmtGtTVSvqlF4l2jDWsadVZj0z6UDQ7J7TxnFe0ykrJtZp9ehvITTV07p6NHvUq0KqzFnhVaM6TxJGQAOpyAAAAAAPGc92pw7lT346wzfWP4+50MjWbRjeLT0aa8zjXhzg4s60ZuE1JHzirtFxeuTMFtJriV9sUXTm01lfPl3o1cqttM1++R8xwecPaPp4Si1k3ax98m8+D5mP8A9B/C/DoaVYjy9CSdbeV+K1KumdU0bN43gSxx9zSf1HHzM41v3oc/SZfKN+sXvRtfTgROvnc1lOu+efqif2t1dFJRlsJIvUknHW2vIyyZQhibK3D0J41CU2iGiWVJGHskZe2CxCRbmh2ZKKeq8QsDJ33U5Ja9O8x9unxRb2bi9yV+aOsJRb7fRWXJLKKl7ZEtKu1xLdWVKTvu+VyjXobrus0S0l2mSpcto9q0r5x14r7EcW0z2MyV2kuF/X8lc5J0SxSqL/0l5/kg9o4u4nFxfJrQtJRqxyyqLVcyy+LWyNfQwqQU1vR1XxL6nmFqap6PUipScZXRYrU1bfjpfNcn9iuc/Eth9dMxlFwl04PmWt7fWevAjw1VSW7LTnyMZ0nCXTgxnC5LXkq++ns9p1bXT8inVqZPxf2LOKrLLm0Q+ycrpK7drW1u7DhnpBSx2ybZqk3aKbbysj6FsXCSp0kpa6voUuzWxPY07yXvy16dDeHuWNn6Xxy3j8Hg3116r4R0AAemeaAAAAAACGvQ3kTAA5ba2wFNNNXTOM2j2OlF3pu3R6eZ9bcbletgIy4GWpbRns007mUNHwzFbLq03nBrqs18tCoqluj+R9txGwIs0W0uxkJ/FBPqsn5oxysmtG+F9/Y+XU5u/Rk1Orw4o6LaHYC3wSa6SzXmszR4rs9XpZ7u9bjHP5amSVCUdo2xuYS0yWh+fDiWo1N3PJxf74M1dOruu+av8i3Tbadv1HBxwd1PJm6iu7Ikw9azs9Hpf0KUJWfUyVQ4cfJ2ybLfsYTl+SvCu1k818yRTT0fgznKlnRKljZ6pGdOtZ6kTpsjmvkcPSZfkmbFYmS6k9PF8yhKXE8UyG5wI6Zt40oy0yZhOi0UKVZo2Pt96N+K480dYT5LvZR5TJoe+rfyWl+K+5TbcJZZNEkaqeaeZZaVVf8AtfP8nZPnrZGeO9HkkqkXJZSXxLn1Rjhqtsno8n3EFOTjJNaos16V1vx0eq5PWxOeXxLYax14MKlBwzWcXoyxSqqSs/Aww1fKz0Z7OluyVtHoF/aP3Kt+GQ1I3Xd/pnQdlMFerKTXwpJd7X29TnqcLOUVydvE7/YGEUKS5y95+Ky+Vj0bGnynn2PPvqnCGPc2kUegHvHgAAAAAAAAAAAAAAAA8cT0AFWvgYy4GqxWxORvzxoq4pllJo+fbY7LKos1nwa1ONxewa1Buy3o9MmfbqmGTNdjNixktDJVtlLs10rqUOj4tKtfJ3i+uTMt/nrz4ePI7/a3YyMr+6jkcf2Uq0/g05PNfc8+payjo9Kndxls1+/b9yMo1b6lGtSrQfvU2uquYwxfT6MzOm1s1qono2e9lk2RSb5sghWT424ciR1Ol/UhwLKZYo4lpW14Zlini01mrMowSd7dDPNEODx2SpJl728eZ69oe60lr6FJXPdw4STWkdFjyWKVc2FDGM1lNRWrRZpYqK5v8Gb0pLvRdyTN3Ujvx3tJLXr1GDqWyej1NXHaLtbJInw+I668y8qqTTKKDxhl3E4ezus0eSq+53NepLh62VnoQyp6pcb+mR0TTfKJTPhk2Dpb84pccvBv7M+i4eFopHE9mKG9VT5Jvzsl9TuoLI+gsIYhn3PDv55nx9jIAHonmgAAAAAAAAAAAAAAAAAAAAAAAGEqSZVr7NjLgXQQ1klPBz+I7OxfBGoxvYyEtYRfgjtzxxKOnFl1Ukj5Rj/+Pl/G8e7NeTNBi+ymIh8LTXij7lPDp8CpW2XF8DhK2izvG6mvJ8HqYSvH4qcv8c/WxhHFNZSvF8pXR9rxHZ+L4I1OM7IQks4o5Stlg7Ru2n2fMoTfN+b4+JJa51WL/wCPEnem3B9NPI1dfshiofDKMu9WZjnayNsLuLNdCBLGBhV2Zio60pf4sglTqr4qdReDfoZJW7NUa6fkvxplikubSNM6suKl43XqexxVuPqZ5W6OyqZ8nV0MVFaO5nQleV+pzVDHx5nQbGr+0kopN349OJEYtzUUis8Ri2dj2Wwm7De4y9OHqdLEobOoWikbA+row4RSPma0+c2wADqcQAAAAAAAAAAAAAAAAAAAAAAAAAAAAAAAADyxjKkjMAEMsMiKWDXItgjBOShLZqfAhnsaL4G1BHFE8maOfZ+D4EE+zEHwR0YK+nEt6kjlpdkIP+K8i7s/s7Cl8MUu5G8BCpRTzgl1ZNYyYU6djMA6nIAAAAAAAAAAAAAAAAAAAAAAAAAAAAAAAAAAAAAAAAAAAAAAAAAAAAAAAAAAAAAAA//Z"/>
          <p:cNvSpPr>
            <a:spLocks noChangeAspect="1" noChangeArrowheads="1"/>
          </p:cNvSpPr>
          <p:nvPr/>
        </p:nvSpPr>
        <p:spPr bwMode="auto">
          <a:xfrm>
            <a:off x="1641476" y="-622300"/>
            <a:ext cx="1971675" cy="127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ata:image/jpg;base64,/9j/4AAQSkZJRgABAQAAAQABAAD/2wCEAAkGBhQSEBUUExMUFRUUFRQUFBUVGBQXFhgUFBUVFBQXFxcXHCYeFxkjGRUUHy8gIycpLCwsFR4xNTAqNSYrLCkBCQoKDgwOGg8PGiwkHyQsLCwpNS4sLCkqLCwsLCwsLDQ0LyosLCwvLCwsLCwsKS4sLCwsLCwpLCwsLCwsLCksLP/AABEIALUBFwMBIgACEQEDEQH/xAAbAAEAAgMBAQAAAAAAAAAAAAAAAwQCBQYBB//EADYQAAIBAgMFBQgBBAMBAAAAAAABAgMRBCExBRJBUWEGcYGRsRMiMqHB0eHwQhRSgvEHI2IV/8QAGgEBAAMBAQEAAAAAAAAAAAAAAAECBAMFBv/EACoRAAIBBAIBAgYCAwAAAAAAAAABAgMEETESIUETUSJhcYGRsQVSMkLB/9oADAMBAAIRAxEAPwD7iAAAAAAAAAAAAAAAAAAAAAAAAAAAAAAAAAAAAAAAAAAAAAAAAAAAAAAAAAAAAAAAAAAAAAAAADyU0tXYh/rqf98fNEOSW2Sot6JwYxqJ6NPuMiSAAAAAAAAAAAAAAAAAAAAAAAAAAAAAAAAAAAAAAAAAAAAanau34UlaNpT5cF3lJ1IwWZMvTpyqPjFF/F4yNON5OyOfxnadyygrLnxNLtHGTnnJ3bfkUpX4vdXzfgePXvZyeIdI9u3sIRWZ9svVse2/ek30Rj/VtdOizfjyKftcsk4x5/yZ5BX6Ja8/Hr0MDk2z0VBJGwhina7lblbXzJKW15r4Zy82a6pUT0RjJPmu7UZkv8WQ6cHtHU4XtNP+UU10yfyN3T2lTcN/eSXG+q6Ncz51DEJau76aGaxd+ZrpX1SC77+piq/x0JvMej6BhNrU6jtGWfJ5eRcPmscQ+pfwu16kdJPuvf5Gin/IvU4/gzVP4zzB/k7sHOYXtWv5rxWvkbKht+jJ23rd6sboXVKX+xgna1YbibEGMJpq6d0+KMjSZgAAAAAAAAAAAAAAAAAAAAAAAAAAAY1Kiirt2S1bFSooq7dkjj9r7ZdWpup2gn59/Uz166pL5+DRb28q0sLXkn2x2icnuU7pPV8WvoaCvUtKxgqvvHjq3eSuzwqlWVR5kz6GlRjSWIoycpPoubMN5LRbz/ulovASaXxPefJfuZFUqXy1f9q0XecWzukZJuT1u+f2PZ5JJZmMU0tc3y5GM5NcP3vILGe8+Lt+8jB1l+3Cs1ne5XmraZkN+xZJMnjJXvlY9dV8CK3E8cmRlkliE3xRk/d1T6NaFVSaJ1iGkrPhmuFy6+ZVr2JaOKSkrq61sy5OtGWccuhVjjYuNpRj32s+mhDLLu5hPrC7KOOX30dFsrbEqTtrHin6rkdVhMXGpHej/o+c06/N+JsMDtKVKWT+zRttrt0unr9Hn3Vkqncen+zvQUdnbVjVXKXLn1XMvHuRmprMTwZwcHiQABYqAAAAAAAAAAAAAAAAAACHFYqNOLlJ2S/chisVGnFyk7JHF7T2rKpvPV3SS4RXDxMlzcqiseTXbWzrP5Fjau3HVlZZRXD79TS0qmZnh1k+vEgnF3yeXM8OdSU/iZ79OnGC4xMqzjcx9o2svdjz0/2RqaWiu+bMKz4zfgtfwcXLyd1E9clnbJcZPV/vI8p92XL6t/QUmr+9lZZR5d5lOTlpZR5v9zKoseXTeeb5cDKvCdunSxGpqLus3z4eR66knzsXysYGHnJBuu+j8dPyWZRtBZ6t2t0Ik7a6hZLkVXRLeQ5h1GYO3eSU1daL7EohmUJZPTuZYw/s7SUo52yab1Kn9K3pJeJPiMHOms2pJ6ON7W77F0pYyl/0q8PrIxOGst5XafyK9Ose08Q19g6aea8ijw9dF1ldMkS4r/RLTq8OHp1K9Oq4u6LE4Jrej/kuX4C90VfzLuGxLi0m7cU18mjrNk7dU7Rm0pcHwl9mcPQmmrPwfJ8+4np13F7sv3k0aqNxKk8rRkr20ayw9n0kHIYPb86drvfhwv6X4M6HA7XhV0dnyf05ns0rqnU60zwq1pUpdvtF4AGoygAAAAAAAAAAAA8bPTT7d2i4rcis2s3yTdreJzq1FTjyZ0pwdSXFGi23tb2rbT92N1Fc7aPxfoaeK/6335lidG6b4XyXmYUlbuZ8xOcpS5S2z6SnGMI8Y+CrCsZOP9z8OJnNJaWPJ01HOWb5fc4nfJE5uz3clxf5IFFfx1/ufDuRNUvLNuy4JfQyhhUleWS4R+rYzkumkiJ2it2Ober4s8UM/edjJ34J2/eIhh1xefJEp5JyJOHBZkbxDSy8ke+6noTqUWm3FcbcMyy+LyRnBUjHVtWb5a91zHcZm6ngYSqFei2WFDqZKDXd00ENM0SxqpaO/PI6Je5DZAp30Zahj2lZ6aWLOGp0ZwtJNNX95au+fyKlfANZxe8vmTwe4sryi+mjCpD+Uc+nFEcJW0yPITsTKnvaa8ufVFNl9EsaalprxX1XMwp1N13XiuDREm4u5ajFVE2spcVz7iV3rZXW9CrTVt6GnFcme057ySevB8vwRUMQ4v5NczKpS3XdfC9OnRkZz2vuPk/sWKVdxbT8UWN62cXl6FamlNWfxcH9GZU57rs/ElPH0/RV9/U3eC7RTjq95cn9HwOj2ftaFXR2lxi9fyjgq0bZrQf1W7aSdmtGtTVSvqlF4l2jDWsadVZj0z6UDQ7J7TxnFe0ykrJtZp9ehvITTV07p6NHvUq0KqzFnhVaM6TxJGQAOpyAAAAAAPGc92pw7lT346wzfWP4+50MjWbRjeLT0aa8zjXhzg4s60ZuE1JHzirtFxeuTMFtJriV9sUXTm01lfPl3o1cqttM1++R8xwecPaPp4Si1k3ax98m8+D5mP8A9B/C/DoaVYjy9CSdbeV+K1KumdU0bN43gSxx9zSf1HHzM41v3oc/SZfKN+sXvRtfTgROvnc1lOu+efqif2t1dFJRlsJIvUknHW2vIyyZQhibK3D0J41CU2iGiWVJGHskZe2CxCRbmh2ZKKeq8QsDJ33U5Ja9O8x9unxRb2bi9yV+aOsJRb7fRWXJLKKl7ZEtKu1xLdWVKTvu+VyjXobrus0S0l2mSpcto9q0r5x14r7EcW0z2MyV2kuF/X8lc5J0SxSqL/0l5/kg9o4u4nFxfJrQtJRqxyyqLVcyy+LWyNfQwqQU1vR1XxL6nmFqap6PUipScZXRYrU1bfjpfNcn9iuc/Eth9dMxlFwl04PmWt7fWevAjw1VSW7LTnyMZ0nCXTgxnC5LXkq++ns9p1bXT8inVqZPxf2LOKrLLm0Q+ycrpK7drW1u7DhnpBSx2ybZqk3aKbbysj6FsXCSp0kpa6voUuzWxPY07yXvy16dDeHuWNn6Xxy3j8Hg3116r4R0AAemeaAAAAAACGvQ3kTAA5ba2wFNNNXTOM2j2OlF3pu3R6eZ9bcbletgIy4GWpbRns007mUNHwzFbLq03nBrqs18tCoqluj+R9txGwIs0W0uxkJ/FBPqsn5oxysmtG+F9/Y+XU5u/Rk1Orw4o6LaHYC3wSa6SzXmszR4rs9XpZ7u9bjHP5amSVCUdo2xuYS0yWh+fDiWo1N3PJxf74M1dOruu+av8i3Tbadv1HBxwd1PJm6iu7Ikw9azs9Hpf0KUJWfUyVQ4cfJ2ybLfsYTl+SvCu1k818yRTT0fgznKlnRKljZ6pGdOtZ6kTpsjmvkcPSZfkmbFYmS6k9PF8yhKXE8UyG5wI6Zt40oy0yZhOi0UKVZo2Pt96N+K480dYT5LvZR5TJoe+rfyWl+K+5TbcJZZNEkaqeaeZZaVVf8AtfP8nZPnrZGeO9HkkqkXJZSXxLn1Rjhqtsno8n3EFOTjJNaos16V1vx0eq5PWxOeXxLYax14MKlBwzWcXoyxSqqSs/Aww1fKz0Z7OluyVtHoF/aP3Kt+GQ1I3Xd/pnQdlMFerKTXwpJd7X29TnqcLOUVydvE7/YGEUKS5y95+Ky+Vj0bGnynn2PPvqnCGPc2kUegHvHgAAAAAAAAAAAAAAAA8cT0AFWvgYy4GqxWxORvzxoq4pllJo+fbY7LKos1nwa1ONxewa1Buy3o9MmfbqmGTNdjNixktDJVtlLs10rqUOj4tKtfJ3i+uTMt/nrz4ePI7/a3YyMr+6jkcf2Uq0/g05PNfc8+payjo9Kndxls1+/b9yMo1b6lGtSrQfvU2uquYwxfT6MzOm1s1qono2e9lk2RSb5sghWT424ciR1Ol/UhwLKZYo4lpW14Zlini01mrMowSd7dDPNEODx2SpJl728eZ69oe60lr6FJXPdw4STWkdFjyWKVc2FDGM1lNRWrRZpYqK5v8Gb0pLvRdyTN3Ujvx3tJLXr1GDqWyej1NXHaLtbJInw+I668y8qqTTKKDxhl3E4ezus0eSq+53NepLh62VnoQyp6pcb+mR0TTfKJTPhk2Dpb84pccvBv7M+i4eFopHE9mKG9VT5Jvzsl9TuoLI+gsIYhn3PDv55nx9jIAHonmgAAAAAAAAAAAAAAAAAAAAAAAGEqSZVr7NjLgXQQ1klPBz+I7OxfBGoxvYyEtYRfgjtzxxKOnFl1Ukj5Rj/+Pl/G8e7NeTNBi+ymIh8LTXij7lPDp8CpW2XF8DhK2izvG6mvJ8HqYSvH4qcv8c/WxhHFNZSvF8pXR9rxHZ+L4I1OM7IQks4o5Stlg7Ru2n2fMoTfN+b4+JJa51WL/wCPEnem3B9NPI1dfshiofDKMu9WZjnayNsLuLNdCBLGBhV2Zio60pf4sglTqr4qdReDfoZJW7NUa6fkvxplikubSNM6suKl43XqexxVuPqZ5W6OyqZ8nV0MVFaO5nQleV+pzVDHx5nQbGr+0kopN349OJEYtzUUis8Ri2dj2Wwm7De4y9OHqdLEobOoWikbA+row4RSPma0+c2wADqcQAAAAAAAAAAAAAAAAAAAAAAAAAAAAAAAADyxjKkjMAEMsMiKWDXItgjBOShLZqfAhnsaL4G1BHFE8maOfZ+D4EE+zEHwR0YK+nEt6kjlpdkIP+K8i7s/s7Cl8MUu5G8BCpRTzgl1ZNYyYU6djMA6nIAAAAAAAAAAAAAAAAAAAAAAAAAAAAAAAAAAAAAAAAAAAAAAAAAAAAAAAAAAAAAAA//Z"/>
          <p:cNvSpPr>
            <a:spLocks noChangeAspect="1" noChangeArrowheads="1"/>
          </p:cNvSpPr>
          <p:nvPr/>
        </p:nvSpPr>
        <p:spPr bwMode="auto">
          <a:xfrm>
            <a:off x="1793876" y="-469900"/>
            <a:ext cx="1971675" cy="127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data:image/jpg;base64,/9j/4AAQSkZJRgABAQAAAQABAAD/2wCEAAkGBhQSEBUUExMUFRUUFRQUFBUVGBQXFhgUFBUVFBQXFxcXHCYeFxkjGRUUHy8gIycpLCwsFR4xNTAqNSYrLCkBCQoKDgwOGg8PGiwkHyQsLCwpNS4sLCkqLCwsLCwsLDQ0LyosLCwvLCwsLCwsKS4sLCwsLCwpLCwsLCwsLCksLP/AABEIALUBFwMBIgACEQEDEQH/xAAbAAEAAgMBAQAAAAAAAAAAAAAAAwQCBQYBB//EADYQAAIBAgMFBQgBBAMBAAAAAAABAgMRBCExBRJBUWEGcYGRsRMiMqHB0eHwQhRSgvEHI2IV/8QAGgEBAAMBAQEAAAAAAAAAAAAAAAECBAMFBv/EACoRAAIBBAIBAgYCAwAAAAAAAAABAgMEETESIUETUSJhcYGRsQVSMkLB/9oADAMBAAIRAxEAPwD7iAAAAAAAAAAAAAAAAAAAAAAAAAAAAAAAAAAAAAAAAAAAAAAAAAAAAAAAAAAAAAAAAAAAAAAAADyU0tXYh/rqf98fNEOSW2Sot6JwYxqJ6NPuMiSAAAAAAAAAAAAAAAAAAAAAAAAAAAAAAAAAAAAAAAAAAAAanau34UlaNpT5cF3lJ1IwWZMvTpyqPjFF/F4yNON5OyOfxnadyygrLnxNLtHGTnnJ3bfkUpX4vdXzfgePXvZyeIdI9u3sIRWZ9svVse2/ek30Rj/VtdOizfjyKftcsk4x5/yZ5BX6Ja8/Hr0MDk2z0VBJGwhina7lblbXzJKW15r4Zy82a6pUT0RjJPmu7UZkv8WQ6cHtHU4XtNP+UU10yfyN3T2lTcN/eSXG+q6Ncz51DEJau76aGaxd+ZrpX1SC77+piq/x0JvMej6BhNrU6jtGWfJ5eRcPmscQ+pfwu16kdJPuvf5Gin/IvU4/gzVP4zzB/k7sHOYXtWv5rxWvkbKht+jJ23rd6sboXVKX+xgna1YbibEGMJpq6d0+KMjSZgAAAAAAAAAAAAAAAAAAAAAAAAAAAY1Kiirt2S1bFSooq7dkjj9r7ZdWpup2gn59/Uz166pL5+DRb28q0sLXkn2x2icnuU7pPV8WvoaCvUtKxgqvvHjq3eSuzwqlWVR5kz6GlRjSWIoycpPoubMN5LRbz/ulovASaXxPefJfuZFUqXy1f9q0XecWzukZJuT1u+f2PZ5JJZmMU0tc3y5GM5NcP3vILGe8+Lt+8jB1l+3Cs1ne5XmraZkN+xZJMnjJXvlY9dV8CK3E8cmRlkliE3xRk/d1T6NaFVSaJ1iGkrPhmuFy6+ZVr2JaOKSkrq61sy5OtGWccuhVjjYuNpRj32s+mhDLLu5hPrC7KOOX30dFsrbEqTtrHin6rkdVhMXGpHej/o+c06/N+JsMDtKVKWT+zRttrt0unr9Hn3Vkqncen+zvQUdnbVjVXKXLn1XMvHuRmprMTwZwcHiQABYqAAAAAAAAAAAAAAAAAACHFYqNOLlJ2S/chisVGnFyk7JHF7T2rKpvPV3SS4RXDxMlzcqiseTXbWzrP5Fjau3HVlZZRXD79TS0qmZnh1k+vEgnF3yeXM8OdSU/iZ79OnGC4xMqzjcx9o2svdjz0/2RqaWiu+bMKz4zfgtfwcXLyd1E9clnbJcZPV/vI8p92XL6t/QUmr+9lZZR5d5lOTlpZR5v9zKoseXTeeb5cDKvCdunSxGpqLus3z4eR66knzsXysYGHnJBuu+j8dPyWZRtBZ6t2t0Ik7a6hZLkVXRLeQ5h1GYO3eSU1daL7EohmUJZPTuZYw/s7SUo52yab1Kn9K3pJeJPiMHOms2pJ6ON7W77F0pYyl/0q8PrIxOGst5XafyK9Ose08Q19g6aea8ijw9dF1ldMkS4r/RLTq8OHp1K9Oq4u6LE4Jrej/kuX4C90VfzLuGxLi0m7cU18mjrNk7dU7Rm0pcHwl9mcPQmmrPwfJ8+4np13F7sv3k0aqNxKk8rRkr20ayw9n0kHIYPb86drvfhwv6X4M6HA7XhV0dnyf05ns0rqnU60zwq1pUpdvtF4AGoygAAAAAAAAAAAA8bPTT7d2i4rcis2s3yTdreJzq1FTjyZ0pwdSXFGi23tb2rbT92N1Fc7aPxfoaeK/6335lidG6b4XyXmYUlbuZ8xOcpS5S2z6SnGMI8Y+CrCsZOP9z8OJnNJaWPJ01HOWb5fc4nfJE5uz3clxf5IFFfx1/ufDuRNUvLNuy4JfQyhhUleWS4R+rYzkumkiJ2it2Ober4s8UM/edjJ34J2/eIhh1xefJEp5JyJOHBZkbxDSy8ke+6noTqUWm3FcbcMyy+LyRnBUjHVtWb5a91zHcZm6ngYSqFei2WFDqZKDXd00ENM0SxqpaO/PI6Je5DZAp30Zahj2lZ6aWLOGp0ZwtJNNX95au+fyKlfANZxe8vmTwe4sryi+mjCpD+Uc+nFEcJW0yPITsTKnvaa8ufVFNl9EsaalprxX1XMwp1N13XiuDREm4u5ajFVE2spcVz7iV3rZXW9CrTVt6GnFcme057ySevB8vwRUMQ4v5NczKpS3XdfC9OnRkZz2vuPk/sWKVdxbT8UWN62cXl6FamlNWfxcH9GZU57rs/ElPH0/RV9/U3eC7RTjq95cn9HwOj2ftaFXR2lxi9fyjgq0bZrQf1W7aSdmtGtTVSvqlF4l2jDWsadVZj0z6UDQ7J7TxnFe0ykrJtZp9ehvITTV07p6NHvUq0KqzFnhVaM6TxJGQAOpyAAAAAAPGc92pw7lT346wzfWP4+50MjWbRjeLT0aa8zjXhzg4s60ZuE1JHzirtFxeuTMFtJriV9sUXTm01lfPl3o1cqttM1++R8xwecPaPp4Si1k3ax98m8+D5mP8A9B/C/DoaVYjy9CSdbeV+K1KumdU0bN43gSxx9zSf1HHzM41v3oc/SZfKN+sXvRtfTgROvnc1lOu+efqif2t1dFJRlsJIvUknHW2vIyyZQhibK3D0J41CU2iGiWVJGHskZe2CxCRbmh2ZKKeq8QsDJ33U5Ja9O8x9unxRb2bi9yV+aOsJRb7fRWXJLKKl7ZEtKu1xLdWVKTvu+VyjXobrus0S0l2mSpcto9q0r5x14r7EcW0z2MyV2kuF/X8lc5J0SxSqL/0l5/kg9o4u4nFxfJrQtJRqxyyqLVcyy+LWyNfQwqQU1vR1XxL6nmFqap6PUipScZXRYrU1bfjpfNcn9iuc/Eth9dMxlFwl04PmWt7fWevAjw1VSW7LTnyMZ0nCXTgxnC5LXkq++ns9p1bXT8inVqZPxf2LOKrLLm0Q+ycrpK7drW1u7DhnpBSx2ybZqk3aKbbysj6FsXCSp0kpa6voUuzWxPY07yXvy16dDeHuWNn6Xxy3j8Hg3116r4R0AAemeaAAAAAACGvQ3kTAA5ba2wFNNNXTOM2j2OlF3pu3R6eZ9bcbletgIy4GWpbRns007mUNHwzFbLq03nBrqs18tCoqluj+R9txGwIs0W0uxkJ/FBPqsn5oxysmtG+F9/Y+XU5u/Rk1Orw4o6LaHYC3wSa6SzXmszR4rs9XpZ7u9bjHP5amSVCUdo2xuYS0yWh+fDiWo1N3PJxf74M1dOruu+av8i3Tbadv1HBxwd1PJm6iu7Ikw9azs9Hpf0KUJWfUyVQ4cfJ2ybLfsYTl+SvCu1k818yRTT0fgznKlnRKljZ6pGdOtZ6kTpsjmvkcPSZfkmbFYmS6k9PF8yhKXE8UyG5wI6Zt40oy0yZhOi0UKVZo2Pt96N+K480dYT5LvZR5TJoe+rfyWl+K+5TbcJZZNEkaqeaeZZaVVf8AtfP8nZPnrZGeO9HkkqkXJZSXxLn1Rjhqtsno8n3EFOTjJNaos16V1vx0eq5PWxOeXxLYax14MKlBwzWcXoyxSqqSs/Aww1fKz0Z7OluyVtHoF/aP3Kt+GQ1I3Xd/pnQdlMFerKTXwpJd7X29TnqcLOUVydvE7/YGEUKS5y95+Ky+Vj0bGnynn2PPvqnCGPc2kUegHvHgAAAAAAAAAAAAAAAA8cT0AFWvgYy4GqxWxORvzxoq4pllJo+fbY7LKos1nwa1ONxewa1Buy3o9MmfbqmGTNdjNixktDJVtlLs10rqUOj4tKtfJ3i+uTMt/nrz4ePI7/a3YyMr+6jkcf2Uq0/g05PNfc8+payjo9Kndxls1+/b9yMo1b6lGtSrQfvU2uquYwxfT6MzOm1s1qono2e9lk2RSb5sghWT424ciR1Ol/UhwLKZYo4lpW14Zlini01mrMowSd7dDPNEODx2SpJl728eZ69oe60lr6FJXPdw4STWkdFjyWKVc2FDGM1lNRWrRZpYqK5v8Gb0pLvRdyTN3Ujvx3tJLXr1GDqWyej1NXHaLtbJInw+I668y8qqTTKKDxhl3E4ezus0eSq+53NepLh62VnoQyp6pcb+mR0TTfKJTPhk2Dpb84pccvBv7M+i4eFopHE9mKG9VT5Jvzsl9TuoLI+gsIYhn3PDv55nx9jIAHonmgAAAAAAAAAAAAAAAAAAAAAAAGEqSZVr7NjLgXQQ1klPBz+I7OxfBGoxvYyEtYRfgjtzxxKOnFl1Ukj5Rj/+Pl/G8e7NeTNBi+ymIh8LTXij7lPDp8CpW2XF8DhK2izvG6mvJ8HqYSvH4qcv8c/WxhHFNZSvF8pXR9rxHZ+L4I1OM7IQks4o5Stlg7Ru2n2fMoTfN+b4+JJa51WL/wCPEnem3B9NPI1dfshiofDKMu9WZjnayNsLuLNdCBLGBhV2Zio60pf4sglTqr4qdReDfoZJW7NUa6fkvxplikubSNM6suKl43XqexxVuPqZ5W6OyqZ8nV0MVFaO5nQleV+pzVDHx5nQbGr+0kopN349OJEYtzUUis8Ri2dj2Wwm7De4y9OHqdLEobOoWikbA+row4RSPma0+c2wADqcQAAAAAAAAAAAAAAAAAAAAAAAAAAAAAAAADyxjKkjMAEMsMiKWDXItgjBOShLZqfAhnsaL4G1BHFE8maOfZ+D4EE+zEHwR0YK+nEt6kjlpdkIP+K8i7s/s7Cl8MUu5G8BCpRTzgl1ZNYyYU6djMA6nIAAAAAAAAAAAAAAAAAAAAAAAAAAAAAAAAAAAAAAAAAAAAAAAAAAAAAAAAAAAAAAA//Z"/>
          <p:cNvSpPr>
            <a:spLocks noChangeAspect="1" noChangeArrowheads="1"/>
          </p:cNvSpPr>
          <p:nvPr/>
        </p:nvSpPr>
        <p:spPr bwMode="auto">
          <a:xfrm>
            <a:off x="1946276" y="-317500"/>
            <a:ext cx="1971675" cy="127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1" descr="data:image/jpg;base64,/9j/4AAQSkZJRgABAQAAAQABAAD/2wCEAAkGBhQSEBUUExMUFRUUFRQUFBUVGBQXFhgUFBUVFBQXFxcXHCYeFxkjGRUUHy8gIycpLCwsFR4xNTAqNSYrLCkBCQoKDgwOGg8PGiwkHyQsLCwpNS4sLCkqLCwsLCwsLDQ0LyosLCwvLCwsLCwsKS4sLCwsLCwpLCwsLCwsLCksLP/AABEIALUBFwMBIgACEQEDEQH/xAAbAAEAAgMBAQAAAAAAAAAAAAAAAwQCBQYBB//EADYQAAIBAgMFBQgBBAMBAAAAAAABAgMRBCExBRJBUWEGcYGRsRMiMqHB0eHwQhRSgvEHI2IV/8QAGgEBAAMBAQEAAAAAAAAAAAAAAAECBAMFBv/EACoRAAIBBAIBAgYCAwAAAAAAAAABAgMEETESIUETUSJhcYGRsQVSMkLB/9oADAMBAAIRAxEAPwD7iAAAAAAAAAAAAAAAAAAAAAAAAAAAAAAAAAAAAAAAAAAAAAAAAAAAAAAAAAAAAAAAAAAAAAAAADyU0tXYh/rqf98fNEOSW2Sot6JwYxqJ6NPuMiSAAAAAAAAAAAAAAAAAAAAAAAAAAAAAAAAAAAAAAAAAAAAanau34UlaNpT5cF3lJ1IwWZMvTpyqPjFF/F4yNON5OyOfxnadyygrLnxNLtHGTnnJ3bfkUpX4vdXzfgePXvZyeIdI9u3sIRWZ9svVse2/ek30Rj/VtdOizfjyKftcsk4x5/yZ5BX6Ja8/Hr0MDk2z0VBJGwhina7lblbXzJKW15r4Zy82a6pUT0RjJPmu7UZkv8WQ6cHtHU4XtNP+UU10yfyN3T2lTcN/eSXG+q6Ncz51DEJau76aGaxd+ZrpX1SC77+piq/x0JvMej6BhNrU6jtGWfJ5eRcPmscQ+pfwu16kdJPuvf5Gin/IvU4/gzVP4zzB/k7sHOYXtWv5rxWvkbKht+jJ23rd6sboXVKX+xgna1YbibEGMJpq6d0+KMjSZgAAAAAAAAAAAAAAAAAAAAAAAAAAAY1Kiirt2S1bFSooq7dkjj9r7ZdWpup2gn59/Uz166pL5+DRb28q0sLXkn2x2icnuU7pPV8WvoaCvUtKxgqvvHjq3eSuzwqlWVR5kz6GlRjSWIoycpPoubMN5LRbz/ulovASaXxPefJfuZFUqXy1f9q0XecWzukZJuT1u+f2PZ5JJZmMU0tc3y5GM5NcP3vILGe8+Lt+8jB1l+3Cs1ne5XmraZkN+xZJMnjJXvlY9dV8CK3E8cmRlkliE3xRk/d1T6NaFVSaJ1iGkrPhmuFy6+ZVr2JaOKSkrq61sy5OtGWccuhVjjYuNpRj32s+mhDLLu5hPrC7KOOX30dFsrbEqTtrHin6rkdVhMXGpHej/o+c06/N+JsMDtKVKWT+zRttrt0unr9Hn3Vkqncen+zvQUdnbVjVXKXLn1XMvHuRmprMTwZwcHiQABYqAAAAAAAAAAAAAAAAAACHFYqNOLlJ2S/chisVGnFyk7JHF7T2rKpvPV3SS4RXDxMlzcqiseTXbWzrP5Fjau3HVlZZRXD79TS0qmZnh1k+vEgnF3yeXM8OdSU/iZ79OnGC4xMqzjcx9o2svdjz0/2RqaWiu+bMKz4zfgtfwcXLyd1E9clnbJcZPV/vI8p92XL6t/QUmr+9lZZR5d5lOTlpZR5v9zKoseXTeeb5cDKvCdunSxGpqLus3z4eR66knzsXysYGHnJBuu+j8dPyWZRtBZ6t2t0Ik7a6hZLkVXRLeQ5h1GYO3eSU1daL7EohmUJZPTuZYw/s7SUo52yab1Kn9K3pJeJPiMHOms2pJ6ON7W77F0pYyl/0q8PrIxOGst5XafyK9Ose08Q19g6aea8ijw9dF1ldMkS4r/RLTq8OHp1K9Oq4u6LE4Jrej/kuX4C90VfzLuGxLi0m7cU18mjrNk7dU7Rm0pcHwl9mcPQmmrPwfJ8+4np13F7sv3k0aqNxKk8rRkr20ayw9n0kHIYPb86drvfhwv6X4M6HA7XhV0dnyf05ns0rqnU60zwq1pUpdvtF4AGoygAAAAAAAAAAAA8bPTT7d2i4rcis2s3yTdreJzq1FTjyZ0pwdSXFGi23tb2rbT92N1Fc7aPxfoaeK/6335lidG6b4XyXmYUlbuZ8xOcpS5S2z6SnGMI8Y+CrCsZOP9z8OJnNJaWPJ01HOWb5fc4nfJE5uz3clxf5IFFfx1/ufDuRNUvLNuy4JfQyhhUleWS4R+rYzkumkiJ2it2Ober4s8UM/edjJ34J2/eIhh1xefJEp5JyJOHBZkbxDSy8ke+6noTqUWm3FcbcMyy+LyRnBUjHVtWb5a91zHcZm6ngYSqFei2WFDqZKDXd00ENM0SxqpaO/PI6Je5DZAp30Zahj2lZ6aWLOGp0ZwtJNNX95au+fyKlfANZxe8vmTwe4sryi+mjCpD+Uc+nFEcJW0yPITsTKnvaa8ufVFNl9EsaalprxX1XMwp1N13XiuDREm4u5ajFVE2spcVz7iV3rZXW9CrTVt6GnFcme057ySevB8vwRUMQ4v5NczKpS3XdfC9OnRkZz2vuPk/sWKVdxbT8UWN62cXl6FamlNWfxcH9GZU57rs/ElPH0/RV9/U3eC7RTjq95cn9HwOj2ftaFXR2lxi9fyjgq0bZrQf1W7aSdmtGtTVSvqlF4l2jDWsadVZj0z6UDQ7J7TxnFe0ykrJtZp9ehvITTV07p6NHvUq0KqzFnhVaM6TxJGQAOpyAAAAAAPGc92pw7lT346wzfWP4+50MjWbRjeLT0aa8zjXhzg4s60ZuE1JHzirtFxeuTMFtJriV9sUXTm01lfPl3o1cqttM1++R8xwecPaPp4Si1k3ax98m8+D5mP8A9B/C/DoaVYjy9CSdbeV+K1KumdU0bN43gSxx9zSf1HHzM41v3oc/SZfKN+sXvRtfTgROvnc1lOu+efqif2t1dFJRlsJIvUknHW2vIyyZQhibK3D0J41CU2iGiWVJGHskZe2CxCRbmh2ZKKeq8QsDJ33U5Ja9O8x9unxRb2bi9yV+aOsJRb7fRWXJLKKl7ZEtKu1xLdWVKTvu+VyjXobrus0S0l2mSpcto9q0r5x14r7EcW0z2MyV2kuF/X8lc5J0SxSqL/0l5/kg9o4u4nFxfJrQtJRqxyyqLVcyy+LWyNfQwqQU1vR1XxL6nmFqap6PUipScZXRYrU1bfjpfNcn9iuc/Eth9dMxlFwl04PmWt7fWevAjw1VSW7LTnyMZ0nCXTgxnC5LXkq++ns9p1bXT8inVqZPxf2LOKrLLm0Q+ycrpK7drW1u7DhnpBSx2ybZqk3aKbbysj6FsXCSp0kpa6voUuzWxPY07yXvy16dDeHuWNn6Xxy3j8Hg3116r4R0AAemeaAAAAAACGvQ3kTAA5ba2wFNNNXTOM2j2OlF3pu3R6eZ9bcbletgIy4GWpbRns007mUNHwzFbLq03nBrqs18tCoqluj+R9txGwIs0W0uxkJ/FBPqsn5oxysmtG+F9/Y+XU5u/Rk1Orw4o6LaHYC3wSa6SzXmszR4rs9XpZ7u9bjHP5amSVCUdo2xuYS0yWh+fDiWo1N3PJxf74M1dOruu+av8i3Tbadv1HBxwd1PJm6iu7Ikw9azs9Hpf0KUJWfUyVQ4cfJ2ybLfsYTl+SvCu1k818yRTT0fgznKlnRKljZ6pGdOtZ6kTpsjmvkcPSZfkmbFYmS6k9PF8yhKXE8UyG5wI6Zt40oy0yZhOi0UKVZo2Pt96N+K480dYT5LvZR5TJoe+rfyWl+K+5TbcJZZNEkaqeaeZZaVVf8AtfP8nZPnrZGeO9HkkqkXJZSXxLn1Rjhqtsno8n3EFOTjJNaos16V1vx0eq5PWxOeXxLYax14MKlBwzWcXoyxSqqSs/Aww1fKz0Z7OluyVtHoF/aP3Kt+GQ1I3Xd/pnQdlMFerKTXwpJd7X29TnqcLOUVydvE7/YGEUKS5y95+Ky+Vj0bGnynn2PPvqnCGPc2kUegHvHgAAAAAAAAAAAAAAAA8cT0AFWvgYy4GqxWxORvzxoq4pllJo+fbY7LKos1nwa1ONxewa1Buy3o9MmfbqmGTNdjNixktDJVtlLs10rqUOj4tKtfJ3i+uTMt/nrz4ePI7/a3YyMr+6jkcf2Uq0/g05PNfc8+payjo9Kndxls1+/b9yMo1b6lGtSrQfvU2uquYwxfT6MzOm1s1qono2e9lk2RSb5sghWT424ciR1Ol/UhwLKZYo4lpW14Zlini01mrMowSd7dDPNEODx2SpJl728eZ69oe60lr6FJXPdw4STWkdFjyWKVc2FDGM1lNRWrRZpYqK5v8Gb0pLvRdyTN3Ujvx3tJLXr1GDqWyej1NXHaLtbJInw+I668y8qqTTKKDxhl3E4ezus0eSq+53NepLh62VnoQyp6pcb+mR0TTfKJTPhk2Dpb84pccvBv7M+i4eFopHE9mKG9VT5Jvzsl9TuoLI+gsIYhn3PDv55nx9jIAHonmgAAAAAAAAAAAAAAAAAAAAAAAGEqSZVr7NjLgXQQ1klPBz+I7OxfBGoxvYyEtYRfgjtzxxKOnFl1Ukj5Rj/+Pl/G8e7NeTNBi+ymIh8LTXij7lPDp8CpW2XF8DhK2izvG6mvJ8HqYSvH4qcv8c/WxhHFNZSvF8pXR9rxHZ+L4I1OM7IQks4o5Stlg7Ru2n2fMoTfN+b4+JJa51WL/wCPEnem3B9NPI1dfshiofDKMu9WZjnayNsLuLNdCBLGBhV2Zio60pf4sglTqr4qdReDfoZJW7NUa6fkvxplikubSNM6suKl43XqexxVuPqZ5W6OyqZ8nV0MVFaO5nQleV+pzVDHx5nQbGr+0kopN349OJEYtzUUis8Ri2dj2Wwm7De4y9OHqdLEobOoWikbA+row4RSPma0+c2wADqcQAAAAAAAAAAAAAAAAAAAAAAAAAAAAAAAADyxjKkjMAEMsMiKWDXItgjBOShLZqfAhnsaL4G1BHFE8maOfZ+D4EE+zEHwR0YK+nEt6kjlpdkIP+K8i7s/s7Cl8MUu5G8BCpRTzgl1ZNYyYU6djMA6nIAAAAAAAAAAAAAAAAAAAAAAAAAAAAAAAAAAAAAAAAAAAAAAAAAAAAAAAAAAAAAAA//Z"/>
          <p:cNvSpPr>
            <a:spLocks noChangeAspect="1" noChangeArrowheads="1"/>
          </p:cNvSpPr>
          <p:nvPr/>
        </p:nvSpPr>
        <p:spPr bwMode="auto">
          <a:xfrm>
            <a:off x="2098676" y="-165100"/>
            <a:ext cx="1971675" cy="127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3" descr="data:image/jpg;base64,/9j/4AAQSkZJRgABAQAAAQABAAD/2wCEAAkGBhQSEBUUExMUFRUUFRQUFBUVGBQXFhgUFBUVFBQXFxcXHCYeFxkjGRUUHy8gIycpLCwsFR4xNTAqNSYrLCkBCQoKDgwOGg8PGiwkHyQsLCwpNS4sLCkqLCwsLCwsLDQ0LyosLCwvLCwsLCwsKS4sLCwsLCwpLCwsLCwsLCksLP/AABEIALUBFwMBIgACEQEDEQH/xAAbAAEAAgMBAQAAAAAAAAAAAAAAAwQCBQYBB//EADYQAAIBAgMFBQgBBAMBAAAAAAABAgMRBCExBRJBUWEGcYGRsRMiMqHB0eHwQhRSgvEHI2IV/8QAGgEBAAMBAQEAAAAAAAAAAAAAAAECBAMFBv/EACoRAAIBBAIBAgYCAwAAAAAAAAABAgMEETESIUETUSJhcYGRsQVSMkLB/9oADAMBAAIRAxEAPwD7iAAAAAAAAAAAAAAAAAAAAAAAAAAAAAAAAAAAAAAAAAAAAAAAAAAAAAAAAAAAAAAAAAAAAAAAADyU0tXYh/rqf98fNEOSW2Sot6JwYxqJ6NPuMiSAAAAAAAAAAAAAAAAAAAAAAAAAAAAAAAAAAAAAAAAAAAAanau34UlaNpT5cF3lJ1IwWZMvTpyqPjFF/F4yNON5OyOfxnadyygrLnxNLtHGTnnJ3bfkUpX4vdXzfgePXvZyeIdI9u3sIRWZ9svVse2/ek30Rj/VtdOizfjyKftcsk4x5/yZ5BX6Ja8/Hr0MDk2z0VBJGwhina7lblbXzJKW15r4Zy82a6pUT0RjJPmu7UZkv8WQ6cHtHU4XtNP+UU10yfyN3T2lTcN/eSXG+q6Ncz51DEJau76aGaxd+ZrpX1SC77+piq/x0JvMej6BhNrU6jtGWfJ5eRcPmscQ+pfwu16kdJPuvf5Gin/IvU4/gzVP4zzB/k7sHOYXtWv5rxWvkbKht+jJ23rd6sboXVKX+xgna1YbibEGMJpq6d0+KMjSZgAAAAAAAAAAAAAAAAAAAAAAAAAAAY1Kiirt2S1bFSooq7dkjj9r7ZdWpup2gn59/Uz166pL5+DRb28q0sLXkn2x2icnuU7pPV8WvoaCvUtKxgqvvHjq3eSuzwqlWVR5kz6GlRjSWIoycpPoubMN5LRbz/ulovASaXxPefJfuZFUqXy1f9q0XecWzukZJuT1u+f2PZ5JJZmMU0tc3y5GM5NcP3vILGe8+Lt+8jB1l+3Cs1ne5XmraZkN+xZJMnjJXvlY9dV8CK3E8cmRlkliE3xRk/d1T6NaFVSaJ1iGkrPhmuFy6+ZVr2JaOKSkrq61sy5OtGWccuhVjjYuNpRj32s+mhDLLu5hPrC7KOOX30dFsrbEqTtrHin6rkdVhMXGpHej/o+c06/N+JsMDtKVKWT+zRttrt0unr9Hn3Vkqncen+zvQUdnbVjVXKXLn1XMvHuRmprMTwZwcHiQABYqAAAAAAAAAAAAAAAAAACHFYqNOLlJ2S/chisVGnFyk7JHF7T2rKpvPV3SS4RXDxMlzcqiseTXbWzrP5Fjau3HVlZZRXD79TS0qmZnh1k+vEgnF3yeXM8OdSU/iZ79OnGC4xMqzjcx9o2svdjz0/2RqaWiu+bMKz4zfgtfwcXLyd1E9clnbJcZPV/vI8p92XL6t/QUmr+9lZZR5d5lOTlpZR5v9zKoseXTeeb5cDKvCdunSxGpqLus3z4eR66knzsXysYGHnJBuu+j8dPyWZRtBZ6t2t0Ik7a6hZLkVXRLeQ5h1GYO3eSU1daL7EohmUJZPTuZYw/s7SUo52yab1Kn9K3pJeJPiMHOms2pJ6ON7W77F0pYyl/0q8PrIxOGst5XafyK9Ose08Q19g6aea8ijw9dF1ldMkS4r/RLTq8OHp1K9Oq4u6LE4Jrej/kuX4C90VfzLuGxLi0m7cU18mjrNk7dU7Rm0pcHwl9mcPQmmrPwfJ8+4np13F7sv3k0aqNxKk8rRkr20ayw9n0kHIYPb86drvfhwv6X4M6HA7XhV0dnyf05ns0rqnU60zwq1pUpdvtF4AGoygAAAAAAAAAAAA8bPTT7d2i4rcis2s3yTdreJzq1FTjyZ0pwdSXFGi23tb2rbT92N1Fc7aPxfoaeK/6335lidG6b4XyXmYUlbuZ8xOcpS5S2z6SnGMI8Y+CrCsZOP9z8OJnNJaWPJ01HOWb5fc4nfJE5uz3clxf5IFFfx1/ufDuRNUvLNuy4JfQyhhUleWS4R+rYzkumkiJ2it2Ober4s8UM/edjJ34J2/eIhh1xefJEp5JyJOHBZkbxDSy8ke+6noTqUWm3FcbcMyy+LyRnBUjHVtWb5a91zHcZm6ngYSqFei2WFDqZKDXd00ENM0SxqpaO/PI6Je5DZAp30Zahj2lZ6aWLOGp0ZwtJNNX95au+fyKlfANZxe8vmTwe4sryi+mjCpD+Uc+nFEcJW0yPITsTKnvaa8ufVFNl9EsaalprxX1XMwp1N13XiuDREm4u5ajFVE2spcVz7iV3rZXW9CrTVt6GnFcme057ySevB8vwRUMQ4v5NczKpS3XdfC9OnRkZz2vuPk/sWKVdxbT8UWN62cXl6FamlNWfxcH9GZU57rs/ElPH0/RV9/U3eC7RTjq95cn9HwOj2ftaFXR2lxi9fyjgq0bZrQf1W7aSdmtGtTVSvqlF4l2jDWsadVZj0z6UDQ7J7TxnFe0ykrJtZp9ehvITTV07p6NHvUq0KqzFnhVaM6TxJGQAOpyAAAAAAPGc92pw7lT346wzfWP4+50MjWbRjeLT0aa8zjXhzg4s60ZuE1JHzirtFxeuTMFtJriV9sUXTm01lfPl3o1cqttM1++R8xwecPaPp4Si1k3ax98m8+D5mP8A9B/C/DoaVYjy9CSdbeV+K1KumdU0bN43gSxx9zSf1HHzM41v3oc/SZfKN+sXvRtfTgROvnc1lOu+efqif2t1dFJRlsJIvUknHW2vIyyZQhibK3D0J41CU2iGiWVJGHskZe2CxCRbmh2ZKKeq8QsDJ33U5Ja9O8x9unxRb2bi9yV+aOsJRb7fRWXJLKKl7ZEtKu1xLdWVKTvu+VyjXobrus0S0l2mSpcto9q0r5x14r7EcW0z2MyV2kuF/X8lc5J0SxSqL/0l5/kg9o4u4nFxfJrQtJRqxyyqLVcyy+LWyNfQwqQU1vR1XxL6nmFqap6PUipScZXRYrU1bfjpfNcn9iuc/Eth9dMxlFwl04PmWt7fWevAjw1VSW7LTnyMZ0nCXTgxnC5LXkq++ns9p1bXT8inVqZPxf2LOKrLLm0Q+ycrpK7drW1u7DhnpBSx2ybZqk3aKbbysj6FsXCSp0kpa6voUuzWxPY07yXvy16dDeHuWNn6Xxy3j8Hg3116r4R0AAemeaAAAAAACGvQ3kTAA5ba2wFNNNXTOM2j2OlF3pu3R6eZ9bcbletgIy4GWpbRns007mUNHwzFbLq03nBrqs18tCoqluj+R9txGwIs0W0uxkJ/FBPqsn5oxysmtG+F9/Y+XU5u/Rk1Orw4o6LaHYC3wSa6SzXmszR4rs9XpZ7u9bjHP5amSVCUdo2xuYS0yWh+fDiWo1N3PJxf74M1dOruu+av8i3Tbadv1HBxwd1PJm6iu7Ikw9azs9Hpf0KUJWfUyVQ4cfJ2ybLfsYTl+SvCu1k818yRTT0fgznKlnRKljZ6pGdOtZ6kTpsjmvkcPSZfkmbFYmS6k9PF8yhKXE8UyG5wI6Zt40oy0yZhOi0UKVZo2Pt96N+K480dYT5LvZR5TJoe+rfyWl+K+5TbcJZZNEkaqeaeZZaVVf8AtfP8nZPnrZGeO9HkkqkXJZSXxLn1Rjhqtsno8n3EFOTjJNaos16V1vx0eq5PWxOeXxLYax14MKlBwzWcXoyxSqqSs/Aww1fKz0Z7OluyVtHoF/aP3Kt+GQ1I3Xd/pnQdlMFerKTXwpJd7X29TnqcLOUVydvE7/YGEUKS5y95+Ky+Vj0bGnynn2PPvqnCGPc2kUegHvHgAAAAAAAAAAAAAAAA8cT0AFWvgYy4GqxWxORvzxoq4pllJo+fbY7LKos1nwa1ONxewa1Buy3o9MmfbqmGTNdjNixktDJVtlLs10rqUOj4tKtfJ3i+uTMt/nrz4ePI7/a3YyMr+6jkcf2Uq0/g05PNfc8+payjo9Kndxls1+/b9yMo1b6lGtSrQfvU2uquYwxfT6MzOm1s1qono2e9lk2RSb5sghWT424ciR1Ol/UhwLKZYo4lpW14Zlini01mrMowSd7dDPNEODx2SpJl728eZ69oe60lr6FJXPdw4STWkdFjyWKVc2FDGM1lNRWrRZpYqK5v8Gb0pLvRdyTN3Ujvx3tJLXr1GDqWyej1NXHaLtbJInw+I668y8qqTTKKDxhl3E4ezus0eSq+53NepLh62VnoQyp6pcb+mR0TTfKJTPhk2Dpb84pccvBv7M+i4eFopHE9mKG9VT5Jvzsl9TuoLI+gsIYhn3PDv55nx9jIAHonmgAAAAAAAAAAAAAAAAAAAAAAAGEqSZVr7NjLgXQQ1klPBz+I7OxfBGoxvYyEtYRfgjtzxxKOnFl1Ukj5Rj/+Pl/G8e7NeTNBi+ymIh8LTXij7lPDp8CpW2XF8DhK2izvG6mvJ8HqYSvH4qcv8c/WxhHFNZSvF8pXR9rxHZ+L4I1OM7IQks4o5Stlg7Ru2n2fMoTfN+b4+JJa51WL/wCPEnem3B9NPI1dfshiofDKMu9WZjnayNsLuLNdCBLGBhV2Zio60pf4sglTqr4qdReDfoZJW7NUa6fkvxplikubSNM6suKl43XqexxVuPqZ5W6OyqZ8nV0MVFaO5nQleV+pzVDHx5nQbGr+0kopN349OJEYtzUUis8Ri2dj2Wwm7De4y9OHqdLEobOoWikbA+row4RSPma0+c2wADqcQAAAAAAAAAAAAAAAAAAAAAAAAAAAAAAAADyxjKkjMAEMsMiKWDXItgjBOShLZqfAhnsaL4G1BHFE8maOfZ+D4EE+zEHwR0YK+nEt6kjlpdkIP+K8i7s/s7Cl8MUu5G8BCpRTzgl1ZNYyYU6djMA6nIAAAAAAAAAAAAAAAAAAAAAAAAAAAAAAAAAAAAAAAAAAAAAAAAAAAAAAAAAAAAAAA//Z"/>
          <p:cNvSpPr>
            <a:spLocks noChangeAspect="1" noChangeArrowheads="1"/>
          </p:cNvSpPr>
          <p:nvPr/>
        </p:nvSpPr>
        <p:spPr bwMode="auto">
          <a:xfrm>
            <a:off x="2251076" y="-12700"/>
            <a:ext cx="1971675" cy="127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879" name="Picture 15" descr="http://www.google.com.vn/url?source=imglanding&amp;ct=img&amp;q=http://photo-dict.faqs.org/photofiles/list/1252/1743salmon_fillet.jpg&amp;sa=X&amp;ei=VT1cTvXkEcO3rAfxnqG7Dw&amp;ved=0CAQQ8wc&amp;usg=AFQjCNEO-Cj9ExbAc6uI7kk3VMHtBdUhCw"/>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715604">
            <a:off x="1174750" y="3194657"/>
            <a:ext cx="5181600" cy="3362326"/>
          </a:xfrm>
          <a:prstGeom prst="rect">
            <a:avLst/>
          </a:prstGeom>
          <a:noFill/>
          <a:extLst>
            <a:ext uri="{909E8E84-426E-40DD-AFC4-6F175D3DCCD1}">
              <a14:hiddenFill xmlns:a14="http://schemas.microsoft.com/office/drawing/2010/main">
                <a:solidFill>
                  <a:srgbClr val="FFFFFF"/>
                </a:solidFill>
              </a14:hiddenFill>
            </a:ext>
          </a:extLst>
        </p:spPr>
      </p:pic>
      <p:pic>
        <p:nvPicPr>
          <p:cNvPr id="36881" name="Picture 17" descr="http://t3.gstatic.com/images?q=tbn:ANd9GcR8em1qhIdazFsEDK8jQuSnXfmBxrOFXCL2w0MdvLSXPvHGgroIZ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0" r="95714"/>
                    </a14:imgEffect>
                  </a14:imgLayer>
                </a14:imgProps>
              </a:ext>
              <a:ext uri="{28A0092B-C50C-407E-A947-70E740481C1C}">
                <a14:useLocalDpi xmlns:a14="http://schemas.microsoft.com/office/drawing/2010/main" val="0"/>
              </a:ext>
            </a:extLst>
          </a:blip>
          <a:srcRect/>
          <a:stretch>
            <a:fillRect/>
          </a:stretch>
        </p:blipFill>
        <p:spPr bwMode="auto">
          <a:xfrm>
            <a:off x="6400800" y="2819400"/>
            <a:ext cx="3886200" cy="5547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vi-VN"/>
          </a:p>
        </p:txBody>
      </p:sp>
      <p:sp>
        <p:nvSpPr>
          <p:cNvPr id="37891" name="Rectangle 3"/>
          <p:cNvSpPr>
            <a:spLocks noGrp="1" noChangeArrowheads="1"/>
          </p:cNvSpPr>
          <p:nvPr>
            <p:ph type="body" idx="1"/>
          </p:nvPr>
        </p:nvSpPr>
        <p:spPr>
          <a:xfrm>
            <a:off x="1219200" y="1390074"/>
            <a:ext cx="8915400" cy="4525963"/>
          </a:xfrm>
        </p:spPr>
        <p:txBody>
          <a:bodyPr>
            <a:normAutofit fontScale="77500" lnSpcReduction="20000"/>
          </a:bodyPr>
          <a:lstStyle/>
          <a:p>
            <a:pPr marL="0" indent="0">
              <a:buNone/>
            </a:pPr>
            <a:r>
              <a:rPr lang="vi-VN" sz="2400" b="1" dirty="0" smtClean="0"/>
              <a:t>Sarcoplasm </a:t>
            </a:r>
            <a:r>
              <a:rPr lang="en-US" sz="2400" b="1" dirty="0" smtClean="0"/>
              <a:t> </a:t>
            </a:r>
            <a:endParaRPr lang="vi-VN" sz="2400" b="1" dirty="0" smtClean="0"/>
          </a:p>
          <a:p>
            <a:r>
              <a:rPr lang="vi-VN" sz="2400" b="1" dirty="0" smtClean="0"/>
              <a:t>Sarcoplasm</a:t>
            </a:r>
            <a:r>
              <a:rPr lang="vi-VN" sz="2400" b="1" dirty="0"/>
              <a:t>:</a:t>
            </a:r>
            <a:r>
              <a:rPr lang="vi-VN" sz="2400" dirty="0"/>
              <a:t> is a viscous solution containing proteins such as myoalbumin, myogen, globulin, and myoglobin. Additionally, it contains lipids (fats) and other inorganic salts.</a:t>
            </a:r>
          </a:p>
          <a:p>
            <a:r>
              <a:rPr lang="vi-VN" sz="2400" dirty="0"/>
              <a:t>Protein bonds within the sarcoplasm are relatively loose; the structural basis of the sarcoplasm consists of polypeptide chains and peptide linkages (bonds).</a:t>
            </a:r>
          </a:p>
          <a:p>
            <a:r>
              <a:rPr lang="vi-VN" sz="2400" dirty="0"/>
              <a:t>Post-mortem (after the animal dies), under the influence of inorganic salts and other factors, a fraction of the sarcoplasmic proteins coagulates, making the structure of the sarcoplasm </a:t>
            </a:r>
            <a:r>
              <a:rPr lang="vi-VN" sz="2400" dirty="0" smtClean="0"/>
              <a:t>tighter/denser.</a:t>
            </a:r>
            <a:endParaRPr lang="en-US" sz="2400" dirty="0" smtClean="0"/>
          </a:p>
          <a:p>
            <a:pPr marL="0" indent="0">
              <a:buNone/>
            </a:pPr>
            <a:r>
              <a:rPr lang="vi-VN" sz="2400" b="1" dirty="0" smtClean="0"/>
              <a:t>Muscle Membranes </a:t>
            </a:r>
          </a:p>
          <a:p>
            <a:r>
              <a:rPr lang="vi-VN" sz="2400" b="1" dirty="0" smtClean="0"/>
              <a:t>Muscle membranes:</a:t>
            </a:r>
            <a:r>
              <a:rPr lang="vi-VN" sz="2400" dirty="0" smtClean="0"/>
              <a:t> include the inner and outer membranes of the muscle fiber (endomysium and perimysium/sarcolemma), the myofibrillar membrane, and the membranes surrounding primary and secondary muscle bundles (fascicles)...</a:t>
            </a:r>
          </a:p>
          <a:p>
            <a:r>
              <a:rPr lang="vi-VN" sz="2400" dirty="0" smtClean="0"/>
              <a:t>Muscle </a:t>
            </a:r>
            <a:r>
              <a:rPr lang="vi-VN" sz="2400" dirty="0"/>
              <a:t>membranes are composed of fibrous proteins, predominantly collagen, elastin, and reticulin. In addition, they contain lipoproteins, neurokeratin, mucin, and mucoid.</a:t>
            </a:r>
          </a:p>
          <a:p>
            <a:pPr>
              <a:lnSpc>
                <a:spcPct val="80000"/>
              </a:lnSpc>
            </a:pPr>
            <a:endParaRPr lang="en-US" sz="2400" dirty="0"/>
          </a:p>
        </p:txBody>
      </p:sp>
      <p:sp>
        <p:nvSpPr>
          <p:cNvPr id="5" name="Rectangle 2"/>
          <p:cNvSpPr txBox="1">
            <a:spLocks noChangeArrowheads="1"/>
          </p:cNvSpPr>
          <p:nvPr/>
        </p:nvSpPr>
        <p:spPr>
          <a:xfrm>
            <a:off x="1905000" y="228600"/>
            <a:ext cx="8229600"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smtClean="0"/>
              <a:t>Fish Muscle Structure</a:t>
            </a:r>
            <a:r>
              <a:rPr lang="en-US" smtClean="0">
                <a:solidFill>
                  <a:srgbClr val="FF0000"/>
                </a:solidFill>
              </a:rPr>
              <a:t/>
            </a:r>
            <a:br>
              <a:rPr lang="en-US" smtClean="0">
                <a:solidFill>
                  <a:srgbClr val="FF0000"/>
                </a:solidFill>
              </a:rPr>
            </a:br>
            <a:endParaRPr lang="en-US" dirty="0">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
          <p:cNvSpPr>
            <a:spLocks noChangeArrowheads="1"/>
          </p:cNvSpPr>
          <p:nvPr/>
        </p:nvSpPr>
        <p:spPr bwMode="auto">
          <a:xfrm>
            <a:off x="5592570" y="5023288"/>
            <a:ext cx="49920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Section of a cell showing various structures including the myofibrils (Bell </a:t>
            </a:r>
            <a:r>
              <a:rPr kumimoji="0" lang="en-US" altLang="en-US" sz="1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et al., 1976)</a:t>
            </a:r>
            <a:endParaRPr kumimoji="0" lang="en-US" altLang="en-US" sz="19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p:txBody>
      </p:sp>
      <p:pic>
        <p:nvPicPr>
          <p:cNvPr id="14338" name="Picture 2" descr="https://www.fao.org/4/v7180e/V7180E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970" y="1813938"/>
            <a:ext cx="4933950" cy="30861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1905000" y="228600"/>
            <a:ext cx="8229600"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b="1" smtClean="0"/>
              <a:t>Fish Muscle Structure</a:t>
            </a:r>
            <a:r>
              <a:rPr lang="en-US" smtClean="0">
                <a:solidFill>
                  <a:srgbClr val="FF0000"/>
                </a:solidFill>
              </a:rPr>
              <a:t/>
            </a:r>
            <a:br>
              <a:rPr lang="en-US" smtClean="0">
                <a:solidFill>
                  <a:srgbClr val="FF0000"/>
                </a:solidFill>
              </a:rPr>
            </a:br>
            <a:endParaRPr lang="en-US" dirty="0">
              <a:solidFill>
                <a:srgbClr val="FF0000"/>
              </a:solidFill>
            </a:endParaRPr>
          </a:p>
        </p:txBody>
      </p:sp>
      <p:sp>
        <p:nvSpPr>
          <p:cNvPr id="5" name="Rectangle 3"/>
          <p:cNvSpPr>
            <a:spLocks noChangeArrowheads="1"/>
          </p:cNvSpPr>
          <p:nvPr/>
        </p:nvSpPr>
        <p:spPr bwMode="auto">
          <a:xfrm>
            <a:off x="1394691" y="5100232"/>
            <a:ext cx="25667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Skeletal musculature of fish (Knorr, 1974)</a:t>
            </a:r>
            <a:endParaRPr kumimoji="0" lang="en-US" altLang="en-US" sz="16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p:txBody>
      </p:sp>
      <p:pic>
        <p:nvPicPr>
          <p:cNvPr id="14340" name="Picture 4" descr="https://www.fao.org/4/v7180e/V7180E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95" y="1620001"/>
            <a:ext cx="4661477" cy="348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067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4178945"/>
              </p:ext>
            </p:extLst>
          </p:nvPr>
        </p:nvGraphicFramePr>
        <p:xfrm>
          <a:off x="918082" y="444427"/>
          <a:ext cx="10075248" cy="5257440"/>
        </p:xfrm>
        <a:graphic>
          <a:graphicData uri="http://schemas.openxmlformats.org/drawingml/2006/table">
            <a:tbl>
              <a:tblPr/>
              <a:tblGrid>
                <a:gridCol w="1679208">
                  <a:extLst>
                    <a:ext uri="{9D8B030D-6E8A-4147-A177-3AD203B41FA5}">
                      <a16:colId xmlns:a16="http://schemas.microsoft.com/office/drawing/2014/main" val="1990800063"/>
                    </a:ext>
                  </a:extLst>
                </a:gridCol>
                <a:gridCol w="1679208">
                  <a:extLst>
                    <a:ext uri="{9D8B030D-6E8A-4147-A177-3AD203B41FA5}">
                      <a16:colId xmlns:a16="http://schemas.microsoft.com/office/drawing/2014/main" val="4279564671"/>
                    </a:ext>
                  </a:extLst>
                </a:gridCol>
                <a:gridCol w="1679208">
                  <a:extLst>
                    <a:ext uri="{9D8B030D-6E8A-4147-A177-3AD203B41FA5}">
                      <a16:colId xmlns:a16="http://schemas.microsoft.com/office/drawing/2014/main" val="941399465"/>
                    </a:ext>
                  </a:extLst>
                </a:gridCol>
                <a:gridCol w="1679208">
                  <a:extLst>
                    <a:ext uri="{9D8B030D-6E8A-4147-A177-3AD203B41FA5}">
                      <a16:colId xmlns:a16="http://schemas.microsoft.com/office/drawing/2014/main" val="1131923882"/>
                    </a:ext>
                  </a:extLst>
                </a:gridCol>
                <a:gridCol w="1679208">
                  <a:extLst>
                    <a:ext uri="{9D8B030D-6E8A-4147-A177-3AD203B41FA5}">
                      <a16:colId xmlns:a16="http://schemas.microsoft.com/office/drawing/2014/main" val="2644260751"/>
                    </a:ext>
                  </a:extLst>
                </a:gridCol>
                <a:gridCol w="1679208">
                  <a:extLst>
                    <a:ext uri="{9D8B030D-6E8A-4147-A177-3AD203B41FA5}">
                      <a16:colId xmlns:a16="http://schemas.microsoft.com/office/drawing/2014/main" val="1505440208"/>
                    </a:ext>
                  </a:extLst>
                </a:gridCol>
              </a:tblGrid>
              <a:tr h="233629">
                <a:tc>
                  <a:txBody>
                    <a:bodyPr/>
                    <a:lstStyle/>
                    <a:p>
                      <a:r>
                        <a:rPr lang="en-US" sz="1050" b="1">
                          <a:effectLst/>
                          <a:latin typeface="Arial" panose="020B0604020202020204" pitchFamily="34" charset="0"/>
                        </a:rPr>
                        <a:t>Species</a:t>
                      </a:r>
                      <a:endParaRPr lang="en-US" sz="1050">
                        <a:effectLst/>
                        <a:latin typeface="Arial" panose="020B0604020202020204" pitchFamily="34" charset="0"/>
                      </a:endParaRPr>
                    </a:p>
                  </a:txBody>
                  <a:tcPr marL="87611" marR="87611" marT="43805" marB="43805" anchor="ctr">
                    <a:lnL>
                      <a:noFill/>
                    </a:lnL>
                    <a:lnR>
                      <a:noFill/>
                    </a:lnR>
                    <a:lnT>
                      <a:noFill/>
                    </a:lnT>
                    <a:lnB>
                      <a:noFill/>
                    </a:lnB>
                  </a:tcPr>
                </a:tc>
                <a:tc>
                  <a:txBody>
                    <a:bodyPr/>
                    <a:lstStyle/>
                    <a:p>
                      <a:r>
                        <a:rPr lang="en-US" sz="1050" b="1" dirty="0">
                          <a:effectLst/>
                          <a:latin typeface="Arial" panose="020B0604020202020204" pitchFamily="34" charset="0"/>
                        </a:rPr>
                        <a:t>Scientific name</a:t>
                      </a:r>
                      <a:endParaRPr lang="en-US" sz="1050" dirty="0">
                        <a:effectLst/>
                        <a:latin typeface="Arial" panose="020B0604020202020204" pitchFamily="34" charset="0"/>
                      </a:endParaRPr>
                    </a:p>
                  </a:txBody>
                  <a:tcPr marL="87611" marR="87611" marT="43805" marB="43805" anchor="ctr">
                    <a:lnL>
                      <a:noFill/>
                    </a:lnL>
                    <a:lnR>
                      <a:noFill/>
                    </a:lnR>
                    <a:lnT>
                      <a:noFill/>
                    </a:lnT>
                    <a:lnB>
                      <a:noFill/>
                    </a:lnB>
                  </a:tcPr>
                </a:tc>
                <a:tc>
                  <a:txBody>
                    <a:bodyPr/>
                    <a:lstStyle/>
                    <a:p>
                      <a:pPr algn="ctr"/>
                      <a:r>
                        <a:rPr lang="en-US" sz="1050" b="1">
                          <a:effectLst/>
                          <a:latin typeface="Arial" panose="020B0604020202020204" pitchFamily="34" charset="0"/>
                        </a:rPr>
                        <a:t>Water %</a:t>
                      </a:r>
                      <a:endParaRPr lang="en-US" sz="1050">
                        <a:effectLst/>
                        <a:latin typeface="Arial" panose="020B0604020202020204" pitchFamily="34" charset="0"/>
                      </a:endParaRPr>
                    </a:p>
                  </a:txBody>
                  <a:tcPr marL="87611" marR="87611" marT="43805" marB="43805" anchor="ctr">
                    <a:lnL>
                      <a:noFill/>
                    </a:lnL>
                    <a:lnR>
                      <a:noFill/>
                    </a:lnR>
                    <a:lnT>
                      <a:noFill/>
                    </a:lnT>
                    <a:lnB>
                      <a:noFill/>
                    </a:lnB>
                  </a:tcPr>
                </a:tc>
                <a:tc>
                  <a:txBody>
                    <a:bodyPr/>
                    <a:lstStyle/>
                    <a:p>
                      <a:pPr algn="ctr"/>
                      <a:r>
                        <a:rPr lang="en-US" sz="1050" b="1">
                          <a:effectLst/>
                          <a:latin typeface="Arial" panose="020B0604020202020204" pitchFamily="34" charset="0"/>
                        </a:rPr>
                        <a:t>Lipid %</a:t>
                      </a:r>
                      <a:endParaRPr lang="en-US" sz="1050">
                        <a:effectLst/>
                        <a:latin typeface="Arial" panose="020B0604020202020204" pitchFamily="34" charset="0"/>
                      </a:endParaRPr>
                    </a:p>
                  </a:txBody>
                  <a:tcPr marL="87611" marR="87611" marT="43805" marB="43805" anchor="ctr">
                    <a:lnL>
                      <a:noFill/>
                    </a:lnL>
                    <a:lnR>
                      <a:noFill/>
                    </a:lnR>
                    <a:lnT>
                      <a:noFill/>
                    </a:lnT>
                    <a:lnB>
                      <a:noFill/>
                    </a:lnB>
                  </a:tcPr>
                </a:tc>
                <a:tc>
                  <a:txBody>
                    <a:bodyPr/>
                    <a:lstStyle/>
                    <a:p>
                      <a:pPr algn="ctr"/>
                      <a:r>
                        <a:rPr lang="en-US" sz="1050" b="1">
                          <a:effectLst/>
                          <a:latin typeface="Arial" panose="020B0604020202020204" pitchFamily="34" charset="0"/>
                        </a:rPr>
                        <a:t>Protein %</a:t>
                      </a:r>
                      <a:endParaRPr lang="en-US" sz="1050">
                        <a:effectLst/>
                        <a:latin typeface="Arial" panose="020B0604020202020204" pitchFamily="34" charset="0"/>
                      </a:endParaRPr>
                    </a:p>
                  </a:txBody>
                  <a:tcPr marL="87611" marR="87611" marT="43805" marB="43805" anchor="ctr">
                    <a:lnL>
                      <a:noFill/>
                    </a:lnL>
                    <a:lnR>
                      <a:noFill/>
                    </a:lnR>
                    <a:lnT>
                      <a:noFill/>
                    </a:lnT>
                    <a:lnB>
                      <a:noFill/>
                    </a:lnB>
                  </a:tcPr>
                </a:tc>
                <a:tc>
                  <a:txBody>
                    <a:bodyPr/>
                    <a:lstStyle/>
                    <a:p>
                      <a:pPr algn="ctr"/>
                      <a:r>
                        <a:rPr lang="en-US" sz="1050" b="1">
                          <a:effectLst/>
                          <a:latin typeface="Arial" panose="020B0604020202020204" pitchFamily="34" charset="0"/>
                        </a:rPr>
                        <a:t>Energy value(kJ/ 100 g)</a:t>
                      </a:r>
                      <a:endParaRPr lang="en-US" sz="1050">
                        <a:effectLst/>
                        <a:latin typeface="Arial" panose="020B0604020202020204" pitchFamily="34" charset="0"/>
                      </a:endParaRPr>
                    </a:p>
                  </a:txBody>
                  <a:tcPr marL="87611" marR="87611" marT="43805" marB="43805" anchor="ctr">
                    <a:lnL>
                      <a:noFill/>
                    </a:lnL>
                    <a:lnR>
                      <a:noFill/>
                    </a:lnR>
                    <a:lnT>
                      <a:noFill/>
                    </a:lnT>
                    <a:lnB>
                      <a:noFill/>
                    </a:lnB>
                  </a:tcPr>
                </a:tc>
                <a:extLst>
                  <a:ext uri="{0D108BD9-81ED-4DB2-BD59-A6C34878D82A}">
                    <a16:rowId xmlns:a16="http://schemas.microsoft.com/office/drawing/2014/main" val="1749633896"/>
                  </a:ext>
                </a:extLst>
              </a:tr>
              <a:tr h="233629">
                <a:tc>
                  <a:txBody>
                    <a:bodyPr/>
                    <a:lstStyle/>
                    <a:p>
                      <a:r>
                        <a:rPr lang="en-US" sz="1050">
                          <a:effectLst/>
                          <a:latin typeface="Arial" panose="020B0604020202020204" pitchFamily="34" charset="0"/>
                        </a:rPr>
                        <a:t>Blue whiting a)</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Micromesistius poutassou</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79-80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1.9-3.0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13.8-15.9</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314-388</a:t>
                      </a:r>
                    </a:p>
                  </a:txBody>
                  <a:tcPr marL="87611" marR="87611" marT="43805" marB="43805" anchor="ctr">
                    <a:lnL>
                      <a:noFill/>
                    </a:lnL>
                    <a:lnR>
                      <a:noFill/>
                    </a:lnR>
                    <a:lnT>
                      <a:noFill/>
                    </a:lnT>
                    <a:lnB>
                      <a:noFill/>
                    </a:lnB>
                  </a:tcPr>
                </a:tc>
                <a:extLst>
                  <a:ext uri="{0D108BD9-81ED-4DB2-BD59-A6C34878D82A}">
                    <a16:rowId xmlns:a16="http://schemas.microsoft.com/office/drawing/2014/main" val="3771659699"/>
                  </a:ext>
                </a:extLst>
              </a:tr>
              <a:tr h="233629">
                <a:tc>
                  <a:txBody>
                    <a:bodyPr/>
                    <a:lstStyle/>
                    <a:p>
                      <a:r>
                        <a:rPr lang="en-US" sz="1050">
                          <a:effectLst/>
                          <a:latin typeface="Arial" panose="020B0604020202020204" pitchFamily="34" charset="0"/>
                        </a:rPr>
                        <a:t>Cod a)</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Gadus morhua</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78-83</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0.1-0.9</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15.0-19.0</a:t>
                      </a:r>
                    </a:p>
                  </a:txBody>
                  <a:tcPr marL="87611" marR="87611" marT="43805" marB="43805" anchor="ctr">
                    <a:lnL>
                      <a:noFill/>
                    </a:lnL>
                    <a:lnR>
                      <a:noFill/>
                    </a:lnR>
                    <a:lnT>
                      <a:noFill/>
                    </a:lnT>
                    <a:lnB>
                      <a:noFill/>
                    </a:lnB>
                  </a:tcPr>
                </a:tc>
                <a:tc>
                  <a:txBody>
                    <a:bodyPr/>
                    <a:lstStyle/>
                    <a:p>
                      <a:pPr algn="ctr"/>
                      <a:r>
                        <a:rPr lang="en-US" sz="1050" dirty="0">
                          <a:effectLst/>
                          <a:latin typeface="Arial" panose="020B0604020202020204" pitchFamily="34" charset="0"/>
                        </a:rPr>
                        <a:t>295-332</a:t>
                      </a:r>
                    </a:p>
                  </a:txBody>
                  <a:tcPr marL="87611" marR="87611" marT="43805" marB="43805" anchor="ctr">
                    <a:lnL>
                      <a:noFill/>
                    </a:lnL>
                    <a:lnR>
                      <a:noFill/>
                    </a:lnR>
                    <a:lnT>
                      <a:noFill/>
                    </a:lnT>
                    <a:lnB>
                      <a:noFill/>
                    </a:lnB>
                  </a:tcPr>
                </a:tc>
                <a:extLst>
                  <a:ext uri="{0D108BD9-81ED-4DB2-BD59-A6C34878D82A}">
                    <a16:rowId xmlns:a16="http://schemas.microsoft.com/office/drawing/2014/main" val="3724587504"/>
                  </a:ext>
                </a:extLst>
              </a:tr>
              <a:tr h="233629">
                <a:tc>
                  <a:txBody>
                    <a:bodyPr/>
                    <a:lstStyle/>
                    <a:p>
                      <a:r>
                        <a:rPr lang="en-US" sz="1050">
                          <a:effectLst/>
                          <a:latin typeface="Arial" panose="020B0604020202020204" pitchFamily="34" charset="0"/>
                        </a:rPr>
                        <a:t>Eel a)</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Anguilla anguilla</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60-71</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8.0-31.0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14.4</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1084474036"/>
                  </a:ext>
                </a:extLst>
              </a:tr>
              <a:tr h="233629">
                <a:tc>
                  <a:txBody>
                    <a:bodyPr/>
                    <a:lstStyle/>
                    <a:p>
                      <a:r>
                        <a:rPr lang="en-US" sz="1050">
                          <a:effectLst/>
                          <a:latin typeface="Arial" panose="020B0604020202020204" pitchFamily="34" charset="0"/>
                        </a:rPr>
                        <a:t>Herring a)</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Clupea harengus</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60-80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0.4-22.0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16.0-19.0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3235612785"/>
                  </a:ext>
                </a:extLst>
              </a:tr>
              <a:tr h="233629">
                <a:tc>
                  <a:txBody>
                    <a:bodyPr/>
                    <a:lstStyle/>
                    <a:p>
                      <a:r>
                        <a:rPr lang="en-US" sz="1050">
                          <a:effectLst/>
                          <a:latin typeface="Arial" panose="020B0604020202020204" pitchFamily="34" charset="0"/>
                        </a:rPr>
                        <a:t>Plaice a)</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Pleuronectes platessa</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81</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1.1-3.6</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15.7-17.8</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332-452</a:t>
                      </a:r>
                    </a:p>
                  </a:txBody>
                  <a:tcPr marL="87611" marR="87611" marT="43805" marB="43805" anchor="ctr">
                    <a:lnL>
                      <a:noFill/>
                    </a:lnL>
                    <a:lnR>
                      <a:noFill/>
                    </a:lnR>
                    <a:lnT>
                      <a:noFill/>
                    </a:lnT>
                    <a:lnB>
                      <a:noFill/>
                    </a:lnB>
                  </a:tcPr>
                </a:tc>
                <a:extLst>
                  <a:ext uri="{0D108BD9-81ED-4DB2-BD59-A6C34878D82A}">
                    <a16:rowId xmlns:a16="http://schemas.microsoft.com/office/drawing/2014/main" val="1853755387"/>
                  </a:ext>
                </a:extLst>
              </a:tr>
              <a:tr h="233629">
                <a:tc>
                  <a:txBody>
                    <a:bodyPr/>
                    <a:lstStyle/>
                    <a:p>
                      <a:r>
                        <a:rPr lang="en-US" sz="1050">
                          <a:effectLst/>
                          <a:latin typeface="Arial" panose="020B0604020202020204" pitchFamily="34" charset="0"/>
                        </a:rPr>
                        <a:t>Salmon a)</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Salmo salar</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67-77</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0.3-14.0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21.5</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928523882"/>
                  </a:ext>
                </a:extLst>
              </a:tr>
              <a:tr h="233629">
                <a:tc>
                  <a:txBody>
                    <a:bodyPr/>
                    <a:lstStyle/>
                    <a:p>
                      <a:r>
                        <a:rPr lang="en-US" sz="1050">
                          <a:effectLst/>
                          <a:latin typeface="Arial" panose="020B0604020202020204" pitchFamily="34" charset="0"/>
                        </a:rPr>
                        <a:t>Trout a)</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Salmo trutta</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70-79</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1.2-10.8</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18.8-19.1</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764735627"/>
                  </a:ext>
                </a:extLst>
              </a:tr>
              <a:tr h="233629">
                <a:tc>
                  <a:txBody>
                    <a:bodyPr/>
                    <a:lstStyle/>
                    <a:p>
                      <a:r>
                        <a:rPr lang="en-US" sz="1050">
                          <a:effectLst/>
                          <a:latin typeface="Arial" panose="020B0604020202020204" pitchFamily="34" charset="0"/>
                        </a:rPr>
                        <a:t>Tuna a)</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Thunnus spp.</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71</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4.1</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25.2</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581</a:t>
                      </a:r>
                    </a:p>
                  </a:txBody>
                  <a:tcPr marL="87611" marR="87611" marT="43805" marB="43805" anchor="ctr">
                    <a:lnL>
                      <a:noFill/>
                    </a:lnL>
                    <a:lnR>
                      <a:noFill/>
                    </a:lnR>
                    <a:lnT>
                      <a:noFill/>
                    </a:lnT>
                    <a:lnB>
                      <a:noFill/>
                    </a:lnB>
                  </a:tcPr>
                </a:tc>
                <a:extLst>
                  <a:ext uri="{0D108BD9-81ED-4DB2-BD59-A6C34878D82A}">
                    <a16:rowId xmlns:a16="http://schemas.microsoft.com/office/drawing/2014/main" val="2819640248"/>
                  </a:ext>
                </a:extLst>
              </a:tr>
              <a:tr h="233629">
                <a:tc>
                  <a:txBody>
                    <a:bodyPr/>
                    <a:lstStyle/>
                    <a:p>
                      <a:r>
                        <a:rPr lang="en-US" sz="1050">
                          <a:effectLst/>
                          <a:latin typeface="Arial" panose="020B0604020202020204" pitchFamily="34" charset="0"/>
                        </a:rPr>
                        <a:t>Norway lobster a)</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Nephrops norvegicus</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77</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0.6-2.0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19.5</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369</a:t>
                      </a:r>
                    </a:p>
                  </a:txBody>
                  <a:tcPr marL="87611" marR="87611" marT="43805" marB="43805" anchor="ctr">
                    <a:lnL>
                      <a:noFill/>
                    </a:lnL>
                    <a:lnR>
                      <a:noFill/>
                    </a:lnR>
                    <a:lnT>
                      <a:noFill/>
                    </a:lnT>
                    <a:lnB>
                      <a:noFill/>
                    </a:lnB>
                  </a:tcPr>
                </a:tc>
                <a:extLst>
                  <a:ext uri="{0D108BD9-81ED-4DB2-BD59-A6C34878D82A}">
                    <a16:rowId xmlns:a16="http://schemas.microsoft.com/office/drawing/2014/main" val="1695306251"/>
                  </a:ext>
                </a:extLst>
              </a:tr>
              <a:tr h="233629">
                <a:tc>
                  <a:txBody>
                    <a:bodyPr/>
                    <a:lstStyle/>
                    <a:p>
                      <a:r>
                        <a:rPr lang="en-US" sz="1050">
                          <a:effectLst/>
                          <a:latin typeface="Arial" panose="020B0604020202020204" pitchFamily="34" charset="0"/>
                        </a:rPr>
                        <a:t>Pejerrey b)</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Basilichthys bornariensis</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80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0.7-3.6 </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17.3-17.9</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2018931992"/>
                  </a:ext>
                </a:extLst>
              </a:tr>
              <a:tr h="233629">
                <a:tc>
                  <a:txBody>
                    <a:bodyPr/>
                    <a:lstStyle/>
                    <a:p>
                      <a:r>
                        <a:rPr lang="en-US" sz="1050">
                          <a:effectLst/>
                          <a:latin typeface="Arial" panose="020B0604020202020204" pitchFamily="34" charset="0"/>
                        </a:rPr>
                        <a:t>Carp b)</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Cyprinus carpio</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81.6</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2.1</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16.0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2296142508"/>
                  </a:ext>
                </a:extLst>
              </a:tr>
              <a:tr h="233629">
                <a:tc>
                  <a:txBody>
                    <a:bodyPr/>
                    <a:lstStyle/>
                    <a:p>
                      <a:r>
                        <a:rPr lang="en-US" sz="1050">
                          <a:effectLst/>
                          <a:latin typeface="Arial" panose="020B0604020202020204" pitchFamily="34" charset="0"/>
                        </a:rPr>
                        <a:t>Sabalo c)</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Prochilodus platensis</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67.0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4.3</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23.4</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2487055282"/>
                  </a:ext>
                </a:extLst>
              </a:tr>
              <a:tr h="233629">
                <a:tc>
                  <a:txBody>
                    <a:bodyPr/>
                    <a:lstStyle/>
                    <a:p>
                      <a:r>
                        <a:rPr lang="en-US" sz="1050">
                          <a:effectLst/>
                          <a:latin typeface="Arial" panose="020B0604020202020204" pitchFamily="34" charset="0"/>
                        </a:rPr>
                        <a:t>Pacu c)</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Colossoma macropomum</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67.1</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18.0</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14.1</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889217456"/>
                  </a:ext>
                </a:extLst>
              </a:tr>
              <a:tr h="233629">
                <a:tc>
                  <a:txBody>
                    <a:bodyPr/>
                    <a:lstStyle/>
                    <a:p>
                      <a:r>
                        <a:rPr lang="en-US" sz="1050">
                          <a:effectLst/>
                          <a:latin typeface="Arial" panose="020B0604020202020204" pitchFamily="34" charset="0"/>
                        </a:rPr>
                        <a:t>Tambaqui c)</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Colossoma brachypomum</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69.3</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15.6</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15.8</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2904988339"/>
                  </a:ext>
                </a:extLst>
              </a:tr>
              <a:tr h="233629">
                <a:tc>
                  <a:txBody>
                    <a:bodyPr/>
                    <a:lstStyle/>
                    <a:p>
                      <a:r>
                        <a:rPr lang="en-US" sz="1050">
                          <a:effectLst/>
                          <a:latin typeface="Arial" panose="020B0604020202020204" pitchFamily="34" charset="0"/>
                        </a:rPr>
                        <a:t>Chincuiña c)</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Pseudoplatystoma tigrinum</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70.8</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8.9</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15.8</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692311289"/>
                  </a:ext>
                </a:extLst>
              </a:tr>
              <a:tr h="379647">
                <a:tc>
                  <a:txBody>
                    <a:bodyPr/>
                    <a:lstStyle/>
                    <a:p>
                      <a:r>
                        <a:rPr lang="en-US" sz="1050">
                          <a:effectLst/>
                          <a:latin typeface="Arial" panose="020B0604020202020204" pitchFamily="34" charset="0"/>
                        </a:rPr>
                        <a:t>Corvina c)</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Plagioscion squamosissimus</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67.9</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5.9</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21.7</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1623041837"/>
                  </a:ext>
                </a:extLst>
              </a:tr>
              <a:tr h="233629">
                <a:tc>
                  <a:txBody>
                    <a:bodyPr/>
                    <a:lstStyle/>
                    <a:p>
                      <a:r>
                        <a:rPr lang="en-US" sz="1050">
                          <a:effectLst/>
                          <a:latin typeface="Arial" panose="020B0604020202020204" pitchFamily="34" charset="0"/>
                        </a:rPr>
                        <a:t>Bagré c)</a:t>
                      </a:r>
                    </a:p>
                  </a:txBody>
                  <a:tcPr marL="87611" marR="87611" marT="43805" marB="43805" anchor="ctr">
                    <a:lnL>
                      <a:noFill/>
                    </a:lnL>
                    <a:lnR>
                      <a:noFill/>
                    </a:lnR>
                    <a:lnT>
                      <a:noFill/>
                    </a:lnT>
                    <a:lnB>
                      <a:noFill/>
                    </a:lnB>
                  </a:tcPr>
                </a:tc>
                <a:tc>
                  <a:txBody>
                    <a:bodyPr/>
                    <a:lstStyle/>
                    <a:p>
                      <a:r>
                        <a:rPr lang="en-US" sz="1050">
                          <a:effectLst/>
                          <a:latin typeface="Arial" panose="020B0604020202020204" pitchFamily="34" charset="0"/>
                        </a:rPr>
                        <a:t>Ageneiosus spp.</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79.0</a:t>
                      </a:r>
                    </a:p>
                  </a:txBody>
                  <a:tcPr marL="87611" marR="87611" marT="43805" marB="43805" anchor="ctr">
                    <a:lnL>
                      <a:noFill/>
                    </a:lnL>
                    <a:lnR>
                      <a:noFill/>
                    </a:lnR>
                    <a:lnT>
                      <a:noFill/>
                    </a:lnT>
                    <a:lnB>
                      <a:noFill/>
                    </a:lnB>
                  </a:tcPr>
                </a:tc>
                <a:tc>
                  <a:txBody>
                    <a:bodyPr/>
                    <a:lstStyle/>
                    <a:p>
                      <a:pPr algn="ctr"/>
                      <a:r>
                        <a:rPr lang="en-US" sz="1050" dirty="0">
                          <a:effectLst/>
                          <a:latin typeface="Arial" panose="020B0604020202020204" pitchFamily="34" charset="0"/>
                        </a:rPr>
                        <a:t>3.7</a:t>
                      </a:r>
                    </a:p>
                  </a:txBody>
                  <a:tcPr marL="87611" marR="87611" marT="43805" marB="43805" anchor="ctr">
                    <a:lnL>
                      <a:noFill/>
                    </a:lnL>
                    <a:lnR>
                      <a:noFill/>
                    </a:lnR>
                    <a:lnT>
                      <a:noFill/>
                    </a:lnT>
                    <a:lnB>
                      <a:noFill/>
                    </a:lnB>
                  </a:tcPr>
                </a:tc>
                <a:tc>
                  <a:txBody>
                    <a:bodyPr/>
                    <a:lstStyle/>
                    <a:p>
                      <a:pPr algn="ctr"/>
                      <a:r>
                        <a:rPr lang="en-US" sz="1050">
                          <a:effectLst/>
                          <a:latin typeface="Arial" panose="020B0604020202020204" pitchFamily="34" charset="0"/>
                        </a:rPr>
                        <a:t>14.8</a:t>
                      </a:r>
                    </a:p>
                  </a:txBody>
                  <a:tcPr marL="87611" marR="87611" marT="43805" marB="43805" anchor="ctr">
                    <a:lnL>
                      <a:noFill/>
                    </a:lnL>
                    <a:lnR>
                      <a:noFill/>
                    </a:lnR>
                    <a:lnT>
                      <a:noFill/>
                    </a:lnT>
                    <a:lnB>
                      <a:noFill/>
                    </a:lnB>
                  </a:tcPr>
                </a:tc>
                <a:tc>
                  <a:txBody>
                    <a:bodyPr/>
                    <a:lstStyle/>
                    <a:p>
                      <a:pPr algn="ctr"/>
                      <a:r>
                        <a:rPr lang="en-US" sz="1050" dirty="0">
                          <a:effectLst/>
                          <a:latin typeface="Arial" panose="020B0604020202020204" pitchFamily="34" charset="0"/>
                        </a:rPr>
                        <a:t> </a:t>
                      </a:r>
                    </a:p>
                  </a:txBody>
                  <a:tcPr marL="87611" marR="87611" marT="43805" marB="43805" anchor="ctr">
                    <a:lnL>
                      <a:noFill/>
                    </a:lnL>
                    <a:lnR>
                      <a:noFill/>
                    </a:lnR>
                    <a:lnT>
                      <a:noFill/>
                    </a:lnT>
                    <a:lnB>
                      <a:noFill/>
                    </a:lnB>
                  </a:tcPr>
                </a:tc>
                <a:extLst>
                  <a:ext uri="{0D108BD9-81ED-4DB2-BD59-A6C34878D82A}">
                    <a16:rowId xmlns:a16="http://schemas.microsoft.com/office/drawing/2014/main" val="1213962052"/>
                  </a:ext>
                </a:extLst>
              </a:tr>
            </a:tbl>
          </a:graphicData>
        </a:graphic>
      </p:graphicFrame>
      <p:sp>
        <p:nvSpPr>
          <p:cNvPr id="5" name="Rectangle 1"/>
          <p:cNvSpPr>
            <a:spLocks noChangeArrowheads="1"/>
          </p:cNvSpPr>
          <p:nvPr/>
        </p:nvSpPr>
        <p:spPr bwMode="auto">
          <a:xfrm>
            <a:off x="2618059" y="616034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Chemical composition of the fillets of various fish species</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SOURCES: a) Murray and Burt, 1969, b)</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Poulter</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and </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Nicolaides</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1995 a. c) </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Poulter</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and </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Nicolaides</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1985 b</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itle 1"/>
          <p:cNvSpPr txBox="1">
            <a:spLocks/>
          </p:cNvSpPr>
          <p:nvPr/>
        </p:nvSpPr>
        <p:spPr>
          <a:xfrm>
            <a:off x="1018435" y="-3373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C000"/>
                </a:solidFill>
              </a:rPr>
              <a:t>Chemical properties of seafood</a:t>
            </a:r>
            <a:endParaRPr lang="en-US" b="1" dirty="0">
              <a:solidFill>
                <a:srgbClr val="FFC000"/>
              </a:solidFill>
            </a:endParaRPr>
          </a:p>
        </p:txBody>
      </p:sp>
    </p:spTree>
    <p:extLst>
      <p:ext uri="{BB962C8B-B14F-4D97-AF65-F5344CB8AC3E}">
        <p14:creationId xmlns:p14="http://schemas.microsoft.com/office/powerpoint/2010/main" val="514567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dirty="0"/>
              <a:t>The chemical composition of fish varies greatly from one species and one individual to another depending on age, sex, environment and season</a:t>
            </a:r>
            <a:r>
              <a:rPr lang="en-US" dirty="0" smtClean="0"/>
              <a:t>.</a:t>
            </a:r>
          </a:p>
          <a:p>
            <a:r>
              <a:rPr lang="en-US" dirty="0"/>
              <a:t>The proteins in fish muscle tissue can be divided into the following three groups:</a:t>
            </a:r>
          </a:p>
          <a:p>
            <a:r>
              <a:rPr lang="en-US" dirty="0"/>
              <a:t>Structural proteins (actin, myosin, </a:t>
            </a:r>
            <a:r>
              <a:rPr lang="en-US" dirty="0" err="1"/>
              <a:t>tropormyosin</a:t>
            </a:r>
            <a:r>
              <a:rPr lang="en-US" dirty="0"/>
              <a:t> and </a:t>
            </a:r>
            <a:r>
              <a:rPr lang="en-US" dirty="0" err="1"/>
              <a:t>actomyosin</a:t>
            </a:r>
            <a:r>
              <a:rPr lang="en-US" dirty="0"/>
              <a:t>), which constitute 70-80 % of the total protein content (compared with 40 % in mammals). </a:t>
            </a:r>
            <a:r>
              <a:rPr lang="en-US" dirty="0" smtClean="0"/>
              <a:t>Sarcoplasmic </a:t>
            </a:r>
            <a:r>
              <a:rPr lang="en-US" dirty="0"/>
              <a:t>proteins (</a:t>
            </a:r>
            <a:r>
              <a:rPr lang="en-US" dirty="0" err="1"/>
              <a:t>myoalbumin</a:t>
            </a:r>
            <a:r>
              <a:rPr lang="en-US" dirty="0"/>
              <a:t>, globulin and enzymes) which are soluble in neutral salt solutions of low ionic </a:t>
            </a:r>
            <a:r>
              <a:rPr lang="en-US" dirty="0" err="1" smtClean="0"/>
              <a:t>strength.This</a:t>
            </a:r>
            <a:r>
              <a:rPr lang="en-US" dirty="0" smtClean="0"/>
              <a:t> </a:t>
            </a:r>
            <a:r>
              <a:rPr lang="en-US" dirty="0"/>
              <a:t>fraction constitutes 25-30 % of the protein.</a:t>
            </a:r>
          </a:p>
          <a:p>
            <a:pPr lvl="1"/>
            <a:r>
              <a:rPr lang="en-US" dirty="0"/>
              <a:t>Connective tissue proteins (collagen), which constitute approximately 3 % of the -protein in </a:t>
            </a:r>
            <a:r>
              <a:rPr lang="en-US" dirty="0" err="1"/>
              <a:t>teleostei</a:t>
            </a:r>
            <a:r>
              <a:rPr lang="en-US" dirty="0"/>
              <a:t> and about 10 % in </a:t>
            </a:r>
            <a:r>
              <a:rPr lang="en-US" dirty="0" err="1"/>
              <a:t>elasmobranchii</a:t>
            </a:r>
            <a:r>
              <a:rPr lang="en-US" dirty="0"/>
              <a:t> (compared with 17 % in mammals).</a:t>
            </a:r>
          </a:p>
          <a:p>
            <a:pPr marL="0" indent="0">
              <a:buNone/>
            </a:pPr>
            <a:endParaRPr lang="en-US" dirty="0"/>
          </a:p>
        </p:txBody>
      </p:sp>
      <p:sp>
        <p:nvSpPr>
          <p:cNvPr id="4" name="Title 1"/>
          <p:cNvSpPr txBox="1">
            <a:spLocks/>
          </p:cNvSpPr>
          <p:nvPr/>
        </p:nvSpPr>
        <p:spPr>
          <a:xfrm>
            <a:off x="989559" y="673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C000"/>
                </a:solidFill>
              </a:rPr>
              <a:t>Chemical properties of Fish</a:t>
            </a:r>
            <a:endParaRPr lang="en-US" b="1" dirty="0">
              <a:solidFill>
                <a:srgbClr val="FFC000"/>
              </a:solidFill>
            </a:endParaRPr>
          </a:p>
        </p:txBody>
      </p:sp>
    </p:spTree>
    <p:extLst>
      <p:ext uri="{BB962C8B-B14F-4D97-AF65-F5344CB8AC3E}">
        <p14:creationId xmlns:p14="http://schemas.microsoft.com/office/powerpoint/2010/main" val="3383750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Vitamins and minerals</a:t>
            </a:r>
          </a:p>
          <a:p>
            <a:r>
              <a:rPr lang="en-US" dirty="0"/>
              <a:t>The amount of vitamins and minerals is species-specific and can furthermore vary with season. In general, fish meat is a good source of the B vitamins and, in the case of fatty species, also of the A and D vitamins. </a:t>
            </a:r>
            <a:endParaRPr lang="en-US" dirty="0" smtClean="0"/>
          </a:p>
          <a:p>
            <a:r>
              <a:rPr lang="en-US" dirty="0" smtClean="0"/>
              <a:t>Some </a:t>
            </a:r>
            <a:r>
              <a:rPr lang="en-US" dirty="0"/>
              <a:t>freshwater species such as carp have high </a:t>
            </a:r>
            <a:r>
              <a:rPr lang="en-US" dirty="0" err="1"/>
              <a:t>thiaminase</a:t>
            </a:r>
            <a:r>
              <a:rPr lang="en-US" dirty="0"/>
              <a:t> </a:t>
            </a:r>
            <a:r>
              <a:rPr lang="en-US" dirty="0" err="1"/>
              <a:t>actitity</a:t>
            </a:r>
            <a:r>
              <a:rPr lang="en-US" dirty="0"/>
              <a:t> so the thiamine content in these species is usually low. As for minerals, fish meat is regarded as a valuable source of calcium and phosphorus in particular but also of iron, copper and selenium. Saltwater fish have a high content of iodine.</a:t>
            </a:r>
          </a:p>
          <a:p>
            <a:endParaRPr lang="en-US" dirty="0"/>
          </a:p>
        </p:txBody>
      </p:sp>
      <p:sp>
        <p:nvSpPr>
          <p:cNvPr id="4" name="Title 1"/>
          <p:cNvSpPr txBox="1">
            <a:spLocks/>
          </p:cNvSpPr>
          <p:nvPr/>
        </p:nvSpPr>
        <p:spPr>
          <a:xfrm>
            <a:off x="989559" y="673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C000"/>
                </a:solidFill>
              </a:rPr>
              <a:t>Chemical properties of fish</a:t>
            </a:r>
            <a:endParaRPr lang="en-US" b="1" dirty="0">
              <a:solidFill>
                <a:srgbClr val="FFC000"/>
              </a:solidFill>
            </a:endParaRPr>
          </a:p>
        </p:txBody>
      </p:sp>
    </p:spTree>
    <p:extLst>
      <p:ext uri="{BB962C8B-B14F-4D97-AF65-F5344CB8AC3E}">
        <p14:creationId xmlns:p14="http://schemas.microsoft.com/office/powerpoint/2010/main" val="3980246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838200" y="2782094"/>
          <a:ext cx="10515600" cy="2438400"/>
        </p:xfrm>
        <a:graphic>
          <a:graphicData uri="http://schemas.openxmlformats.org/drawingml/2006/table">
            <a:tbl>
              <a:tblPr/>
              <a:tblGrid>
                <a:gridCol w="2103120">
                  <a:extLst>
                    <a:ext uri="{9D8B030D-6E8A-4147-A177-3AD203B41FA5}">
                      <a16:colId xmlns:a16="http://schemas.microsoft.com/office/drawing/2014/main" val="2384114345"/>
                    </a:ext>
                  </a:extLst>
                </a:gridCol>
                <a:gridCol w="2103120">
                  <a:extLst>
                    <a:ext uri="{9D8B030D-6E8A-4147-A177-3AD203B41FA5}">
                      <a16:colId xmlns:a16="http://schemas.microsoft.com/office/drawing/2014/main" val="3053555896"/>
                    </a:ext>
                  </a:extLst>
                </a:gridCol>
                <a:gridCol w="2103120">
                  <a:extLst>
                    <a:ext uri="{9D8B030D-6E8A-4147-A177-3AD203B41FA5}">
                      <a16:colId xmlns:a16="http://schemas.microsoft.com/office/drawing/2014/main" val="3539017498"/>
                    </a:ext>
                  </a:extLst>
                </a:gridCol>
                <a:gridCol w="2103120">
                  <a:extLst>
                    <a:ext uri="{9D8B030D-6E8A-4147-A177-3AD203B41FA5}">
                      <a16:colId xmlns:a16="http://schemas.microsoft.com/office/drawing/2014/main" val="1134434111"/>
                    </a:ext>
                  </a:extLst>
                </a:gridCol>
                <a:gridCol w="2103120">
                  <a:extLst>
                    <a:ext uri="{9D8B030D-6E8A-4147-A177-3AD203B41FA5}">
                      <a16:colId xmlns:a16="http://schemas.microsoft.com/office/drawing/2014/main" val="168200528"/>
                    </a:ext>
                  </a:extLst>
                </a:gridCol>
              </a:tblGrid>
              <a:tr h="0">
                <a:tc>
                  <a:txBody>
                    <a:bodyPr/>
                    <a:lstStyle/>
                    <a:p>
                      <a:r>
                        <a:rPr lang="en-US" sz="1000" b="1">
                          <a:effectLst/>
                          <a:latin typeface="Arial" panose="020B0604020202020204" pitchFamily="34" charset="0"/>
                        </a:rPr>
                        <a:t>Amino-acid</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Fish</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Milk</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Beef</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Eggs</a:t>
                      </a:r>
                      <a:endParaRPr lang="en-US" sz="1000">
                        <a:effectLst/>
                        <a:latin typeface="Arial" panose="020B0604020202020204" pitchFamily="34" charset="0"/>
                      </a:endParaRPr>
                    </a:p>
                  </a:txBody>
                  <a:tcPr anchor="ctr">
                    <a:lnL>
                      <a:noFill/>
                    </a:lnL>
                    <a:lnR>
                      <a:noFill/>
                    </a:lnR>
                    <a:lnT>
                      <a:noFill/>
                    </a:lnT>
                    <a:lnB>
                      <a:noFill/>
                    </a:lnB>
                  </a:tcPr>
                </a:tc>
                <a:extLst>
                  <a:ext uri="{0D108BD9-81ED-4DB2-BD59-A6C34878D82A}">
                    <a16:rowId xmlns:a16="http://schemas.microsoft.com/office/drawing/2014/main" val="4179197635"/>
                  </a:ext>
                </a:extLst>
              </a:tr>
              <a:tr h="0">
                <a:tc>
                  <a:txBody>
                    <a:bodyPr/>
                    <a:lstStyle/>
                    <a:p>
                      <a:r>
                        <a:rPr lang="en-US" sz="1000" dirty="0">
                          <a:effectLst/>
                          <a:latin typeface="Arial" panose="020B0604020202020204" pitchFamily="34" charset="0"/>
                        </a:rPr>
                        <a:t>Lysine</a:t>
                      </a:r>
                    </a:p>
                  </a:txBody>
                  <a:tcPr anchor="ctr">
                    <a:lnL>
                      <a:noFill/>
                    </a:lnL>
                    <a:lnR>
                      <a:noFill/>
                    </a:lnR>
                    <a:lnT>
                      <a:noFill/>
                    </a:lnT>
                    <a:lnB>
                      <a:noFill/>
                    </a:lnB>
                  </a:tcPr>
                </a:tc>
                <a:tc>
                  <a:txBody>
                    <a:bodyPr/>
                    <a:lstStyle/>
                    <a:p>
                      <a:pPr algn="ctr"/>
                      <a:r>
                        <a:rPr lang="en-US" sz="1000">
                          <a:effectLst/>
                          <a:latin typeface="Arial" panose="020B0604020202020204" pitchFamily="34" charset="0"/>
                        </a:rPr>
                        <a:t>8.8</a:t>
                      </a:r>
                    </a:p>
                  </a:txBody>
                  <a:tcPr anchor="ctr">
                    <a:lnL>
                      <a:noFill/>
                    </a:lnL>
                    <a:lnR>
                      <a:noFill/>
                    </a:lnR>
                    <a:lnT>
                      <a:noFill/>
                    </a:lnT>
                    <a:lnB>
                      <a:noFill/>
                    </a:lnB>
                  </a:tcPr>
                </a:tc>
                <a:tc>
                  <a:txBody>
                    <a:bodyPr/>
                    <a:lstStyle/>
                    <a:p>
                      <a:pPr algn="ctr"/>
                      <a:r>
                        <a:rPr lang="en-US" sz="1000">
                          <a:effectLst/>
                          <a:latin typeface="Arial" panose="020B0604020202020204" pitchFamily="34" charset="0"/>
                        </a:rPr>
                        <a:t>8.1</a:t>
                      </a:r>
                    </a:p>
                  </a:txBody>
                  <a:tcPr anchor="ctr">
                    <a:lnL>
                      <a:noFill/>
                    </a:lnL>
                    <a:lnR>
                      <a:noFill/>
                    </a:lnR>
                    <a:lnT>
                      <a:noFill/>
                    </a:lnT>
                    <a:lnB>
                      <a:noFill/>
                    </a:lnB>
                  </a:tcPr>
                </a:tc>
                <a:tc>
                  <a:txBody>
                    <a:bodyPr/>
                    <a:lstStyle/>
                    <a:p>
                      <a:pPr algn="ctr"/>
                      <a:r>
                        <a:rPr lang="en-US" sz="1000">
                          <a:effectLst/>
                          <a:latin typeface="Arial" panose="020B0604020202020204" pitchFamily="34" charset="0"/>
                        </a:rPr>
                        <a:t>9.3</a:t>
                      </a:r>
                    </a:p>
                  </a:txBody>
                  <a:tcPr anchor="ctr">
                    <a:lnL>
                      <a:noFill/>
                    </a:lnL>
                    <a:lnR>
                      <a:noFill/>
                    </a:lnR>
                    <a:lnT>
                      <a:noFill/>
                    </a:lnT>
                    <a:lnB>
                      <a:noFill/>
                    </a:lnB>
                  </a:tcPr>
                </a:tc>
                <a:tc>
                  <a:txBody>
                    <a:bodyPr/>
                    <a:lstStyle/>
                    <a:p>
                      <a:pPr algn="ctr"/>
                      <a:r>
                        <a:rPr lang="en-US" sz="1000">
                          <a:effectLst/>
                          <a:latin typeface="Arial" panose="020B0604020202020204" pitchFamily="34" charset="0"/>
                        </a:rPr>
                        <a:t>6.8</a:t>
                      </a:r>
                    </a:p>
                  </a:txBody>
                  <a:tcPr anchor="ctr">
                    <a:lnL>
                      <a:noFill/>
                    </a:lnL>
                    <a:lnR>
                      <a:noFill/>
                    </a:lnR>
                    <a:lnT>
                      <a:noFill/>
                    </a:lnT>
                    <a:lnB>
                      <a:noFill/>
                    </a:lnB>
                  </a:tcPr>
                </a:tc>
                <a:extLst>
                  <a:ext uri="{0D108BD9-81ED-4DB2-BD59-A6C34878D82A}">
                    <a16:rowId xmlns:a16="http://schemas.microsoft.com/office/drawing/2014/main" val="2412045593"/>
                  </a:ext>
                </a:extLst>
              </a:tr>
              <a:tr h="0">
                <a:tc>
                  <a:txBody>
                    <a:bodyPr/>
                    <a:lstStyle/>
                    <a:p>
                      <a:r>
                        <a:rPr lang="en-US" sz="1000">
                          <a:effectLst/>
                          <a:latin typeface="Arial" panose="020B0604020202020204" pitchFamily="34" charset="0"/>
                        </a:rPr>
                        <a:t>Tryptophan</a:t>
                      </a:r>
                    </a:p>
                  </a:txBody>
                  <a:tcPr anchor="ctr">
                    <a:lnL>
                      <a:noFill/>
                    </a:lnL>
                    <a:lnR>
                      <a:noFill/>
                    </a:lnR>
                    <a:lnT>
                      <a:noFill/>
                    </a:lnT>
                    <a:lnB>
                      <a:noFill/>
                    </a:lnB>
                  </a:tcPr>
                </a:tc>
                <a:tc>
                  <a:txBody>
                    <a:bodyPr/>
                    <a:lstStyle/>
                    <a:p>
                      <a:pPr algn="ctr"/>
                      <a:r>
                        <a:rPr lang="en-US" sz="1000">
                          <a:effectLst/>
                          <a:latin typeface="Arial" panose="020B0604020202020204" pitchFamily="34" charset="0"/>
                        </a:rPr>
                        <a:t>1.0</a:t>
                      </a:r>
                    </a:p>
                  </a:txBody>
                  <a:tcPr anchor="ctr">
                    <a:lnL>
                      <a:noFill/>
                    </a:lnL>
                    <a:lnR>
                      <a:noFill/>
                    </a:lnR>
                    <a:lnT>
                      <a:noFill/>
                    </a:lnT>
                    <a:lnB>
                      <a:noFill/>
                    </a:lnB>
                  </a:tcPr>
                </a:tc>
                <a:tc>
                  <a:txBody>
                    <a:bodyPr/>
                    <a:lstStyle/>
                    <a:p>
                      <a:pPr algn="ctr"/>
                      <a:r>
                        <a:rPr lang="en-US" sz="1000">
                          <a:effectLst/>
                          <a:latin typeface="Arial" panose="020B0604020202020204" pitchFamily="34" charset="0"/>
                        </a:rPr>
                        <a:t>1.6</a:t>
                      </a:r>
                    </a:p>
                  </a:txBody>
                  <a:tcPr anchor="ctr">
                    <a:lnL>
                      <a:noFill/>
                    </a:lnL>
                    <a:lnR>
                      <a:noFill/>
                    </a:lnR>
                    <a:lnT>
                      <a:noFill/>
                    </a:lnT>
                    <a:lnB>
                      <a:noFill/>
                    </a:lnB>
                  </a:tcPr>
                </a:tc>
                <a:tc>
                  <a:txBody>
                    <a:bodyPr/>
                    <a:lstStyle/>
                    <a:p>
                      <a:pPr algn="ctr"/>
                      <a:r>
                        <a:rPr lang="en-US" sz="1000">
                          <a:effectLst/>
                          <a:latin typeface="Arial" panose="020B0604020202020204" pitchFamily="34" charset="0"/>
                        </a:rPr>
                        <a:t>1.1</a:t>
                      </a:r>
                    </a:p>
                  </a:txBody>
                  <a:tcPr anchor="ctr">
                    <a:lnL>
                      <a:noFill/>
                    </a:lnL>
                    <a:lnR>
                      <a:noFill/>
                    </a:lnR>
                    <a:lnT>
                      <a:noFill/>
                    </a:lnT>
                    <a:lnB>
                      <a:noFill/>
                    </a:lnB>
                  </a:tcPr>
                </a:tc>
                <a:tc>
                  <a:txBody>
                    <a:bodyPr/>
                    <a:lstStyle/>
                    <a:p>
                      <a:pPr algn="ctr"/>
                      <a:r>
                        <a:rPr lang="en-US" sz="1000">
                          <a:effectLst/>
                          <a:latin typeface="Arial" panose="020B0604020202020204" pitchFamily="34" charset="0"/>
                        </a:rPr>
                        <a:t>1.9</a:t>
                      </a:r>
                    </a:p>
                  </a:txBody>
                  <a:tcPr anchor="ctr">
                    <a:lnL>
                      <a:noFill/>
                    </a:lnL>
                    <a:lnR>
                      <a:noFill/>
                    </a:lnR>
                    <a:lnT>
                      <a:noFill/>
                    </a:lnT>
                    <a:lnB>
                      <a:noFill/>
                    </a:lnB>
                  </a:tcPr>
                </a:tc>
                <a:extLst>
                  <a:ext uri="{0D108BD9-81ED-4DB2-BD59-A6C34878D82A}">
                    <a16:rowId xmlns:a16="http://schemas.microsoft.com/office/drawing/2014/main" val="3616726421"/>
                  </a:ext>
                </a:extLst>
              </a:tr>
              <a:tr h="0">
                <a:tc>
                  <a:txBody>
                    <a:bodyPr/>
                    <a:lstStyle/>
                    <a:p>
                      <a:r>
                        <a:rPr lang="en-US" sz="1000">
                          <a:effectLst/>
                          <a:latin typeface="Arial" panose="020B0604020202020204" pitchFamily="34" charset="0"/>
                        </a:rPr>
                        <a:t>Histidine</a:t>
                      </a:r>
                    </a:p>
                  </a:txBody>
                  <a:tcPr anchor="ctr">
                    <a:lnL>
                      <a:noFill/>
                    </a:lnL>
                    <a:lnR>
                      <a:noFill/>
                    </a:lnR>
                    <a:lnT>
                      <a:noFill/>
                    </a:lnT>
                    <a:lnB>
                      <a:noFill/>
                    </a:lnB>
                  </a:tcPr>
                </a:tc>
                <a:tc>
                  <a:txBody>
                    <a:bodyPr/>
                    <a:lstStyle/>
                    <a:p>
                      <a:pPr algn="ctr"/>
                      <a:r>
                        <a:rPr lang="en-US" sz="1000">
                          <a:effectLst/>
                          <a:latin typeface="Arial" panose="020B0604020202020204" pitchFamily="34" charset="0"/>
                        </a:rPr>
                        <a:t>2.0</a:t>
                      </a:r>
                    </a:p>
                  </a:txBody>
                  <a:tcPr anchor="ctr">
                    <a:lnL>
                      <a:noFill/>
                    </a:lnL>
                    <a:lnR>
                      <a:noFill/>
                    </a:lnR>
                    <a:lnT>
                      <a:noFill/>
                    </a:lnT>
                    <a:lnB>
                      <a:noFill/>
                    </a:lnB>
                  </a:tcPr>
                </a:tc>
                <a:tc>
                  <a:txBody>
                    <a:bodyPr/>
                    <a:lstStyle/>
                    <a:p>
                      <a:pPr algn="ctr"/>
                      <a:r>
                        <a:rPr lang="en-US" sz="1000">
                          <a:effectLst/>
                          <a:latin typeface="Arial" panose="020B0604020202020204" pitchFamily="34" charset="0"/>
                        </a:rPr>
                        <a:t>2.6</a:t>
                      </a:r>
                    </a:p>
                  </a:txBody>
                  <a:tcPr anchor="ctr">
                    <a:lnL>
                      <a:noFill/>
                    </a:lnL>
                    <a:lnR>
                      <a:noFill/>
                    </a:lnR>
                    <a:lnT>
                      <a:noFill/>
                    </a:lnT>
                    <a:lnB>
                      <a:noFill/>
                    </a:lnB>
                  </a:tcPr>
                </a:tc>
                <a:tc>
                  <a:txBody>
                    <a:bodyPr/>
                    <a:lstStyle/>
                    <a:p>
                      <a:pPr algn="ctr"/>
                      <a:r>
                        <a:rPr lang="en-US" sz="1000">
                          <a:effectLst/>
                          <a:latin typeface="Arial" panose="020B0604020202020204" pitchFamily="34" charset="0"/>
                        </a:rPr>
                        <a:t>3.8</a:t>
                      </a:r>
                    </a:p>
                  </a:txBody>
                  <a:tcPr anchor="ctr">
                    <a:lnL>
                      <a:noFill/>
                    </a:lnL>
                    <a:lnR>
                      <a:noFill/>
                    </a:lnR>
                    <a:lnT>
                      <a:noFill/>
                    </a:lnT>
                    <a:lnB>
                      <a:noFill/>
                    </a:lnB>
                  </a:tcPr>
                </a:tc>
                <a:tc>
                  <a:txBody>
                    <a:bodyPr/>
                    <a:lstStyle/>
                    <a:p>
                      <a:pPr algn="ctr"/>
                      <a:r>
                        <a:rPr lang="en-US" sz="1000">
                          <a:effectLst/>
                          <a:latin typeface="Arial" panose="020B0604020202020204" pitchFamily="34" charset="0"/>
                        </a:rPr>
                        <a:t>2.2</a:t>
                      </a:r>
                    </a:p>
                  </a:txBody>
                  <a:tcPr anchor="ctr">
                    <a:lnL>
                      <a:noFill/>
                    </a:lnL>
                    <a:lnR>
                      <a:noFill/>
                    </a:lnR>
                    <a:lnT>
                      <a:noFill/>
                    </a:lnT>
                    <a:lnB>
                      <a:noFill/>
                    </a:lnB>
                  </a:tcPr>
                </a:tc>
                <a:extLst>
                  <a:ext uri="{0D108BD9-81ED-4DB2-BD59-A6C34878D82A}">
                    <a16:rowId xmlns:a16="http://schemas.microsoft.com/office/drawing/2014/main" val="2534294516"/>
                  </a:ext>
                </a:extLst>
              </a:tr>
              <a:tr h="0">
                <a:tc>
                  <a:txBody>
                    <a:bodyPr/>
                    <a:lstStyle/>
                    <a:p>
                      <a:r>
                        <a:rPr lang="en-US" sz="1000">
                          <a:effectLst/>
                          <a:latin typeface="Arial" panose="020B0604020202020204" pitchFamily="34" charset="0"/>
                        </a:rPr>
                        <a:t>Phenylalanine</a:t>
                      </a:r>
                    </a:p>
                  </a:txBody>
                  <a:tcPr anchor="ctr">
                    <a:lnL>
                      <a:noFill/>
                    </a:lnL>
                    <a:lnR>
                      <a:noFill/>
                    </a:lnR>
                    <a:lnT>
                      <a:noFill/>
                    </a:lnT>
                    <a:lnB>
                      <a:noFill/>
                    </a:lnB>
                  </a:tcPr>
                </a:tc>
                <a:tc>
                  <a:txBody>
                    <a:bodyPr/>
                    <a:lstStyle/>
                    <a:p>
                      <a:pPr algn="ctr"/>
                      <a:r>
                        <a:rPr lang="en-US" sz="1000">
                          <a:effectLst/>
                          <a:latin typeface="Arial" panose="020B0604020202020204" pitchFamily="34" charset="0"/>
                        </a:rPr>
                        <a:t>3.9</a:t>
                      </a:r>
                    </a:p>
                  </a:txBody>
                  <a:tcPr anchor="ctr">
                    <a:lnL>
                      <a:noFill/>
                    </a:lnL>
                    <a:lnR>
                      <a:noFill/>
                    </a:lnR>
                    <a:lnT>
                      <a:noFill/>
                    </a:lnT>
                    <a:lnB>
                      <a:noFill/>
                    </a:lnB>
                  </a:tcPr>
                </a:tc>
                <a:tc>
                  <a:txBody>
                    <a:bodyPr/>
                    <a:lstStyle/>
                    <a:p>
                      <a:pPr algn="ctr"/>
                      <a:r>
                        <a:rPr lang="en-US" sz="1000">
                          <a:effectLst/>
                          <a:latin typeface="Arial" panose="020B0604020202020204" pitchFamily="34" charset="0"/>
                        </a:rPr>
                        <a:t>5.3</a:t>
                      </a:r>
                    </a:p>
                  </a:txBody>
                  <a:tcPr anchor="ctr">
                    <a:lnL>
                      <a:noFill/>
                    </a:lnL>
                    <a:lnR>
                      <a:noFill/>
                    </a:lnR>
                    <a:lnT>
                      <a:noFill/>
                    </a:lnT>
                    <a:lnB>
                      <a:noFill/>
                    </a:lnB>
                  </a:tcPr>
                </a:tc>
                <a:tc>
                  <a:txBody>
                    <a:bodyPr/>
                    <a:lstStyle/>
                    <a:p>
                      <a:pPr algn="ctr"/>
                      <a:r>
                        <a:rPr lang="en-US" sz="1000">
                          <a:effectLst/>
                          <a:latin typeface="Arial" panose="020B0604020202020204" pitchFamily="34" charset="0"/>
                        </a:rPr>
                        <a:t>4.5</a:t>
                      </a:r>
                    </a:p>
                  </a:txBody>
                  <a:tcPr anchor="ctr">
                    <a:lnL>
                      <a:noFill/>
                    </a:lnL>
                    <a:lnR>
                      <a:noFill/>
                    </a:lnR>
                    <a:lnT>
                      <a:noFill/>
                    </a:lnT>
                    <a:lnB>
                      <a:noFill/>
                    </a:lnB>
                  </a:tcPr>
                </a:tc>
                <a:tc>
                  <a:txBody>
                    <a:bodyPr/>
                    <a:lstStyle/>
                    <a:p>
                      <a:pPr algn="ctr"/>
                      <a:r>
                        <a:rPr lang="en-US" sz="1000">
                          <a:effectLst/>
                          <a:latin typeface="Arial" panose="020B0604020202020204" pitchFamily="34" charset="0"/>
                        </a:rPr>
                        <a:t>5.4</a:t>
                      </a:r>
                    </a:p>
                  </a:txBody>
                  <a:tcPr anchor="ctr">
                    <a:lnL>
                      <a:noFill/>
                    </a:lnL>
                    <a:lnR>
                      <a:noFill/>
                    </a:lnR>
                    <a:lnT>
                      <a:noFill/>
                    </a:lnT>
                    <a:lnB>
                      <a:noFill/>
                    </a:lnB>
                  </a:tcPr>
                </a:tc>
                <a:extLst>
                  <a:ext uri="{0D108BD9-81ED-4DB2-BD59-A6C34878D82A}">
                    <a16:rowId xmlns:a16="http://schemas.microsoft.com/office/drawing/2014/main" val="2895922257"/>
                  </a:ext>
                </a:extLst>
              </a:tr>
              <a:tr h="0">
                <a:tc>
                  <a:txBody>
                    <a:bodyPr/>
                    <a:lstStyle/>
                    <a:p>
                      <a:r>
                        <a:rPr lang="en-US" sz="1000">
                          <a:effectLst/>
                          <a:latin typeface="Arial" panose="020B0604020202020204" pitchFamily="34" charset="0"/>
                        </a:rPr>
                        <a:t>Leucine</a:t>
                      </a:r>
                    </a:p>
                  </a:txBody>
                  <a:tcPr anchor="ctr">
                    <a:lnL>
                      <a:noFill/>
                    </a:lnL>
                    <a:lnR>
                      <a:noFill/>
                    </a:lnR>
                    <a:lnT>
                      <a:noFill/>
                    </a:lnT>
                    <a:lnB>
                      <a:noFill/>
                    </a:lnB>
                  </a:tcPr>
                </a:tc>
                <a:tc>
                  <a:txBody>
                    <a:bodyPr/>
                    <a:lstStyle/>
                    <a:p>
                      <a:pPr algn="ctr"/>
                      <a:r>
                        <a:rPr lang="en-US" sz="1000">
                          <a:effectLst/>
                          <a:latin typeface="Arial" panose="020B0604020202020204" pitchFamily="34" charset="0"/>
                        </a:rPr>
                        <a:t>8.4</a:t>
                      </a:r>
                    </a:p>
                  </a:txBody>
                  <a:tcPr anchor="ctr">
                    <a:lnL>
                      <a:noFill/>
                    </a:lnL>
                    <a:lnR>
                      <a:noFill/>
                    </a:lnR>
                    <a:lnT>
                      <a:noFill/>
                    </a:lnT>
                    <a:lnB>
                      <a:noFill/>
                    </a:lnB>
                  </a:tcPr>
                </a:tc>
                <a:tc>
                  <a:txBody>
                    <a:bodyPr/>
                    <a:lstStyle/>
                    <a:p>
                      <a:pPr algn="ctr"/>
                      <a:r>
                        <a:rPr lang="en-US" sz="1000">
                          <a:effectLst/>
                          <a:latin typeface="Arial" panose="020B0604020202020204" pitchFamily="34" charset="0"/>
                        </a:rPr>
                        <a:t>10.2</a:t>
                      </a:r>
                    </a:p>
                  </a:txBody>
                  <a:tcPr anchor="ctr">
                    <a:lnL>
                      <a:noFill/>
                    </a:lnL>
                    <a:lnR>
                      <a:noFill/>
                    </a:lnR>
                    <a:lnT>
                      <a:noFill/>
                    </a:lnT>
                    <a:lnB>
                      <a:noFill/>
                    </a:lnB>
                  </a:tcPr>
                </a:tc>
                <a:tc>
                  <a:txBody>
                    <a:bodyPr/>
                    <a:lstStyle/>
                    <a:p>
                      <a:pPr algn="ctr"/>
                      <a:r>
                        <a:rPr lang="en-US" sz="1000">
                          <a:effectLst/>
                          <a:latin typeface="Arial" panose="020B0604020202020204" pitchFamily="34" charset="0"/>
                        </a:rPr>
                        <a:t>8.2</a:t>
                      </a:r>
                    </a:p>
                  </a:txBody>
                  <a:tcPr anchor="ctr">
                    <a:lnL>
                      <a:noFill/>
                    </a:lnL>
                    <a:lnR>
                      <a:noFill/>
                    </a:lnR>
                    <a:lnT>
                      <a:noFill/>
                    </a:lnT>
                    <a:lnB>
                      <a:noFill/>
                    </a:lnB>
                  </a:tcPr>
                </a:tc>
                <a:tc>
                  <a:txBody>
                    <a:bodyPr/>
                    <a:lstStyle/>
                    <a:p>
                      <a:pPr algn="ctr"/>
                      <a:r>
                        <a:rPr lang="en-US" sz="1000">
                          <a:effectLst/>
                          <a:latin typeface="Arial" panose="020B0604020202020204" pitchFamily="34" charset="0"/>
                        </a:rPr>
                        <a:t>8.4</a:t>
                      </a:r>
                    </a:p>
                  </a:txBody>
                  <a:tcPr anchor="ctr">
                    <a:lnL>
                      <a:noFill/>
                    </a:lnL>
                    <a:lnR>
                      <a:noFill/>
                    </a:lnR>
                    <a:lnT>
                      <a:noFill/>
                    </a:lnT>
                    <a:lnB>
                      <a:noFill/>
                    </a:lnB>
                  </a:tcPr>
                </a:tc>
                <a:extLst>
                  <a:ext uri="{0D108BD9-81ED-4DB2-BD59-A6C34878D82A}">
                    <a16:rowId xmlns:a16="http://schemas.microsoft.com/office/drawing/2014/main" val="3142502935"/>
                  </a:ext>
                </a:extLst>
              </a:tr>
              <a:tr h="0">
                <a:tc>
                  <a:txBody>
                    <a:bodyPr/>
                    <a:lstStyle/>
                    <a:p>
                      <a:r>
                        <a:rPr lang="en-US" sz="1000">
                          <a:effectLst/>
                          <a:latin typeface="Arial" panose="020B0604020202020204" pitchFamily="34" charset="0"/>
                        </a:rPr>
                        <a:t>Isoleucine</a:t>
                      </a:r>
                    </a:p>
                  </a:txBody>
                  <a:tcPr anchor="ctr">
                    <a:lnL>
                      <a:noFill/>
                    </a:lnL>
                    <a:lnR>
                      <a:noFill/>
                    </a:lnR>
                    <a:lnT>
                      <a:noFill/>
                    </a:lnT>
                    <a:lnB>
                      <a:noFill/>
                    </a:lnB>
                  </a:tcPr>
                </a:tc>
                <a:tc>
                  <a:txBody>
                    <a:bodyPr/>
                    <a:lstStyle/>
                    <a:p>
                      <a:pPr algn="ctr"/>
                      <a:r>
                        <a:rPr lang="en-US" sz="1000">
                          <a:effectLst/>
                          <a:latin typeface="Arial" panose="020B0604020202020204" pitchFamily="34" charset="0"/>
                        </a:rPr>
                        <a:t>6.0</a:t>
                      </a:r>
                    </a:p>
                  </a:txBody>
                  <a:tcPr anchor="ctr">
                    <a:lnL>
                      <a:noFill/>
                    </a:lnL>
                    <a:lnR>
                      <a:noFill/>
                    </a:lnR>
                    <a:lnT>
                      <a:noFill/>
                    </a:lnT>
                    <a:lnB>
                      <a:noFill/>
                    </a:lnB>
                  </a:tcPr>
                </a:tc>
                <a:tc>
                  <a:txBody>
                    <a:bodyPr/>
                    <a:lstStyle/>
                    <a:p>
                      <a:pPr algn="ctr"/>
                      <a:r>
                        <a:rPr lang="en-US" sz="1000">
                          <a:effectLst/>
                          <a:latin typeface="Arial" panose="020B0604020202020204" pitchFamily="34" charset="0"/>
                        </a:rPr>
                        <a:t>7.2</a:t>
                      </a:r>
                    </a:p>
                  </a:txBody>
                  <a:tcPr anchor="ctr">
                    <a:lnL>
                      <a:noFill/>
                    </a:lnL>
                    <a:lnR>
                      <a:noFill/>
                    </a:lnR>
                    <a:lnT>
                      <a:noFill/>
                    </a:lnT>
                    <a:lnB>
                      <a:noFill/>
                    </a:lnB>
                  </a:tcPr>
                </a:tc>
                <a:tc>
                  <a:txBody>
                    <a:bodyPr/>
                    <a:lstStyle/>
                    <a:p>
                      <a:pPr algn="ctr"/>
                      <a:r>
                        <a:rPr lang="en-US" sz="1000">
                          <a:effectLst/>
                          <a:latin typeface="Arial" panose="020B0604020202020204" pitchFamily="34" charset="0"/>
                        </a:rPr>
                        <a:t>5.2</a:t>
                      </a:r>
                    </a:p>
                  </a:txBody>
                  <a:tcPr anchor="ctr">
                    <a:lnL>
                      <a:noFill/>
                    </a:lnL>
                    <a:lnR>
                      <a:noFill/>
                    </a:lnR>
                    <a:lnT>
                      <a:noFill/>
                    </a:lnT>
                    <a:lnB>
                      <a:noFill/>
                    </a:lnB>
                  </a:tcPr>
                </a:tc>
                <a:tc>
                  <a:txBody>
                    <a:bodyPr/>
                    <a:lstStyle/>
                    <a:p>
                      <a:pPr algn="ctr"/>
                      <a:r>
                        <a:rPr lang="en-US" sz="1000">
                          <a:effectLst/>
                          <a:latin typeface="Arial" panose="020B0604020202020204" pitchFamily="34" charset="0"/>
                        </a:rPr>
                        <a:t>7.1</a:t>
                      </a:r>
                    </a:p>
                  </a:txBody>
                  <a:tcPr anchor="ctr">
                    <a:lnL>
                      <a:noFill/>
                    </a:lnL>
                    <a:lnR>
                      <a:noFill/>
                    </a:lnR>
                    <a:lnT>
                      <a:noFill/>
                    </a:lnT>
                    <a:lnB>
                      <a:noFill/>
                    </a:lnB>
                  </a:tcPr>
                </a:tc>
                <a:extLst>
                  <a:ext uri="{0D108BD9-81ED-4DB2-BD59-A6C34878D82A}">
                    <a16:rowId xmlns:a16="http://schemas.microsoft.com/office/drawing/2014/main" val="3952756067"/>
                  </a:ext>
                </a:extLst>
              </a:tr>
              <a:tr h="0">
                <a:tc>
                  <a:txBody>
                    <a:bodyPr/>
                    <a:lstStyle/>
                    <a:p>
                      <a:r>
                        <a:rPr lang="en-US" sz="1000">
                          <a:effectLst/>
                          <a:latin typeface="Arial" panose="020B0604020202020204" pitchFamily="34" charset="0"/>
                        </a:rPr>
                        <a:t>Threonine</a:t>
                      </a:r>
                    </a:p>
                  </a:txBody>
                  <a:tcPr anchor="ctr">
                    <a:lnL>
                      <a:noFill/>
                    </a:lnL>
                    <a:lnR>
                      <a:noFill/>
                    </a:lnR>
                    <a:lnT>
                      <a:noFill/>
                    </a:lnT>
                    <a:lnB>
                      <a:noFill/>
                    </a:lnB>
                  </a:tcPr>
                </a:tc>
                <a:tc>
                  <a:txBody>
                    <a:bodyPr/>
                    <a:lstStyle/>
                    <a:p>
                      <a:pPr algn="ctr"/>
                      <a:r>
                        <a:rPr lang="en-US" sz="1000">
                          <a:effectLst/>
                          <a:latin typeface="Arial" panose="020B0604020202020204" pitchFamily="34" charset="0"/>
                        </a:rPr>
                        <a:t>4.6</a:t>
                      </a:r>
                    </a:p>
                  </a:txBody>
                  <a:tcPr anchor="ctr">
                    <a:lnL>
                      <a:noFill/>
                    </a:lnL>
                    <a:lnR>
                      <a:noFill/>
                    </a:lnR>
                    <a:lnT>
                      <a:noFill/>
                    </a:lnT>
                    <a:lnB>
                      <a:noFill/>
                    </a:lnB>
                  </a:tcPr>
                </a:tc>
                <a:tc>
                  <a:txBody>
                    <a:bodyPr/>
                    <a:lstStyle/>
                    <a:p>
                      <a:pPr algn="ctr"/>
                      <a:r>
                        <a:rPr lang="en-US" sz="1000">
                          <a:effectLst/>
                          <a:latin typeface="Arial" panose="020B0604020202020204" pitchFamily="34" charset="0"/>
                        </a:rPr>
                        <a:t>4.4</a:t>
                      </a:r>
                    </a:p>
                  </a:txBody>
                  <a:tcPr anchor="ctr">
                    <a:lnL>
                      <a:noFill/>
                    </a:lnL>
                    <a:lnR>
                      <a:noFill/>
                    </a:lnR>
                    <a:lnT>
                      <a:noFill/>
                    </a:lnT>
                    <a:lnB>
                      <a:noFill/>
                    </a:lnB>
                  </a:tcPr>
                </a:tc>
                <a:tc>
                  <a:txBody>
                    <a:bodyPr/>
                    <a:lstStyle/>
                    <a:p>
                      <a:pPr algn="ctr"/>
                      <a:r>
                        <a:rPr lang="en-US" sz="1000">
                          <a:effectLst/>
                          <a:latin typeface="Arial" panose="020B0604020202020204" pitchFamily="34" charset="0"/>
                        </a:rPr>
                        <a:t>4.2</a:t>
                      </a:r>
                    </a:p>
                  </a:txBody>
                  <a:tcPr anchor="ctr">
                    <a:lnL>
                      <a:noFill/>
                    </a:lnL>
                    <a:lnR>
                      <a:noFill/>
                    </a:lnR>
                    <a:lnT>
                      <a:noFill/>
                    </a:lnT>
                    <a:lnB>
                      <a:noFill/>
                    </a:lnB>
                  </a:tcPr>
                </a:tc>
                <a:tc>
                  <a:txBody>
                    <a:bodyPr/>
                    <a:lstStyle/>
                    <a:p>
                      <a:pPr algn="ctr"/>
                      <a:r>
                        <a:rPr lang="en-US" sz="1000">
                          <a:effectLst/>
                          <a:latin typeface="Arial" panose="020B0604020202020204" pitchFamily="34" charset="0"/>
                        </a:rPr>
                        <a:t>5.5</a:t>
                      </a:r>
                    </a:p>
                  </a:txBody>
                  <a:tcPr anchor="ctr">
                    <a:lnL>
                      <a:noFill/>
                    </a:lnL>
                    <a:lnR>
                      <a:noFill/>
                    </a:lnR>
                    <a:lnT>
                      <a:noFill/>
                    </a:lnT>
                    <a:lnB>
                      <a:noFill/>
                    </a:lnB>
                  </a:tcPr>
                </a:tc>
                <a:extLst>
                  <a:ext uri="{0D108BD9-81ED-4DB2-BD59-A6C34878D82A}">
                    <a16:rowId xmlns:a16="http://schemas.microsoft.com/office/drawing/2014/main" val="4031470771"/>
                  </a:ext>
                </a:extLst>
              </a:tr>
              <a:tr h="0">
                <a:tc>
                  <a:txBody>
                    <a:bodyPr/>
                    <a:lstStyle/>
                    <a:p>
                      <a:r>
                        <a:rPr lang="en-US" sz="1000">
                          <a:effectLst/>
                          <a:latin typeface="Arial" panose="020B0604020202020204" pitchFamily="34" charset="0"/>
                        </a:rPr>
                        <a:t>Methionine-cystine</a:t>
                      </a:r>
                    </a:p>
                  </a:txBody>
                  <a:tcPr anchor="ctr">
                    <a:lnL>
                      <a:noFill/>
                    </a:lnL>
                    <a:lnR>
                      <a:noFill/>
                    </a:lnR>
                    <a:lnT>
                      <a:noFill/>
                    </a:lnT>
                    <a:lnB>
                      <a:noFill/>
                    </a:lnB>
                  </a:tcPr>
                </a:tc>
                <a:tc>
                  <a:txBody>
                    <a:bodyPr/>
                    <a:lstStyle/>
                    <a:p>
                      <a:pPr algn="ctr"/>
                      <a:r>
                        <a:rPr lang="en-US" sz="1000">
                          <a:effectLst/>
                          <a:latin typeface="Arial" panose="020B0604020202020204" pitchFamily="34" charset="0"/>
                        </a:rPr>
                        <a:t>4.0</a:t>
                      </a:r>
                    </a:p>
                  </a:txBody>
                  <a:tcPr anchor="ctr">
                    <a:lnL>
                      <a:noFill/>
                    </a:lnL>
                    <a:lnR>
                      <a:noFill/>
                    </a:lnR>
                    <a:lnT>
                      <a:noFill/>
                    </a:lnT>
                    <a:lnB>
                      <a:noFill/>
                    </a:lnB>
                  </a:tcPr>
                </a:tc>
                <a:tc>
                  <a:txBody>
                    <a:bodyPr/>
                    <a:lstStyle/>
                    <a:p>
                      <a:pPr algn="ctr"/>
                      <a:r>
                        <a:rPr lang="en-US" sz="1000">
                          <a:effectLst/>
                          <a:latin typeface="Arial" panose="020B0604020202020204" pitchFamily="34" charset="0"/>
                        </a:rPr>
                        <a:t>4.3</a:t>
                      </a:r>
                    </a:p>
                  </a:txBody>
                  <a:tcPr anchor="ctr">
                    <a:lnL>
                      <a:noFill/>
                    </a:lnL>
                    <a:lnR>
                      <a:noFill/>
                    </a:lnR>
                    <a:lnT>
                      <a:noFill/>
                    </a:lnT>
                    <a:lnB>
                      <a:noFill/>
                    </a:lnB>
                  </a:tcPr>
                </a:tc>
                <a:tc>
                  <a:txBody>
                    <a:bodyPr/>
                    <a:lstStyle/>
                    <a:p>
                      <a:pPr algn="ctr"/>
                      <a:r>
                        <a:rPr lang="en-US" sz="1000">
                          <a:effectLst/>
                          <a:latin typeface="Arial" panose="020B0604020202020204" pitchFamily="34" charset="0"/>
                        </a:rPr>
                        <a:t>2.9</a:t>
                      </a:r>
                    </a:p>
                  </a:txBody>
                  <a:tcPr anchor="ctr">
                    <a:lnL>
                      <a:noFill/>
                    </a:lnL>
                    <a:lnR>
                      <a:noFill/>
                    </a:lnR>
                    <a:lnT>
                      <a:noFill/>
                    </a:lnT>
                    <a:lnB>
                      <a:noFill/>
                    </a:lnB>
                  </a:tcPr>
                </a:tc>
                <a:tc>
                  <a:txBody>
                    <a:bodyPr/>
                    <a:lstStyle/>
                    <a:p>
                      <a:pPr algn="ctr"/>
                      <a:r>
                        <a:rPr lang="en-US" sz="1000">
                          <a:effectLst/>
                          <a:latin typeface="Arial" panose="020B0604020202020204" pitchFamily="34" charset="0"/>
                        </a:rPr>
                        <a:t>3.3</a:t>
                      </a:r>
                    </a:p>
                  </a:txBody>
                  <a:tcPr anchor="ctr">
                    <a:lnL>
                      <a:noFill/>
                    </a:lnL>
                    <a:lnR>
                      <a:noFill/>
                    </a:lnR>
                    <a:lnT>
                      <a:noFill/>
                    </a:lnT>
                    <a:lnB>
                      <a:noFill/>
                    </a:lnB>
                  </a:tcPr>
                </a:tc>
                <a:extLst>
                  <a:ext uri="{0D108BD9-81ED-4DB2-BD59-A6C34878D82A}">
                    <a16:rowId xmlns:a16="http://schemas.microsoft.com/office/drawing/2014/main" val="2870454646"/>
                  </a:ext>
                </a:extLst>
              </a:tr>
              <a:tr h="0">
                <a:tc>
                  <a:txBody>
                    <a:bodyPr/>
                    <a:lstStyle/>
                    <a:p>
                      <a:r>
                        <a:rPr lang="en-US" sz="1000">
                          <a:effectLst/>
                          <a:latin typeface="Arial" panose="020B0604020202020204" pitchFamily="34" charset="0"/>
                        </a:rPr>
                        <a:t>Valine</a:t>
                      </a:r>
                    </a:p>
                  </a:txBody>
                  <a:tcPr anchor="ctr">
                    <a:lnL>
                      <a:noFill/>
                    </a:lnL>
                    <a:lnR>
                      <a:noFill/>
                    </a:lnR>
                    <a:lnT>
                      <a:noFill/>
                    </a:lnT>
                    <a:lnB>
                      <a:noFill/>
                    </a:lnB>
                  </a:tcPr>
                </a:tc>
                <a:tc>
                  <a:txBody>
                    <a:bodyPr/>
                    <a:lstStyle/>
                    <a:p>
                      <a:pPr algn="ctr"/>
                      <a:r>
                        <a:rPr lang="en-US" sz="1000">
                          <a:effectLst/>
                          <a:latin typeface="Arial" panose="020B0604020202020204" pitchFamily="34" charset="0"/>
                        </a:rPr>
                        <a:t>6.0</a:t>
                      </a:r>
                    </a:p>
                  </a:txBody>
                  <a:tcPr anchor="ctr">
                    <a:lnL>
                      <a:noFill/>
                    </a:lnL>
                    <a:lnR>
                      <a:noFill/>
                    </a:lnR>
                    <a:lnT>
                      <a:noFill/>
                    </a:lnT>
                    <a:lnB>
                      <a:noFill/>
                    </a:lnB>
                  </a:tcPr>
                </a:tc>
                <a:tc>
                  <a:txBody>
                    <a:bodyPr/>
                    <a:lstStyle/>
                    <a:p>
                      <a:pPr algn="ctr"/>
                      <a:r>
                        <a:rPr lang="en-US" sz="1000">
                          <a:effectLst/>
                          <a:latin typeface="Arial" panose="020B0604020202020204" pitchFamily="34" charset="0"/>
                        </a:rPr>
                        <a:t>7.6</a:t>
                      </a:r>
                    </a:p>
                  </a:txBody>
                  <a:tcPr anchor="ctr">
                    <a:lnL>
                      <a:noFill/>
                    </a:lnL>
                    <a:lnR>
                      <a:noFill/>
                    </a:lnR>
                    <a:lnT>
                      <a:noFill/>
                    </a:lnT>
                    <a:lnB>
                      <a:noFill/>
                    </a:lnB>
                  </a:tcPr>
                </a:tc>
                <a:tc>
                  <a:txBody>
                    <a:bodyPr/>
                    <a:lstStyle/>
                    <a:p>
                      <a:pPr algn="ctr"/>
                      <a:r>
                        <a:rPr lang="en-US" sz="1000">
                          <a:effectLst/>
                          <a:latin typeface="Arial" panose="020B0604020202020204" pitchFamily="34" charset="0"/>
                        </a:rPr>
                        <a:t>5.0</a:t>
                      </a:r>
                    </a:p>
                  </a:txBody>
                  <a:tcPr anchor="ctr">
                    <a:lnL>
                      <a:noFill/>
                    </a:lnL>
                    <a:lnR>
                      <a:noFill/>
                    </a:lnR>
                    <a:lnT>
                      <a:noFill/>
                    </a:lnT>
                    <a:lnB>
                      <a:noFill/>
                    </a:lnB>
                  </a:tcPr>
                </a:tc>
                <a:tc>
                  <a:txBody>
                    <a:bodyPr/>
                    <a:lstStyle/>
                    <a:p>
                      <a:pPr algn="ctr"/>
                      <a:r>
                        <a:rPr lang="en-US" sz="1000" dirty="0">
                          <a:effectLst/>
                          <a:latin typeface="Arial" panose="020B0604020202020204" pitchFamily="34" charset="0"/>
                        </a:rPr>
                        <a:t>8.1</a:t>
                      </a:r>
                    </a:p>
                  </a:txBody>
                  <a:tcPr anchor="ctr">
                    <a:lnL>
                      <a:noFill/>
                    </a:lnL>
                    <a:lnR>
                      <a:noFill/>
                    </a:lnR>
                    <a:lnT>
                      <a:noFill/>
                    </a:lnT>
                    <a:lnB>
                      <a:noFill/>
                    </a:lnB>
                  </a:tcPr>
                </a:tc>
                <a:extLst>
                  <a:ext uri="{0D108BD9-81ED-4DB2-BD59-A6C34878D82A}">
                    <a16:rowId xmlns:a16="http://schemas.microsoft.com/office/drawing/2014/main" val="3028034425"/>
                  </a:ext>
                </a:extLst>
              </a:tr>
            </a:tbl>
          </a:graphicData>
        </a:graphic>
      </p:graphicFrame>
      <p:sp>
        <p:nvSpPr>
          <p:cNvPr id="5" name="Rectangle 1"/>
          <p:cNvSpPr>
            <a:spLocks noChangeArrowheads="1"/>
          </p:cNvSpPr>
          <p:nvPr/>
        </p:nvSpPr>
        <p:spPr bwMode="auto">
          <a:xfrm>
            <a:off x="573822" y="5403514"/>
            <a:ext cx="107799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dirty="0" smtClean="0">
                <a:latin typeface="Arial" panose="020B0604020202020204" pitchFamily="34" charset="0"/>
              </a:rPr>
              <a:t> </a:t>
            </a:r>
            <a:r>
              <a:rPr lang="en-US" altLang="en-US" dirty="0">
                <a:latin typeface="Arial" panose="020B0604020202020204" pitchFamily="34" charset="0"/>
              </a:rPr>
              <a:t>Of the imidazole-containing amino-acids, histidine has attracted much attention because it can be </a:t>
            </a:r>
            <a:r>
              <a:rPr lang="en-US" altLang="en-US" dirty="0" err="1">
                <a:latin typeface="Arial" panose="020B0604020202020204" pitchFamily="34" charset="0"/>
              </a:rPr>
              <a:t>decarboxylated</a:t>
            </a:r>
            <a:r>
              <a:rPr lang="en-US" altLang="en-US" dirty="0">
                <a:latin typeface="Arial" panose="020B0604020202020204" pitchFamily="34" charset="0"/>
              </a:rPr>
              <a:t> microbiologically to histamine. Active, dark-fleshed species such as tuna and mackerel have a high content of histidine.</a:t>
            </a: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itle 1"/>
          <p:cNvSpPr txBox="1">
            <a:spLocks/>
          </p:cNvSpPr>
          <p:nvPr/>
        </p:nvSpPr>
        <p:spPr>
          <a:xfrm>
            <a:off x="989559" y="673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C000"/>
                </a:solidFill>
              </a:rPr>
              <a:t>Chemical properties of Fish</a:t>
            </a:r>
            <a:endParaRPr lang="en-US" b="1" dirty="0">
              <a:solidFill>
                <a:srgbClr val="FFC000"/>
              </a:solidFill>
            </a:endParaRPr>
          </a:p>
        </p:txBody>
      </p:sp>
      <p:sp>
        <p:nvSpPr>
          <p:cNvPr id="7" name="Rectangle 6"/>
          <p:cNvSpPr/>
          <p:nvPr/>
        </p:nvSpPr>
        <p:spPr>
          <a:xfrm>
            <a:off x="1176216" y="2169597"/>
            <a:ext cx="5737468" cy="369332"/>
          </a:xfrm>
          <a:prstGeom prst="rect">
            <a:avLst/>
          </a:prstGeom>
        </p:spPr>
        <p:txBody>
          <a:bodyPr wrap="none">
            <a:spAutoFit/>
          </a:bodyPr>
          <a:lstStyle/>
          <a:p>
            <a:pPr lvl="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Essential amino-acids (percentage) in various proteins</a:t>
            </a:r>
            <a:endParaRPr lang="en-US" altLang="en-US" sz="1400" dirty="0"/>
          </a:p>
        </p:txBody>
      </p:sp>
    </p:spTree>
    <p:extLst>
      <p:ext uri="{BB962C8B-B14F-4D97-AF65-F5344CB8AC3E}">
        <p14:creationId xmlns:p14="http://schemas.microsoft.com/office/powerpoint/2010/main" val="1159595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Rectangle 3"/>
          <p:cNvSpPr/>
          <p:nvPr/>
        </p:nvSpPr>
        <p:spPr>
          <a:xfrm>
            <a:off x="521110" y="1027906"/>
            <a:ext cx="11984926" cy="5573834"/>
          </a:xfrm>
          <a:prstGeom prst="rect">
            <a:avLst/>
          </a:prstGeom>
        </p:spPr>
        <p:txBody>
          <a:bodyPr wrap="square">
            <a:spAutoFit/>
          </a:bodyPr>
          <a:lstStyle/>
          <a:p>
            <a:pPr marL="36195" marR="36195">
              <a:lnSpc>
                <a:spcPct val="130000"/>
              </a:lnSpc>
              <a:spcBef>
                <a:spcPts val="0"/>
              </a:spcBef>
              <a:spcAft>
                <a:spcPts val="0"/>
              </a:spcAft>
            </a:pPr>
            <a:r>
              <a:rPr lang="en-US" sz="2400" b="1" kern="100" dirty="0">
                <a:latin typeface="Times New Roman" panose="02020603050405020304" pitchFamily="18" charset="0"/>
                <a:ea typeface="Aptos"/>
                <a:cs typeface="Times New Roman" panose="02020603050405020304" pitchFamily="18" charset="0"/>
              </a:rPr>
              <a:t>10. Alignment between Course Learning Outcomes (CLOs) and Program Learning Outcomes (</a:t>
            </a:r>
            <a:r>
              <a:rPr lang="en-US" sz="2400" b="1" kern="100" dirty="0" smtClean="0">
                <a:latin typeface="Times New Roman" panose="02020603050405020304" pitchFamily="18" charset="0"/>
                <a:ea typeface="Aptos"/>
                <a:cs typeface="Times New Roman" panose="02020603050405020304" pitchFamily="18" charset="0"/>
              </a:rPr>
              <a:t>PLOs)</a:t>
            </a:r>
          </a:p>
          <a:p>
            <a:pPr marL="36195" marR="36195">
              <a:lnSpc>
                <a:spcPct val="130000"/>
              </a:lnSpc>
              <a:spcBef>
                <a:spcPts val="0"/>
              </a:spcBef>
              <a:spcAft>
                <a:spcPts val="0"/>
              </a:spcAft>
            </a:pPr>
            <a:endParaRPr lang="en-US" kern="100" dirty="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endParaRPr lang="en-US" kern="100" dirty="0" smtClean="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endParaRPr lang="en-US" kern="100" dirty="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endParaRPr lang="en-US" kern="100" dirty="0" smtClean="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endParaRPr lang="en-US" kern="100" dirty="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endParaRPr lang="en-US" kern="100" dirty="0" smtClean="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endParaRPr lang="en-US" kern="100" dirty="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endParaRPr lang="en-US" kern="100" dirty="0" smtClean="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endParaRPr lang="en-US" kern="100" dirty="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endParaRPr lang="en-US" kern="100" dirty="0" smtClean="0">
              <a:latin typeface="Times New Roman" panose="02020603050405020304" pitchFamily="18" charset="0"/>
              <a:ea typeface="Aptos"/>
              <a:cs typeface="Times New Roman" panose="02020603050405020304" pitchFamily="18" charset="0"/>
            </a:endParaRPr>
          </a:p>
          <a:p>
            <a:pPr marL="36195" marR="36195">
              <a:lnSpc>
                <a:spcPct val="130000"/>
              </a:lnSpc>
              <a:spcBef>
                <a:spcPts val="0"/>
              </a:spcBef>
              <a:spcAft>
                <a:spcPts val="0"/>
              </a:spcAft>
            </a:pPr>
            <a:r>
              <a:rPr lang="en-US" sz="2800" b="1" kern="100" dirty="0" smtClean="0">
                <a:latin typeface="Times New Roman" panose="02020603050405020304" pitchFamily="18" charset="0"/>
                <a:ea typeface="Aptos"/>
                <a:cs typeface="Times New Roman" panose="02020603050405020304" pitchFamily="18" charset="0"/>
              </a:rPr>
              <a:t>11. Structure </a:t>
            </a:r>
            <a:r>
              <a:rPr lang="en-US" sz="2800" b="1" kern="100" dirty="0">
                <a:latin typeface="Times New Roman" panose="02020603050405020304" pitchFamily="18" charset="0"/>
                <a:ea typeface="Aptos"/>
                <a:cs typeface="Times New Roman" panose="02020603050405020304" pitchFamily="18" charset="0"/>
              </a:rPr>
              <a:t>of the Course</a:t>
            </a:r>
            <a:endParaRPr lang="en-US" sz="2800" b="1" kern="100" dirty="0">
              <a:latin typeface="Aptos"/>
              <a:ea typeface="Aptos"/>
              <a:cs typeface="Times New Roman" panose="02020603050405020304" pitchFamily="18" charset="0"/>
            </a:endParaRPr>
          </a:p>
          <a:p>
            <a:pPr marL="36195" marR="36195">
              <a:lnSpc>
                <a:spcPct val="130000"/>
              </a:lnSpc>
              <a:spcBef>
                <a:spcPts val="0"/>
              </a:spcBef>
              <a:spcAft>
                <a:spcPts val="0"/>
              </a:spcAft>
            </a:pPr>
            <a:r>
              <a:rPr lang="en-US" kern="100" dirty="0">
                <a:latin typeface="Times New Roman" panose="02020603050405020304" pitchFamily="18" charset="0"/>
                <a:ea typeface="Aptos"/>
                <a:cs typeface="Times New Roman" panose="02020603050405020304" pitchFamily="18" charset="0"/>
              </a:rPr>
              <a:t>The course is delivered over 15 weeks: 1 session per week, 2 credit hours per session</a:t>
            </a:r>
            <a:r>
              <a:rPr lang="en-US" kern="100" dirty="0" smtClean="0">
                <a:latin typeface="Times New Roman" panose="02020603050405020304" pitchFamily="18" charset="0"/>
                <a:ea typeface="Aptos"/>
                <a:cs typeface="Times New Roman" panose="02020603050405020304" pitchFamily="18" charset="0"/>
              </a:rPr>
              <a:t>.</a:t>
            </a:r>
            <a:endParaRPr lang="en-US" kern="100" dirty="0">
              <a:latin typeface="Aptos"/>
              <a:ea typeface="Aptos"/>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921327" y="2014414"/>
            <a:ext cx="8388927" cy="2999755"/>
          </a:xfrm>
          <a:prstGeom prst="rect">
            <a:avLst/>
          </a:prstGeom>
        </p:spPr>
      </p:pic>
      <p:sp>
        <p:nvSpPr>
          <p:cNvPr id="6"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8952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N-containing extractives</a:t>
            </a:r>
          </a:p>
          <a:p>
            <a:r>
              <a:rPr lang="en-US" dirty="0"/>
              <a:t>The N-containing extractives can be defined as the water-soluble, low molecular weight, nitrogen- containing compounds of non-protein nature. This NPN-fraction (non-protein nitrogen) constitutes from 9 to 18 % of the total nitrogen in </a:t>
            </a:r>
            <a:r>
              <a:rPr lang="en-US" dirty="0" err="1"/>
              <a:t>teleosts</a:t>
            </a:r>
            <a:r>
              <a:rPr lang="en-US" dirty="0"/>
              <a:t>.</a:t>
            </a:r>
          </a:p>
          <a:p>
            <a:r>
              <a:rPr lang="en-US" dirty="0"/>
              <a:t>The major components in this fraction are: volatile bases such as ammonia and trimethylamine oxide (TMAO), </a:t>
            </a:r>
            <a:r>
              <a:rPr lang="en-US" dirty="0" err="1"/>
              <a:t>creatine</a:t>
            </a:r>
            <a:r>
              <a:rPr lang="en-US" dirty="0"/>
              <a:t>, free amino-acids, nucleotides and purine bases, and, in the case of cartilaginous fish, urea.</a:t>
            </a:r>
          </a:p>
          <a:p>
            <a:endParaRPr lang="en-US" dirty="0"/>
          </a:p>
        </p:txBody>
      </p:sp>
      <p:sp>
        <p:nvSpPr>
          <p:cNvPr id="5" name="Title 1"/>
          <p:cNvSpPr txBox="1">
            <a:spLocks/>
          </p:cNvSpPr>
          <p:nvPr/>
        </p:nvSpPr>
        <p:spPr>
          <a:xfrm>
            <a:off x="989559" y="673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C000"/>
                </a:solidFill>
              </a:rPr>
              <a:t>Chemical properties of fish</a:t>
            </a:r>
            <a:endParaRPr lang="en-US" b="1" dirty="0">
              <a:solidFill>
                <a:srgbClr val="FFC000"/>
              </a:solidFill>
            </a:endParaRPr>
          </a:p>
        </p:txBody>
      </p:sp>
    </p:spTree>
    <p:extLst>
      <p:ext uri="{BB962C8B-B14F-4D97-AF65-F5344CB8AC3E}">
        <p14:creationId xmlns:p14="http://schemas.microsoft.com/office/powerpoint/2010/main" val="1515678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18015578"/>
              </p:ext>
            </p:extLst>
          </p:nvPr>
        </p:nvGraphicFramePr>
        <p:xfrm>
          <a:off x="604737" y="1690688"/>
          <a:ext cx="10515600" cy="1127760"/>
        </p:xfrm>
        <a:graphic>
          <a:graphicData uri="http://schemas.openxmlformats.org/drawingml/2006/table">
            <a:tbl>
              <a:tblPr/>
              <a:tblGrid>
                <a:gridCol w="1314450">
                  <a:extLst>
                    <a:ext uri="{9D8B030D-6E8A-4147-A177-3AD203B41FA5}">
                      <a16:colId xmlns:a16="http://schemas.microsoft.com/office/drawing/2014/main" val="1240678216"/>
                    </a:ext>
                  </a:extLst>
                </a:gridCol>
                <a:gridCol w="1314450">
                  <a:extLst>
                    <a:ext uri="{9D8B030D-6E8A-4147-A177-3AD203B41FA5}">
                      <a16:colId xmlns:a16="http://schemas.microsoft.com/office/drawing/2014/main" val="2020547246"/>
                    </a:ext>
                  </a:extLst>
                </a:gridCol>
                <a:gridCol w="1314450">
                  <a:extLst>
                    <a:ext uri="{9D8B030D-6E8A-4147-A177-3AD203B41FA5}">
                      <a16:colId xmlns:a16="http://schemas.microsoft.com/office/drawing/2014/main" val="261108742"/>
                    </a:ext>
                  </a:extLst>
                </a:gridCol>
                <a:gridCol w="1314450">
                  <a:extLst>
                    <a:ext uri="{9D8B030D-6E8A-4147-A177-3AD203B41FA5}">
                      <a16:colId xmlns:a16="http://schemas.microsoft.com/office/drawing/2014/main" val="3050770093"/>
                    </a:ext>
                  </a:extLst>
                </a:gridCol>
                <a:gridCol w="1314450">
                  <a:extLst>
                    <a:ext uri="{9D8B030D-6E8A-4147-A177-3AD203B41FA5}">
                      <a16:colId xmlns:a16="http://schemas.microsoft.com/office/drawing/2014/main" val="4202752056"/>
                    </a:ext>
                  </a:extLst>
                </a:gridCol>
                <a:gridCol w="1314450">
                  <a:extLst>
                    <a:ext uri="{9D8B030D-6E8A-4147-A177-3AD203B41FA5}">
                      <a16:colId xmlns:a16="http://schemas.microsoft.com/office/drawing/2014/main" val="3408492364"/>
                    </a:ext>
                  </a:extLst>
                </a:gridCol>
                <a:gridCol w="1314450">
                  <a:extLst>
                    <a:ext uri="{9D8B030D-6E8A-4147-A177-3AD203B41FA5}">
                      <a16:colId xmlns:a16="http://schemas.microsoft.com/office/drawing/2014/main" val="847135072"/>
                    </a:ext>
                  </a:extLst>
                </a:gridCol>
                <a:gridCol w="1314450">
                  <a:extLst>
                    <a:ext uri="{9D8B030D-6E8A-4147-A177-3AD203B41FA5}">
                      <a16:colId xmlns:a16="http://schemas.microsoft.com/office/drawing/2014/main" val="2018712745"/>
                    </a:ext>
                  </a:extLst>
                </a:gridCol>
              </a:tblGrid>
              <a:tr h="0">
                <a:tc>
                  <a:txBody>
                    <a:bodyPr/>
                    <a:lstStyle/>
                    <a:p>
                      <a:r>
                        <a:rPr lang="en-US" sz="1000" b="1" dirty="0" smtClean="0">
                          <a:effectLst/>
                          <a:latin typeface="Arial" panose="020B0604020202020204" pitchFamily="34" charset="0"/>
                        </a:rPr>
                        <a:t>Fish</a:t>
                      </a:r>
                      <a:endParaRPr lang="en-US" sz="1000" dirty="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A (IU/g)</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D (IU/g)</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B</a:t>
                      </a:r>
                      <a:r>
                        <a:rPr lang="en-US" sz="1000" b="1" baseline="-25000">
                          <a:effectLst/>
                          <a:latin typeface="Arial" panose="020B0604020202020204" pitchFamily="34" charset="0"/>
                        </a:rPr>
                        <a:t>1</a:t>
                      </a:r>
                      <a:r>
                        <a:rPr lang="en-US" sz="1000" b="1">
                          <a:effectLst/>
                          <a:latin typeface="Arial" panose="020B0604020202020204" pitchFamily="34" charset="0"/>
                        </a:rPr>
                        <a:t>(thiamine) (µ/g)</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B</a:t>
                      </a:r>
                      <a:r>
                        <a:rPr lang="en-US" sz="1000" b="1" baseline="-25000">
                          <a:effectLst/>
                          <a:latin typeface="Arial" panose="020B0604020202020204" pitchFamily="34" charset="0"/>
                        </a:rPr>
                        <a:t>2</a:t>
                      </a:r>
                      <a:r>
                        <a:rPr lang="en-US" sz="1000" b="1">
                          <a:effectLst/>
                          <a:latin typeface="Arial" panose="020B0604020202020204" pitchFamily="34" charset="0"/>
                        </a:rPr>
                        <a:t> (riboflavin) (µ/g)</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Niacin (µ/g)</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Pantothenic acid (µ/g)</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B</a:t>
                      </a:r>
                      <a:r>
                        <a:rPr lang="en-US" sz="1000" b="1" baseline="-25000">
                          <a:effectLst/>
                          <a:latin typeface="Arial" panose="020B0604020202020204" pitchFamily="34" charset="0"/>
                        </a:rPr>
                        <a:t>6 </a:t>
                      </a:r>
                      <a:r>
                        <a:rPr lang="en-US" sz="1000" b="1">
                          <a:effectLst/>
                          <a:latin typeface="Arial" panose="020B0604020202020204" pitchFamily="34" charset="0"/>
                        </a:rPr>
                        <a:t>(µ/g)</a:t>
                      </a:r>
                      <a:endParaRPr lang="en-US" sz="1000">
                        <a:effectLst/>
                        <a:latin typeface="Arial" panose="020B0604020202020204" pitchFamily="34" charset="0"/>
                      </a:endParaRPr>
                    </a:p>
                  </a:txBody>
                  <a:tcPr anchor="ctr">
                    <a:lnL>
                      <a:noFill/>
                    </a:lnL>
                    <a:lnR>
                      <a:noFill/>
                    </a:lnR>
                    <a:lnT>
                      <a:noFill/>
                    </a:lnT>
                    <a:lnB>
                      <a:noFill/>
                    </a:lnB>
                  </a:tcPr>
                </a:tc>
                <a:extLst>
                  <a:ext uri="{0D108BD9-81ED-4DB2-BD59-A6C34878D82A}">
                    <a16:rowId xmlns:a16="http://schemas.microsoft.com/office/drawing/2014/main" val="4242345956"/>
                  </a:ext>
                </a:extLst>
              </a:tr>
              <a:tr h="0">
                <a:tc>
                  <a:txBody>
                    <a:bodyPr/>
                    <a:lstStyle/>
                    <a:p>
                      <a:r>
                        <a:rPr lang="en-US" sz="1000">
                          <a:effectLst/>
                          <a:latin typeface="Arial" panose="020B0604020202020204" pitchFamily="34" charset="0"/>
                        </a:rPr>
                        <a:t>Cod fillet </a:t>
                      </a:r>
                    </a:p>
                  </a:txBody>
                  <a:tcPr anchor="ctr">
                    <a:lnL>
                      <a:noFill/>
                    </a:lnL>
                    <a:lnR>
                      <a:noFill/>
                    </a:lnR>
                    <a:lnT>
                      <a:noFill/>
                    </a:lnT>
                    <a:lnB>
                      <a:noFill/>
                    </a:lnB>
                  </a:tcPr>
                </a:tc>
                <a:tc>
                  <a:txBody>
                    <a:bodyPr/>
                    <a:lstStyle/>
                    <a:p>
                      <a:pPr algn="ctr"/>
                      <a:r>
                        <a:rPr lang="en-US" sz="1000">
                          <a:effectLst/>
                          <a:latin typeface="Arial" panose="020B0604020202020204" pitchFamily="34" charset="0"/>
                        </a:rPr>
                        <a:t>0-50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0.7</a:t>
                      </a:r>
                    </a:p>
                  </a:txBody>
                  <a:tcPr anchor="ctr">
                    <a:lnL>
                      <a:noFill/>
                    </a:lnL>
                    <a:lnR>
                      <a:noFill/>
                    </a:lnR>
                    <a:lnT>
                      <a:noFill/>
                    </a:lnT>
                    <a:lnB>
                      <a:noFill/>
                    </a:lnB>
                  </a:tcPr>
                </a:tc>
                <a:tc>
                  <a:txBody>
                    <a:bodyPr/>
                    <a:lstStyle/>
                    <a:p>
                      <a:pPr algn="ctr"/>
                      <a:r>
                        <a:rPr lang="en-US" sz="1000">
                          <a:effectLst/>
                          <a:latin typeface="Arial" panose="020B0604020202020204" pitchFamily="34" charset="0"/>
                        </a:rPr>
                        <a:t>0.8</a:t>
                      </a:r>
                    </a:p>
                  </a:txBody>
                  <a:tcPr anchor="ctr">
                    <a:lnL>
                      <a:noFill/>
                    </a:lnL>
                    <a:lnR>
                      <a:noFill/>
                    </a:lnR>
                    <a:lnT>
                      <a:noFill/>
                    </a:lnT>
                    <a:lnB>
                      <a:noFill/>
                    </a:lnB>
                  </a:tcPr>
                </a:tc>
                <a:tc>
                  <a:txBody>
                    <a:bodyPr/>
                    <a:lstStyle/>
                    <a:p>
                      <a:pPr algn="ctr"/>
                      <a:r>
                        <a:rPr lang="en-US" sz="1000">
                          <a:effectLst/>
                          <a:latin typeface="Arial" panose="020B0604020202020204" pitchFamily="34" charset="0"/>
                        </a:rPr>
                        <a:t>20</a:t>
                      </a:r>
                    </a:p>
                  </a:txBody>
                  <a:tcPr anchor="ctr">
                    <a:lnL>
                      <a:noFill/>
                    </a:lnL>
                    <a:lnR>
                      <a:noFill/>
                    </a:lnR>
                    <a:lnT>
                      <a:noFill/>
                    </a:lnT>
                    <a:lnB>
                      <a:noFill/>
                    </a:lnB>
                  </a:tcPr>
                </a:tc>
                <a:tc>
                  <a:txBody>
                    <a:bodyPr/>
                    <a:lstStyle/>
                    <a:p>
                      <a:pPr algn="ctr"/>
                      <a:r>
                        <a:rPr lang="en-US" sz="1000">
                          <a:effectLst/>
                          <a:latin typeface="Arial" panose="020B0604020202020204" pitchFamily="34" charset="0"/>
                        </a:rPr>
                        <a:t>1.7</a:t>
                      </a:r>
                    </a:p>
                  </a:txBody>
                  <a:tcPr anchor="ctr">
                    <a:lnL>
                      <a:noFill/>
                    </a:lnL>
                    <a:lnR>
                      <a:noFill/>
                    </a:lnR>
                    <a:lnT>
                      <a:noFill/>
                    </a:lnT>
                    <a:lnB>
                      <a:noFill/>
                    </a:lnB>
                  </a:tcPr>
                </a:tc>
                <a:tc>
                  <a:txBody>
                    <a:bodyPr/>
                    <a:lstStyle/>
                    <a:p>
                      <a:pPr algn="ctr"/>
                      <a:r>
                        <a:rPr lang="en-US" sz="1000">
                          <a:effectLst/>
                          <a:latin typeface="Arial" panose="020B0604020202020204" pitchFamily="34" charset="0"/>
                        </a:rPr>
                        <a:t>1.7</a:t>
                      </a:r>
                    </a:p>
                  </a:txBody>
                  <a:tcPr anchor="ctr">
                    <a:lnL>
                      <a:noFill/>
                    </a:lnL>
                    <a:lnR>
                      <a:noFill/>
                    </a:lnR>
                    <a:lnT>
                      <a:noFill/>
                    </a:lnT>
                    <a:lnB>
                      <a:noFill/>
                    </a:lnB>
                  </a:tcPr>
                </a:tc>
                <a:extLst>
                  <a:ext uri="{0D108BD9-81ED-4DB2-BD59-A6C34878D82A}">
                    <a16:rowId xmlns:a16="http://schemas.microsoft.com/office/drawing/2014/main" val="1648195227"/>
                  </a:ext>
                </a:extLst>
              </a:tr>
              <a:tr h="0">
                <a:tc>
                  <a:txBody>
                    <a:bodyPr/>
                    <a:lstStyle/>
                    <a:p>
                      <a:r>
                        <a:rPr lang="en-US" sz="1000">
                          <a:effectLst/>
                          <a:latin typeface="Arial" panose="020B0604020202020204" pitchFamily="34" charset="0"/>
                        </a:rPr>
                        <a:t>Herring fillet</a:t>
                      </a:r>
                    </a:p>
                  </a:txBody>
                  <a:tcPr anchor="ctr">
                    <a:lnL>
                      <a:noFill/>
                    </a:lnL>
                    <a:lnR>
                      <a:noFill/>
                    </a:lnR>
                    <a:lnT>
                      <a:noFill/>
                    </a:lnT>
                    <a:lnB>
                      <a:noFill/>
                    </a:lnB>
                  </a:tcPr>
                </a:tc>
                <a:tc>
                  <a:txBody>
                    <a:bodyPr/>
                    <a:lstStyle/>
                    <a:p>
                      <a:pPr algn="ctr"/>
                      <a:r>
                        <a:rPr lang="en-US" sz="1000">
                          <a:effectLst/>
                          <a:latin typeface="Arial" panose="020B0604020202020204" pitchFamily="34" charset="0"/>
                        </a:rPr>
                        <a:t>20-400</a:t>
                      </a:r>
                    </a:p>
                  </a:txBody>
                  <a:tcPr anchor="ctr">
                    <a:lnL>
                      <a:noFill/>
                    </a:lnL>
                    <a:lnR>
                      <a:noFill/>
                    </a:lnR>
                    <a:lnT>
                      <a:noFill/>
                    </a:lnT>
                    <a:lnB>
                      <a:noFill/>
                    </a:lnB>
                  </a:tcPr>
                </a:tc>
                <a:tc>
                  <a:txBody>
                    <a:bodyPr/>
                    <a:lstStyle/>
                    <a:p>
                      <a:pPr algn="ctr"/>
                      <a:r>
                        <a:rPr lang="en-US" sz="1000">
                          <a:effectLst/>
                          <a:latin typeface="Arial" panose="020B0604020202020204" pitchFamily="34" charset="0"/>
                        </a:rPr>
                        <a:t>300-1000 </a:t>
                      </a:r>
                    </a:p>
                  </a:txBody>
                  <a:tcPr anchor="ctr">
                    <a:lnL>
                      <a:noFill/>
                    </a:lnL>
                    <a:lnR>
                      <a:noFill/>
                    </a:lnR>
                    <a:lnT>
                      <a:noFill/>
                    </a:lnT>
                    <a:lnB>
                      <a:noFill/>
                    </a:lnB>
                  </a:tcPr>
                </a:tc>
                <a:tc>
                  <a:txBody>
                    <a:bodyPr/>
                    <a:lstStyle/>
                    <a:p>
                      <a:pPr algn="ctr"/>
                      <a:r>
                        <a:rPr lang="en-US" sz="1000">
                          <a:effectLst/>
                          <a:latin typeface="Arial" panose="020B0604020202020204" pitchFamily="34" charset="0"/>
                        </a:rPr>
                        <a:t>0.4</a:t>
                      </a:r>
                    </a:p>
                  </a:txBody>
                  <a:tcPr anchor="ctr">
                    <a:lnL>
                      <a:noFill/>
                    </a:lnL>
                    <a:lnR>
                      <a:noFill/>
                    </a:lnR>
                    <a:lnT>
                      <a:noFill/>
                    </a:lnT>
                    <a:lnB>
                      <a:noFill/>
                    </a:lnB>
                  </a:tcPr>
                </a:tc>
                <a:tc>
                  <a:txBody>
                    <a:bodyPr/>
                    <a:lstStyle/>
                    <a:p>
                      <a:pPr algn="ctr"/>
                      <a:r>
                        <a:rPr lang="en-US" sz="1000">
                          <a:effectLst/>
                          <a:latin typeface="Arial" panose="020B0604020202020204" pitchFamily="34" charset="0"/>
                        </a:rPr>
                        <a:t>3.0</a:t>
                      </a:r>
                    </a:p>
                  </a:txBody>
                  <a:tcPr anchor="ctr">
                    <a:lnL>
                      <a:noFill/>
                    </a:lnL>
                    <a:lnR>
                      <a:noFill/>
                    </a:lnR>
                    <a:lnT>
                      <a:noFill/>
                    </a:lnT>
                    <a:lnB>
                      <a:noFill/>
                    </a:lnB>
                  </a:tcPr>
                </a:tc>
                <a:tc>
                  <a:txBody>
                    <a:bodyPr/>
                    <a:lstStyle/>
                    <a:p>
                      <a:pPr algn="ctr"/>
                      <a:r>
                        <a:rPr lang="en-US" sz="1000">
                          <a:effectLst/>
                          <a:latin typeface="Arial" panose="020B0604020202020204" pitchFamily="34" charset="0"/>
                        </a:rPr>
                        <a:t>40</a:t>
                      </a:r>
                    </a:p>
                  </a:txBody>
                  <a:tcPr anchor="ctr">
                    <a:lnL>
                      <a:noFill/>
                    </a:lnL>
                    <a:lnR>
                      <a:noFill/>
                    </a:lnR>
                    <a:lnT>
                      <a:noFill/>
                    </a:lnT>
                    <a:lnB>
                      <a:noFill/>
                    </a:lnB>
                  </a:tcPr>
                </a:tc>
                <a:tc>
                  <a:txBody>
                    <a:bodyPr/>
                    <a:lstStyle/>
                    <a:p>
                      <a:pPr algn="ctr"/>
                      <a:r>
                        <a:rPr lang="en-US" sz="1000">
                          <a:effectLst/>
                          <a:latin typeface="Arial" panose="020B0604020202020204" pitchFamily="34" charset="0"/>
                        </a:rPr>
                        <a:t>10</a:t>
                      </a:r>
                    </a:p>
                  </a:txBody>
                  <a:tcPr anchor="ctr">
                    <a:lnL>
                      <a:noFill/>
                    </a:lnL>
                    <a:lnR>
                      <a:noFill/>
                    </a:lnR>
                    <a:lnT>
                      <a:noFill/>
                    </a:lnT>
                    <a:lnB>
                      <a:noFill/>
                    </a:lnB>
                  </a:tcPr>
                </a:tc>
                <a:tc>
                  <a:txBody>
                    <a:bodyPr/>
                    <a:lstStyle/>
                    <a:p>
                      <a:pPr algn="ctr"/>
                      <a:r>
                        <a:rPr lang="en-US" sz="1000">
                          <a:effectLst/>
                          <a:latin typeface="Arial" panose="020B0604020202020204" pitchFamily="34" charset="0"/>
                        </a:rPr>
                        <a:t>4.5</a:t>
                      </a:r>
                    </a:p>
                  </a:txBody>
                  <a:tcPr anchor="ctr">
                    <a:lnL>
                      <a:noFill/>
                    </a:lnL>
                    <a:lnR>
                      <a:noFill/>
                    </a:lnR>
                    <a:lnT>
                      <a:noFill/>
                    </a:lnT>
                    <a:lnB>
                      <a:noFill/>
                    </a:lnB>
                  </a:tcPr>
                </a:tc>
                <a:extLst>
                  <a:ext uri="{0D108BD9-81ED-4DB2-BD59-A6C34878D82A}">
                    <a16:rowId xmlns:a16="http://schemas.microsoft.com/office/drawing/2014/main" val="834014253"/>
                  </a:ext>
                </a:extLst>
              </a:tr>
              <a:tr h="0">
                <a:tc>
                  <a:txBody>
                    <a:bodyPr/>
                    <a:lstStyle/>
                    <a:p>
                      <a:r>
                        <a:rPr lang="en-US" sz="1000">
                          <a:effectLst/>
                          <a:latin typeface="Arial" panose="020B0604020202020204" pitchFamily="34" charset="0"/>
                        </a:rPr>
                        <a:t>Cod-liver oil</a:t>
                      </a:r>
                    </a:p>
                  </a:txBody>
                  <a:tcPr anchor="ctr">
                    <a:lnL>
                      <a:noFill/>
                    </a:lnL>
                    <a:lnR>
                      <a:noFill/>
                    </a:lnR>
                    <a:lnT>
                      <a:noFill/>
                    </a:lnT>
                    <a:lnB>
                      <a:noFill/>
                    </a:lnB>
                  </a:tcPr>
                </a:tc>
                <a:tc>
                  <a:txBody>
                    <a:bodyPr/>
                    <a:lstStyle/>
                    <a:p>
                      <a:pPr algn="ctr"/>
                      <a:r>
                        <a:rPr lang="en-US" sz="1000">
                          <a:effectLst/>
                          <a:latin typeface="Arial" panose="020B0604020202020204" pitchFamily="34" charset="0"/>
                        </a:rPr>
                        <a:t>200-10.000</a:t>
                      </a:r>
                    </a:p>
                  </a:txBody>
                  <a:tcPr anchor="ctr">
                    <a:lnL>
                      <a:noFill/>
                    </a:lnL>
                    <a:lnR>
                      <a:noFill/>
                    </a:lnR>
                    <a:lnT>
                      <a:noFill/>
                    </a:lnT>
                    <a:lnB>
                      <a:noFill/>
                    </a:lnB>
                  </a:tcPr>
                </a:tc>
                <a:tc>
                  <a:txBody>
                    <a:bodyPr/>
                    <a:lstStyle/>
                    <a:p>
                      <a:pPr algn="ctr"/>
                      <a:r>
                        <a:rPr lang="en-US" sz="1000">
                          <a:effectLst/>
                          <a:latin typeface="Arial" panose="020B0604020202020204" pitchFamily="34" charset="0"/>
                        </a:rPr>
                        <a:t>20-300</a:t>
                      </a:r>
                    </a:p>
                  </a:txBody>
                  <a:tcPr anchor="ctr">
                    <a:lnL>
                      <a:noFill/>
                    </a:lnL>
                    <a:lnR>
                      <a:noFill/>
                    </a:lnR>
                    <a:lnT>
                      <a:noFill/>
                    </a:lnT>
                    <a:lnB>
                      <a:noFill/>
                    </a:lnB>
                  </a:tcPr>
                </a:tc>
                <a:tc>
                  <a:txBody>
                    <a:bodyPr/>
                    <a:lstStyle/>
                    <a:p>
                      <a:pPr algn="ctr"/>
                      <a:r>
                        <a:rPr lang="en-US" sz="1000">
                          <a:effectLst/>
                          <a:latin typeface="Arial" panose="020B0604020202020204" pitchFamily="34" charset="0"/>
                        </a:rPr>
                        <a:t>-</a:t>
                      </a:r>
                    </a:p>
                  </a:txBody>
                  <a:tcPr anchor="ctr">
                    <a:lnL>
                      <a:noFill/>
                    </a:lnL>
                    <a:lnR>
                      <a:noFill/>
                    </a:lnR>
                    <a:lnT>
                      <a:noFill/>
                    </a:lnT>
                    <a:lnB>
                      <a:noFill/>
                    </a:lnB>
                  </a:tcPr>
                </a:tc>
                <a:tc>
                  <a:txBody>
                    <a:bodyPr/>
                    <a:lstStyle/>
                    <a:p>
                      <a:pPr algn="ctr"/>
                      <a:r>
                        <a:rPr lang="en-US" sz="800" baseline="30000">
                          <a:effectLst/>
                          <a:latin typeface="Arial" panose="020B0604020202020204" pitchFamily="34" charset="0"/>
                        </a:rPr>
                        <a:t>1) </a:t>
                      </a:r>
                      <a:r>
                        <a:rPr lang="en-US" sz="1000">
                          <a:effectLst/>
                          <a:latin typeface="Arial" panose="020B0604020202020204" pitchFamily="34" charset="0"/>
                        </a:rPr>
                        <a:t>3.4</a:t>
                      </a:r>
                    </a:p>
                  </a:txBody>
                  <a:tcPr anchor="ctr">
                    <a:lnL>
                      <a:noFill/>
                    </a:lnL>
                    <a:lnR>
                      <a:noFill/>
                    </a:lnR>
                    <a:lnT>
                      <a:noFill/>
                    </a:lnT>
                    <a:lnB>
                      <a:noFill/>
                    </a:lnB>
                  </a:tcPr>
                </a:tc>
                <a:tc>
                  <a:txBody>
                    <a:bodyPr/>
                    <a:lstStyle/>
                    <a:p>
                      <a:pPr algn="ctr"/>
                      <a:r>
                        <a:rPr lang="en-US" sz="800" baseline="30000">
                          <a:effectLst/>
                          <a:latin typeface="Arial" panose="020B0604020202020204" pitchFamily="34" charset="0"/>
                        </a:rPr>
                        <a:t>1) </a:t>
                      </a:r>
                      <a:r>
                        <a:rPr lang="en-US" sz="1000">
                          <a:effectLst/>
                          <a:latin typeface="Arial" panose="020B0604020202020204" pitchFamily="34" charset="0"/>
                        </a:rPr>
                        <a:t>15</a:t>
                      </a:r>
                    </a:p>
                  </a:txBody>
                  <a:tcPr anchor="ctr">
                    <a:lnL>
                      <a:noFill/>
                    </a:lnL>
                    <a:lnR>
                      <a:noFill/>
                    </a:lnR>
                    <a:lnT>
                      <a:noFill/>
                    </a:lnT>
                    <a:lnB>
                      <a:noFill/>
                    </a:lnB>
                  </a:tcPr>
                </a:tc>
                <a:tc>
                  <a:txBody>
                    <a:bodyPr/>
                    <a:lstStyle/>
                    <a:p>
                      <a:pPr algn="ctr"/>
                      <a:r>
                        <a:rPr lang="en-US" sz="800" baseline="30000">
                          <a:effectLst/>
                          <a:latin typeface="Arial" panose="020B0604020202020204" pitchFamily="34" charset="0"/>
                        </a:rPr>
                        <a:t>1) </a:t>
                      </a:r>
                      <a:r>
                        <a:rPr lang="en-US" sz="1000">
                          <a:effectLst/>
                          <a:latin typeface="Arial" panose="020B0604020202020204" pitchFamily="34" charset="0"/>
                        </a:rPr>
                        <a:t>4.3</a:t>
                      </a:r>
                    </a:p>
                  </a:txBody>
                  <a:tcPr anchor="ctr">
                    <a:lnL>
                      <a:noFill/>
                    </a:lnL>
                    <a:lnR>
                      <a:noFill/>
                    </a:lnR>
                    <a:lnT>
                      <a:noFill/>
                    </a:lnT>
                    <a:lnB>
                      <a:noFill/>
                    </a:lnB>
                  </a:tcPr>
                </a:tc>
                <a:tc>
                  <a:txBody>
                    <a:bodyPr/>
                    <a:lstStyle/>
                    <a:p>
                      <a:pPr algn="ctr"/>
                      <a:r>
                        <a:rPr lang="en-US" sz="1000" dirty="0">
                          <a:effectLst/>
                          <a:latin typeface="Arial" panose="020B0604020202020204" pitchFamily="34" charset="0"/>
                        </a:rPr>
                        <a:t>-</a:t>
                      </a:r>
                    </a:p>
                  </a:txBody>
                  <a:tcPr anchor="ctr">
                    <a:lnL>
                      <a:noFill/>
                    </a:lnL>
                    <a:lnR>
                      <a:noFill/>
                    </a:lnR>
                    <a:lnT>
                      <a:noFill/>
                    </a:lnT>
                    <a:lnB>
                      <a:noFill/>
                    </a:lnB>
                  </a:tcPr>
                </a:tc>
                <a:extLst>
                  <a:ext uri="{0D108BD9-81ED-4DB2-BD59-A6C34878D82A}">
                    <a16:rowId xmlns:a16="http://schemas.microsoft.com/office/drawing/2014/main" val="98195794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06067662"/>
              </p:ext>
            </p:extLst>
          </p:nvPr>
        </p:nvGraphicFramePr>
        <p:xfrm>
          <a:off x="838200" y="3914935"/>
          <a:ext cx="10515600" cy="1463040"/>
        </p:xfrm>
        <a:graphic>
          <a:graphicData uri="http://schemas.openxmlformats.org/drawingml/2006/table">
            <a:tbl>
              <a:tblPr/>
              <a:tblGrid>
                <a:gridCol w="3505200">
                  <a:extLst>
                    <a:ext uri="{9D8B030D-6E8A-4147-A177-3AD203B41FA5}">
                      <a16:colId xmlns:a16="http://schemas.microsoft.com/office/drawing/2014/main" val="2075564725"/>
                    </a:ext>
                  </a:extLst>
                </a:gridCol>
                <a:gridCol w="3505200">
                  <a:extLst>
                    <a:ext uri="{9D8B030D-6E8A-4147-A177-3AD203B41FA5}">
                      <a16:colId xmlns:a16="http://schemas.microsoft.com/office/drawing/2014/main" val="3557738218"/>
                    </a:ext>
                  </a:extLst>
                </a:gridCol>
                <a:gridCol w="3505200">
                  <a:extLst>
                    <a:ext uri="{9D8B030D-6E8A-4147-A177-3AD203B41FA5}">
                      <a16:colId xmlns:a16="http://schemas.microsoft.com/office/drawing/2014/main" val="3136782191"/>
                    </a:ext>
                  </a:extLst>
                </a:gridCol>
              </a:tblGrid>
              <a:tr h="0">
                <a:tc>
                  <a:txBody>
                    <a:bodyPr/>
                    <a:lstStyle/>
                    <a:p>
                      <a:r>
                        <a:rPr lang="en-US" sz="1000" b="1">
                          <a:effectLst/>
                          <a:latin typeface="Arial" panose="020B0604020202020204" pitchFamily="34" charset="0"/>
                        </a:rPr>
                        <a:t>Element</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Average value (mg/100 g)</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Range (mg/100 g)</a:t>
                      </a:r>
                      <a:endParaRPr lang="en-US" sz="1000">
                        <a:effectLst/>
                        <a:latin typeface="Arial" panose="020B0604020202020204" pitchFamily="34" charset="0"/>
                      </a:endParaRPr>
                    </a:p>
                  </a:txBody>
                  <a:tcPr anchor="ctr">
                    <a:lnL>
                      <a:noFill/>
                    </a:lnL>
                    <a:lnR>
                      <a:noFill/>
                    </a:lnR>
                    <a:lnT>
                      <a:noFill/>
                    </a:lnT>
                    <a:lnB>
                      <a:noFill/>
                    </a:lnB>
                  </a:tcPr>
                </a:tc>
                <a:extLst>
                  <a:ext uri="{0D108BD9-81ED-4DB2-BD59-A6C34878D82A}">
                    <a16:rowId xmlns:a16="http://schemas.microsoft.com/office/drawing/2014/main" val="1625680704"/>
                  </a:ext>
                </a:extLst>
              </a:tr>
              <a:tr h="0">
                <a:tc>
                  <a:txBody>
                    <a:bodyPr/>
                    <a:lstStyle/>
                    <a:p>
                      <a:r>
                        <a:rPr lang="en-US" sz="1000">
                          <a:effectLst/>
                          <a:latin typeface="Arial" panose="020B0604020202020204" pitchFamily="34" charset="0"/>
                        </a:rPr>
                        <a:t>Sodium</a:t>
                      </a:r>
                    </a:p>
                  </a:txBody>
                  <a:tcPr anchor="ctr">
                    <a:lnL>
                      <a:noFill/>
                    </a:lnL>
                    <a:lnR>
                      <a:noFill/>
                    </a:lnR>
                    <a:lnT>
                      <a:noFill/>
                    </a:lnT>
                    <a:lnB>
                      <a:noFill/>
                    </a:lnB>
                  </a:tcPr>
                </a:tc>
                <a:tc>
                  <a:txBody>
                    <a:bodyPr/>
                    <a:lstStyle/>
                    <a:p>
                      <a:pPr algn="ctr"/>
                      <a:r>
                        <a:rPr lang="en-US" sz="1000">
                          <a:effectLst/>
                          <a:latin typeface="Arial" panose="020B0604020202020204" pitchFamily="34" charset="0"/>
                        </a:rPr>
                        <a:t>72</a:t>
                      </a:r>
                    </a:p>
                  </a:txBody>
                  <a:tcPr anchor="ctr">
                    <a:lnL>
                      <a:noFill/>
                    </a:lnL>
                    <a:lnR>
                      <a:noFill/>
                    </a:lnR>
                    <a:lnT>
                      <a:noFill/>
                    </a:lnT>
                    <a:lnB>
                      <a:noFill/>
                    </a:lnB>
                  </a:tcPr>
                </a:tc>
                <a:tc>
                  <a:txBody>
                    <a:bodyPr/>
                    <a:lstStyle/>
                    <a:p>
                      <a:pPr algn="ctr"/>
                      <a:r>
                        <a:rPr lang="en-US" sz="1000">
                          <a:effectLst/>
                          <a:latin typeface="Arial" panose="020B0604020202020204" pitchFamily="34" charset="0"/>
                        </a:rPr>
                        <a:t>30 -134</a:t>
                      </a:r>
                    </a:p>
                  </a:txBody>
                  <a:tcPr anchor="ctr">
                    <a:lnL>
                      <a:noFill/>
                    </a:lnL>
                    <a:lnR>
                      <a:noFill/>
                    </a:lnR>
                    <a:lnT>
                      <a:noFill/>
                    </a:lnT>
                    <a:lnB>
                      <a:noFill/>
                    </a:lnB>
                  </a:tcPr>
                </a:tc>
                <a:extLst>
                  <a:ext uri="{0D108BD9-81ED-4DB2-BD59-A6C34878D82A}">
                    <a16:rowId xmlns:a16="http://schemas.microsoft.com/office/drawing/2014/main" val="3930256308"/>
                  </a:ext>
                </a:extLst>
              </a:tr>
              <a:tr h="0">
                <a:tc>
                  <a:txBody>
                    <a:bodyPr/>
                    <a:lstStyle/>
                    <a:p>
                      <a:r>
                        <a:rPr lang="en-US" sz="1000">
                          <a:effectLst/>
                          <a:latin typeface="Arial" panose="020B0604020202020204" pitchFamily="34" charset="0"/>
                        </a:rPr>
                        <a:t>Potassium</a:t>
                      </a:r>
                    </a:p>
                  </a:txBody>
                  <a:tcPr anchor="ctr">
                    <a:lnL>
                      <a:noFill/>
                    </a:lnL>
                    <a:lnR>
                      <a:noFill/>
                    </a:lnR>
                    <a:lnT>
                      <a:noFill/>
                    </a:lnT>
                    <a:lnB>
                      <a:noFill/>
                    </a:lnB>
                  </a:tcPr>
                </a:tc>
                <a:tc>
                  <a:txBody>
                    <a:bodyPr/>
                    <a:lstStyle/>
                    <a:p>
                      <a:pPr algn="ctr"/>
                      <a:r>
                        <a:rPr lang="en-US" sz="1000">
                          <a:effectLst/>
                          <a:latin typeface="Arial" panose="020B0604020202020204" pitchFamily="34" charset="0"/>
                        </a:rPr>
                        <a:t>278 </a:t>
                      </a:r>
                    </a:p>
                  </a:txBody>
                  <a:tcPr anchor="ctr">
                    <a:lnL>
                      <a:noFill/>
                    </a:lnL>
                    <a:lnR>
                      <a:noFill/>
                    </a:lnR>
                    <a:lnT>
                      <a:noFill/>
                    </a:lnT>
                    <a:lnB>
                      <a:noFill/>
                    </a:lnB>
                  </a:tcPr>
                </a:tc>
                <a:tc>
                  <a:txBody>
                    <a:bodyPr/>
                    <a:lstStyle/>
                    <a:p>
                      <a:pPr algn="ctr"/>
                      <a:r>
                        <a:rPr lang="en-US" sz="1000">
                          <a:effectLst/>
                          <a:latin typeface="Arial" panose="020B0604020202020204" pitchFamily="34" charset="0"/>
                        </a:rPr>
                        <a:t>19 -502</a:t>
                      </a:r>
                    </a:p>
                  </a:txBody>
                  <a:tcPr anchor="ctr">
                    <a:lnL>
                      <a:noFill/>
                    </a:lnL>
                    <a:lnR>
                      <a:noFill/>
                    </a:lnR>
                    <a:lnT>
                      <a:noFill/>
                    </a:lnT>
                    <a:lnB>
                      <a:noFill/>
                    </a:lnB>
                  </a:tcPr>
                </a:tc>
                <a:extLst>
                  <a:ext uri="{0D108BD9-81ED-4DB2-BD59-A6C34878D82A}">
                    <a16:rowId xmlns:a16="http://schemas.microsoft.com/office/drawing/2014/main" val="2628827614"/>
                  </a:ext>
                </a:extLst>
              </a:tr>
              <a:tr h="0">
                <a:tc>
                  <a:txBody>
                    <a:bodyPr/>
                    <a:lstStyle/>
                    <a:p>
                      <a:r>
                        <a:rPr lang="en-US" sz="1000">
                          <a:effectLst/>
                          <a:latin typeface="Arial" panose="020B0604020202020204" pitchFamily="34" charset="0"/>
                        </a:rPr>
                        <a:t>Calcium</a:t>
                      </a:r>
                    </a:p>
                  </a:txBody>
                  <a:tcPr anchor="ctr">
                    <a:lnL>
                      <a:noFill/>
                    </a:lnL>
                    <a:lnR>
                      <a:noFill/>
                    </a:lnR>
                    <a:lnT>
                      <a:noFill/>
                    </a:lnT>
                    <a:lnB>
                      <a:noFill/>
                    </a:lnB>
                  </a:tcPr>
                </a:tc>
                <a:tc>
                  <a:txBody>
                    <a:bodyPr/>
                    <a:lstStyle/>
                    <a:p>
                      <a:pPr algn="ctr"/>
                      <a:r>
                        <a:rPr lang="en-US" sz="1000">
                          <a:effectLst/>
                          <a:latin typeface="Arial" panose="020B0604020202020204" pitchFamily="34" charset="0"/>
                        </a:rPr>
                        <a:t>79</a:t>
                      </a:r>
                    </a:p>
                  </a:txBody>
                  <a:tcPr anchor="ctr">
                    <a:lnL>
                      <a:noFill/>
                    </a:lnL>
                    <a:lnR>
                      <a:noFill/>
                    </a:lnR>
                    <a:lnT>
                      <a:noFill/>
                    </a:lnT>
                    <a:lnB>
                      <a:noFill/>
                    </a:lnB>
                  </a:tcPr>
                </a:tc>
                <a:tc>
                  <a:txBody>
                    <a:bodyPr/>
                    <a:lstStyle/>
                    <a:p>
                      <a:pPr algn="ctr"/>
                      <a:r>
                        <a:rPr lang="en-US" sz="1000">
                          <a:effectLst/>
                          <a:latin typeface="Arial" panose="020B0604020202020204" pitchFamily="34" charset="0"/>
                        </a:rPr>
                        <a:t>19 -881</a:t>
                      </a:r>
                    </a:p>
                  </a:txBody>
                  <a:tcPr anchor="ctr">
                    <a:lnL>
                      <a:noFill/>
                    </a:lnL>
                    <a:lnR>
                      <a:noFill/>
                    </a:lnR>
                    <a:lnT>
                      <a:noFill/>
                    </a:lnT>
                    <a:lnB>
                      <a:noFill/>
                    </a:lnB>
                  </a:tcPr>
                </a:tc>
                <a:extLst>
                  <a:ext uri="{0D108BD9-81ED-4DB2-BD59-A6C34878D82A}">
                    <a16:rowId xmlns:a16="http://schemas.microsoft.com/office/drawing/2014/main" val="3867640291"/>
                  </a:ext>
                </a:extLst>
              </a:tr>
              <a:tr h="0">
                <a:tc>
                  <a:txBody>
                    <a:bodyPr/>
                    <a:lstStyle/>
                    <a:p>
                      <a:r>
                        <a:rPr lang="en-US" sz="1000">
                          <a:effectLst/>
                          <a:latin typeface="Arial" panose="020B0604020202020204" pitchFamily="34" charset="0"/>
                        </a:rPr>
                        <a:t>Magnesium</a:t>
                      </a:r>
                    </a:p>
                  </a:txBody>
                  <a:tcPr anchor="ctr">
                    <a:lnL>
                      <a:noFill/>
                    </a:lnL>
                    <a:lnR>
                      <a:noFill/>
                    </a:lnR>
                    <a:lnT>
                      <a:noFill/>
                    </a:lnT>
                    <a:lnB>
                      <a:noFill/>
                    </a:lnB>
                  </a:tcPr>
                </a:tc>
                <a:tc>
                  <a:txBody>
                    <a:bodyPr/>
                    <a:lstStyle/>
                    <a:p>
                      <a:pPr algn="ctr"/>
                      <a:r>
                        <a:rPr lang="en-US" sz="1000">
                          <a:effectLst/>
                          <a:latin typeface="Arial" panose="020B0604020202020204" pitchFamily="34" charset="0"/>
                        </a:rPr>
                        <a:t>38</a:t>
                      </a:r>
                    </a:p>
                  </a:txBody>
                  <a:tcPr anchor="ctr">
                    <a:lnL>
                      <a:noFill/>
                    </a:lnL>
                    <a:lnR>
                      <a:noFill/>
                    </a:lnR>
                    <a:lnT>
                      <a:noFill/>
                    </a:lnT>
                    <a:lnB>
                      <a:noFill/>
                    </a:lnB>
                  </a:tcPr>
                </a:tc>
                <a:tc>
                  <a:txBody>
                    <a:bodyPr/>
                    <a:lstStyle/>
                    <a:p>
                      <a:pPr algn="ctr"/>
                      <a:r>
                        <a:rPr lang="en-US" sz="1000">
                          <a:effectLst/>
                          <a:latin typeface="Arial" panose="020B0604020202020204" pitchFamily="34" charset="0"/>
                        </a:rPr>
                        <a:t>4.5-452</a:t>
                      </a:r>
                    </a:p>
                  </a:txBody>
                  <a:tcPr anchor="ctr">
                    <a:lnL>
                      <a:noFill/>
                    </a:lnL>
                    <a:lnR>
                      <a:noFill/>
                    </a:lnR>
                    <a:lnT>
                      <a:noFill/>
                    </a:lnT>
                    <a:lnB>
                      <a:noFill/>
                    </a:lnB>
                  </a:tcPr>
                </a:tc>
                <a:extLst>
                  <a:ext uri="{0D108BD9-81ED-4DB2-BD59-A6C34878D82A}">
                    <a16:rowId xmlns:a16="http://schemas.microsoft.com/office/drawing/2014/main" val="1611221799"/>
                  </a:ext>
                </a:extLst>
              </a:tr>
              <a:tr h="0">
                <a:tc>
                  <a:txBody>
                    <a:bodyPr/>
                    <a:lstStyle/>
                    <a:p>
                      <a:r>
                        <a:rPr lang="en-US" sz="1000">
                          <a:effectLst/>
                          <a:latin typeface="Arial" panose="020B0604020202020204" pitchFamily="34" charset="0"/>
                        </a:rPr>
                        <a:t>Phosphorus</a:t>
                      </a:r>
                    </a:p>
                  </a:txBody>
                  <a:tcPr anchor="ctr">
                    <a:lnL>
                      <a:noFill/>
                    </a:lnL>
                    <a:lnR>
                      <a:noFill/>
                    </a:lnR>
                    <a:lnT>
                      <a:noFill/>
                    </a:lnT>
                    <a:lnB>
                      <a:noFill/>
                    </a:lnB>
                  </a:tcPr>
                </a:tc>
                <a:tc>
                  <a:txBody>
                    <a:bodyPr/>
                    <a:lstStyle/>
                    <a:p>
                      <a:pPr algn="ctr"/>
                      <a:r>
                        <a:rPr lang="en-US" sz="1000">
                          <a:effectLst/>
                          <a:latin typeface="Arial" panose="020B0604020202020204" pitchFamily="34" charset="0"/>
                        </a:rPr>
                        <a:t>190</a:t>
                      </a:r>
                    </a:p>
                  </a:txBody>
                  <a:tcPr anchor="ctr">
                    <a:lnL>
                      <a:noFill/>
                    </a:lnL>
                    <a:lnR>
                      <a:noFill/>
                    </a:lnR>
                    <a:lnT>
                      <a:noFill/>
                    </a:lnT>
                    <a:lnB>
                      <a:noFill/>
                    </a:lnB>
                  </a:tcPr>
                </a:tc>
                <a:tc>
                  <a:txBody>
                    <a:bodyPr/>
                    <a:lstStyle/>
                    <a:p>
                      <a:pPr algn="ctr"/>
                      <a:r>
                        <a:rPr lang="en-US" sz="1000" dirty="0">
                          <a:effectLst/>
                          <a:latin typeface="Arial" panose="020B0604020202020204" pitchFamily="34" charset="0"/>
                        </a:rPr>
                        <a:t>68-550</a:t>
                      </a:r>
                    </a:p>
                  </a:txBody>
                  <a:tcPr anchor="ctr">
                    <a:lnL>
                      <a:noFill/>
                    </a:lnL>
                    <a:lnR>
                      <a:noFill/>
                    </a:lnR>
                    <a:lnT>
                      <a:noFill/>
                    </a:lnT>
                    <a:lnB>
                      <a:noFill/>
                    </a:lnB>
                  </a:tcPr>
                </a:tc>
                <a:extLst>
                  <a:ext uri="{0D108BD9-81ED-4DB2-BD59-A6C34878D82A}">
                    <a16:rowId xmlns:a16="http://schemas.microsoft.com/office/drawing/2014/main" val="3086566395"/>
                  </a:ext>
                </a:extLst>
              </a:tr>
            </a:tbl>
          </a:graphicData>
        </a:graphic>
      </p:graphicFrame>
      <p:sp>
        <p:nvSpPr>
          <p:cNvPr id="6" name="Rectangle 1"/>
          <p:cNvSpPr>
            <a:spLocks noChangeArrowheads="1"/>
          </p:cNvSpPr>
          <p:nvPr/>
        </p:nvSpPr>
        <p:spPr bwMode="auto">
          <a:xfrm>
            <a:off x="604737" y="3614854"/>
            <a:ext cx="779566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Some mineral constituents of fish muscle</a:t>
            </a:r>
            <a:endParaRPr kumimoji="0" lang="en-US" altLang="en-US" sz="3600" b="1"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p:nvPr/>
        </p:nvSpPr>
        <p:spPr>
          <a:xfrm>
            <a:off x="604737" y="1453721"/>
            <a:ext cx="1886094" cy="369332"/>
          </a:xfrm>
          <a:prstGeom prst="rect">
            <a:avLst/>
          </a:prstGeom>
        </p:spPr>
        <p:txBody>
          <a:bodyPr wrap="none">
            <a:spAutoFit/>
          </a:bodyPr>
          <a:lstStyle/>
          <a:p>
            <a:r>
              <a:rPr lang="en-US" b="1" dirty="0">
                <a:solidFill>
                  <a:srgbClr val="000000"/>
                </a:solidFill>
                <a:latin typeface="Arial" panose="020B0604020202020204" pitchFamily="34" charset="0"/>
              </a:rPr>
              <a:t>Vitamins in fish</a:t>
            </a:r>
            <a:endParaRPr lang="en-US" b="1" dirty="0"/>
          </a:p>
        </p:txBody>
      </p:sp>
    </p:spTree>
    <p:extLst>
      <p:ext uri="{BB962C8B-B14F-4D97-AF65-F5344CB8AC3E}">
        <p14:creationId xmlns:p14="http://schemas.microsoft.com/office/powerpoint/2010/main" val="2064297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ltLang="en-US" dirty="0">
                <a:solidFill>
                  <a:srgbClr val="000000"/>
                </a:solidFill>
                <a:latin typeface="Arial" panose="020B0604020202020204" pitchFamily="34" charset="0"/>
                <a:cs typeface="Arial" panose="020B0604020202020204" pitchFamily="34" charset="0"/>
              </a:rPr>
              <a:t>Major differences in muscle extractives</a:t>
            </a:r>
            <a:r>
              <a:rPr lang="en-US" altLang="en-US" sz="8000" dirty="0">
                <a:latin typeface="Arial" panose="020B0604020202020204" pitchFamily="34" charset="0"/>
              </a:rPr>
              <a:t/>
            </a:r>
            <a:br>
              <a:rPr lang="en-US" altLang="en-US" sz="8000" dirty="0">
                <a:latin typeface="Arial" panose="020B0604020202020204" pitchFamily="34" charset="0"/>
              </a:rPr>
            </a:br>
            <a:endParaRPr lang="en-US" dirty="0"/>
          </a:p>
        </p:txBody>
      </p:sp>
      <p:graphicFrame>
        <p:nvGraphicFramePr>
          <p:cNvPr id="4" name="Content Placeholder 3"/>
          <p:cNvGraphicFramePr>
            <a:graphicFrameLocks noGrp="1"/>
          </p:cNvGraphicFramePr>
          <p:nvPr>
            <p:ph idx="1"/>
          </p:nvPr>
        </p:nvGraphicFramePr>
        <p:xfrm>
          <a:off x="838199" y="1892459"/>
          <a:ext cx="10515603" cy="4217670"/>
        </p:xfrm>
        <a:graphic>
          <a:graphicData uri="http://schemas.openxmlformats.org/drawingml/2006/table">
            <a:tbl>
              <a:tblPr/>
              <a:tblGrid>
                <a:gridCol w="1502229">
                  <a:extLst>
                    <a:ext uri="{9D8B030D-6E8A-4147-A177-3AD203B41FA5}">
                      <a16:colId xmlns:a16="http://schemas.microsoft.com/office/drawing/2014/main" val="908289724"/>
                    </a:ext>
                  </a:extLst>
                </a:gridCol>
                <a:gridCol w="1502229">
                  <a:extLst>
                    <a:ext uri="{9D8B030D-6E8A-4147-A177-3AD203B41FA5}">
                      <a16:colId xmlns:a16="http://schemas.microsoft.com/office/drawing/2014/main" val="3655551183"/>
                    </a:ext>
                  </a:extLst>
                </a:gridCol>
                <a:gridCol w="1502229">
                  <a:extLst>
                    <a:ext uri="{9D8B030D-6E8A-4147-A177-3AD203B41FA5}">
                      <a16:colId xmlns:a16="http://schemas.microsoft.com/office/drawing/2014/main" val="3900851656"/>
                    </a:ext>
                  </a:extLst>
                </a:gridCol>
                <a:gridCol w="1502229">
                  <a:extLst>
                    <a:ext uri="{9D8B030D-6E8A-4147-A177-3AD203B41FA5}">
                      <a16:colId xmlns:a16="http://schemas.microsoft.com/office/drawing/2014/main" val="3707518494"/>
                    </a:ext>
                  </a:extLst>
                </a:gridCol>
                <a:gridCol w="1502229">
                  <a:extLst>
                    <a:ext uri="{9D8B030D-6E8A-4147-A177-3AD203B41FA5}">
                      <a16:colId xmlns:a16="http://schemas.microsoft.com/office/drawing/2014/main" val="1036165530"/>
                    </a:ext>
                  </a:extLst>
                </a:gridCol>
                <a:gridCol w="1502229">
                  <a:extLst>
                    <a:ext uri="{9D8B030D-6E8A-4147-A177-3AD203B41FA5}">
                      <a16:colId xmlns:a16="http://schemas.microsoft.com/office/drawing/2014/main" val="126800821"/>
                    </a:ext>
                  </a:extLst>
                </a:gridCol>
                <a:gridCol w="1502229">
                  <a:extLst>
                    <a:ext uri="{9D8B030D-6E8A-4147-A177-3AD203B41FA5}">
                      <a16:colId xmlns:a16="http://schemas.microsoft.com/office/drawing/2014/main" val="2812562403"/>
                    </a:ext>
                  </a:extLst>
                </a:gridCol>
              </a:tblGrid>
              <a:tr h="396240">
                <a:tc>
                  <a:txBody>
                    <a:bodyPr/>
                    <a:lstStyle/>
                    <a:p>
                      <a:r>
                        <a:rPr lang="en-US" sz="1000" b="1">
                          <a:effectLst/>
                          <a:latin typeface="Arial" panose="020B0604020202020204" pitchFamily="34" charset="0"/>
                        </a:rPr>
                        <a:t> Compound  in mg/100 wet weight</a:t>
                      </a:r>
                      <a:r>
                        <a:rPr lang="en-US" sz="800" b="1" baseline="30000">
                          <a:effectLst/>
                          <a:latin typeface="Arial" panose="020B0604020202020204" pitchFamily="34" charset="0"/>
                        </a:rPr>
                        <a:t>1)</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Fish</a:t>
                      </a:r>
                      <a:br>
                        <a:rPr lang="en-US" sz="1000" b="1">
                          <a:effectLst/>
                          <a:latin typeface="Arial" panose="020B0604020202020204" pitchFamily="34" charset="0"/>
                        </a:rPr>
                      </a:br>
                      <a:r>
                        <a:rPr lang="en-US" sz="1000" b="1">
                          <a:effectLst/>
                          <a:latin typeface="Arial" panose="020B0604020202020204" pitchFamily="34" charset="0"/>
                        </a:rPr>
                        <a:t>Cod</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Fish</a:t>
                      </a:r>
                      <a:br>
                        <a:rPr lang="en-US" sz="1000" b="1">
                          <a:effectLst/>
                          <a:latin typeface="Arial" panose="020B0604020202020204" pitchFamily="34" charset="0"/>
                        </a:rPr>
                      </a:br>
                      <a:r>
                        <a:rPr lang="en-US" sz="1000" b="1">
                          <a:effectLst/>
                          <a:latin typeface="Arial" panose="020B0604020202020204" pitchFamily="34" charset="0"/>
                        </a:rPr>
                        <a:t>Herring</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Fish</a:t>
                      </a:r>
                      <a:br>
                        <a:rPr lang="en-US" sz="1000" b="1">
                          <a:effectLst/>
                          <a:latin typeface="Arial" panose="020B0604020202020204" pitchFamily="34" charset="0"/>
                        </a:rPr>
                      </a:br>
                      <a:r>
                        <a:rPr lang="en-US" sz="1000" b="1">
                          <a:effectLst/>
                          <a:latin typeface="Arial" panose="020B0604020202020204" pitchFamily="34" charset="0"/>
                        </a:rPr>
                        <a:t>Shark species</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Crustaceans</a:t>
                      </a:r>
                      <a:br>
                        <a:rPr lang="en-US" sz="1000" b="1">
                          <a:effectLst/>
                          <a:latin typeface="Arial" panose="020B0604020202020204" pitchFamily="34" charset="0"/>
                        </a:rPr>
                      </a:br>
                      <a:r>
                        <a:rPr lang="en-US" sz="1000" b="1">
                          <a:effectLst/>
                          <a:latin typeface="Arial" panose="020B0604020202020204" pitchFamily="34" charset="0"/>
                        </a:rPr>
                        <a:t>Lobster</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Poutry</a:t>
                      </a:r>
                      <a:br>
                        <a:rPr lang="en-US" sz="1000" b="1">
                          <a:effectLst/>
                          <a:latin typeface="Arial" panose="020B0604020202020204" pitchFamily="34" charset="0"/>
                        </a:rPr>
                      </a:br>
                      <a:r>
                        <a:rPr lang="en-US" sz="1000" b="1">
                          <a:effectLst/>
                          <a:latin typeface="Arial" panose="020B0604020202020204" pitchFamily="34" charset="0"/>
                        </a:rPr>
                        <a:t>Leg muscle</a:t>
                      </a:r>
                      <a:endParaRPr lang="en-US" sz="1000">
                        <a:effectLst/>
                        <a:latin typeface="Arial" panose="020B0604020202020204" pitchFamily="34" charset="0"/>
                      </a:endParaRPr>
                    </a:p>
                  </a:txBody>
                  <a:tcPr anchor="ctr">
                    <a:lnL>
                      <a:noFill/>
                    </a:lnL>
                    <a:lnR>
                      <a:noFill/>
                    </a:lnR>
                    <a:lnT>
                      <a:noFill/>
                    </a:lnT>
                    <a:lnB>
                      <a:noFill/>
                    </a:lnB>
                  </a:tcPr>
                </a:tc>
                <a:tc>
                  <a:txBody>
                    <a:bodyPr/>
                    <a:lstStyle/>
                    <a:p>
                      <a:pPr algn="ctr"/>
                      <a:r>
                        <a:rPr lang="en-US" sz="1000" b="1">
                          <a:effectLst/>
                          <a:latin typeface="Arial" panose="020B0604020202020204" pitchFamily="34" charset="0"/>
                        </a:rPr>
                        <a:t>Mammalian</a:t>
                      </a:r>
                      <a:br>
                        <a:rPr lang="en-US" sz="1000" b="1">
                          <a:effectLst/>
                          <a:latin typeface="Arial" panose="020B0604020202020204" pitchFamily="34" charset="0"/>
                        </a:rPr>
                      </a:br>
                      <a:r>
                        <a:rPr lang="en-US" sz="1000" b="1">
                          <a:effectLst/>
                          <a:latin typeface="Arial" panose="020B0604020202020204" pitchFamily="34" charset="0"/>
                        </a:rPr>
                        <a:t>muscle</a:t>
                      </a:r>
                      <a:endParaRPr lang="en-US" sz="1000">
                        <a:effectLst/>
                        <a:latin typeface="Arial" panose="020B0604020202020204" pitchFamily="34" charset="0"/>
                      </a:endParaRPr>
                    </a:p>
                  </a:txBody>
                  <a:tcPr anchor="ctr">
                    <a:lnL>
                      <a:noFill/>
                    </a:lnL>
                    <a:lnR>
                      <a:noFill/>
                    </a:lnR>
                    <a:lnT>
                      <a:noFill/>
                    </a:lnT>
                    <a:lnB>
                      <a:noFill/>
                    </a:lnB>
                  </a:tcPr>
                </a:tc>
                <a:extLst>
                  <a:ext uri="{0D108BD9-81ED-4DB2-BD59-A6C34878D82A}">
                    <a16:rowId xmlns:a16="http://schemas.microsoft.com/office/drawing/2014/main" val="1847384820"/>
                  </a:ext>
                </a:extLst>
              </a:tr>
              <a:tr h="243840">
                <a:tc>
                  <a:txBody>
                    <a:bodyPr/>
                    <a:lstStyle/>
                    <a:p>
                      <a:r>
                        <a:rPr lang="en-US" sz="1000">
                          <a:effectLst/>
                          <a:latin typeface="Arial" panose="020B0604020202020204" pitchFamily="34" charset="0"/>
                        </a:rPr>
                        <a:t>1) Total extractives</a:t>
                      </a:r>
                    </a:p>
                  </a:txBody>
                  <a:tcPr anchor="ctr">
                    <a:lnL>
                      <a:noFill/>
                    </a:lnL>
                    <a:lnR>
                      <a:noFill/>
                    </a:lnR>
                    <a:lnT>
                      <a:noFill/>
                    </a:lnT>
                    <a:lnB>
                      <a:noFill/>
                    </a:lnB>
                  </a:tcPr>
                </a:tc>
                <a:tc>
                  <a:txBody>
                    <a:bodyPr/>
                    <a:lstStyle/>
                    <a:p>
                      <a:pPr algn="ctr"/>
                      <a:r>
                        <a:rPr lang="en-US" sz="1000">
                          <a:effectLst/>
                          <a:latin typeface="Arial" panose="020B0604020202020204" pitchFamily="34" charset="0"/>
                        </a:rPr>
                        <a:t>1200</a:t>
                      </a:r>
                    </a:p>
                  </a:txBody>
                  <a:tcPr anchor="ctr">
                    <a:lnL>
                      <a:noFill/>
                    </a:lnL>
                    <a:lnR>
                      <a:noFill/>
                    </a:lnR>
                    <a:lnT>
                      <a:noFill/>
                    </a:lnT>
                    <a:lnB>
                      <a:noFill/>
                    </a:lnB>
                  </a:tcPr>
                </a:tc>
                <a:tc>
                  <a:txBody>
                    <a:bodyPr/>
                    <a:lstStyle/>
                    <a:p>
                      <a:pPr algn="ctr"/>
                      <a:r>
                        <a:rPr lang="en-US" sz="1000">
                          <a:effectLst/>
                          <a:latin typeface="Arial" panose="020B0604020202020204" pitchFamily="34" charset="0"/>
                        </a:rPr>
                        <a:t>1200</a:t>
                      </a:r>
                    </a:p>
                  </a:txBody>
                  <a:tcPr anchor="ctr">
                    <a:lnL>
                      <a:noFill/>
                    </a:lnL>
                    <a:lnR>
                      <a:noFill/>
                    </a:lnR>
                    <a:lnT>
                      <a:noFill/>
                    </a:lnT>
                    <a:lnB>
                      <a:noFill/>
                    </a:lnB>
                  </a:tcPr>
                </a:tc>
                <a:tc>
                  <a:txBody>
                    <a:bodyPr/>
                    <a:lstStyle/>
                    <a:p>
                      <a:pPr algn="ctr"/>
                      <a:r>
                        <a:rPr lang="en-US" sz="1000">
                          <a:effectLst/>
                          <a:latin typeface="Arial" panose="020B0604020202020204" pitchFamily="34" charset="0"/>
                        </a:rPr>
                        <a:t>3000</a:t>
                      </a:r>
                    </a:p>
                  </a:txBody>
                  <a:tcPr anchor="ctr">
                    <a:lnL>
                      <a:noFill/>
                    </a:lnL>
                    <a:lnR>
                      <a:noFill/>
                    </a:lnR>
                    <a:lnT>
                      <a:noFill/>
                    </a:lnT>
                    <a:lnB>
                      <a:noFill/>
                    </a:lnB>
                  </a:tcPr>
                </a:tc>
                <a:tc>
                  <a:txBody>
                    <a:bodyPr/>
                    <a:lstStyle/>
                    <a:p>
                      <a:pPr algn="ctr"/>
                      <a:r>
                        <a:rPr lang="en-US" sz="1000">
                          <a:effectLst/>
                          <a:latin typeface="Arial" panose="020B0604020202020204" pitchFamily="34" charset="0"/>
                        </a:rPr>
                        <a:t>5500</a:t>
                      </a:r>
                    </a:p>
                  </a:txBody>
                  <a:tcPr anchor="ctr">
                    <a:lnL>
                      <a:noFill/>
                    </a:lnL>
                    <a:lnR>
                      <a:noFill/>
                    </a:lnR>
                    <a:lnT>
                      <a:noFill/>
                    </a:lnT>
                    <a:lnB>
                      <a:noFill/>
                    </a:lnB>
                  </a:tcPr>
                </a:tc>
                <a:tc>
                  <a:txBody>
                    <a:bodyPr/>
                    <a:lstStyle/>
                    <a:p>
                      <a:pPr algn="ctr"/>
                      <a:r>
                        <a:rPr lang="en-US" sz="1000">
                          <a:effectLst/>
                          <a:latin typeface="Arial" panose="020B0604020202020204" pitchFamily="34" charset="0"/>
                        </a:rPr>
                        <a:t>1200</a:t>
                      </a:r>
                    </a:p>
                  </a:txBody>
                  <a:tcPr anchor="ctr">
                    <a:lnL>
                      <a:noFill/>
                    </a:lnL>
                    <a:lnR>
                      <a:noFill/>
                    </a:lnR>
                    <a:lnT>
                      <a:noFill/>
                    </a:lnT>
                    <a:lnB>
                      <a:noFill/>
                    </a:lnB>
                  </a:tcPr>
                </a:tc>
                <a:tc>
                  <a:txBody>
                    <a:bodyPr/>
                    <a:lstStyle/>
                    <a:p>
                      <a:pPr algn="ctr"/>
                      <a:r>
                        <a:rPr lang="en-US" sz="1000">
                          <a:effectLst/>
                          <a:latin typeface="Arial" panose="020B0604020202020204" pitchFamily="34" charset="0"/>
                        </a:rPr>
                        <a:t>3500</a:t>
                      </a:r>
                    </a:p>
                  </a:txBody>
                  <a:tcPr anchor="ctr">
                    <a:lnL>
                      <a:noFill/>
                    </a:lnL>
                    <a:lnR>
                      <a:noFill/>
                    </a:lnR>
                    <a:lnT>
                      <a:noFill/>
                    </a:lnT>
                    <a:lnB>
                      <a:noFill/>
                    </a:lnB>
                  </a:tcPr>
                </a:tc>
                <a:extLst>
                  <a:ext uri="{0D108BD9-81ED-4DB2-BD59-A6C34878D82A}">
                    <a16:rowId xmlns:a16="http://schemas.microsoft.com/office/drawing/2014/main" val="3450090054"/>
                  </a:ext>
                </a:extLst>
              </a:tr>
              <a:tr h="742950">
                <a:tc>
                  <a:txBody>
                    <a:bodyPr/>
                    <a:lstStyle/>
                    <a:p>
                      <a:r>
                        <a:rPr lang="en-US" sz="1000">
                          <a:effectLst/>
                          <a:latin typeface="Arial" panose="020B0604020202020204" pitchFamily="34" charset="0"/>
                        </a:rPr>
                        <a:t>2) Total free amino-acids:</a:t>
                      </a:r>
                    </a:p>
                  </a:txBody>
                  <a:tcPr>
                    <a:lnL>
                      <a:noFill/>
                    </a:lnL>
                    <a:lnR>
                      <a:noFill/>
                    </a:lnR>
                    <a:lnT>
                      <a:noFill/>
                    </a:lnT>
                    <a:lnB>
                      <a:noFill/>
                    </a:lnB>
                  </a:tcPr>
                </a:tc>
                <a:tc>
                  <a:txBody>
                    <a:bodyPr/>
                    <a:lstStyle/>
                    <a:p>
                      <a:pPr algn="ctr"/>
                      <a:r>
                        <a:rPr lang="en-US" sz="1000">
                          <a:effectLst/>
                          <a:latin typeface="Arial" panose="020B0604020202020204" pitchFamily="34" charset="0"/>
                        </a:rPr>
                        <a:t>75</a:t>
                      </a:r>
                    </a:p>
                  </a:txBody>
                  <a:tcPr anchor="ctr">
                    <a:lnL>
                      <a:noFill/>
                    </a:lnL>
                    <a:lnR>
                      <a:noFill/>
                    </a:lnR>
                    <a:lnT>
                      <a:noFill/>
                    </a:lnT>
                    <a:lnB>
                      <a:noFill/>
                    </a:lnB>
                  </a:tcPr>
                </a:tc>
                <a:tc>
                  <a:txBody>
                    <a:bodyPr/>
                    <a:lstStyle/>
                    <a:p>
                      <a:pPr algn="ctr"/>
                      <a:r>
                        <a:rPr lang="en-US" sz="1000">
                          <a:effectLst/>
                          <a:latin typeface="Arial" panose="020B0604020202020204" pitchFamily="34" charset="0"/>
                        </a:rPr>
                        <a:t>300</a:t>
                      </a:r>
                    </a:p>
                  </a:txBody>
                  <a:tcPr anchor="ctr">
                    <a:lnL>
                      <a:noFill/>
                    </a:lnL>
                    <a:lnR>
                      <a:noFill/>
                    </a:lnR>
                    <a:lnT>
                      <a:noFill/>
                    </a:lnT>
                    <a:lnB>
                      <a:noFill/>
                    </a:lnB>
                  </a:tcPr>
                </a:tc>
                <a:tc>
                  <a:txBody>
                    <a:bodyPr/>
                    <a:lstStyle/>
                    <a:p>
                      <a:pPr algn="ctr"/>
                      <a:r>
                        <a:rPr lang="en-US" sz="1000">
                          <a:effectLst/>
                          <a:latin typeface="Arial" panose="020B0604020202020204" pitchFamily="34" charset="0"/>
                        </a:rPr>
                        <a:t>100</a:t>
                      </a:r>
                    </a:p>
                  </a:txBody>
                  <a:tcPr anchor="ctr">
                    <a:lnL>
                      <a:noFill/>
                    </a:lnL>
                    <a:lnR>
                      <a:noFill/>
                    </a:lnR>
                    <a:lnT>
                      <a:noFill/>
                    </a:lnT>
                    <a:lnB>
                      <a:noFill/>
                    </a:lnB>
                  </a:tcPr>
                </a:tc>
                <a:tc>
                  <a:txBody>
                    <a:bodyPr/>
                    <a:lstStyle/>
                    <a:p>
                      <a:pPr algn="ctr"/>
                      <a:r>
                        <a:rPr lang="en-US" sz="1000">
                          <a:effectLst/>
                          <a:latin typeface="Arial" panose="020B0604020202020204" pitchFamily="34" charset="0"/>
                        </a:rPr>
                        <a:t>3000</a:t>
                      </a:r>
                    </a:p>
                  </a:txBody>
                  <a:tcPr anchor="ctr">
                    <a:lnL>
                      <a:noFill/>
                    </a:lnL>
                    <a:lnR>
                      <a:noFill/>
                    </a:lnR>
                    <a:lnT>
                      <a:noFill/>
                    </a:lnT>
                    <a:lnB>
                      <a:noFill/>
                    </a:lnB>
                  </a:tcPr>
                </a:tc>
                <a:tc>
                  <a:txBody>
                    <a:bodyPr/>
                    <a:lstStyle/>
                    <a:p>
                      <a:pPr algn="ctr"/>
                      <a:r>
                        <a:rPr lang="en-US" sz="1000">
                          <a:effectLst/>
                          <a:latin typeface="Arial" panose="020B0604020202020204" pitchFamily="34" charset="0"/>
                        </a:rPr>
                        <a:t>440</a:t>
                      </a:r>
                    </a:p>
                  </a:txBody>
                  <a:tcPr anchor="ctr">
                    <a:lnL>
                      <a:noFill/>
                    </a:lnL>
                    <a:lnR>
                      <a:noFill/>
                    </a:lnR>
                    <a:lnT>
                      <a:noFill/>
                    </a:lnT>
                    <a:lnB>
                      <a:noFill/>
                    </a:lnB>
                  </a:tcPr>
                </a:tc>
                <a:tc>
                  <a:txBody>
                    <a:bodyPr/>
                    <a:lstStyle/>
                    <a:p>
                      <a:pPr algn="ctr"/>
                      <a:r>
                        <a:rPr lang="en-US" sz="1000">
                          <a:effectLst/>
                          <a:latin typeface="Arial" panose="020B0604020202020204" pitchFamily="34" charset="0"/>
                        </a:rPr>
                        <a:t>350</a:t>
                      </a:r>
                    </a:p>
                  </a:txBody>
                  <a:tcPr anchor="ctr">
                    <a:lnL>
                      <a:noFill/>
                    </a:lnL>
                    <a:lnR>
                      <a:noFill/>
                    </a:lnR>
                    <a:lnT>
                      <a:noFill/>
                    </a:lnT>
                    <a:lnB>
                      <a:noFill/>
                    </a:lnB>
                  </a:tcPr>
                </a:tc>
                <a:extLst>
                  <a:ext uri="{0D108BD9-81ED-4DB2-BD59-A6C34878D82A}">
                    <a16:rowId xmlns:a16="http://schemas.microsoft.com/office/drawing/2014/main" val="1696764460"/>
                  </a:ext>
                </a:extLst>
              </a:tr>
              <a:tr h="243840">
                <a:tc>
                  <a:txBody>
                    <a:bodyPr/>
                    <a:lstStyle/>
                    <a:p>
                      <a:r>
                        <a:rPr lang="en-US" sz="1000">
                          <a:effectLst/>
                          <a:latin typeface="Arial" panose="020B0604020202020204" pitchFamily="34" charset="0"/>
                        </a:rPr>
                        <a:t>Arginine</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750</a:t>
                      </a:r>
                    </a:p>
                  </a:txBody>
                  <a:tcPr anchor="ctr">
                    <a:lnL>
                      <a:noFill/>
                    </a:lnL>
                    <a:lnR>
                      <a:noFill/>
                    </a:lnR>
                    <a:lnT>
                      <a:noFill/>
                    </a:lnT>
                    <a:lnB>
                      <a:noFill/>
                    </a:lnB>
                  </a:tcPr>
                </a:tc>
                <a:tc>
                  <a:txBody>
                    <a:bodyPr/>
                    <a:lstStyle/>
                    <a:p>
                      <a:pPr algn="ctr"/>
                      <a:r>
                        <a:rPr lang="en-US" sz="1000">
                          <a:effectLst/>
                          <a:latin typeface="Arial" panose="020B0604020202020204" pitchFamily="34" charset="0"/>
                        </a:rPr>
                        <a:t>&lt;20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extLst>
                  <a:ext uri="{0D108BD9-81ED-4DB2-BD59-A6C34878D82A}">
                    <a16:rowId xmlns:a16="http://schemas.microsoft.com/office/drawing/2014/main" val="1616066632"/>
                  </a:ext>
                </a:extLst>
              </a:tr>
              <a:tr h="243840">
                <a:tc>
                  <a:txBody>
                    <a:bodyPr/>
                    <a:lstStyle/>
                    <a:p>
                      <a:r>
                        <a:rPr lang="en-US" sz="1000">
                          <a:effectLst/>
                          <a:latin typeface="Arial" panose="020B0604020202020204" pitchFamily="34" charset="0"/>
                        </a:rPr>
                        <a:t>Glycine</a:t>
                      </a:r>
                    </a:p>
                  </a:txBody>
                  <a:tcPr anchor="ctr">
                    <a:lnL>
                      <a:noFill/>
                    </a:lnL>
                    <a:lnR>
                      <a:noFill/>
                    </a:lnR>
                    <a:lnT>
                      <a:noFill/>
                    </a:lnT>
                    <a:lnB>
                      <a:noFill/>
                    </a:lnB>
                  </a:tcPr>
                </a:tc>
                <a:tc>
                  <a:txBody>
                    <a:bodyPr/>
                    <a:lstStyle/>
                    <a:p>
                      <a:pPr algn="ctr"/>
                      <a:r>
                        <a:rPr lang="en-US" sz="1000">
                          <a:effectLst/>
                          <a:latin typeface="Arial" panose="020B0604020202020204" pitchFamily="34" charset="0"/>
                        </a:rPr>
                        <a:t>20</a:t>
                      </a:r>
                    </a:p>
                  </a:txBody>
                  <a:tcPr anchor="ctr">
                    <a:lnL>
                      <a:noFill/>
                    </a:lnL>
                    <a:lnR>
                      <a:noFill/>
                    </a:lnR>
                    <a:lnT>
                      <a:noFill/>
                    </a:lnT>
                    <a:lnB>
                      <a:noFill/>
                    </a:lnB>
                  </a:tcPr>
                </a:tc>
                <a:tc>
                  <a:txBody>
                    <a:bodyPr/>
                    <a:lstStyle/>
                    <a:p>
                      <a:pPr algn="ctr"/>
                      <a:r>
                        <a:rPr lang="en-US" sz="1000">
                          <a:effectLst/>
                          <a:latin typeface="Arial" panose="020B0604020202020204" pitchFamily="34" charset="0"/>
                        </a:rPr>
                        <a:t>20</a:t>
                      </a:r>
                    </a:p>
                  </a:txBody>
                  <a:tcPr anchor="ctr">
                    <a:lnL>
                      <a:noFill/>
                    </a:lnL>
                    <a:lnR>
                      <a:noFill/>
                    </a:lnR>
                    <a:lnT>
                      <a:noFill/>
                    </a:lnT>
                    <a:lnB>
                      <a:noFill/>
                    </a:lnB>
                  </a:tcPr>
                </a:tc>
                <a:tc>
                  <a:txBody>
                    <a:bodyPr/>
                    <a:lstStyle/>
                    <a:p>
                      <a:pPr algn="ctr"/>
                      <a:r>
                        <a:rPr lang="en-US" sz="1000">
                          <a:effectLst/>
                          <a:latin typeface="Arial" panose="020B0604020202020204" pitchFamily="34" charset="0"/>
                        </a:rPr>
                        <a:t>20</a:t>
                      </a:r>
                    </a:p>
                  </a:txBody>
                  <a:tcPr anchor="ctr">
                    <a:lnL>
                      <a:noFill/>
                    </a:lnL>
                    <a:lnR>
                      <a:noFill/>
                    </a:lnR>
                    <a:lnT>
                      <a:noFill/>
                    </a:lnT>
                    <a:lnB>
                      <a:noFill/>
                    </a:lnB>
                  </a:tcPr>
                </a:tc>
                <a:tc>
                  <a:txBody>
                    <a:bodyPr/>
                    <a:lstStyle/>
                    <a:p>
                      <a:pPr algn="ctr"/>
                      <a:r>
                        <a:rPr lang="en-US" sz="1000">
                          <a:effectLst/>
                          <a:latin typeface="Arial" panose="020B0604020202020204" pitchFamily="34" charset="0"/>
                        </a:rPr>
                        <a:t>100-1000</a:t>
                      </a:r>
                    </a:p>
                  </a:txBody>
                  <a:tcPr anchor="ctr">
                    <a:lnL>
                      <a:noFill/>
                    </a:lnL>
                    <a:lnR>
                      <a:noFill/>
                    </a:lnR>
                    <a:lnT>
                      <a:noFill/>
                    </a:lnT>
                    <a:lnB>
                      <a:noFill/>
                    </a:lnB>
                  </a:tcPr>
                </a:tc>
                <a:tc>
                  <a:txBody>
                    <a:bodyPr/>
                    <a:lstStyle/>
                    <a:p>
                      <a:pPr algn="ctr"/>
                      <a:r>
                        <a:rPr lang="en-US" sz="1000">
                          <a:effectLst/>
                          <a:latin typeface="Arial" panose="020B0604020202020204" pitchFamily="34" charset="0"/>
                        </a:rPr>
                        <a:t>&lt;20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extLst>
                  <a:ext uri="{0D108BD9-81ED-4DB2-BD59-A6C34878D82A}">
                    <a16:rowId xmlns:a16="http://schemas.microsoft.com/office/drawing/2014/main" val="839914040"/>
                  </a:ext>
                </a:extLst>
              </a:tr>
              <a:tr h="243840">
                <a:tc>
                  <a:txBody>
                    <a:bodyPr/>
                    <a:lstStyle/>
                    <a:p>
                      <a:pPr algn="l"/>
                      <a:r>
                        <a:rPr lang="en-US" sz="1000">
                          <a:effectLst/>
                          <a:latin typeface="Arial" panose="020B0604020202020204" pitchFamily="34" charset="0"/>
                        </a:rPr>
                        <a:t>Glutamic acid</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270</a:t>
                      </a:r>
                    </a:p>
                  </a:txBody>
                  <a:tcPr anchor="ctr">
                    <a:lnL>
                      <a:noFill/>
                    </a:lnL>
                    <a:lnR>
                      <a:noFill/>
                    </a:lnR>
                    <a:lnT>
                      <a:noFill/>
                    </a:lnT>
                    <a:lnB>
                      <a:noFill/>
                    </a:lnB>
                  </a:tcPr>
                </a:tc>
                <a:tc>
                  <a:txBody>
                    <a:bodyPr/>
                    <a:lstStyle/>
                    <a:p>
                      <a:pPr algn="ctr"/>
                      <a:r>
                        <a:rPr lang="en-US" sz="1000">
                          <a:effectLst/>
                          <a:latin typeface="Arial" panose="020B0604020202020204" pitchFamily="34" charset="0"/>
                        </a:rPr>
                        <a:t>55</a:t>
                      </a:r>
                    </a:p>
                  </a:txBody>
                  <a:tcPr anchor="ctr">
                    <a:lnL>
                      <a:noFill/>
                    </a:lnL>
                    <a:lnR>
                      <a:noFill/>
                    </a:lnR>
                    <a:lnT>
                      <a:noFill/>
                    </a:lnT>
                    <a:lnB>
                      <a:noFill/>
                    </a:lnB>
                  </a:tcPr>
                </a:tc>
                <a:tc>
                  <a:txBody>
                    <a:bodyPr/>
                    <a:lstStyle/>
                    <a:p>
                      <a:pPr algn="ctr"/>
                      <a:r>
                        <a:rPr lang="en-US" sz="1000">
                          <a:effectLst/>
                          <a:latin typeface="Arial" panose="020B0604020202020204" pitchFamily="34" charset="0"/>
                        </a:rPr>
                        <a:t>36</a:t>
                      </a:r>
                    </a:p>
                  </a:txBody>
                  <a:tcPr anchor="ctr">
                    <a:lnL>
                      <a:noFill/>
                    </a:lnL>
                    <a:lnR>
                      <a:noFill/>
                    </a:lnR>
                    <a:lnT>
                      <a:noFill/>
                    </a:lnT>
                    <a:lnB>
                      <a:noFill/>
                    </a:lnB>
                  </a:tcPr>
                </a:tc>
                <a:extLst>
                  <a:ext uri="{0D108BD9-81ED-4DB2-BD59-A6C34878D82A}">
                    <a16:rowId xmlns:a16="http://schemas.microsoft.com/office/drawing/2014/main" val="1653939233"/>
                  </a:ext>
                </a:extLst>
              </a:tr>
              <a:tr h="243840">
                <a:tc>
                  <a:txBody>
                    <a:bodyPr/>
                    <a:lstStyle/>
                    <a:p>
                      <a:pPr algn="l"/>
                      <a:r>
                        <a:rPr lang="en-US" sz="1000">
                          <a:effectLst/>
                          <a:latin typeface="Arial" panose="020B0604020202020204" pitchFamily="34" charset="0"/>
                        </a:rPr>
                        <a:t>Histidine</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86</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extLst>
                  <a:ext uri="{0D108BD9-81ED-4DB2-BD59-A6C34878D82A}">
                    <a16:rowId xmlns:a16="http://schemas.microsoft.com/office/drawing/2014/main" val="2126808512"/>
                  </a:ext>
                </a:extLst>
              </a:tr>
              <a:tr h="243840">
                <a:tc>
                  <a:txBody>
                    <a:bodyPr/>
                    <a:lstStyle/>
                    <a:p>
                      <a:pPr algn="l"/>
                      <a:r>
                        <a:rPr lang="en-US" sz="1000">
                          <a:effectLst/>
                          <a:latin typeface="Arial" panose="020B0604020202020204" pitchFamily="34" charset="0"/>
                        </a:rPr>
                        <a:t>Proline</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750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tc>
                  <a:txBody>
                    <a:bodyPr/>
                    <a:lstStyle/>
                    <a:p>
                      <a:pPr algn="ctr"/>
                      <a:r>
                        <a:rPr lang="en-US" sz="1000">
                          <a:effectLst/>
                          <a:latin typeface="Arial" panose="020B0604020202020204" pitchFamily="34" charset="0"/>
                        </a:rPr>
                        <a:t>&lt;10</a:t>
                      </a:r>
                    </a:p>
                  </a:txBody>
                  <a:tcPr anchor="ctr">
                    <a:lnL>
                      <a:noFill/>
                    </a:lnL>
                    <a:lnR>
                      <a:noFill/>
                    </a:lnR>
                    <a:lnT>
                      <a:noFill/>
                    </a:lnT>
                    <a:lnB>
                      <a:noFill/>
                    </a:lnB>
                  </a:tcPr>
                </a:tc>
                <a:extLst>
                  <a:ext uri="{0D108BD9-81ED-4DB2-BD59-A6C34878D82A}">
                    <a16:rowId xmlns:a16="http://schemas.microsoft.com/office/drawing/2014/main" val="3635049521"/>
                  </a:ext>
                </a:extLst>
              </a:tr>
              <a:tr h="243840">
                <a:tc>
                  <a:txBody>
                    <a:bodyPr/>
                    <a:lstStyle/>
                    <a:p>
                      <a:r>
                        <a:rPr lang="en-US" sz="1000">
                          <a:effectLst/>
                          <a:latin typeface="Arial" panose="020B0604020202020204" pitchFamily="34" charset="0"/>
                        </a:rPr>
                        <a:t>3) Creatine</a:t>
                      </a:r>
                    </a:p>
                  </a:txBody>
                  <a:tcPr>
                    <a:lnL>
                      <a:noFill/>
                    </a:lnL>
                    <a:lnR>
                      <a:noFill/>
                    </a:lnR>
                    <a:lnT>
                      <a:noFill/>
                    </a:lnT>
                    <a:lnB>
                      <a:noFill/>
                    </a:lnB>
                  </a:tcPr>
                </a:tc>
                <a:tc>
                  <a:txBody>
                    <a:bodyPr/>
                    <a:lstStyle/>
                    <a:p>
                      <a:pPr algn="ctr"/>
                      <a:r>
                        <a:rPr lang="en-US" sz="1000">
                          <a:effectLst/>
                          <a:latin typeface="Arial" panose="020B0604020202020204" pitchFamily="34" charset="0"/>
                        </a:rPr>
                        <a:t>400</a:t>
                      </a:r>
                    </a:p>
                  </a:txBody>
                  <a:tcPr anchor="ctr">
                    <a:lnL>
                      <a:noFill/>
                    </a:lnL>
                    <a:lnR>
                      <a:noFill/>
                    </a:lnR>
                    <a:lnT>
                      <a:noFill/>
                    </a:lnT>
                    <a:lnB>
                      <a:noFill/>
                    </a:lnB>
                  </a:tcPr>
                </a:tc>
                <a:tc>
                  <a:txBody>
                    <a:bodyPr/>
                    <a:lstStyle/>
                    <a:p>
                      <a:pPr algn="ctr"/>
                      <a:r>
                        <a:rPr lang="en-US" sz="1000">
                          <a:effectLst/>
                          <a:latin typeface="Arial" panose="020B0604020202020204" pitchFamily="34" charset="0"/>
                        </a:rPr>
                        <a:t>400</a:t>
                      </a:r>
                    </a:p>
                  </a:txBody>
                  <a:tcPr anchor="ctr">
                    <a:lnL>
                      <a:noFill/>
                    </a:lnL>
                    <a:lnR>
                      <a:noFill/>
                    </a:lnR>
                    <a:lnT>
                      <a:noFill/>
                    </a:lnT>
                    <a:lnB>
                      <a:noFill/>
                    </a:lnB>
                  </a:tcPr>
                </a:tc>
                <a:tc>
                  <a:txBody>
                    <a:bodyPr/>
                    <a:lstStyle/>
                    <a:p>
                      <a:pPr algn="ctr"/>
                      <a:r>
                        <a:rPr lang="en-US" sz="1000">
                          <a:effectLst/>
                          <a:latin typeface="Arial" panose="020B0604020202020204" pitchFamily="34" charset="0"/>
                        </a:rPr>
                        <a:t>300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a:t>
                      </a:r>
                    </a:p>
                  </a:txBody>
                  <a:tcPr anchor="ctr">
                    <a:lnL>
                      <a:noFill/>
                    </a:lnL>
                    <a:lnR>
                      <a:noFill/>
                    </a:lnR>
                    <a:lnT>
                      <a:noFill/>
                    </a:lnT>
                    <a:lnB>
                      <a:noFill/>
                    </a:lnB>
                  </a:tcPr>
                </a:tc>
                <a:tc>
                  <a:txBody>
                    <a:bodyPr/>
                    <a:lstStyle/>
                    <a:p>
                      <a:pPr algn="ctr"/>
                      <a:r>
                        <a:rPr lang="en-US" sz="1000">
                          <a:effectLst/>
                          <a:latin typeface="Arial" panose="020B0604020202020204" pitchFamily="34" charset="0"/>
                        </a:rPr>
                        <a:t>550</a:t>
                      </a:r>
                    </a:p>
                  </a:txBody>
                  <a:tcPr anchor="ctr">
                    <a:lnL>
                      <a:noFill/>
                    </a:lnL>
                    <a:lnR>
                      <a:noFill/>
                    </a:lnR>
                    <a:lnT>
                      <a:noFill/>
                    </a:lnT>
                    <a:lnB>
                      <a:noFill/>
                    </a:lnB>
                  </a:tcPr>
                </a:tc>
                <a:extLst>
                  <a:ext uri="{0D108BD9-81ED-4DB2-BD59-A6C34878D82A}">
                    <a16:rowId xmlns:a16="http://schemas.microsoft.com/office/drawing/2014/main" val="918762773"/>
                  </a:ext>
                </a:extLst>
              </a:tr>
              <a:tr h="243840">
                <a:tc>
                  <a:txBody>
                    <a:bodyPr/>
                    <a:lstStyle/>
                    <a:p>
                      <a:r>
                        <a:rPr lang="en-US" sz="1000">
                          <a:effectLst/>
                          <a:latin typeface="Arial" panose="020B0604020202020204" pitchFamily="34" charset="0"/>
                        </a:rPr>
                        <a:t>4) Betaine </a:t>
                      </a:r>
                    </a:p>
                  </a:txBody>
                  <a:tcP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150</a:t>
                      </a:r>
                    </a:p>
                  </a:txBody>
                  <a:tcPr anchor="ctr">
                    <a:lnL>
                      <a:noFill/>
                    </a:lnL>
                    <a:lnR>
                      <a:noFill/>
                    </a:lnR>
                    <a:lnT>
                      <a:noFill/>
                    </a:lnT>
                    <a:lnB>
                      <a:noFill/>
                    </a:lnB>
                  </a:tcPr>
                </a:tc>
                <a:tc>
                  <a:txBody>
                    <a:bodyPr/>
                    <a:lstStyle/>
                    <a:p>
                      <a:pPr algn="ctr"/>
                      <a:r>
                        <a:rPr lang="en-US" sz="1000">
                          <a:effectLst/>
                          <a:latin typeface="Arial" panose="020B0604020202020204" pitchFamily="34" charset="0"/>
                        </a:rPr>
                        <a:t>100</a:t>
                      </a:r>
                    </a:p>
                  </a:txBody>
                  <a:tcPr anchor="ctr">
                    <a:lnL>
                      <a:noFill/>
                    </a:lnL>
                    <a:lnR>
                      <a:noFill/>
                    </a:lnR>
                    <a:lnT>
                      <a:noFill/>
                    </a:lnT>
                    <a:lnB>
                      <a:noFill/>
                    </a:lnB>
                  </a:tcPr>
                </a:tc>
                <a:tc>
                  <a:txBody>
                    <a:bodyPr/>
                    <a:lstStyle/>
                    <a:p>
                      <a:pPr algn="ctr"/>
                      <a:r>
                        <a:rPr lang="en-US" sz="1000">
                          <a:effectLst/>
                          <a:latin typeface="Arial" panose="020B0604020202020204" pitchFamily="34" charset="0"/>
                        </a:rPr>
                        <a:t>-</a:t>
                      </a:r>
                    </a:p>
                  </a:txBody>
                  <a:tcPr anchor="ctr">
                    <a:lnL>
                      <a:noFill/>
                    </a:lnL>
                    <a:lnR>
                      <a:noFill/>
                    </a:lnR>
                    <a:lnT>
                      <a:noFill/>
                    </a:lnT>
                    <a:lnB>
                      <a:noFill/>
                    </a:lnB>
                  </a:tcPr>
                </a:tc>
                <a:tc>
                  <a:txBody>
                    <a:bodyPr/>
                    <a:lstStyle/>
                    <a:p>
                      <a:pPr algn="ctr"/>
                      <a:r>
                        <a:rPr lang="en-US" sz="1000">
                          <a:effectLst/>
                          <a:latin typeface="Arial" panose="020B0604020202020204" pitchFamily="34" charset="0"/>
                        </a:rPr>
                        <a:t>-</a:t>
                      </a:r>
                    </a:p>
                  </a:txBody>
                  <a:tcPr anchor="ctr">
                    <a:lnL>
                      <a:noFill/>
                    </a:lnL>
                    <a:lnR>
                      <a:noFill/>
                    </a:lnR>
                    <a:lnT>
                      <a:noFill/>
                    </a:lnT>
                    <a:lnB>
                      <a:noFill/>
                    </a:lnB>
                  </a:tcPr>
                </a:tc>
                <a:extLst>
                  <a:ext uri="{0D108BD9-81ED-4DB2-BD59-A6C34878D82A}">
                    <a16:rowId xmlns:a16="http://schemas.microsoft.com/office/drawing/2014/main" val="2241659349"/>
                  </a:ext>
                </a:extLst>
              </a:tr>
              <a:tr h="396240">
                <a:tc>
                  <a:txBody>
                    <a:bodyPr/>
                    <a:lstStyle/>
                    <a:p>
                      <a:r>
                        <a:rPr lang="en-US" sz="1000">
                          <a:effectLst/>
                          <a:latin typeface="Arial" panose="020B0604020202020204" pitchFamily="34" charset="0"/>
                        </a:rPr>
                        <a:t>5) Trimethylamine oxide </a:t>
                      </a:r>
                    </a:p>
                  </a:txBody>
                  <a:tcPr>
                    <a:lnL>
                      <a:noFill/>
                    </a:lnL>
                    <a:lnR>
                      <a:noFill/>
                    </a:lnR>
                    <a:lnT>
                      <a:noFill/>
                    </a:lnT>
                    <a:lnB>
                      <a:noFill/>
                    </a:lnB>
                  </a:tcPr>
                </a:tc>
                <a:tc>
                  <a:txBody>
                    <a:bodyPr/>
                    <a:lstStyle/>
                    <a:p>
                      <a:pPr algn="ctr"/>
                      <a:r>
                        <a:rPr lang="en-US" sz="1000">
                          <a:effectLst/>
                          <a:latin typeface="Arial" panose="020B0604020202020204" pitchFamily="34" charset="0"/>
                        </a:rPr>
                        <a:t>350</a:t>
                      </a:r>
                    </a:p>
                  </a:txBody>
                  <a:tcPr anchor="ctr">
                    <a:lnL>
                      <a:noFill/>
                    </a:lnL>
                    <a:lnR>
                      <a:noFill/>
                    </a:lnR>
                    <a:lnT>
                      <a:noFill/>
                    </a:lnT>
                    <a:lnB>
                      <a:noFill/>
                    </a:lnB>
                  </a:tcPr>
                </a:tc>
                <a:tc>
                  <a:txBody>
                    <a:bodyPr/>
                    <a:lstStyle/>
                    <a:p>
                      <a:pPr algn="ctr"/>
                      <a:r>
                        <a:rPr lang="en-US" sz="1000">
                          <a:effectLst/>
                          <a:latin typeface="Arial" panose="020B0604020202020204" pitchFamily="34" charset="0"/>
                        </a:rPr>
                        <a:t>250</a:t>
                      </a:r>
                    </a:p>
                  </a:txBody>
                  <a:tcPr anchor="ctr">
                    <a:lnL>
                      <a:noFill/>
                    </a:lnL>
                    <a:lnR>
                      <a:noFill/>
                    </a:lnR>
                    <a:lnT>
                      <a:noFill/>
                    </a:lnT>
                    <a:lnB>
                      <a:noFill/>
                    </a:lnB>
                  </a:tcPr>
                </a:tc>
                <a:tc>
                  <a:txBody>
                    <a:bodyPr/>
                    <a:lstStyle/>
                    <a:p>
                      <a:pPr algn="ctr"/>
                      <a:r>
                        <a:rPr lang="en-US" sz="1000">
                          <a:effectLst/>
                          <a:latin typeface="Arial" panose="020B0604020202020204" pitchFamily="34" charset="0"/>
                        </a:rPr>
                        <a:t>500-1000</a:t>
                      </a:r>
                    </a:p>
                  </a:txBody>
                  <a:tcPr anchor="ctr">
                    <a:lnL>
                      <a:noFill/>
                    </a:lnL>
                    <a:lnR>
                      <a:noFill/>
                    </a:lnR>
                    <a:lnT>
                      <a:noFill/>
                    </a:lnT>
                    <a:lnB>
                      <a:noFill/>
                    </a:lnB>
                  </a:tcPr>
                </a:tc>
                <a:tc>
                  <a:txBody>
                    <a:bodyPr/>
                    <a:lstStyle/>
                    <a:p>
                      <a:pPr algn="ctr"/>
                      <a:r>
                        <a:rPr lang="en-US" sz="1000">
                          <a:effectLst/>
                          <a:latin typeface="Arial" panose="020B0604020202020204" pitchFamily="34" charset="0"/>
                        </a:rPr>
                        <a:t>100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extLst>
                  <a:ext uri="{0D108BD9-81ED-4DB2-BD59-A6C34878D82A}">
                    <a16:rowId xmlns:a16="http://schemas.microsoft.com/office/drawing/2014/main" val="239461529"/>
                  </a:ext>
                </a:extLst>
              </a:tr>
              <a:tr h="243840">
                <a:tc>
                  <a:txBody>
                    <a:bodyPr/>
                    <a:lstStyle/>
                    <a:p>
                      <a:r>
                        <a:rPr lang="en-US" sz="1000">
                          <a:effectLst/>
                          <a:latin typeface="Arial" panose="020B0604020202020204" pitchFamily="34" charset="0"/>
                        </a:rPr>
                        <a:t>6) Anserine </a:t>
                      </a:r>
                    </a:p>
                  </a:txBody>
                  <a:tcPr>
                    <a:lnL>
                      <a:noFill/>
                    </a:lnL>
                    <a:lnR>
                      <a:noFill/>
                    </a:lnR>
                    <a:lnT>
                      <a:noFill/>
                    </a:lnT>
                    <a:lnB>
                      <a:noFill/>
                    </a:lnB>
                  </a:tcPr>
                </a:tc>
                <a:tc>
                  <a:txBody>
                    <a:bodyPr/>
                    <a:lstStyle/>
                    <a:p>
                      <a:pPr algn="ctr"/>
                      <a:r>
                        <a:rPr lang="en-US" sz="1000">
                          <a:effectLst/>
                          <a:latin typeface="Arial" panose="020B0604020202020204" pitchFamily="34" charset="0"/>
                        </a:rPr>
                        <a:t>150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280</a:t>
                      </a:r>
                    </a:p>
                  </a:txBody>
                  <a:tcPr anchor="ctr">
                    <a:lnL>
                      <a:noFill/>
                    </a:lnL>
                    <a:lnR>
                      <a:noFill/>
                    </a:lnR>
                    <a:lnT>
                      <a:noFill/>
                    </a:lnT>
                    <a:lnB>
                      <a:noFill/>
                    </a:lnB>
                  </a:tcPr>
                </a:tc>
                <a:tc>
                  <a:txBody>
                    <a:bodyPr/>
                    <a:lstStyle/>
                    <a:p>
                      <a:pPr algn="ctr"/>
                      <a:r>
                        <a:rPr lang="en-US" sz="1000">
                          <a:effectLst/>
                          <a:latin typeface="Arial" panose="020B0604020202020204" pitchFamily="34" charset="0"/>
                        </a:rPr>
                        <a:t>150</a:t>
                      </a:r>
                    </a:p>
                  </a:txBody>
                  <a:tcPr anchor="ctr">
                    <a:lnL>
                      <a:noFill/>
                    </a:lnL>
                    <a:lnR>
                      <a:noFill/>
                    </a:lnR>
                    <a:lnT>
                      <a:noFill/>
                    </a:lnT>
                    <a:lnB>
                      <a:noFill/>
                    </a:lnB>
                  </a:tcPr>
                </a:tc>
                <a:extLst>
                  <a:ext uri="{0D108BD9-81ED-4DB2-BD59-A6C34878D82A}">
                    <a16:rowId xmlns:a16="http://schemas.microsoft.com/office/drawing/2014/main" val="1078496573"/>
                  </a:ext>
                </a:extLst>
              </a:tr>
              <a:tr h="243840">
                <a:tc>
                  <a:txBody>
                    <a:bodyPr/>
                    <a:lstStyle/>
                    <a:p>
                      <a:r>
                        <a:rPr lang="en-US" sz="1000">
                          <a:effectLst/>
                          <a:latin typeface="Arial" panose="020B0604020202020204" pitchFamily="34" charset="0"/>
                        </a:rPr>
                        <a:t>7) Carnosine </a:t>
                      </a:r>
                    </a:p>
                  </a:txBody>
                  <a:tcP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180</a:t>
                      </a:r>
                    </a:p>
                  </a:txBody>
                  <a:tcPr anchor="ctr">
                    <a:lnL>
                      <a:noFill/>
                    </a:lnL>
                    <a:lnR>
                      <a:noFill/>
                    </a:lnR>
                    <a:lnT>
                      <a:noFill/>
                    </a:lnT>
                    <a:lnB>
                      <a:noFill/>
                    </a:lnB>
                  </a:tcPr>
                </a:tc>
                <a:tc>
                  <a:txBody>
                    <a:bodyPr/>
                    <a:lstStyle/>
                    <a:p>
                      <a:pPr algn="ctr"/>
                      <a:r>
                        <a:rPr lang="en-US" sz="1000">
                          <a:effectLst/>
                          <a:latin typeface="Arial" panose="020B0604020202020204" pitchFamily="34" charset="0"/>
                        </a:rPr>
                        <a:t>200</a:t>
                      </a:r>
                    </a:p>
                  </a:txBody>
                  <a:tcPr anchor="ctr">
                    <a:lnL>
                      <a:noFill/>
                    </a:lnL>
                    <a:lnR>
                      <a:noFill/>
                    </a:lnR>
                    <a:lnT>
                      <a:noFill/>
                    </a:lnT>
                    <a:lnB>
                      <a:noFill/>
                    </a:lnB>
                  </a:tcPr>
                </a:tc>
                <a:extLst>
                  <a:ext uri="{0D108BD9-81ED-4DB2-BD59-A6C34878D82A}">
                    <a16:rowId xmlns:a16="http://schemas.microsoft.com/office/drawing/2014/main" val="2158552594"/>
                  </a:ext>
                </a:extLst>
              </a:tr>
              <a:tr h="243840">
                <a:tc>
                  <a:txBody>
                    <a:bodyPr/>
                    <a:lstStyle/>
                    <a:p>
                      <a:r>
                        <a:rPr lang="en-US" sz="1000">
                          <a:effectLst/>
                          <a:latin typeface="Arial" panose="020B0604020202020204" pitchFamily="34" charset="0"/>
                        </a:rPr>
                        <a:t>8) Urea </a:t>
                      </a:r>
                    </a:p>
                  </a:txBody>
                  <a:tcP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0</a:t>
                      </a:r>
                    </a:p>
                  </a:txBody>
                  <a:tcPr anchor="ctr">
                    <a:lnL>
                      <a:noFill/>
                    </a:lnL>
                    <a:lnR>
                      <a:noFill/>
                    </a:lnR>
                    <a:lnT>
                      <a:noFill/>
                    </a:lnT>
                    <a:lnB>
                      <a:noFill/>
                    </a:lnB>
                  </a:tcPr>
                </a:tc>
                <a:tc>
                  <a:txBody>
                    <a:bodyPr/>
                    <a:lstStyle/>
                    <a:p>
                      <a:pPr algn="ctr"/>
                      <a:r>
                        <a:rPr lang="en-US" sz="1000">
                          <a:effectLst/>
                          <a:latin typeface="Arial" panose="020B0604020202020204" pitchFamily="34" charset="0"/>
                        </a:rPr>
                        <a:t>2000</a:t>
                      </a:r>
                    </a:p>
                  </a:txBody>
                  <a:tcPr anchor="ctr">
                    <a:lnL>
                      <a:noFill/>
                    </a:lnL>
                    <a:lnR>
                      <a:noFill/>
                    </a:lnR>
                    <a:lnT>
                      <a:noFill/>
                    </a:lnT>
                    <a:lnB>
                      <a:noFill/>
                    </a:lnB>
                  </a:tcPr>
                </a:tc>
                <a:tc>
                  <a:txBody>
                    <a:bodyPr/>
                    <a:lstStyle/>
                    <a:p>
                      <a:pPr algn="ctr"/>
                      <a:r>
                        <a:rPr lang="en-US" sz="1000">
                          <a:effectLst/>
                          <a:latin typeface="Arial" panose="020B0604020202020204" pitchFamily="34" charset="0"/>
                        </a:rPr>
                        <a:t>-</a:t>
                      </a:r>
                    </a:p>
                  </a:txBody>
                  <a:tcPr anchor="ctr">
                    <a:lnL>
                      <a:noFill/>
                    </a:lnL>
                    <a:lnR>
                      <a:noFill/>
                    </a:lnR>
                    <a:lnT>
                      <a:noFill/>
                    </a:lnT>
                    <a:lnB>
                      <a:noFill/>
                    </a:lnB>
                  </a:tcPr>
                </a:tc>
                <a:tc>
                  <a:txBody>
                    <a:bodyPr/>
                    <a:lstStyle/>
                    <a:p>
                      <a:pPr algn="ctr"/>
                      <a:r>
                        <a:rPr lang="en-US" sz="1000">
                          <a:effectLst/>
                          <a:latin typeface="Arial" panose="020B0604020202020204" pitchFamily="34" charset="0"/>
                        </a:rPr>
                        <a:t>-</a:t>
                      </a:r>
                    </a:p>
                  </a:txBody>
                  <a:tcPr anchor="ctr">
                    <a:lnL>
                      <a:noFill/>
                    </a:lnL>
                    <a:lnR>
                      <a:noFill/>
                    </a:lnR>
                    <a:lnT>
                      <a:noFill/>
                    </a:lnT>
                    <a:lnB>
                      <a:noFill/>
                    </a:lnB>
                  </a:tcPr>
                </a:tc>
                <a:tc>
                  <a:txBody>
                    <a:bodyPr/>
                    <a:lstStyle/>
                    <a:p>
                      <a:pPr algn="ctr"/>
                      <a:r>
                        <a:rPr lang="en-US" sz="1000" dirty="0">
                          <a:effectLst/>
                          <a:latin typeface="Arial" panose="020B0604020202020204" pitchFamily="34" charset="0"/>
                        </a:rPr>
                        <a:t>35</a:t>
                      </a:r>
                    </a:p>
                  </a:txBody>
                  <a:tcPr anchor="ctr">
                    <a:lnL>
                      <a:noFill/>
                    </a:lnL>
                    <a:lnR>
                      <a:noFill/>
                    </a:lnR>
                    <a:lnT>
                      <a:noFill/>
                    </a:lnT>
                    <a:lnB>
                      <a:noFill/>
                    </a:lnB>
                  </a:tcPr>
                </a:tc>
                <a:extLst>
                  <a:ext uri="{0D108BD9-81ED-4DB2-BD59-A6C34878D82A}">
                    <a16:rowId xmlns:a16="http://schemas.microsoft.com/office/drawing/2014/main" val="51218901"/>
                  </a:ext>
                </a:extLst>
              </a:tr>
            </a:tbl>
          </a:graphicData>
        </a:graphic>
      </p:graphicFrame>
    </p:spTree>
    <p:extLst>
      <p:ext uri="{BB962C8B-B14F-4D97-AF65-F5344CB8AC3E}">
        <p14:creationId xmlns:p14="http://schemas.microsoft.com/office/powerpoint/2010/main" val="1470341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N-containing extractives</a:t>
            </a:r>
            <a:endParaRPr lang="en-US" b="1" dirty="0"/>
          </a:p>
        </p:txBody>
      </p:sp>
      <p:sp>
        <p:nvSpPr>
          <p:cNvPr id="3" name="Content Placeholder 2"/>
          <p:cNvSpPr>
            <a:spLocks noGrp="1"/>
          </p:cNvSpPr>
          <p:nvPr>
            <p:ph idx="1"/>
          </p:nvPr>
        </p:nvSpPr>
        <p:spPr/>
        <p:txBody>
          <a:bodyPr/>
          <a:lstStyle/>
          <a:p>
            <a:pPr marL="0" indent="0">
              <a:buNone/>
            </a:pPr>
            <a:r>
              <a:rPr lang="en-US" dirty="0"/>
              <a:t>The content of extractives accounts for 2–3% of fresh fish meat, including:</a:t>
            </a:r>
          </a:p>
          <a:p>
            <a:r>
              <a:rPr lang="en-US" b="1" dirty="0"/>
              <a:t>Group 1: Nitrogenous organic compounds:</a:t>
            </a:r>
            <a:r>
              <a:rPr lang="en-US" dirty="0"/>
              <a:t> amino acids (arginine, histidine, alanine, leucine, aspartic acid, </a:t>
            </a:r>
            <a:r>
              <a:rPr lang="en-US" dirty="0" err="1"/>
              <a:t>proline</a:t>
            </a:r>
            <a:r>
              <a:rPr lang="en-US" dirty="0"/>
              <a:t>...), creatinine and </a:t>
            </a:r>
            <a:r>
              <a:rPr lang="en-US" dirty="0" err="1"/>
              <a:t>creatine</a:t>
            </a:r>
            <a:r>
              <a:rPr lang="en-US" dirty="0"/>
              <a:t>, trimethylamine (TMA) and trimethylamine oxide (TMAO), urea.</a:t>
            </a:r>
          </a:p>
          <a:p>
            <a:r>
              <a:rPr lang="en-US" b="1" dirty="0"/>
              <a:t>Group 2: Non-nitrogenous organic compounds:</a:t>
            </a:r>
            <a:r>
              <a:rPr lang="en-US" dirty="0"/>
              <a:t> glycogen, lactic acid, succinic acid.</a:t>
            </a:r>
          </a:p>
          <a:p>
            <a:r>
              <a:rPr lang="en-US" b="1" dirty="0"/>
              <a:t>Group 3: Inorganic compounds:</a:t>
            </a:r>
            <a:r>
              <a:rPr lang="en-US" dirty="0"/>
              <a:t> phosphorus, potassium, sodium, calcium, magnesium.</a:t>
            </a:r>
          </a:p>
          <a:p>
            <a:endParaRPr lang="en-US" dirty="0"/>
          </a:p>
        </p:txBody>
      </p:sp>
    </p:spTree>
    <p:extLst>
      <p:ext uri="{BB962C8B-B14F-4D97-AF65-F5344CB8AC3E}">
        <p14:creationId xmlns:p14="http://schemas.microsoft.com/office/powerpoint/2010/main" val="25668626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en-US" b="1" dirty="0">
                <a:solidFill>
                  <a:srgbClr val="FF0000"/>
                </a:solidFill>
              </a:rPr>
              <a:t>2. </a:t>
            </a:r>
            <a:r>
              <a:rPr lang="en-US" b="1" dirty="0" smtClean="0">
                <a:solidFill>
                  <a:srgbClr val="FF0000"/>
                </a:solidFill>
              </a:rPr>
              <a:t>Shrimp</a:t>
            </a:r>
            <a:r>
              <a:rPr lang="en-US" b="1" i="1" dirty="0">
                <a:solidFill>
                  <a:srgbClr val="FF0000"/>
                </a:solidFill>
              </a:rPr>
              <a:t/>
            </a:r>
            <a:br>
              <a:rPr lang="en-US" b="1" i="1" dirty="0">
                <a:solidFill>
                  <a:srgbClr val="FF0000"/>
                </a:solidFill>
              </a:rPr>
            </a:br>
            <a:endParaRPr lang="en-US" dirty="0">
              <a:solidFill>
                <a:srgbClr val="FF0000"/>
              </a:solidFill>
            </a:endParaRPr>
          </a:p>
        </p:txBody>
      </p:sp>
      <p:sp>
        <p:nvSpPr>
          <p:cNvPr id="45060" name="Rectangle 3"/>
          <p:cNvSpPr>
            <a:spLocks noGrp="1" noChangeArrowheads="1"/>
          </p:cNvSpPr>
          <p:nvPr>
            <p:ph type="body" idx="1"/>
          </p:nvPr>
        </p:nvSpPr>
        <p:spPr>
          <a:xfrm>
            <a:off x="838200" y="1147011"/>
            <a:ext cx="10134600" cy="4525963"/>
          </a:xfrm>
        </p:spPr>
        <p:txBody>
          <a:bodyPr/>
          <a:lstStyle/>
          <a:p>
            <a:pPr>
              <a:buNone/>
            </a:pPr>
            <a:r>
              <a:rPr lang="en-US" dirty="0"/>
              <a:t>A shrimp's body is laterally compressed and divided into two primary regions: the cephalothorax (head and chest area) and the abdomen (the tail). Protected by a rigid exoskeleton, a healthy shrimp typically has 19 pairs of segmented appendages specialized for sensory, feeding, walking, and swimming</a:t>
            </a:r>
            <a:endParaRPr lang="en-US" dirty="0"/>
          </a:p>
        </p:txBody>
      </p:sp>
      <p:pic>
        <p:nvPicPr>
          <p:cNvPr id="19458" name="Picture 2" descr="Dwarf Shrimp External Anatomy - Shrimp and Snail Bree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865" y="3844700"/>
            <a:ext cx="5311369" cy="2832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marL="0" indent="0">
              <a:buNone/>
            </a:pPr>
            <a:r>
              <a:rPr lang="en-US" b="1" dirty="0" smtClean="0"/>
              <a:t>Proximate </a:t>
            </a:r>
            <a:r>
              <a:rPr lang="en-US" b="1" dirty="0"/>
              <a:t>Composition of Shrimp Flesh (Muscle)</a:t>
            </a:r>
          </a:p>
          <a:p>
            <a:r>
              <a:rPr lang="en-US" dirty="0"/>
              <a:t>On average, fresh, raw shrimp meat (edible portion) consists of the following macro-components:</a:t>
            </a:r>
          </a:p>
          <a:p>
            <a:r>
              <a:rPr lang="en-US" b="1" dirty="0"/>
              <a:t>Moisture (Water):</a:t>
            </a:r>
            <a:r>
              <a:rPr lang="en-US" dirty="0"/>
              <a:t> 75% – 80% (Acts as the primary medium for biochemical reactions; highly susceptible to dehydration during freezing).</a:t>
            </a:r>
          </a:p>
          <a:p>
            <a:r>
              <a:rPr lang="en-US" b="1" dirty="0"/>
              <a:t>Crude Protein:</a:t>
            </a:r>
            <a:r>
              <a:rPr lang="en-US" dirty="0"/>
              <a:t> 18% – 23% (High-quality, easily digestible protein with low connective tissue/collagen).</a:t>
            </a:r>
          </a:p>
          <a:p>
            <a:r>
              <a:rPr lang="en-US" b="1" dirty="0"/>
              <a:t>Crude Lipid (Fat):</a:t>
            </a:r>
            <a:r>
              <a:rPr lang="en-US" dirty="0"/>
              <a:t> 0.8% – 1.5% (Very low-fat content, making shrimp a low-calorie seafood).</a:t>
            </a:r>
          </a:p>
          <a:p>
            <a:r>
              <a:rPr lang="en-US" b="1" dirty="0"/>
              <a:t>Ash (Minerals):</a:t>
            </a:r>
            <a:r>
              <a:rPr lang="en-US" dirty="0"/>
              <a:t> 1.2% – 1.8% (Represents the inorganic mineral residues).</a:t>
            </a:r>
          </a:p>
          <a:p>
            <a:r>
              <a:rPr lang="en-US" b="1" dirty="0"/>
              <a:t>Carbohydrates (Glycogen):</a:t>
            </a:r>
            <a:r>
              <a:rPr lang="en-US" dirty="0"/>
              <a:t> &lt; 1% (Traces of glycogen, which metabolizes into lactic acid post-mortem</a:t>
            </a:r>
            <a:r>
              <a:rPr lang="en-US" dirty="0" smtClean="0"/>
              <a:t>).</a:t>
            </a:r>
          </a:p>
          <a:p>
            <a:r>
              <a:rPr lang="en-US" b="1" dirty="0" err="1"/>
              <a:t>Astaxanthin</a:t>
            </a:r>
            <a:r>
              <a:rPr lang="en-US" b="1" dirty="0"/>
              <a:t>:</a:t>
            </a:r>
            <a:r>
              <a:rPr lang="en-US" dirty="0"/>
              <a:t> The primary carotenoid pigment found in shrimp</a:t>
            </a:r>
            <a:r>
              <a:rPr lang="en-US" dirty="0" smtClean="0"/>
              <a:t>. </a:t>
            </a:r>
          </a:p>
          <a:p>
            <a:pPr lvl="1"/>
            <a:r>
              <a:rPr lang="en-US" i="1" dirty="0" smtClean="0"/>
              <a:t>In raw shrimp:</a:t>
            </a:r>
            <a:r>
              <a:rPr lang="en-US" dirty="0" smtClean="0"/>
              <a:t> </a:t>
            </a:r>
            <a:r>
              <a:rPr lang="en-US" dirty="0" err="1" smtClean="0"/>
              <a:t>Astaxanthin</a:t>
            </a:r>
            <a:r>
              <a:rPr lang="en-US" dirty="0" smtClean="0"/>
              <a:t> </a:t>
            </a:r>
            <a:r>
              <a:rPr lang="en-US" dirty="0"/>
              <a:t>is chemically bound to a protein (</a:t>
            </a:r>
            <a:r>
              <a:rPr lang="en-US" b="1" dirty="0" err="1"/>
              <a:t>crustacyanin</a:t>
            </a:r>
            <a:r>
              <a:rPr lang="en-US" dirty="0"/>
              <a:t>), displaying a blue-green, gray, or brown tint</a:t>
            </a:r>
            <a:r>
              <a:rPr lang="en-US" dirty="0" smtClean="0"/>
              <a:t>.</a:t>
            </a:r>
          </a:p>
          <a:p>
            <a:pPr lvl="1"/>
            <a:r>
              <a:rPr lang="en-US" i="1" dirty="0" smtClean="0"/>
              <a:t>Upon heating/cooking:</a:t>
            </a:r>
            <a:r>
              <a:rPr lang="en-US" dirty="0" smtClean="0"/>
              <a:t> The protein denatures, releasing the free </a:t>
            </a:r>
            <a:r>
              <a:rPr lang="en-US" dirty="0" err="1" smtClean="0"/>
              <a:t>astaxanthin</a:t>
            </a:r>
            <a:r>
              <a:rPr lang="en-US" dirty="0" smtClean="0"/>
              <a:t>, which exhibits its iconic bright red-orange color. It is a powerful antioxidant.</a:t>
            </a:r>
          </a:p>
          <a:p>
            <a:endParaRPr lang="en-US" dirty="0"/>
          </a:p>
        </p:txBody>
      </p:sp>
      <p:sp>
        <p:nvSpPr>
          <p:cNvPr id="4" name="Rectangle 2"/>
          <p:cNvSpPr txBox="1">
            <a:spLocks noChangeArrowheads="1"/>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FF0000"/>
                </a:solidFill>
              </a:rPr>
              <a:t>2. Shrimp</a:t>
            </a:r>
            <a:r>
              <a:rPr lang="en-US" b="1" i="1" smtClean="0">
                <a:solidFill>
                  <a:srgbClr val="FF0000"/>
                </a:solidFill>
              </a:rPr>
              <a:t/>
            </a:r>
            <a:br>
              <a:rPr lang="en-US" b="1" i="1" smtClean="0">
                <a:solidFill>
                  <a:srgbClr val="FF0000"/>
                </a:solidFill>
              </a:rPr>
            </a:br>
            <a:endParaRPr lang="en-US" dirty="0">
              <a:solidFill>
                <a:srgbClr val="FF0000"/>
              </a:solidFill>
            </a:endParaRPr>
          </a:p>
        </p:txBody>
      </p:sp>
    </p:spTree>
    <p:extLst>
      <p:ext uri="{BB962C8B-B14F-4D97-AF65-F5344CB8AC3E}">
        <p14:creationId xmlns:p14="http://schemas.microsoft.com/office/powerpoint/2010/main" val="35993187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1893828" y="664435"/>
            <a:ext cx="7532914" cy="477837"/>
          </a:xfrm>
        </p:spPr>
        <p:txBody>
          <a:bodyPr>
            <a:normAutofit fontScale="90000"/>
          </a:bodyPr>
          <a:lstStyle/>
          <a:p>
            <a:r>
              <a:rPr lang="en-US" b="1" dirty="0" smtClean="0"/>
              <a:t>Type of shrimp</a:t>
            </a:r>
            <a:endParaRPr lang="vi-VN" b="1" dirty="0"/>
          </a:p>
        </p:txBody>
      </p:sp>
      <p:sp>
        <p:nvSpPr>
          <p:cNvPr id="47107" name="Rectangle 3"/>
          <p:cNvSpPr>
            <a:spLocks noGrp="1" noChangeArrowheads="1"/>
          </p:cNvSpPr>
          <p:nvPr>
            <p:ph type="subTitle" idx="1"/>
          </p:nvPr>
        </p:nvSpPr>
        <p:spPr/>
        <p:txBody>
          <a:bodyPr/>
          <a:lstStyle/>
          <a:p>
            <a:endParaRPr lang="vi-VN"/>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529" y="1611117"/>
            <a:ext cx="2939514" cy="199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http://www.fistenet.gov.vn/admin/assets/ThanhtuuKHCN/Tomcangxanh.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400800" y="1364537"/>
            <a:ext cx="3467099" cy="241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776196"/>
            <a:ext cx="3967044" cy="246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945708"/>
            <a:ext cx="2828957" cy="212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239" y="1951898"/>
            <a:ext cx="1625838" cy="127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quid dissection: a hands-on activity to learn abou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557" y="3556533"/>
            <a:ext cx="4401955" cy="3301467"/>
          </a:xfrm>
          <a:prstGeom prst="rect">
            <a:avLst/>
          </a:prstGeom>
          <a:noFill/>
          <a:extLst>
            <a:ext uri="{909E8E84-426E-40DD-AFC4-6F175D3DCCD1}">
              <a14:hiddenFill xmlns:a14="http://schemas.microsoft.com/office/drawing/2010/main">
                <a:solidFill>
                  <a:srgbClr val="FFFFFF"/>
                </a:solidFill>
              </a14:hiddenFill>
            </a:ext>
          </a:extLst>
        </p:spPr>
      </p:pic>
      <p:sp>
        <p:nvSpPr>
          <p:cNvPr id="48130" name="Rectangle 2"/>
          <p:cNvSpPr>
            <a:spLocks noGrp="1" noChangeArrowheads="1"/>
          </p:cNvSpPr>
          <p:nvPr>
            <p:ph type="title"/>
          </p:nvPr>
        </p:nvSpPr>
        <p:spPr>
          <a:xfrm>
            <a:off x="559067" y="0"/>
            <a:ext cx="10515600" cy="1325563"/>
          </a:xfrm>
        </p:spPr>
        <p:txBody>
          <a:bodyPr/>
          <a:lstStyle/>
          <a:p>
            <a:pPr eaLnBrk="1" hangingPunct="1"/>
            <a:r>
              <a:rPr lang="en-US" b="1" dirty="0">
                <a:solidFill>
                  <a:srgbClr val="FF0000"/>
                </a:solidFill>
              </a:rPr>
              <a:t>3. </a:t>
            </a:r>
            <a:r>
              <a:rPr lang="en-US" b="1" dirty="0" smtClean="0">
                <a:solidFill>
                  <a:srgbClr val="FF0000"/>
                </a:solidFill>
              </a:rPr>
              <a:t>Squid</a:t>
            </a:r>
            <a:endParaRPr lang="en-US" dirty="0">
              <a:solidFill>
                <a:srgbClr val="FF0000"/>
              </a:solidFill>
            </a:endParaRPr>
          </a:p>
        </p:txBody>
      </p:sp>
      <p:sp>
        <p:nvSpPr>
          <p:cNvPr id="48131" name="Rectangle 3"/>
          <p:cNvSpPr>
            <a:spLocks noGrp="1" noChangeArrowheads="1"/>
          </p:cNvSpPr>
          <p:nvPr>
            <p:ph type="body" idx="1"/>
          </p:nvPr>
        </p:nvSpPr>
        <p:spPr>
          <a:xfrm>
            <a:off x="394635" y="854076"/>
            <a:ext cx="11213431" cy="4525963"/>
          </a:xfrm>
        </p:spPr>
        <p:txBody>
          <a:bodyPr>
            <a:normAutofit/>
          </a:bodyPr>
          <a:lstStyle/>
          <a:p>
            <a:pPr marL="0" indent="0">
              <a:buNone/>
            </a:pPr>
            <a:r>
              <a:rPr lang="en-US" sz="2400" dirty="0"/>
              <a:t>Squid are marine mollusks belonging to the class </a:t>
            </a:r>
            <a:r>
              <a:rPr lang="en-US" sz="2400" b="1" dirty="0" err="1"/>
              <a:t>Cephalopoda</a:t>
            </a:r>
            <a:r>
              <a:rPr lang="en-US" sz="2400" dirty="0"/>
              <a:t> (which translates to "head-footed") and the order </a:t>
            </a:r>
            <a:r>
              <a:rPr lang="en-US" sz="2400" b="1" dirty="0" err="1"/>
              <a:t>Teuthida</a:t>
            </a:r>
            <a:r>
              <a:rPr lang="en-US" sz="2400" dirty="0" smtClean="0"/>
              <a:t>.</a:t>
            </a:r>
          </a:p>
          <a:p>
            <a:r>
              <a:rPr lang="en-US" sz="2400" b="1" dirty="0" smtClean="0"/>
              <a:t>The </a:t>
            </a:r>
            <a:r>
              <a:rPr lang="en-US" sz="2400" b="1" dirty="0"/>
              <a:t>Mantle </a:t>
            </a:r>
            <a:r>
              <a:rPr lang="en-US" sz="2400" b="1" dirty="0" smtClean="0"/>
              <a:t>:</a:t>
            </a:r>
            <a:r>
              <a:rPr lang="en-US" sz="2400" dirty="0" smtClean="0"/>
              <a:t>The </a:t>
            </a:r>
            <a:r>
              <a:rPr lang="en-US" sz="2400" dirty="0"/>
              <a:t>main muscular tube that encloses the internal organs (viscera). This thick, fleshy wall represents the highest yield of edible meat.</a:t>
            </a:r>
          </a:p>
          <a:p>
            <a:r>
              <a:rPr lang="en-US" sz="2400" b="1" dirty="0"/>
              <a:t>The Tentacles and </a:t>
            </a:r>
            <a:r>
              <a:rPr lang="en-US" sz="2400" b="1" dirty="0" smtClean="0"/>
              <a:t>Arms: </a:t>
            </a:r>
            <a:r>
              <a:rPr lang="en-US" sz="2400" dirty="0" smtClean="0"/>
              <a:t>Squid </a:t>
            </a:r>
            <a:r>
              <a:rPr lang="en-US" sz="2400" dirty="0"/>
              <a:t>possess </a:t>
            </a:r>
            <a:r>
              <a:rPr lang="en-US" sz="2400" b="1" dirty="0"/>
              <a:t>8 arms</a:t>
            </a:r>
            <a:r>
              <a:rPr lang="en-US" sz="2400" dirty="0"/>
              <a:t> and </a:t>
            </a:r>
            <a:r>
              <a:rPr lang="en-US" sz="2400" b="1" dirty="0"/>
              <a:t>2 longer tentacles</a:t>
            </a:r>
            <a:r>
              <a:rPr lang="en-US" sz="2400" dirty="0"/>
              <a:t> equipped with suckers, used for capturing prey.</a:t>
            </a:r>
          </a:p>
          <a:p>
            <a:r>
              <a:rPr lang="en-US" sz="2400" b="1" dirty="0"/>
              <a:t>The Fins </a:t>
            </a:r>
            <a:r>
              <a:rPr lang="en-US" sz="2400" b="1" dirty="0" smtClean="0"/>
              <a:t>: </a:t>
            </a:r>
            <a:r>
              <a:rPr lang="en-US" sz="2400" dirty="0" smtClean="0"/>
              <a:t>Two </a:t>
            </a:r>
            <a:r>
              <a:rPr lang="en-US" sz="2400" dirty="0"/>
              <a:t>triangular fins located at the tip of the mantle, used for stabilization and slow swimming.</a:t>
            </a:r>
          </a:p>
          <a:p>
            <a:pPr marL="0" indent="0">
              <a:buNone/>
            </a:pPr>
            <a:endParaRPr lang="en-US" sz="2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endParaRPr lang="vi-VN"/>
          </a:p>
        </p:txBody>
      </p:sp>
      <p:sp>
        <p:nvSpPr>
          <p:cNvPr id="52227" name="Rectangle 3"/>
          <p:cNvSpPr>
            <a:spLocks noGrp="1" noChangeArrowheads="1"/>
          </p:cNvSpPr>
          <p:nvPr>
            <p:ph type="body" idx="1"/>
          </p:nvPr>
        </p:nvSpPr>
        <p:spPr>
          <a:xfrm>
            <a:off x="1828800" y="1371601"/>
            <a:ext cx="8229600" cy="4525963"/>
          </a:xfrm>
        </p:spPr>
        <p:txBody>
          <a:bodyPr/>
          <a:lstStyle/>
          <a:p>
            <a:pPr eaLnBrk="1" hangingPunct="1">
              <a:lnSpc>
                <a:spcPct val="80000"/>
              </a:lnSpc>
              <a:buFontTx/>
              <a:buNone/>
            </a:pPr>
            <a:endParaRPr lang="en-US" dirty="0"/>
          </a:p>
        </p:txBody>
      </p:sp>
      <p:sp>
        <p:nvSpPr>
          <p:cNvPr id="5" name="Rectangle 2"/>
          <p:cNvSpPr txBox="1">
            <a:spLocks noChangeArrowheads="1"/>
          </p:cNvSpPr>
          <p:nvPr/>
        </p:nvSpPr>
        <p:spPr>
          <a:xfrm>
            <a:off x="55906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FF0000"/>
                </a:solidFill>
              </a:rPr>
              <a:t>3. Squid</a:t>
            </a:r>
            <a:endParaRPr lang="en-US" dirty="0">
              <a:solidFill>
                <a:srgbClr val="FF0000"/>
              </a:solidFill>
            </a:endParaRPr>
          </a:p>
        </p:txBody>
      </p:sp>
      <p:sp>
        <p:nvSpPr>
          <p:cNvPr id="2" name="Rectangle 1"/>
          <p:cNvSpPr>
            <a:spLocks noChangeArrowheads="1"/>
          </p:cNvSpPr>
          <p:nvPr/>
        </p:nvSpPr>
        <p:spPr bwMode="auto">
          <a:xfrm>
            <a:off x="25667" y="1997840"/>
            <a:ext cx="11049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smtClean="0">
                <a:ln>
                  <a:noFill/>
                </a:ln>
                <a:solidFill>
                  <a:schemeClr val="tx1"/>
                </a:solidFill>
                <a:effectLst/>
                <a:latin typeface="Arial" panose="020B0604020202020204" pitchFamily="34" charset="0"/>
              </a:rPr>
              <a:t>Proximate Composition: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smtClean="0">
                <a:ln>
                  <a:noFill/>
                </a:ln>
                <a:solidFill>
                  <a:schemeClr val="tx1"/>
                </a:solidFill>
                <a:effectLst/>
                <a:latin typeface="Arial" panose="020B0604020202020204" pitchFamily="34" charset="0"/>
              </a:rPr>
              <a:t>Moisture:</a:t>
            </a:r>
            <a:r>
              <a:rPr kumimoji="0" lang="en-US" altLang="en-US" sz="1800" b="0" i="0" u="none" strike="noStrike" cap="none" normalizeH="0" baseline="0" dirty="0" smtClean="0">
                <a:ln>
                  <a:noFill/>
                </a:ln>
                <a:solidFill>
                  <a:schemeClr val="tx1"/>
                </a:solidFill>
                <a:effectLst/>
                <a:latin typeface="Arial" panose="020B0604020202020204" pitchFamily="34" charset="0"/>
              </a:rPr>
              <a:t> 78% – 82%</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smtClean="0">
                <a:ln>
                  <a:noFill/>
                </a:ln>
                <a:solidFill>
                  <a:schemeClr val="tx1"/>
                </a:solidFill>
                <a:effectLst/>
                <a:latin typeface="Arial" panose="020B0604020202020204" pitchFamily="34" charset="0"/>
              </a:rPr>
              <a:t>Protein:</a:t>
            </a:r>
            <a:r>
              <a:rPr kumimoji="0" lang="en-US" altLang="en-US" sz="1800" b="0" i="0" u="none" strike="noStrike" cap="none" normalizeH="0" baseline="0" dirty="0" smtClean="0">
                <a:ln>
                  <a:noFill/>
                </a:ln>
                <a:solidFill>
                  <a:schemeClr val="tx1"/>
                </a:solidFill>
                <a:effectLst/>
                <a:latin typeface="Arial" panose="020B0604020202020204" pitchFamily="34" charset="0"/>
              </a:rPr>
              <a:t> 16% – 20% (Highly nutritious, containing all essential amino acids).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smtClean="0">
                <a:ln>
                  <a:noFill/>
                </a:ln>
                <a:solidFill>
                  <a:schemeClr val="tx1"/>
                </a:solidFill>
                <a:effectLst/>
                <a:latin typeface="Arial" panose="020B0604020202020204" pitchFamily="34" charset="0"/>
              </a:rPr>
              <a:t>Lipids:</a:t>
            </a:r>
            <a:r>
              <a:rPr kumimoji="0" lang="en-US" altLang="en-US" sz="1800" b="0" i="0" u="none" strike="noStrike" cap="none" normalizeH="0" baseline="0" dirty="0" smtClean="0">
                <a:ln>
                  <a:noFill/>
                </a:ln>
                <a:solidFill>
                  <a:schemeClr val="tx1"/>
                </a:solidFill>
                <a:effectLst/>
                <a:latin typeface="Arial" panose="020B0604020202020204" pitchFamily="34" charset="0"/>
              </a:rPr>
              <a:t> &lt; 1.5% (Extremely low in fat, making it a lean seafood choice).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smtClean="0">
                <a:ln>
                  <a:noFill/>
                </a:ln>
                <a:solidFill>
                  <a:schemeClr val="tx1"/>
                </a:solidFill>
                <a:effectLst/>
                <a:latin typeface="Arial" panose="020B0604020202020204" pitchFamily="34" charset="0"/>
              </a:rPr>
              <a:t>Connective Tissue (Collagen):</a:t>
            </a:r>
            <a:r>
              <a:rPr kumimoji="0" lang="en-US" altLang="en-US" sz="1800" b="0" i="0" u="none" strike="noStrike" cap="none" normalizeH="0" baseline="0" dirty="0" smtClean="0">
                <a:ln>
                  <a:noFill/>
                </a:ln>
                <a:solidFill>
                  <a:schemeClr val="tx1"/>
                </a:solidFill>
                <a:effectLst/>
                <a:latin typeface="Arial" panose="020B0604020202020204" pitchFamily="34" charset="0"/>
              </a:rPr>
              <a:t> Squid meat contains a significantly higher concentration of collagen layers in its mantle compared to fish. This multi-layered collagen matrix gives squid its characteristically firm, chewy, and elastic texture when cooked.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smtClean="0">
                <a:ln>
                  <a:noFill/>
                </a:ln>
                <a:solidFill>
                  <a:schemeClr val="tx1"/>
                </a:solidFill>
                <a:effectLst/>
                <a:latin typeface="Arial" panose="020B0604020202020204" pitchFamily="34" charset="0"/>
              </a:rPr>
              <a:t>Flavor Compounds (Non-Protein Nitrogen):</a:t>
            </a:r>
            <a:r>
              <a:rPr kumimoji="0" lang="en-US" altLang="en-US" sz="1800" b="0" i="0" u="none" strike="noStrike" cap="none" normalizeH="0" baseline="0" dirty="0" smtClean="0">
                <a:ln>
                  <a:noFill/>
                </a:ln>
                <a:solidFill>
                  <a:schemeClr val="tx1"/>
                </a:solidFill>
                <a:effectLst/>
                <a:latin typeface="Arial" panose="020B0604020202020204" pitchFamily="34" charset="0"/>
              </a:rPr>
              <a:t> Rich in free amino acids like </a:t>
            </a:r>
            <a:r>
              <a:rPr kumimoji="0" lang="en-US" altLang="en-US" sz="1800" b="1" i="0" u="none" strike="noStrike" cap="none" normalizeH="0" baseline="0" dirty="0" smtClean="0">
                <a:ln>
                  <a:noFill/>
                </a:ln>
                <a:solidFill>
                  <a:schemeClr val="tx1"/>
                </a:solidFill>
                <a:effectLst/>
                <a:latin typeface="Arial" panose="020B0604020202020204" pitchFamily="34" charset="0"/>
              </a:rPr>
              <a:t>glycine, </a:t>
            </a:r>
            <a:r>
              <a:rPr kumimoji="0" lang="en-US" altLang="en-US" sz="1800" b="1" i="0" u="none" strike="noStrike" cap="none" normalizeH="0" baseline="0" dirty="0" err="1" smtClean="0">
                <a:ln>
                  <a:noFill/>
                </a:ln>
                <a:solidFill>
                  <a:schemeClr val="tx1"/>
                </a:solidFill>
                <a:effectLst/>
                <a:latin typeface="Arial" panose="020B0604020202020204" pitchFamily="34" charset="0"/>
              </a:rPr>
              <a:t>proline</a:t>
            </a:r>
            <a:r>
              <a:rPr kumimoji="0" lang="en-US" altLang="en-US" sz="1800" b="1" i="0" u="none" strike="noStrike" cap="none" normalizeH="0" baseline="0" dirty="0" smtClean="0">
                <a:ln>
                  <a:noFill/>
                </a:ln>
                <a:solidFill>
                  <a:schemeClr val="tx1"/>
                </a:solidFill>
                <a:effectLst/>
                <a:latin typeface="Arial" panose="020B0604020202020204" pitchFamily="34" charset="0"/>
              </a:rPr>
              <a:t>, and alanine</a:t>
            </a:r>
            <a:r>
              <a:rPr kumimoji="0" lang="en-US" altLang="en-US" sz="1800" b="0" i="0" u="none" strike="noStrike" cap="none" normalizeH="0" baseline="0" dirty="0" smtClean="0">
                <a:ln>
                  <a:noFill/>
                </a:ln>
                <a:solidFill>
                  <a:schemeClr val="tx1"/>
                </a:solidFill>
                <a:effectLst/>
                <a:latin typeface="Arial" panose="020B0604020202020204" pitchFamily="34" charset="0"/>
              </a:rPr>
              <a:t>, as well as </a:t>
            </a:r>
            <a:r>
              <a:rPr kumimoji="0" lang="en-US" altLang="en-US" sz="1800" b="1" i="0" u="none" strike="noStrike" cap="none" normalizeH="0" baseline="0" dirty="0" smtClean="0">
                <a:ln>
                  <a:noFill/>
                </a:ln>
                <a:solidFill>
                  <a:schemeClr val="tx1"/>
                </a:solidFill>
                <a:effectLst/>
                <a:latin typeface="Arial" panose="020B0604020202020204" pitchFamily="34" charset="0"/>
              </a:rPr>
              <a:t>betaine</a:t>
            </a:r>
            <a:r>
              <a:rPr kumimoji="0" lang="en-US" altLang="en-US" sz="1800" b="0" i="0" u="none" strike="noStrike" cap="none" normalizeH="0" baseline="0" dirty="0" smtClean="0">
                <a:ln>
                  <a:noFill/>
                </a:ln>
                <a:solidFill>
                  <a:schemeClr val="tx1"/>
                </a:solidFill>
                <a:effectLst/>
                <a:latin typeface="Arial" panose="020B0604020202020204" pitchFamily="34" charset="0"/>
              </a:rPr>
              <a:t>. This high concentration gives squid its natural, distinctly sweet, and savory umami flavor profile.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0D89CB6-5C60-A2EB-9B1C-D19D846805B7}"/>
              </a:ext>
            </a:extLst>
          </p:cNvPr>
          <p:cNvSpPr>
            <a:spLocks noGrp="1" noChangeArrowheads="1"/>
          </p:cNvSpPr>
          <p:nvPr>
            <p:ph type="ctrTitle"/>
          </p:nvPr>
        </p:nvSpPr>
        <p:spPr>
          <a:xfrm>
            <a:off x="1150446" y="2408238"/>
            <a:ext cx="10258697" cy="2387600"/>
          </a:xfrm>
        </p:spPr>
        <p:txBody>
          <a:bodyPr>
            <a:noAutofit/>
          </a:bodyPr>
          <a:lstStyle/>
          <a:p>
            <a:r>
              <a:rPr lang="en-US" sz="4400" b="1" dirty="0">
                <a:solidFill>
                  <a:srgbClr val="FF0000"/>
                </a:solidFill>
                <a:latin typeface="Arial" panose="020B0604020202020204" pitchFamily="34" charset="0"/>
                <a:cs typeface="Arial" panose="020B0604020202020204" pitchFamily="34" charset="0"/>
              </a:rPr>
              <a:t>CHAPTER </a:t>
            </a:r>
            <a:r>
              <a:rPr lang="en-US" sz="4400" b="1" dirty="0" smtClean="0">
                <a:solidFill>
                  <a:srgbClr val="FF0000"/>
                </a:solidFill>
                <a:latin typeface="Arial" panose="020B0604020202020204" pitchFamily="34" charset="0"/>
                <a:cs typeface="Arial" panose="020B0604020202020204" pitchFamily="34" charset="0"/>
              </a:rPr>
              <a:t>2</a:t>
            </a:r>
            <a:br>
              <a:rPr lang="en-US" sz="4400" b="1" dirty="0" smtClean="0">
                <a:solidFill>
                  <a:srgbClr val="FF0000"/>
                </a:solidFill>
                <a:latin typeface="Arial" panose="020B0604020202020204" pitchFamily="34" charset="0"/>
                <a:cs typeface="Arial" panose="020B0604020202020204" pitchFamily="34" charset="0"/>
              </a:rPr>
            </a:br>
            <a:r>
              <a:rPr lang="en-US" sz="4400" b="1" dirty="0" smtClean="0">
                <a:solidFill>
                  <a:srgbClr val="FF0000"/>
                </a:solidFill>
                <a:latin typeface="Arial" panose="020B0604020202020204" pitchFamily="34" charset="0"/>
                <a:cs typeface="Arial" panose="020B0604020202020204" pitchFamily="34" charset="0"/>
              </a:rPr>
              <a:t> </a:t>
            </a:r>
            <a:r>
              <a:rPr lang="en-US" sz="4400" b="1" dirty="0">
                <a:solidFill>
                  <a:srgbClr val="FF0000"/>
                </a:solidFill>
                <a:latin typeface="Arial" panose="020B0604020202020204" pitchFamily="34" charset="0"/>
                <a:cs typeface="Arial" panose="020B0604020202020204" pitchFamily="34" charset="0"/>
              </a:rPr>
              <a:t>BIOCHEMICAL CHANGES IN MEAT AND SEAFOOD </a:t>
            </a:r>
            <a:br>
              <a:rPr lang="en-US" sz="4400" b="1" dirty="0">
                <a:solidFill>
                  <a:srgbClr val="FF0000"/>
                </a:solidFill>
                <a:latin typeface="Arial" panose="020B0604020202020204" pitchFamily="34" charset="0"/>
                <a:cs typeface="Arial" panose="020B0604020202020204" pitchFamily="34" charset="0"/>
              </a:rPr>
            </a:br>
            <a:endParaRPr lang="en-US" altLang="en-US" sz="3600" b="1" dirty="0">
              <a:solidFill>
                <a:srgbClr val="FF0000"/>
              </a:solidFill>
              <a:latin typeface="Arial" panose="020B0604020202020204" pitchFamily="34" charset="0"/>
              <a:cs typeface="Arial" panose="020B0604020202020204" pitchFamily="34" charset="0"/>
            </a:endParaRPr>
          </a:p>
        </p:txBody>
      </p:sp>
      <p:sp>
        <p:nvSpPr>
          <p:cNvPr id="4099" name="Rectangle 3">
            <a:extLst>
              <a:ext uri="{FF2B5EF4-FFF2-40B4-BE49-F238E27FC236}">
                <a16:creationId xmlns:a16="http://schemas.microsoft.com/office/drawing/2014/main" id="{D96F923E-2201-03E2-FC7D-C28F0859B37C}"/>
              </a:ext>
            </a:extLst>
          </p:cNvPr>
          <p:cNvSpPr>
            <a:spLocks noGrp="1" noChangeArrowheads="1"/>
          </p:cNvSpPr>
          <p:nvPr>
            <p:ph type="subTitle" idx="1"/>
          </p:nvPr>
        </p:nvSpPr>
        <p:spPr/>
        <p:txBody>
          <a:bodyPr/>
          <a:lstStyle/>
          <a:p>
            <a:pPr eaLnBrk="1" hangingPunct="1"/>
            <a:endParaRPr lang="vi-VN" altLang="en-US"/>
          </a:p>
        </p:txBody>
      </p:sp>
      <p:sp>
        <p:nvSpPr>
          <p:cNvPr id="2" name="Rectangle 3">
            <a:extLst>
              <a:ext uri="{FF2B5EF4-FFF2-40B4-BE49-F238E27FC236}">
                <a16:creationId xmlns:a16="http://schemas.microsoft.com/office/drawing/2014/main" id="{62CB2B95-0458-7347-6F0E-2A7A9E08FF2F}"/>
              </a:ext>
            </a:extLst>
          </p:cNvPr>
          <p:cNvSpPr txBox="1">
            <a:spLocks noChangeArrowheads="1"/>
          </p:cNvSpPr>
          <p:nvPr/>
        </p:nvSpPr>
        <p:spPr>
          <a:xfrm>
            <a:off x="5638800" y="5562600"/>
            <a:ext cx="4495800" cy="685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sz="2800" b="1" i="1" dirty="0" err="1" smtClean="0">
                <a:solidFill>
                  <a:srgbClr val="CC00FF"/>
                </a:solidFill>
              </a:rPr>
              <a:t>Thi</a:t>
            </a:r>
            <a:r>
              <a:rPr lang="en-US" altLang="en-US" sz="2800" b="1" i="1" dirty="0" smtClean="0">
                <a:solidFill>
                  <a:srgbClr val="CC00FF"/>
                </a:solidFill>
              </a:rPr>
              <a:t> Ngoc Thu Tran</a:t>
            </a:r>
            <a:endParaRPr lang="en-US" altLang="en-US" sz="2800" b="1" i="1" dirty="0">
              <a:solidFill>
                <a:srgbClr val="CC00FF"/>
              </a:solidFill>
            </a:endParaRPr>
          </a:p>
        </p:txBody>
      </p:sp>
      <p:pic>
        <p:nvPicPr>
          <p:cNvPr id="41" name="Picture 40">
            <a:extLst>
              <a:ext uri="{FF2B5EF4-FFF2-40B4-BE49-F238E27FC236}">
                <a16:creationId xmlns:a16="http://schemas.microsoft.com/office/drawing/2014/main" id="{FB49A95E-AEEC-2407-2414-B35AC43F646C}"/>
              </a:ext>
            </a:extLst>
          </p:cNvPr>
          <p:cNvPicPr>
            <a:picLocks noChangeAspect="1"/>
          </p:cNvPicPr>
          <p:nvPr/>
        </p:nvPicPr>
        <p:blipFill>
          <a:blip r:embed="rId2"/>
          <a:stretch>
            <a:fillRect/>
          </a:stretch>
        </p:blipFill>
        <p:spPr>
          <a:xfrm>
            <a:off x="10668000" y="7641160"/>
            <a:ext cx="4998244" cy="2315117"/>
          </a:xfrm>
          <a:prstGeom prst="rect">
            <a:avLst/>
          </a:prstGeom>
        </p:spPr>
      </p:pic>
      <p:pic>
        <p:nvPicPr>
          <p:cNvPr id="7" name="Picture 6"/>
          <p:cNvPicPr>
            <a:picLocks noChangeAspect="1"/>
          </p:cNvPicPr>
          <p:nvPr/>
        </p:nvPicPr>
        <p:blipFill>
          <a:blip r:embed="rId3"/>
          <a:stretch>
            <a:fillRect/>
          </a:stretch>
        </p:blipFill>
        <p:spPr>
          <a:xfrm>
            <a:off x="0" y="0"/>
            <a:ext cx="6813099" cy="1096909"/>
          </a:xfrm>
          <a:prstGeom prst="rect">
            <a:avLst/>
          </a:prstGeom>
        </p:spPr>
      </p:pic>
      <p:sp>
        <p:nvSpPr>
          <p:cNvPr id="8" name="Rectangle 7"/>
          <p:cNvSpPr/>
          <p:nvPr/>
        </p:nvSpPr>
        <p:spPr>
          <a:xfrm>
            <a:off x="358549" y="1098277"/>
            <a:ext cx="11479490" cy="369332"/>
          </a:xfrm>
          <a:prstGeom prst="rect">
            <a:avLst/>
          </a:prstGeom>
        </p:spPr>
        <p:txBody>
          <a:bodyPr wrap="square">
            <a:spAutoFit/>
          </a:bodyPr>
          <a:lstStyle/>
          <a:p>
            <a:r>
              <a:rPr lang="en-US" b="1" dirty="0">
                <a:latin typeface="Times New Roman" panose="02020603050405020304" pitchFamily="18" charset="0"/>
                <a:ea typeface="Aptos"/>
              </a:rPr>
              <a:t>FACULTY OF CHEMICAL AND ENVIRONMENTAL ENGINEERING TECHNOLOGY</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660779" y="1527324"/>
            <a:ext cx="6948954" cy="461665"/>
          </a:xfrm>
          <a:prstGeom prst="rect">
            <a:avLst/>
          </a:prstGeom>
        </p:spPr>
        <p:txBody>
          <a:bodyPr wrap="none">
            <a:spAutoFit/>
          </a:bodyPr>
          <a:lstStyle/>
          <a:p>
            <a:r>
              <a:rPr lang="en-US" sz="2400" b="1" dirty="0"/>
              <a:t>12. Course Schedule, Content, and Teaching Methods</a:t>
            </a:r>
          </a:p>
        </p:txBody>
      </p:sp>
      <p:pic>
        <p:nvPicPr>
          <p:cNvPr id="6" name="Picture 5"/>
          <p:cNvPicPr>
            <a:picLocks noChangeAspect="1"/>
          </p:cNvPicPr>
          <p:nvPr/>
        </p:nvPicPr>
        <p:blipFill>
          <a:blip r:embed="rId2"/>
          <a:stretch>
            <a:fillRect/>
          </a:stretch>
        </p:blipFill>
        <p:spPr>
          <a:xfrm>
            <a:off x="1182702" y="1871851"/>
            <a:ext cx="8748442" cy="4759858"/>
          </a:xfrm>
          <a:prstGeom prst="rect">
            <a:avLst/>
          </a:prstGeom>
        </p:spPr>
      </p:pic>
      <p:sp>
        <p:nvSpPr>
          <p:cNvPr id="7"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59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3708" y="819544"/>
            <a:ext cx="8700655" cy="1200329"/>
          </a:xfrm>
          <a:prstGeom prst="rect">
            <a:avLst/>
          </a:prstGeom>
        </p:spPr>
        <p:txBody>
          <a:bodyPr wrap="square">
            <a:spAutoFit/>
          </a:bodyPr>
          <a:lstStyle/>
          <a:p>
            <a:r>
              <a:rPr lang="en-US" altLang="en-US" sz="3600" b="1" dirty="0">
                <a:solidFill>
                  <a:srgbClr val="FF0000"/>
                </a:solidFill>
              </a:rPr>
              <a:t>A. </a:t>
            </a:r>
            <a:r>
              <a:rPr lang="en-US" sz="3600" b="1" dirty="0">
                <a:solidFill>
                  <a:srgbClr val="FF0000"/>
                </a:solidFill>
              </a:rPr>
              <a:t>Post-mortem changes in meat </a:t>
            </a:r>
            <a:br>
              <a:rPr lang="en-US" sz="3600" b="1" dirty="0">
                <a:solidFill>
                  <a:srgbClr val="FF0000"/>
                </a:solidFill>
              </a:rPr>
            </a:br>
            <a:endParaRPr lang="en-US" sz="3600" b="1" dirty="0">
              <a:solidFill>
                <a:srgbClr val="FF0000"/>
              </a:solidFill>
            </a:endParaRPr>
          </a:p>
        </p:txBody>
      </p:sp>
      <p:sp>
        <p:nvSpPr>
          <p:cNvPr id="4" name="Rectangle 3"/>
          <p:cNvSpPr/>
          <p:nvPr/>
        </p:nvSpPr>
        <p:spPr>
          <a:xfrm>
            <a:off x="1274617" y="1702092"/>
            <a:ext cx="9744365" cy="2862322"/>
          </a:xfrm>
          <a:prstGeom prst="rect">
            <a:avLst/>
          </a:prstGeom>
        </p:spPr>
        <p:txBody>
          <a:bodyPr wrap="square">
            <a:spAutoFit/>
          </a:bodyPr>
          <a:lstStyle/>
          <a:p>
            <a:pPr marL="285750" indent="-285750">
              <a:buFont typeface="Arial" panose="020B0604020202020204" pitchFamily="34" charset="0"/>
              <a:buChar char="•"/>
            </a:pPr>
            <a:r>
              <a:rPr lang="en-US" sz="2800" dirty="0"/>
              <a:t>Post-mortem changes in meat refer to the natural biochemical and physical processes that occur after an animal is slaughtered, converting muscle into edible </a:t>
            </a:r>
            <a:r>
              <a:rPr lang="en-US" sz="2800" dirty="0" smtClean="0"/>
              <a:t>meat</a:t>
            </a:r>
          </a:p>
          <a:p>
            <a:pPr marL="285750" indent="-285750">
              <a:buFont typeface="Arial" panose="020B0604020202020204" pitchFamily="34" charset="0"/>
              <a:buChar char="•"/>
            </a:pPr>
            <a:r>
              <a:rPr lang="en-US" sz="2400" dirty="0" smtClean="0"/>
              <a:t>This </a:t>
            </a:r>
            <a:r>
              <a:rPr lang="en-US" sz="2400" dirty="0"/>
              <a:t>multi-stage transformation involves a loss of oxygen, a rapid drop in pH, the onset of rigor mortis (stiffening), and eventual tenderization through </a:t>
            </a:r>
            <a:r>
              <a:rPr lang="en-US" sz="2400" dirty="0" smtClean="0"/>
              <a:t>aging</a:t>
            </a:r>
          </a:p>
          <a:p>
            <a:pPr marL="285750" indent="-285750">
              <a:buFont typeface="Arial" panose="020B0604020202020204" pitchFamily="34" charset="0"/>
              <a:buChar char="•"/>
            </a:pPr>
            <a:r>
              <a:rPr lang="en-US" sz="2400" dirty="0" smtClean="0"/>
              <a:t>There are 4 phases</a:t>
            </a:r>
            <a:endParaRPr lang="en-US"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b="1" dirty="0" smtClean="0"/>
              <a:t> </a:t>
            </a:r>
            <a:r>
              <a:rPr lang="en-US" b="1" dirty="0"/>
              <a:t>Phase 1: </a:t>
            </a:r>
            <a:r>
              <a:rPr lang="en-US" b="1" dirty="0" smtClean="0"/>
              <a:t>Pre </a:t>
            </a:r>
            <a:r>
              <a:rPr lang="en-US" dirty="0" smtClean="0"/>
              <a:t>Rigor mortis</a:t>
            </a:r>
          </a:p>
          <a:p>
            <a:pPr marL="0" indent="0">
              <a:buNone/>
            </a:pPr>
            <a:r>
              <a:rPr lang="en-US" dirty="0" smtClean="0"/>
              <a:t> </a:t>
            </a:r>
            <a:r>
              <a:rPr lang="en-US" b="1" dirty="0" smtClean="0"/>
              <a:t>Loss </a:t>
            </a:r>
            <a:r>
              <a:rPr lang="en-US" b="1" dirty="0"/>
              <a:t>of Homeostasis &amp; Glycolysis</a:t>
            </a:r>
            <a:endParaRPr lang="en-US" dirty="0"/>
          </a:p>
          <a:p>
            <a:pPr lvl="0"/>
            <a:r>
              <a:rPr lang="en-US" b="1" dirty="0" smtClean="0"/>
              <a:t>Energy </a:t>
            </a:r>
            <a:r>
              <a:rPr lang="en-US" b="1" dirty="0"/>
              <a:t>depletion:</a:t>
            </a:r>
            <a:r>
              <a:rPr lang="en-US" dirty="0"/>
              <a:t> Without oxygen, muscles shift to anaerobic metabolism, breaking down glycogen to generate Adenosine Triphosphate (ATP). </a:t>
            </a:r>
          </a:p>
          <a:p>
            <a:pPr lvl="0"/>
            <a:r>
              <a:rPr lang="en-US" b="1" dirty="0"/>
              <a:t>pH Drop:</a:t>
            </a:r>
            <a:r>
              <a:rPr lang="en-US" dirty="0"/>
              <a:t> This process produces lactic acid, causing the muscle's pH to drop from a physiological ~7.2 down to roughly 5.4–5.8 over 12 to 24 hours. </a:t>
            </a:r>
          </a:p>
          <a:p>
            <a:r>
              <a:rPr lang="en-US" b="1" dirty="0"/>
              <a:t>Significance:</a:t>
            </a:r>
            <a:r>
              <a:rPr lang="en-US" dirty="0"/>
              <a:t> This acidity drop is crucial for meat preservation, flavor, and color.</a:t>
            </a:r>
            <a:endParaRPr lang="en-US" dirty="0"/>
          </a:p>
        </p:txBody>
      </p:sp>
      <p:sp>
        <p:nvSpPr>
          <p:cNvPr id="5" name="Rectangle 4"/>
          <p:cNvSpPr/>
          <p:nvPr/>
        </p:nvSpPr>
        <p:spPr>
          <a:xfrm>
            <a:off x="1043708" y="819544"/>
            <a:ext cx="8700655" cy="1200329"/>
          </a:xfrm>
          <a:prstGeom prst="rect">
            <a:avLst/>
          </a:prstGeom>
        </p:spPr>
        <p:txBody>
          <a:bodyPr wrap="square">
            <a:spAutoFit/>
          </a:bodyPr>
          <a:lstStyle/>
          <a:p>
            <a:r>
              <a:rPr lang="en-US" altLang="en-US" sz="3600" b="1" dirty="0">
                <a:solidFill>
                  <a:srgbClr val="FF0000"/>
                </a:solidFill>
              </a:rPr>
              <a:t>A. </a:t>
            </a:r>
            <a:r>
              <a:rPr lang="en-US" sz="3600" b="1" dirty="0">
                <a:solidFill>
                  <a:srgbClr val="FF0000"/>
                </a:solidFill>
              </a:rPr>
              <a:t>Post-mortem changes in meat </a:t>
            </a:r>
            <a:br>
              <a:rPr lang="en-US" sz="3600" b="1" dirty="0">
                <a:solidFill>
                  <a:srgbClr val="FF0000"/>
                </a:solidFill>
              </a:rPr>
            </a:br>
            <a:endParaRPr lang="en-US" sz="3600" b="1" dirty="0">
              <a:solidFill>
                <a:srgbClr val="FF0000"/>
              </a:solidFill>
            </a:endParaRPr>
          </a:p>
        </p:txBody>
      </p:sp>
    </p:spTree>
    <p:extLst>
      <p:ext uri="{BB962C8B-B14F-4D97-AF65-F5344CB8AC3E}">
        <p14:creationId xmlns:p14="http://schemas.microsoft.com/office/powerpoint/2010/main" val="3459046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043708" y="819544"/>
            <a:ext cx="8700655" cy="1200329"/>
          </a:xfrm>
          <a:prstGeom prst="rect">
            <a:avLst/>
          </a:prstGeom>
        </p:spPr>
        <p:txBody>
          <a:bodyPr wrap="square">
            <a:spAutoFit/>
          </a:bodyPr>
          <a:lstStyle/>
          <a:p>
            <a:r>
              <a:rPr lang="en-US" altLang="en-US" sz="3600" b="1" dirty="0">
                <a:solidFill>
                  <a:srgbClr val="FF0000"/>
                </a:solidFill>
              </a:rPr>
              <a:t>A. </a:t>
            </a:r>
            <a:r>
              <a:rPr lang="en-US" sz="3600" b="1" dirty="0">
                <a:solidFill>
                  <a:srgbClr val="FF0000"/>
                </a:solidFill>
              </a:rPr>
              <a:t>Post-mortem changes in meat </a:t>
            </a:r>
            <a:br>
              <a:rPr lang="en-US" sz="3600" b="1" dirty="0">
                <a:solidFill>
                  <a:srgbClr val="FF0000"/>
                </a:solidFill>
              </a:rPr>
            </a:br>
            <a:endParaRPr lang="en-US" sz="3600" b="1" dirty="0">
              <a:solidFill>
                <a:srgbClr val="FF0000"/>
              </a:solidFill>
            </a:endParaRPr>
          </a:p>
        </p:txBody>
      </p:sp>
      <p:sp>
        <p:nvSpPr>
          <p:cNvPr id="5" name="Rectangle 4"/>
          <p:cNvSpPr/>
          <p:nvPr/>
        </p:nvSpPr>
        <p:spPr>
          <a:xfrm>
            <a:off x="1274617" y="1825625"/>
            <a:ext cx="8469745" cy="1969322"/>
          </a:xfrm>
          <a:prstGeom prst="rect">
            <a:avLst/>
          </a:prstGeom>
        </p:spPr>
        <p:txBody>
          <a:bodyPr wrap="square">
            <a:spAutoFit/>
          </a:bodyPr>
          <a:lstStyle/>
          <a:p>
            <a:pPr marL="342900" indent="-342900">
              <a:lnSpc>
                <a:spcPct val="107000"/>
              </a:lnSpc>
              <a:buSzPts val="1000"/>
              <a:buFont typeface="Symbol" panose="05050102010706020507" pitchFamily="18" charset="2"/>
              <a:buChar char=""/>
              <a:tabLst>
                <a:tab pos="457200" algn="l"/>
              </a:tabLst>
            </a:pPr>
            <a:r>
              <a:rPr lang="en-US" sz="2400" b="1" dirty="0">
                <a:solidFill>
                  <a:srgbClr val="FF0000"/>
                </a:solidFill>
              </a:rPr>
              <a:t>Phase 2: Rigor Mortis ("Stiffness of Death")</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b="1" dirty="0" smtClean="0">
                <a:latin typeface="Arial" panose="020B0604020202020204" pitchFamily="34" charset="0"/>
                <a:ea typeface="Times New Roman" panose="02020603050405020304" pitchFamily="18" charset="0"/>
                <a:cs typeface="Times New Roman" panose="02020603050405020304" pitchFamily="18" charset="0"/>
              </a:rPr>
              <a:t>Protein </a:t>
            </a:r>
            <a:r>
              <a:rPr lang="en-US" b="1" dirty="0">
                <a:latin typeface="Arial" panose="020B0604020202020204" pitchFamily="34" charset="0"/>
                <a:ea typeface="Times New Roman" panose="02020603050405020304" pitchFamily="18" charset="0"/>
                <a:cs typeface="Times New Roman" panose="02020603050405020304" pitchFamily="18" charset="0"/>
              </a:rPr>
              <a:t>cross-bridge:</a:t>
            </a:r>
            <a:r>
              <a:rPr lang="en-US" dirty="0">
                <a:latin typeface="Arial" panose="020B0604020202020204" pitchFamily="34" charset="0"/>
                <a:ea typeface="Times New Roman" panose="02020603050405020304" pitchFamily="18" charset="0"/>
                <a:cs typeface="Times New Roman" panose="02020603050405020304" pitchFamily="18" charset="0"/>
              </a:rPr>
              <a:t> Myosin and actin filaments in the muscle fibers bond together irreversibly, causing the carcass to stiffen.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b="1" dirty="0">
                <a:latin typeface="Arial" panose="020B0604020202020204" pitchFamily="34" charset="0"/>
                <a:ea typeface="Times New Roman" panose="02020603050405020304" pitchFamily="18" charset="0"/>
                <a:cs typeface="Times New Roman" panose="02020603050405020304" pitchFamily="18" charset="0"/>
              </a:rPr>
              <a:t>Timing:</a:t>
            </a:r>
            <a:r>
              <a:rPr lang="en-US" dirty="0">
                <a:latin typeface="Arial" panose="020B0604020202020204" pitchFamily="34" charset="0"/>
                <a:ea typeface="Times New Roman" panose="02020603050405020304" pitchFamily="18" charset="0"/>
                <a:cs typeface="Times New Roman" panose="02020603050405020304" pitchFamily="18" charset="0"/>
              </a:rPr>
              <a:t> The onset of rigor mortis typically begins 1 to 2 hours post-slaughter for poultry, 6 to 12 hours for beef, and varies based on the animal's species, stress levels before death, and temperature.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2"/>
              </a:rPr>
              <a:t>1</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3"/>
              </a:rPr>
              <a:t>2</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4"/>
              </a:rPr>
              <a:t>3</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5"/>
              </a:rPr>
              <a:t>4</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6"/>
              </a:rPr>
              <a:t>5</a:t>
            </a:r>
            <a:r>
              <a:rPr lang="en-US" dirty="0">
                <a:latin typeface="Arial" panose="020B060402020202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1430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Phase 3: Resolution &amp; Aging</a:t>
            </a:r>
            <a:endParaRPr lang="en-US" dirty="0"/>
          </a:p>
          <a:p>
            <a:pPr lvl="0"/>
            <a:r>
              <a:rPr lang="en-US" b="1" dirty="0" smtClean="0"/>
              <a:t>Tenderization</a:t>
            </a:r>
            <a:r>
              <a:rPr lang="en-US" b="1" dirty="0"/>
              <a:t>:</a:t>
            </a:r>
            <a:r>
              <a:rPr lang="en-US" dirty="0"/>
              <a:t> Endogenous enzymes (such as </a:t>
            </a:r>
            <a:r>
              <a:rPr lang="en-US" dirty="0" err="1"/>
              <a:t>calpains</a:t>
            </a:r>
            <a:r>
              <a:rPr lang="en-US" dirty="0"/>
              <a:t>) naturally degrade certain muscle proteins, relaxing the tissue.</a:t>
            </a:r>
          </a:p>
          <a:p>
            <a:pPr lvl="0"/>
            <a:r>
              <a:rPr lang="en-US" b="1" dirty="0"/>
              <a:t>Aging process:</a:t>
            </a:r>
            <a:r>
              <a:rPr lang="en-US" dirty="0"/>
              <a:t> This enzymatic breakdown is the basis for wet-aging and dry-aging meat. Over days or weeks, it results in improved tenderness, juiciness, and the development of richer, savory flavors</a:t>
            </a:r>
          </a:p>
          <a:p>
            <a:endParaRPr lang="en-US" dirty="0"/>
          </a:p>
        </p:txBody>
      </p:sp>
      <p:sp>
        <p:nvSpPr>
          <p:cNvPr id="4" name="Rectangle 3"/>
          <p:cNvSpPr/>
          <p:nvPr/>
        </p:nvSpPr>
        <p:spPr>
          <a:xfrm>
            <a:off x="1043708" y="819544"/>
            <a:ext cx="8700655" cy="1200329"/>
          </a:xfrm>
          <a:prstGeom prst="rect">
            <a:avLst/>
          </a:prstGeom>
        </p:spPr>
        <p:txBody>
          <a:bodyPr wrap="square">
            <a:spAutoFit/>
          </a:bodyPr>
          <a:lstStyle/>
          <a:p>
            <a:r>
              <a:rPr lang="en-US" altLang="en-US" sz="3600" b="1" dirty="0">
                <a:solidFill>
                  <a:srgbClr val="FF0000"/>
                </a:solidFill>
              </a:rPr>
              <a:t>A. </a:t>
            </a:r>
            <a:r>
              <a:rPr lang="en-US" sz="3600" b="1" dirty="0">
                <a:solidFill>
                  <a:srgbClr val="FF0000"/>
                </a:solidFill>
              </a:rPr>
              <a:t>Post-mortem changes in meat </a:t>
            </a:r>
            <a:br>
              <a:rPr lang="en-US" sz="3600" b="1" dirty="0">
                <a:solidFill>
                  <a:srgbClr val="FF0000"/>
                </a:solidFill>
              </a:rPr>
            </a:br>
            <a:endParaRPr lang="en-US" sz="3600" b="1" dirty="0">
              <a:solidFill>
                <a:srgbClr val="FF0000"/>
              </a:solidFill>
            </a:endParaRPr>
          </a:p>
        </p:txBody>
      </p:sp>
    </p:spTree>
    <p:extLst>
      <p:ext uri="{BB962C8B-B14F-4D97-AF65-F5344CB8AC3E}">
        <p14:creationId xmlns:p14="http://schemas.microsoft.com/office/powerpoint/2010/main" val="13846839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rgbClr val="FF0000"/>
                </a:solidFill>
              </a:rPr>
              <a:t>Phase 4: Autolytic and Spoilage Stage of </a:t>
            </a:r>
            <a:r>
              <a:rPr lang="en-US" dirty="0" smtClean="0">
                <a:solidFill>
                  <a:srgbClr val="FF0000"/>
                </a:solidFill>
              </a:rPr>
              <a:t>meat</a:t>
            </a:r>
          </a:p>
          <a:p>
            <a:r>
              <a:rPr lang="en-US" dirty="0" smtClean="0"/>
              <a:t>Enzymatic </a:t>
            </a:r>
            <a:r>
              <a:rPr lang="en-US" dirty="0"/>
              <a:t>Degradation: This stage can temporarily tenderize and "age" the meat, but if left uncontrolled, it causes severe softening, greenish discoloration, and nutrient release</a:t>
            </a:r>
          </a:p>
          <a:p>
            <a:r>
              <a:rPr lang="en-US" dirty="0"/>
              <a:t>Spoilage Stage (Microbial Decomposition</a:t>
            </a:r>
            <a:r>
              <a:rPr lang="en-US" dirty="0" smtClean="0"/>
              <a:t>)</a:t>
            </a:r>
          </a:p>
          <a:p>
            <a:pPr lvl="1"/>
            <a:r>
              <a:rPr lang="en-US" dirty="0" smtClean="0"/>
              <a:t>Microbial </a:t>
            </a:r>
            <a:r>
              <a:rPr lang="en-US" dirty="0"/>
              <a:t>Growth: Bacteria (such as Pseudomonas, </a:t>
            </a:r>
            <a:r>
              <a:rPr lang="en-US" dirty="0" err="1"/>
              <a:t>Brochothrix</a:t>
            </a:r>
            <a:r>
              <a:rPr lang="en-US" dirty="0"/>
              <a:t> </a:t>
            </a:r>
            <a:r>
              <a:rPr lang="en-US" dirty="0" err="1"/>
              <a:t>thermosphacta</a:t>
            </a:r>
            <a:r>
              <a:rPr lang="en-US" dirty="0"/>
              <a:t>, and Lactic Acid Bacteria) multiply rapidly, depending on the storage temperature and packaging</a:t>
            </a:r>
            <a:r>
              <a:rPr lang="en-US" dirty="0" smtClean="0"/>
              <a:t>.</a:t>
            </a:r>
          </a:p>
          <a:p>
            <a:pPr lvl="1"/>
            <a:r>
              <a:rPr lang="en-US" dirty="0" smtClean="0"/>
              <a:t>Protein </a:t>
            </a:r>
            <a:r>
              <a:rPr lang="en-US" dirty="0"/>
              <a:t>Breakdown: Spoilage bacteria consume amino acids and proteins, producing foul-smelling volatile compounds like ammonia, hydrogen sulfide, and amines</a:t>
            </a:r>
            <a:r>
              <a:rPr lang="en-US" dirty="0" smtClean="0"/>
              <a:t>.</a:t>
            </a:r>
          </a:p>
          <a:p>
            <a:pPr lvl="1"/>
            <a:r>
              <a:rPr lang="en-US" dirty="0" smtClean="0"/>
              <a:t>Physical </a:t>
            </a:r>
            <a:r>
              <a:rPr lang="en-US" dirty="0"/>
              <a:t>Alterations: The meat develops a slimy surface and off-flavors, transitioning from a desirable red "bloom" to brown, grey, or greenish </a:t>
            </a:r>
            <a:r>
              <a:rPr lang="en-US" dirty="0" err="1"/>
              <a:t>hues.Outcome</a:t>
            </a:r>
            <a:r>
              <a:rPr lang="en-US" dirty="0"/>
              <a:t>: The meat becomes inedible and unsafe for human consumption.</a:t>
            </a:r>
          </a:p>
        </p:txBody>
      </p:sp>
      <p:sp>
        <p:nvSpPr>
          <p:cNvPr id="5" name="Rectangle 4"/>
          <p:cNvSpPr/>
          <p:nvPr/>
        </p:nvSpPr>
        <p:spPr>
          <a:xfrm>
            <a:off x="1043708" y="819544"/>
            <a:ext cx="8700655" cy="1200329"/>
          </a:xfrm>
          <a:prstGeom prst="rect">
            <a:avLst/>
          </a:prstGeom>
        </p:spPr>
        <p:txBody>
          <a:bodyPr wrap="square">
            <a:spAutoFit/>
          </a:bodyPr>
          <a:lstStyle/>
          <a:p>
            <a:r>
              <a:rPr lang="en-US" altLang="en-US" sz="3600" b="1" dirty="0">
                <a:solidFill>
                  <a:srgbClr val="FF0000"/>
                </a:solidFill>
              </a:rPr>
              <a:t>A. </a:t>
            </a:r>
            <a:r>
              <a:rPr lang="en-US" sz="3600" b="1" dirty="0">
                <a:solidFill>
                  <a:srgbClr val="FF0000"/>
                </a:solidFill>
              </a:rPr>
              <a:t>Post-mortem changes in meat </a:t>
            </a:r>
            <a:br>
              <a:rPr lang="en-US" sz="3600" b="1" dirty="0">
                <a:solidFill>
                  <a:srgbClr val="FF0000"/>
                </a:solidFill>
              </a:rPr>
            </a:br>
            <a:endParaRPr lang="en-US" sz="3600" b="1" dirty="0">
              <a:solidFill>
                <a:srgbClr val="FF0000"/>
              </a:solidFill>
            </a:endParaRPr>
          </a:p>
        </p:txBody>
      </p:sp>
    </p:spTree>
    <p:extLst>
      <p:ext uri="{BB962C8B-B14F-4D97-AF65-F5344CB8AC3E}">
        <p14:creationId xmlns:p14="http://schemas.microsoft.com/office/powerpoint/2010/main" val="1101411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2" name="Group 48">
            <a:extLst>
              <a:ext uri="{FF2B5EF4-FFF2-40B4-BE49-F238E27FC236}">
                <a16:creationId xmlns:a16="http://schemas.microsoft.com/office/drawing/2014/main" id="{029FFE77-0EF3-009A-3BC2-366CB1D2A19B}"/>
              </a:ext>
            </a:extLst>
          </p:cNvPr>
          <p:cNvGrpSpPr>
            <a:grpSpLocks/>
          </p:cNvGrpSpPr>
          <p:nvPr/>
        </p:nvGrpSpPr>
        <p:grpSpPr bwMode="auto">
          <a:xfrm>
            <a:off x="1587501" y="1198563"/>
            <a:ext cx="9827007" cy="4138612"/>
            <a:chOff x="709350" y="2147888"/>
            <a:chExt cx="8666186" cy="3186112"/>
          </a:xfrm>
        </p:grpSpPr>
        <p:sp>
          <p:nvSpPr>
            <p:cNvPr id="27654" name="Line 3">
              <a:extLst>
                <a:ext uri="{FF2B5EF4-FFF2-40B4-BE49-F238E27FC236}">
                  <a16:creationId xmlns:a16="http://schemas.microsoft.com/office/drawing/2014/main" id="{09D9E5F7-A5E5-2BB5-1B24-A7DFD0094217}"/>
                </a:ext>
              </a:extLst>
            </p:cNvPr>
            <p:cNvSpPr>
              <a:spLocks noChangeShapeType="1"/>
            </p:cNvSpPr>
            <p:nvPr/>
          </p:nvSpPr>
          <p:spPr bwMode="auto">
            <a:xfrm>
              <a:off x="1428750" y="2667000"/>
              <a:ext cx="0" cy="26670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5" name="Line 4">
              <a:extLst>
                <a:ext uri="{FF2B5EF4-FFF2-40B4-BE49-F238E27FC236}">
                  <a16:creationId xmlns:a16="http://schemas.microsoft.com/office/drawing/2014/main" id="{C66C63C4-1332-BE00-DF7E-2648575BA49B}"/>
                </a:ext>
              </a:extLst>
            </p:cNvPr>
            <p:cNvSpPr>
              <a:spLocks noChangeShapeType="1"/>
            </p:cNvSpPr>
            <p:nvPr/>
          </p:nvSpPr>
          <p:spPr bwMode="auto">
            <a:xfrm>
              <a:off x="7677150" y="2667000"/>
              <a:ext cx="0" cy="26670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7656" name="Group 47">
              <a:extLst>
                <a:ext uri="{FF2B5EF4-FFF2-40B4-BE49-F238E27FC236}">
                  <a16:creationId xmlns:a16="http://schemas.microsoft.com/office/drawing/2014/main" id="{A61E5807-CE0E-2240-9590-466846B33823}"/>
                </a:ext>
              </a:extLst>
            </p:cNvPr>
            <p:cNvGrpSpPr>
              <a:grpSpLocks/>
            </p:cNvGrpSpPr>
            <p:nvPr/>
          </p:nvGrpSpPr>
          <p:grpSpPr bwMode="auto">
            <a:xfrm>
              <a:off x="1428750" y="4845145"/>
              <a:ext cx="6781800" cy="355413"/>
              <a:chOff x="1428750" y="4845145"/>
              <a:chExt cx="6781800" cy="355413"/>
            </a:xfrm>
          </p:grpSpPr>
          <p:sp>
            <p:nvSpPr>
              <p:cNvPr id="27686" name="Text Box 6">
                <a:extLst>
                  <a:ext uri="{FF2B5EF4-FFF2-40B4-BE49-F238E27FC236}">
                    <a16:creationId xmlns:a16="http://schemas.microsoft.com/office/drawing/2014/main" id="{D00B68F5-CC8B-4469-F2F0-3327A7C92642}"/>
                  </a:ext>
                </a:extLst>
              </p:cNvPr>
              <p:cNvSpPr txBox="1">
                <a:spLocks noChangeArrowheads="1"/>
              </p:cNvSpPr>
              <p:nvPr/>
            </p:nvSpPr>
            <p:spPr bwMode="auto">
              <a:xfrm>
                <a:off x="3544302" y="4845145"/>
                <a:ext cx="3124444" cy="35541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defRPr/>
                </a:pPr>
                <a:r>
                  <a:rPr lang="en-US" sz="2400" dirty="0"/>
                  <a:t>Microbial Decomposition</a:t>
                </a:r>
                <a:endParaRPr lang="en-US" altLang="en-US" sz="2400" b="1" dirty="0">
                  <a:solidFill>
                    <a:srgbClr val="0033CC"/>
                  </a:solidFill>
                  <a:latin typeface="+mn-lt"/>
                </a:endParaRPr>
              </a:p>
            </p:txBody>
          </p:sp>
          <p:sp>
            <p:nvSpPr>
              <p:cNvPr id="27688" name="Line 7">
                <a:extLst>
                  <a:ext uri="{FF2B5EF4-FFF2-40B4-BE49-F238E27FC236}">
                    <a16:creationId xmlns:a16="http://schemas.microsoft.com/office/drawing/2014/main" id="{BF260453-0553-95D5-00BD-8C3B6DF07848}"/>
                  </a:ext>
                </a:extLst>
              </p:cNvPr>
              <p:cNvSpPr>
                <a:spLocks noChangeShapeType="1"/>
              </p:cNvSpPr>
              <p:nvPr/>
            </p:nvSpPr>
            <p:spPr bwMode="auto">
              <a:xfrm flipH="1">
                <a:off x="1428750" y="4997450"/>
                <a:ext cx="2133600" cy="0"/>
              </a:xfrm>
              <a:prstGeom prst="line">
                <a:avLst/>
              </a:prstGeom>
              <a:noFill/>
              <a:ln w="28575">
                <a:solidFill>
                  <a:srgbClr val="0033CC"/>
                </a:solidFill>
                <a:prstDash val="sysDot"/>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89" name="Line 8">
                <a:extLst>
                  <a:ext uri="{FF2B5EF4-FFF2-40B4-BE49-F238E27FC236}">
                    <a16:creationId xmlns:a16="http://schemas.microsoft.com/office/drawing/2014/main" id="{8C2B1F1E-5669-E645-CF43-919F7EB3A49A}"/>
                  </a:ext>
                </a:extLst>
              </p:cNvPr>
              <p:cNvSpPr>
                <a:spLocks noChangeShapeType="1"/>
              </p:cNvSpPr>
              <p:nvPr/>
            </p:nvSpPr>
            <p:spPr bwMode="auto">
              <a:xfrm>
                <a:off x="5848350" y="4997450"/>
                <a:ext cx="2362200" cy="0"/>
              </a:xfrm>
              <a:prstGeom prst="line">
                <a:avLst/>
              </a:prstGeom>
              <a:noFill/>
              <a:ln w="28575">
                <a:solidFill>
                  <a:srgbClr val="0033CC"/>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 name="Text Box 10">
              <a:extLst>
                <a:ext uri="{FF2B5EF4-FFF2-40B4-BE49-F238E27FC236}">
                  <a16:creationId xmlns:a16="http://schemas.microsoft.com/office/drawing/2014/main" id="{D6550947-2B24-8D5C-D663-7F4A768F8E3D}"/>
                </a:ext>
              </a:extLst>
            </p:cNvPr>
            <p:cNvSpPr txBox="1">
              <a:spLocks noChangeArrowheads="1"/>
            </p:cNvSpPr>
            <p:nvPr/>
          </p:nvSpPr>
          <p:spPr bwMode="auto">
            <a:xfrm>
              <a:off x="3562501" y="4300072"/>
              <a:ext cx="2971770" cy="35541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defRPr/>
              </a:pPr>
              <a:r>
                <a:rPr lang="en-US" sz="2400" dirty="0"/>
                <a:t>Enzymatic Degradation</a:t>
              </a:r>
              <a:endParaRPr lang="en-US" altLang="en-US" sz="2400" b="1" dirty="0">
                <a:solidFill>
                  <a:srgbClr val="FF3300"/>
                </a:solidFill>
                <a:latin typeface="+mj-lt"/>
              </a:endParaRPr>
            </a:p>
          </p:txBody>
        </p:sp>
        <p:sp>
          <p:nvSpPr>
            <p:cNvPr id="27658" name="Line 11">
              <a:extLst>
                <a:ext uri="{FF2B5EF4-FFF2-40B4-BE49-F238E27FC236}">
                  <a16:creationId xmlns:a16="http://schemas.microsoft.com/office/drawing/2014/main" id="{0C25A410-7C27-03A2-4B9B-B517D6FFA2E0}"/>
                </a:ext>
              </a:extLst>
            </p:cNvPr>
            <p:cNvSpPr>
              <a:spLocks noChangeShapeType="1"/>
            </p:cNvSpPr>
            <p:nvPr/>
          </p:nvSpPr>
          <p:spPr bwMode="auto">
            <a:xfrm flipH="1" flipV="1">
              <a:off x="1428750" y="4725104"/>
              <a:ext cx="1981200" cy="31750"/>
            </a:xfrm>
            <a:prstGeom prst="line">
              <a:avLst/>
            </a:prstGeom>
            <a:noFill/>
            <a:ln w="28575">
              <a:solidFill>
                <a:srgbClr val="FF3300"/>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59" name="Line 12">
              <a:extLst>
                <a:ext uri="{FF2B5EF4-FFF2-40B4-BE49-F238E27FC236}">
                  <a16:creationId xmlns:a16="http://schemas.microsoft.com/office/drawing/2014/main" id="{E192536B-0770-EC4B-0D2B-9F55A3FA11F7}"/>
                </a:ext>
              </a:extLst>
            </p:cNvPr>
            <p:cNvSpPr>
              <a:spLocks noChangeShapeType="1"/>
            </p:cNvSpPr>
            <p:nvPr/>
          </p:nvSpPr>
          <p:spPr bwMode="auto">
            <a:xfrm>
              <a:off x="5848350" y="4725104"/>
              <a:ext cx="1828800" cy="0"/>
            </a:xfrm>
            <a:prstGeom prst="line">
              <a:avLst/>
            </a:prstGeom>
            <a:noFill/>
            <a:ln w="28575">
              <a:solidFill>
                <a:srgbClr val="FF3300"/>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60" name="Text Box 14">
              <a:extLst>
                <a:ext uri="{FF2B5EF4-FFF2-40B4-BE49-F238E27FC236}">
                  <a16:creationId xmlns:a16="http://schemas.microsoft.com/office/drawing/2014/main" id="{27EEF4FE-8683-CFB0-E348-C065212BC47A}"/>
                </a:ext>
              </a:extLst>
            </p:cNvPr>
            <p:cNvSpPr txBox="1">
              <a:spLocks noChangeArrowheads="1"/>
            </p:cNvSpPr>
            <p:nvPr/>
          </p:nvSpPr>
          <p:spPr bwMode="auto">
            <a:xfrm>
              <a:off x="1752600" y="3657600"/>
              <a:ext cx="1427163" cy="35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defRPr/>
              </a:pPr>
              <a:r>
                <a:rPr lang="en-US" sz="2400" dirty="0">
                  <a:solidFill>
                    <a:schemeClr val="tx2"/>
                  </a:solidFill>
                </a:rPr>
                <a:t>Phase 1</a:t>
              </a:r>
            </a:p>
          </p:txBody>
        </p:sp>
        <p:sp>
          <p:nvSpPr>
            <p:cNvPr id="5" name="Text Box 15">
              <a:extLst>
                <a:ext uri="{FF2B5EF4-FFF2-40B4-BE49-F238E27FC236}">
                  <a16:creationId xmlns:a16="http://schemas.microsoft.com/office/drawing/2014/main" id="{CFF732C2-FBE9-7568-F595-4D4C4CBB90A7}"/>
                </a:ext>
              </a:extLst>
            </p:cNvPr>
            <p:cNvSpPr txBox="1">
              <a:spLocks noChangeArrowheads="1"/>
            </p:cNvSpPr>
            <p:nvPr/>
          </p:nvSpPr>
          <p:spPr bwMode="auto">
            <a:xfrm>
              <a:off x="709350" y="3657227"/>
              <a:ext cx="823186" cy="35564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400" dirty="0" smtClean="0">
                  <a:solidFill>
                    <a:schemeClr val="tx2"/>
                  </a:solidFill>
                  <a:latin typeface="+mn-lt"/>
                </a:rPr>
                <a:t>Live </a:t>
              </a:r>
              <a:endParaRPr lang="en-US" altLang="en-US" sz="2400" dirty="0">
                <a:solidFill>
                  <a:schemeClr val="tx2"/>
                </a:solidFill>
                <a:latin typeface="+mn-lt"/>
              </a:endParaRPr>
            </a:p>
          </p:txBody>
        </p:sp>
        <p:sp>
          <p:nvSpPr>
            <p:cNvPr id="27661" name="Text Box 16">
              <a:extLst>
                <a:ext uri="{FF2B5EF4-FFF2-40B4-BE49-F238E27FC236}">
                  <a16:creationId xmlns:a16="http://schemas.microsoft.com/office/drawing/2014/main" id="{A0936EC2-9D36-1452-B2C7-1877AEDB4F97}"/>
                </a:ext>
              </a:extLst>
            </p:cNvPr>
            <p:cNvSpPr txBox="1">
              <a:spLocks noChangeArrowheads="1"/>
            </p:cNvSpPr>
            <p:nvPr/>
          </p:nvSpPr>
          <p:spPr bwMode="auto">
            <a:xfrm>
              <a:off x="3733297" y="3657227"/>
              <a:ext cx="1489430" cy="78190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defRPr/>
              </a:pPr>
              <a:r>
                <a:rPr lang="en-US" altLang="en-US" sz="2400" dirty="0">
                  <a:solidFill>
                    <a:schemeClr val="tx2"/>
                  </a:solidFill>
                  <a:latin typeface=".VnArial" panose="020B7200000000000000" pitchFamily="34" charset="0"/>
                </a:rPr>
                <a:t>   </a:t>
              </a:r>
              <a:r>
                <a:rPr lang="en-US" sz="2400" dirty="0">
                  <a:solidFill>
                    <a:schemeClr val="tx2"/>
                  </a:solidFill>
                </a:rPr>
                <a:t>Phase </a:t>
              </a:r>
              <a:r>
                <a:rPr lang="en-US" sz="2400" dirty="0" smtClean="0">
                  <a:solidFill>
                    <a:schemeClr val="tx2"/>
                  </a:solidFill>
                </a:rPr>
                <a:t>2</a:t>
              </a:r>
              <a:endParaRPr lang="en-US" sz="2400" dirty="0">
                <a:solidFill>
                  <a:schemeClr val="tx2"/>
                </a:solidFill>
              </a:endParaRPr>
            </a:p>
            <a:p>
              <a:pPr eaLnBrk="1" hangingPunct="1">
                <a:spcBef>
                  <a:spcPct val="50000"/>
                </a:spcBef>
                <a:buFontTx/>
                <a:buNone/>
                <a:defRPr/>
              </a:pPr>
              <a:endParaRPr lang="en-US" altLang="en-US" sz="2400" dirty="0">
                <a:solidFill>
                  <a:schemeClr val="tx2"/>
                </a:solidFill>
                <a:latin typeface="+mj-lt"/>
              </a:endParaRPr>
            </a:p>
          </p:txBody>
        </p:sp>
        <p:sp>
          <p:nvSpPr>
            <p:cNvPr id="17" name="Text Box 17">
              <a:extLst>
                <a:ext uri="{FF2B5EF4-FFF2-40B4-BE49-F238E27FC236}">
                  <a16:creationId xmlns:a16="http://schemas.microsoft.com/office/drawing/2014/main" id="{EB57BA53-0353-91C5-F867-963C5BEACC02}"/>
                </a:ext>
              </a:extLst>
            </p:cNvPr>
            <p:cNvSpPr txBox="1">
              <a:spLocks noChangeArrowheads="1"/>
            </p:cNvSpPr>
            <p:nvPr/>
          </p:nvSpPr>
          <p:spPr bwMode="auto">
            <a:xfrm>
              <a:off x="5826262" y="3657227"/>
              <a:ext cx="1450375" cy="35564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dirty="0" err="1">
                  <a:solidFill>
                    <a:schemeClr val="tx2"/>
                  </a:solidFill>
                  <a:latin typeface="+mn-lt"/>
                </a:rPr>
                <a:t>Chín</a:t>
              </a:r>
              <a:r>
                <a:rPr lang="en-US" sz="2400" dirty="0">
                  <a:solidFill>
                    <a:schemeClr val="tx2"/>
                  </a:solidFill>
                  <a:latin typeface="+mn-lt"/>
                </a:rPr>
                <a:t> </a:t>
              </a:r>
              <a:r>
                <a:rPr lang="en-US" sz="2400" dirty="0" err="1">
                  <a:solidFill>
                    <a:schemeClr val="tx2"/>
                  </a:solidFill>
                  <a:latin typeface="+mn-lt"/>
                </a:rPr>
                <a:t>tới</a:t>
              </a:r>
              <a:endParaRPr lang="en-US" sz="2400" dirty="0">
                <a:solidFill>
                  <a:schemeClr val="tx2"/>
                </a:solidFill>
                <a:latin typeface="+mn-lt"/>
              </a:endParaRPr>
            </a:p>
          </p:txBody>
        </p:sp>
        <p:sp>
          <p:nvSpPr>
            <p:cNvPr id="27664" name="Text Box 18">
              <a:extLst>
                <a:ext uri="{FF2B5EF4-FFF2-40B4-BE49-F238E27FC236}">
                  <a16:creationId xmlns:a16="http://schemas.microsoft.com/office/drawing/2014/main" id="{B10705A6-B27A-0437-9B8D-D851BEE79180}"/>
                </a:ext>
              </a:extLst>
            </p:cNvPr>
            <p:cNvSpPr txBox="1">
              <a:spLocks noChangeArrowheads="1"/>
            </p:cNvSpPr>
            <p:nvPr/>
          </p:nvSpPr>
          <p:spPr bwMode="auto">
            <a:xfrm>
              <a:off x="7731124" y="3657600"/>
              <a:ext cx="1355724" cy="35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smtClean="0">
                  <a:solidFill>
                    <a:schemeClr val="tx2"/>
                  </a:solidFill>
                  <a:latin typeface=".VnArial" panose="020B7200000000000000" pitchFamily="34" charset="0"/>
                </a:rPr>
                <a:t>Phas</a:t>
              </a:r>
              <a:r>
                <a:rPr lang="en-US" altLang="en-US" sz="2400" dirty="0" smtClean="0">
                  <a:solidFill>
                    <a:schemeClr val="tx2"/>
                  </a:solidFill>
                  <a:latin typeface=".VnArial" panose="020B7200000000000000" pitchFamily="34" charset="0"/>
                </a:rPr>
                <a:t>e 4</a:t>
              </a:r>
              <a:endParaRPr lang="en-US" altLang="en-US" sz="2400" dirty="0">
                <a:solidFill>
                  <a:schemeClr val="tx2"/>
                </a:solidFill>
                <a:latin typeface=".VnArial" panose="020B7200000000000000" pitchFamily="34" charset="0"/>
              </a:endParaRPr>
            </a:p>
          </p:txBody>
        </p:sp>
        <p:sp>
          <p:nvSpPr>
            <p:cNvPr id="6" name="Text Box 21">
              <a:extLst>
                <a:ext uri="{FF2B5EF4-FFF2-40B4-BE49-F238E27FC236}">
                  <a16:creationId xmlns:a16="http://schemas.microsoft.com/office/drawing/2014/main" id="{67F07162-2DDD-A1D9-CBDA-5707A02BF7D5}"/>
                </a:ext>
              </a:extLst>
            </p:cNvPr>
            <p:cNvSpPr txBox="1">
              <a:spLocks noChangeArrowheads="1"/>
            </p:cNvSpPr>
            <p:nvPr/>
          </p:nvSpPr>
          <p:spPr bwMode="auto">
            <a:xfrm>
              <a:off x="6510850" y="2872615"/>
              <a:ext cx="1192779" cy="3554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2400" dirty="0" smtClean="0">
                  <a:solidFill>
                    <a:srgbClr val="008000"/>
                  </a:solidFill>
                  <a:latin typeface="+mj-lt"/>
                </a:rPr>
                <a:t>Not fresh</a:t>
              </a:r>
              <a:endParaRPr lang="en-US" altLang="en-US" sz="2400" dirty="0">
                <a:solidFill>
                  <a:srgbClr val="008000"/>
                </a:solidFill>
                <a:latin typeface="+mj-lt"/>
              </a:endParaRPr>
            </a:p>
          </p:txBody>
        </p:sp>
        <p:sp>
          <p:nvSpPr>
            <p:cNvPr id="27666" name="Line 22">
              <a:extLst>
                <a:ext uri="{FF2B5EF4-FFF2-40B4-BE49-F238E27FC236}">
                  <a16:creationId xmlns:a16="http://schemas.microsoft.com/office/drawing/2014/main" id="{12F36833-A550-658F-4E3B-86BC08E7D03C}"/>
                </a:ext>
              </a:extLst>
            </p:cNvPr>
            <p:cNvSpPr>
              <a:spLocks noChangeShapeType="1"/>
            </p:cNvSpPr>
            <p:nvPr/>
          </p:nvSpPr>
          <p:spPr bwMode="auto">
            <a:xfrm>
              <a:off x="3429000" y="2819400"/>
              <a:ext cx="0" cy="12954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7" name="Line 23">
              <a:extLst>
                <a:ext uri="{FF2B5EF4-FFF2-40B4-BE49-F238E27FC236}">
                  <a16:creationId xmlns:a16="http://schemas.microsoft.com/office/drawing/2014/main" id="{28C74641-1478-54F0-BD3B-17536B622790}"/>
                </a:ext>
              </a:extLst>
            </p:cNvPr>
            <p:cNvSpPr>
              <a:spLocks noChangeShapeType="1"/>
            </p:cNvSpPr>
            <p:nvPr/>
          </p:nvSpPr>
          <p:spPr bwMode="auto">
            <a:xfrm>
              <a:off x="5257800" y="2819400"/>
              <a:ext cx="0" cy="13716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8" name="Line 24">
              <a:extLst>
                <a:ext uri="{FF2B5EF4-FFF2-40B4-BE49-F238E27FC236}">
                  <a16:creationId xmlns:a16="http://schemas.microsoft.com/office/drawing/2014/main" id="{DB80C799-9169-05E7-76F0-1D2C5161163D}"/>
                </a:ext>
              </a:extLst>
            </p:cNvPr>
            <p:cNvSpPr>
              <a:spLocks noChangeShapeType="1"/>
            </p:cNvSpPr>
            <p:nvPr/>
          </p:nvSpPr>
          <p:spPr bwMode="auto">
            <a:xfrm>
              <a:off x="6515100" y="2895600"/>
              <a:ext cx="0" cy="6096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9" name="Line 27">
              <a:extLst>
                <a:ext uri="{FF2B5EF4-FFF2-40B4-BE49-F238E27FC236}">
                  <a16:creationId xmlns:a16="http://schemas.microsoft.com/office/drawing/2014/main" id="{1584DF01-6A83-F985-DF70-633048F977A1}"/>
                </a:ext>
              </a:extLst>
            </p:cNvPr>
            <p:cNvSpPr>
              <a:spLocks noChangeShapeType="1"/>
            </p:cNvSpPr>
            <p:nvPr/>
          </p:nvSpPr>
          <p:spPr bwMode="auto">
            <a:xfrm flipH="1">
              <a:off x="5257800" y="3200400"/>
              <a:ext cx="304800" cy="0"/>
            </a:xfrm>
            <a:prstGeom prst="line">
              <a:avLst/>
            </a:prstGeom>
            <a:noFill/>
            <a:ln w="28575">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0" name="Line 28">
              <a:extLst>
                <a:ext uri="{FF2B5EF4-FFF2-40B4-BE49-F238E27FC236}">
                  <a16:creationId xmlns:a16="http://schemas.microsoft.com/office/drawing/2014/main" id="{16A3A574-DA0D-5FD7-AF70-986260BF3ADD}"/>
                </a:ext>
              </a:extLst>
            </p:cNvPr>
            <p:cNvSpPr>
              <a:spLocks noChangeShapeType="1"/>
            </p:cNvSpPr>
            <p:nvPr/>
          </p:nvSpPr>
          <p:spPr bwMode="auto">
            <a:xfrm>
              <a:off x="6019800" y="3200399"/>
              <a:ext cx="533400" cy="34925"/>
            </a:xfrm>
            <a:prstGeom prst="line">
              <a:avLst/>
            </a:prstGeom>
            <a:noFill/>
            <a:ln w="28575">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1" name="Line 29">
              <a:extLst>
                <a:ext uri="{FF2B5EF4-FFF2-40B4-BE49-F238E27FC236}">
                  <a16:creationId xmlns:a16="http://schemas.microsoft.com/office/drawing/2014/main" id="{17DB8487-FD96-EE28-C6FA-3B686A28177B}"/>
                </a:ext>
              </a:extLst>
            </p:cNvPr>
            <p:cNvSpPr>
              <a:spLocks noChangeShapeType="1"/>
            </p:cNvSpPr>
            <p:nvPr/>
          </p:nvSpPr>
          <p:spPr bwMode="auto">
            <a:xfrm flipH="1">
              <a:off x="6496050" y="3217861"/>
              <a:ext cx="257175" cy="19050"/>
            </a:xfrm>
            <a:prstGeom prst="line">
              <a:avLst/>
            </a:prstGeom>
            <a:noFill/>
            <a:ln w="28575">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2" name="Line 30">
              <a:extLst>
                <a:ext uri="{FF2B5EF4-FFF2-40B4-BE49-F238E27FC236}">
                  <a16:creationId xmlns:a16="http://schemas.microsoft.com/office/drawing/2014/main" id="{B84A7A7F-9BFA-87F5-2147-2DC0679FDD9A}"/>
                </a:ext>
              </a:extLst>
            </p:cNvPr>
            <p:cNvSpPr>
              <a:spLocks noChangeShapeType="1"/>
            </p:cNvSpPr>
            <p:nvPr/>
          </p:nvSpPr>
          <p:spPr bwMode="auto">
            <a:xfrm>
              <a:off x="7391400" y="3200400"/>
              <a:ext cx="304800" cy="0"/>
            </a:xfrm>
            <a:prstGeom prst="line">
              <a:avLst/>
            </a:prstGeom>
            <a:noFill/>
            <a:ln w="28575">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3" name="Line 31">
              <a:extLst>
                <a:ext uri="{FF2B5EF4-FFF2-40B4-BE49-F238E27FC236}">
                  <a16:creationId xmlns:a16="http://schemas.microsoft.com/office/drawing/2014/main" id="{16C59CEB-9861-659E-934B-881F1983665A}"/>
                </a:ext>
              </a:extLst>
            </p:cNvPr>
            <p:cNvSpPr>
              <a:spLocks noChangeShapeType="1"/>
            </p:cNvSpPr>
            <p:nvPr/>
          </p:nvSpPr>
          <p:spPr bwMode="auto">
            <a:xfrm flipH="1">
              <a:off x="1447800" y="3810000"/>
              <a:ext cx="3810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4" name="Line 32">
              <a:extLst>
                <a:ext uri="{FF2B5EF4-FFF2-40B4-BE49-F238E27FC236}">
                  <a16:creationId xmlns:a16="http://schemas.microsoft.com/office/drawing/2014/main" id="{997EF71C-347E-5A04-3E2E-2260ADAEB2C6}"/>
                </a:ext>
              </a:extLst>
            </p:cNvPr>
            <p:cNvSpPr>
              <a:spLocks noChangeShapeType="1"/>
            </p:cNvSpPr>
            <p:nvPr/>
          </p:nvSpPr>
          <p:spPr bwMode="auto">
            <a:xfrm flipH="1">
              <a:off x="3429000" y="3810000"/>
              <a:ext cx="3810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5" name="Line 33">
              <a:extLst>
                <a:ext uri="{FF2B5EF4-FFF2-40B4-BE49-F238E27FC236}">
                  <a16:creationId xmlns:a16="http://schemas.microsoft.com/office/drawing/2014/main" id="{F406224F-BB0F-B983-83DD-13707E728645}"/>
                </a:ext>
              </a:extLst>
            </p:cNvPr>
            <p:cNvSpPr>
              <a:spLocks noChangeShapeType="1"/>
            </p:cNvSpPr>
            <p:nvPr/>
          </p:nvSpPr>
          <p:spPr bwMode="auto">
            <a:xfrm>
              <a:off x="3124200" y="3810000"/>
              <a:ext cx="3048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6" name="Line 34">
              <a:extLst>
                <a:ext uri="{FF2B5EF4-FFF2-40B4-BE49-F238E27FC236}">
                  <a16:creationId xmlns:a16="http://schemas.microsoft.com/office/drawing/2014/main" id="{E19C7694-3A89-3191-6AB6-3B554A76BBC3}"/>
                </a:ext>
              </a:extLst>
            </p:cNvPr>
            <p:cNvSpPr>
              <a:spLocks noChangeShapeType="1"/>
            </p:cNvSpPr>
            <p:nvPr/>
          </p:nvSpPr>
          <p:spPr bwMode="auto">
            <a:xfrm>
              <a:off x="4876800" y="3810000"/>
              <a:ext cx="3810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7" name="Line 35">
              <a:extLst>
                <a:ext uri="{FF2B5EF4-FFF2-40B4-BE49-F238E27FC236}">
                  <a16:creationId xmlns:a16="http://schemas.microsoft.com/office/drawing/2014/main" id="{D44F9270-6EE6-F103-F25E-9CE9B8536927}"/>
                </a:ext>
              </a:extLst>
            </p:cNvPr>
            <p:cNvSpPr>
              <a:spLocks noChangeShapeType="1"/>
            </p:cNvSpPr>
            <p:nvPr/>
          </p:nvSpPr>
          <p:spPr bwMode="auto">
            <a:xfrm flipH="1">
              <a:off x="5257800" y="3810000"/>
              <a:ext cx="6096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8" name="Line 36">
              <a:extLst>
                <a:ext uri="{FF2B5EF4-FFF2-40B4-BE49-F238E27FC236}">
                  <a16:creationId xmlns:a16="http://schemas.microsoft.com/office/drawing/2014/main" id="{F104FEE3-D487-8164-0057-1F2523BC1C99}"/>
                </a:ext>
              </a:extLst>
            </p:cNvPr>
            <p:cNvSpPr>
              <a:spLocks noChangeShapeType="1"/>
            </p:cNvSpPr>
            <p:nvPr/>
          </p:nvSpPr>
          <p:spPr bwMode="auto">
            <a:xfrm>
              <a:off x="6858000" y="3810000"/>
              <a:ext cx="8382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9" name="Text Box 37">
              <a:extLst>
                <a:ext uri="{FF2B5EF4-FFF2-40B4-BE49-F238E27FC236}">
                  <a16:creationId xmlns:a16="http://schemas.microsoft.com/office/drawing/2014/main" id="{45C80960-AB44-0B33-05A1-AD3FBEAC41EC}"/>
                </a:ext>
              </a:extLst>
            </p:cNvPr>
            <p:cNvSpPr txBox="1">
              <a:spLocks noChangeArrowheads="1"/>
            </p:cNvSpPr>
            <p:nvPr/>
          </p:nvSpPr>
          <p:spPr bwMode="auto">
            <a:xfrm>
              <a:off x="742950" y="2147888"/>
              <a:ext cx="146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smtClean="0">
                  <a:solidFill>
                    <a:schemeClr val="tx2"/>
                  </a:solidFill>
                  <a:latin typeface=".VnArial" panose="020B7200000000000000" pitchFamily="34" charset="0"/>
                </a:rPr>
                <a:t>Slaughter</a:t>
              </a:r>
              <a:endParaRPr lang="en-US" altLang="en-US" sz="2400" dirty="0">
                <a:solidFill>
                  <a:schemeClr val="tx2"/>
                </a:solidFill>
                <a:latin typeface=".VnArial" panose="020B7200000000000000" pitchFamily="34" charset="0"/>
              </a:endParaRPr>
            </a:p>
          </p:txBody>
        </p:sp>
        <p:sp>
          <p:nvSpPr>
            <p:cNvPr id="27680" name="Text Box 38">
              <a:extLst>
                <a:ext uri="{FF2B5EF4-FFF2-40B4-BE49-F238E27FC236}">
                  <a16:creationId xmlns:a16="http://schemas.microsoft.com/office/drawing/2014/main" id="{A43616CD-FC71-1F4D-1157-E9D7F18713CC}"/>
                </a:ext>
              </a:extLst>
            </p:cNvPr>
            <p:cNvSpPr txBox="1">
              <a:spLocks noChangeArrowheads="1"/>
            </p:cNvSpPr>
            <p:nvPr/>
          </p:nvSpPr>
          <p:spPr bwMode="auto">
            <a:xfrm>
              <a:off x="7160102" y="2347459"/>
              <a:ext cx="2215434" cy="35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sz="2400" dirty="0" smtClean="0">
                  <a:solidFill>
                    <a:srgbClr val="FF0000"/>
                  </a:solidFill>
                </a:rPr>
                <a:t>Spoilage </a:t>
              </a:r>
              <a:r>
                <a:rPr lang="en-US" sz="2400" dirty="0">
                  <a:solidFill>
                    <a:srgbClr val="FF0000"/>
                  </a:solidFill>
                </a:rPr>
                <a:t>Stage</a:t>
              </a:r>
              <a:endParaRPr lang="en-US" altLang="en-US" sz="2400" dirty="0">
                <a:solidFill>
                  <a:schemeClr val="tx2"/>
                </a:solidFill>
                <a:latin typeface=".VnArial" panose="020B7200000000000000" pitchFamily="34" charset="0"/>
              </a:endParaRPr>
            </a:p>
          </p:txBody>
        </p:sp>
        <p:sp>
          <p:nvSpPr>
            <p:cNvPr id="27681" name="Line 42">
              <a:extLst>
                <a:ext uri="{FF2B5EF4-FFF2-40B4-BE49-F238E27FC236}">
                  <a16:creationId xmlns:a16="http://schemas.microsoft.com/office/drawing/2014/main" id="{FC30012A-B761-AD59-B591-89B5973FCC18}"/>
                </a:ext>
              </a:extLst>
            </p:cNvPr>
            <p:cNvSpPr>
              <a:spLocks noChangeShapeType="1"/>
            </p:cNvSpPr>
            <p:nvPr/>
          </p:nvSpPr>
          <p:spPr bwMode="auto">
            <a:xfrm>
              <a:off x="3562350" y="4756853"/>
              <a:ext cx="1676400" cy="0"/>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27682" name="Line 31">
              <a:extLst>
                <a:ext uri="{FF2B5EF4-FFF2-40B4-BE49-F238E27FC236}">
                  <a16:creationId xmlns:a16="http://schemas.microsoft.com/office/drawing/2014/main" id="{7664A1AA-3C20-A122-919A-C9F3A0EDFF49}"/>
                </a:ext>
              </a:extLst>
            </p:cNvPr>
            <p:cNvSpPr>
              <a:spLocks noChangeShapeType="1"/>
            </p:cNvSpPr>
            <p:nvPr/>
          </p:nvSpPr>
          <p:spPr bwMode="auto">
            <a:xfrm flipH="1">
              <a:off x="1428750" y="3086100"/>
              <a:ext cx="3810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83" name="Line 33">
              <a:extLst>
                <a:ext uri="{FF2B5EF4-FFF2-40B4-BE49-F238E27FC236}">
                  <a16:creationId xmlns:a16="http://schemas.microsoft.com/office/drawing/2014/main" id="{6F61234D-A5A3-44A0-EC4F-DBA70B29739F}"/>
                </a:ext>
              </a:extLst>
            </p:cNvPr>
            <p:cNvSpPr>
              <a:spLocks noChangeShapeType="1"/>
            </p:cNvSpPr>
            <p:nvPr/>
          </p:nvSpPr>
          <p:spPr bwMode="auto">
            <a:xfrm>
              <a:off x="3105150" y="3086100"/>
              <a:ext cx="3048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45" name="Text Box 14">
              <a:extLst>
                <a:ext uri="{FF2B5EF4-FFF2-40B4-BE49-F238E27FC236}">
                  <a16:creationId xmlns:a16="http://schemas.microsoft.com/office/drawing/2014/main" id="{8BA1E4A3-BCCD-61E5-5F4D-D4995FDA25FA}"/>
                </a:ext>
              </a:extLst>
            </p:cNvPr>
            <p:cNvSpPr txBox="1">
              <a:spLocks noChangeArrowheads="1"/>
            </p:cNvSpPr>
            <p:nvPr/>
          </p:nvSpPr>
          <p:spPr bwMode="auto">
            <a:xfrm>
              <a:off x="1740627" y="2946069"/>
              <a:ext cx="1712619" cy="355413"/>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dirty="0"/>
                <a:t>Warm meat</a:t>
              </a:r>
              <a:endParaRPr lang="en-US" sz="2400" dirty="0">
                <a:solidFill>
                  <a:schemeClr val="tx2"/>
                </a:solidFill>
                <a:latin typeface="+mj-lt"/>
              </a:endParaRPr>
            </a:p>
          </p:txBody>
        </p:sp>
        <p:sp>
          <p:nvSpPr>
            <p:cNvPr id="46" name="Text Box 14">
              <a:extLst>
                <a:ext uri="{FF2B5EF4-FFF2-40B4-BE49-F238E27FC236}">
                  <a16:creationId xmlns:a16="http://schemas.microsoft.com/office/drawing/2014/main" id="{9736B262-B53F-DC26-C71A-4DBBA4339769}"/>
                </a:ext>
              </a:extLst>
            </p:cNvPr>
            <p:cNvSpPr txBox="1">
              <a:spLocks noChangeArrowheads="1"/>
            </p:cNvSpPr>
            <p:nvPr/>
          </p:nvSpPr>
          <p:spPr bwMode="auto">
            <a:xfrm>
              <a:off x="3659099" y="2899502"/>
              <a:ext cx="1426575" cy="35442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dirty="0" smtClean="0">
                  <a:solidFill>
                    <a:schemeClr val="tx2"/>
                  </a:solidFill>
                  <a:latin typeface="+mj-lt"/>
                </a:rPr>
                <a:t>Rigor </a:t>
              </a:r>
              <a:r>
                <a:rPr lang="en-US" sz="2400" dirty="0" err="1" smtClean="0">
                  <a:solidFill>
                    <a:schemeClr val="tx2"/>
                  </a:solidFill>
                  <a:latin typeface="+mj-lt"/>
                </a:rPr>
                <a:t>motis</a:t>
              </a:r>
              <a:endParaRPr lang="en-US" sz="2400" dirty="0">
                <a:solidFill>
                  <a:schemeClr val="tx2"/>
                </a:solidFill>
                <a:latin typeface="+mj-lt"/>
              </a:endParaRPr>
            </a:p>
          </p:txBody>
        </p:sp>
        <p:sp>
          <p:nvSpPr>
            <p:cNvPr id="47" name="Text Box 14">
              <a:extLst>
                <a:ext uri="{FF2B5EF4-FFF2-40B4-BE49-F238E27FC236}">
                  <a16:creationId xmlns:a16="http://schemas.microsoft.com/office/drawing/2014/main" id="{77AFE514-E807-4593-C850-049C39E2B54D}"/>
                </a:ext>
              </a:extLst>
            </p:cNvPr>
            <p:cNvSpPr txBox="1">
              <a:spLocks noChangeArrowheads="1"/>
            </p:cNvSpPr>
            <p:nvPr/>
          </p:nvSpPr>
          <p:spPr bwMode="auto">
            <a:xfrm>
              <a:off x="5292872" y="2702972"/>
              <a:ext cx="1088879" cy="924074"/>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dirty="0"/>
                <a:t>Tender and flavorful meat</a:t>
              </a:r>
              <a:endParaRPr lang="en-US" dirty="0">
                <a:solidFill>
                  <a:schemeClr val="tx2"/>
                </a:solidFill>
              </a:endParaRPr>
            </a:p>
          </p:txBody>
        </p:sp>
      </p:grpSp>
      <p:sp>
        <p:nvSpPr>
          <p:cNvPr id="41" name="Rectangle 40"/>
          <p:cNvSpPr/>
          <p:nvPr/>
        </p:nvSpPr>
        <p:spPr>
          <a:xfrm>
            <a:off x="2856899" y="451573"/>
            <a:ext cx="8700655" cy="1200329"/>
          </a:xfrm>
          <a:prstGeom prst="rect">
            <a:avLst/>
          </a:prstGeom>
        </p:spPr>
        <p:txBody>
          <a:bodyPr wrap="square">
            <a:spAutoFit/>
          </a:bodyPr>
          <a:lstStyle/>
          <a:p>
            <a:r>
              <a:rPr lang="en-US" sz="3600" b="1" dirty="0" smtClean="0">
                <a:solidFill>
                  <a:srgbClr val="FF0000"/>
                </a:solidFill>
              </a:rPr>
              <a:t>Post-mortem </a:t>
            </a:r>
            <a:r>
              <a:rPr lang="en-US" sz="3600" b="1" dirty="0">
                <a:solidFill>
                  <a:srgbClr val="FF0000"/>
                </a:solidFill>
              </a:rPr>
              <a:t>changes in meat </a:t>
            </a:r>
            <a:br>
              <a:rPr lang="en-US" sz="3600" b="1" dirty="0">
                <a:solidFill>
                  <a:srgbClr val="FF0000"/>
                </a:solidFill>
              </a:rPr>
            </a:br>
            <a:endParaRPr lang="en-US" sz="3600" b="1" dirty="0">
              <a:solidFill>
                <a:srgbClr val="FF0000"/>
              </a:solidFill>
            </a:endParaRPr>
          </a:p>
        </p:txBody>
      </p:sp>
    </p:spTree>
    <p:extLst>
      <p:ext uri="{BB962C8B-B14F-4D97-AF65-F5344CB8AC3E}">
        <p14:creationId xmlns:p14="http://schemas.microsoft.com/office/powerpoint/2010/main" val="23575038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Fresh meat vs </a:t>
            </a:r>
            <a:r>
              <a:rPr lang="en-US" dirty="0"/>
              <a:t>Common Defects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3709845"/>
              </p:ext>
            </p:extLst>
          </p:nvPr>
        </p:nvGraphicFramePr>
        <p:xfrm>
          <a:off x="838200" y="1690688"/>
          <a:ext cx="10515600" cy="4419600"/>
        </p:xfrm>
        <a:graphic>
          <a:graphicData uri="http://schemas.openxmlformats.org/drawingml/2006/table">
            <a:tbl>
              <a:tblPr/>
              <a:tblGrid>
                <a:gridCol w="3505200">
                  <a:extLst>
                    <a:ext uri="{9D8B030D-6E8A-4147-A177-3AD203B41FA5}">
                      <a16:colId xmlns:a16="http://schemas.microsoft.com/office/drawing/2014/main" val="1051757239"/>
                    </a:ext>
                  </a:extLst>
                </a:gridCol>
                <a:gridCol w="3505200">
                  <a:extLst>
                    <a:ext uri="{9D8B030D-6E8A-4147-A177-3AD203B41FA5}">
                      <a16:colId xmlns:a16="http://schemas.microsoft.com/office/drawing/2014/main" val="4111761062"/>
                    </a:ext>
                  </a:extLst>
                </a:gridCol>
                <a:gridCol w="3505200">
                  <a:extLst>
                    <a:ext uri="{9D8B030D-6E8A-4147-A177-3AD203B41FA5}">
                      <a16:colId xmlns:a16="http://schemas.microsoft.com/office/drawing/2014/main" val="173281039"/>
                    </a:ext>
                  </a:extLst>
                </a:gridCol>
              </a:tblGrid>
              <a:tr h="0">
                <a:tc>
                  <a:txBody>
                    <a:bodyPr/>
                    <a:lstStyle/>
                    <a:p>
                      <a:r>
                        <a:rPr lang="en-US" sz="2000" b="1" dirty="0"/>
                        <a:t>Sensory Attribute</a:t>
                      </a:r>
                    </a:p>
                  </a:txBody>
                  <a:tcPr anchor="ctr">
                    <a:lnL>
                      <a:noFill/>
                    </a:lnL>
                    <a:lnR>
                      <a:noFill/>
                    </a:lnR>
                    <a:lnT>
                      <a:noFill/>
                    </a:lnT>
                    <a:lnB>
                      <a:noFill/>
                    </a:lnB>
                    <a:solidFill>
                      <a:schemeClr val="tx2">
                        <a:lumMod val="20000"/>
                        <a:lumOff val="80000"/>
                      </a:schemeClr>
                    </a:solidFill>
                  </a:tcPr>
                </a:tc>
                <a:tc>
                  <a:txBody>
                    <a:bodyPr/>
                    <a:lstStyle/>
                    <a:p>
                      <a:r>
                        <a:rPr lang="en-US" sz="2000" b="0" dirty="0"/>
                        <a:t>Target Characteristics (Ideal Quality)</a:t>
                      </a:r>
                    </a:p>
                  </a:txBody>
                  <a:tcPr anchor="ctr">
                    <a:lnL>
                      <a:noFill/>
                    </a:lnL>
                    <a:lnR>
                      <a:noFill/>
                    </a:lnR>
                    <a:lnT>
                      <a:noFill/>
                    </a:lnT>
                    <a:lnB>
                      <a:noFill/>
                    </a:lnB>
                    <a:solidFill>
                      <a:schemeClr val="tx2">
                        <a:lumMod val="20000"/>
                        <a:lumOff val="80000"/>
                      </a:schemeClr>
                    </a:solidFill>
                  </a:tcPr>
                </a:tc>
                <a:tc>
                  <a:txBody>
                    <a:bodyPr/>
                    <a:lstStyle/>
                    <a:p>
                      <a:r>
                        <a:rPr lang="en-US" sz="2000" b="0" dirty="0"/>
                        <a:t>Common Defects / Rejection Signs</a:t>
                      </a:r>
                    </a:p>
                  </a:txBody>
                  <a:tcPr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871344690"/>
                  </a:ext>
                </a:extLst>
              </a:tr>
              <a:tr h="0">
                <a:tc>
                  <a:txBody>
                    <a:bodyPr/>
                    <a:lstStyle/>
                    <a:p>
                      <a:r>
                        <a:rPr lang="en-US" sz="2000" b="1" dirty="0"/>
                        <a:t>Color</a:t>
                      </a:r>
                    </a:p>
                  </a:txBody>
                  <a:tcPr anchor="ctr">
                    <a:lnL>
                      <a:noFill/>
                    </a:lnL>
                    <a:lnR>
                      <a:noFill/>
                    </a:lnR>
                    <a:lnT>
                      <a:noFill/>
                    </a:lnT>
                    <a:lnB>
                      <a:noFill/>
                    </a:lnB>
                    <a:solidFill>
                      <a:schemeClr val="tx2">
                        <a:lumMod val="20000"/>
                        <a:lumOff val="80000"/>
                      </a:schemeClr>
                    </a:solidFill>
                  </a:tcPr>
                </a:tc>
                <a:tc>
                  <a:txBody>
                    <a:bodyPr/>
                    <a:lstStyle/>
                    <a:p>
                      <a:r>
                        <a:rPr lang="en-US" sz="2000" b="0"/>
                        <a:t>Bright cherry-red (beef), pinkish-red (pork), pale pink (poultry)</a:t>
                      </a:r>
                    </a:p>
                  </a:txBody>
                  <a:tcPr anchor="ctr">
                    <a:lnL>
                      <a:noFill/>
                    </a:lnL>
                    <a:lnR>
                      <a:noFill/>
                    </a:lnR>
                    <a:lnT>
                      <a:noFill/>
                    </a:lnT>
                    <a:lnB>
                      <a:noFill/>
                    </a:lnB>
                    <a:solidFill>
                      <a:schemeClr val="tx2">
                        <a:lumMod val="20000"/>
                        <a:lumOff val="80000"/>
                      </a:schemeClr>
                    </a:solidFill>
                  </a:tcPr>
                </a:tc>
                <a:tc>
                  <a:txBody>
                    <a:bodyPr/>
                    <a:lstStyle/>
                    <a:p>
                      <a:r>
                        <a:rPr lang="en-US" sz="2000" b="0"/>
                        <a:t>Brownish-gray (metmyoglobin), pale/mushy (PSE), dark/sticky (DFD)</a:t>
                      </a:r>
                    </a:p>
                  </a:txBody>
                  <a:tcPr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581916530"/>
                  </a:ext>
                </a:extLst>
              </a:tr>
              <a:tr h="0">
                <a:tc>
                  <a:txBody>
                    <a:bodyPr/>
                    <a:lstStyle/>
                    <a:p>
                      <a:r>
                        <a:rPr lang="en-US" sz="2000" b="1" dirty="0"/>
                        <a:t>Odor</a:t>
                      </a:r>
                    </a:p>
                  </a:txBody>
                  <a:tcPr anchor="ctr">
                    <a:lnL>
                      <a:noFill/>
                    </a:lnL>
                    <a:lnR>
                      <a:noFill/>
                    </a:lnR>
                    <a:lnT>
                      <a:noFill/>
                    </a:lnT>
                    <a:lnB>
                      <a:noFill/>
                    </a:lnB>
                    <a:solidFill>
                      <a:schemeClr val="tx2">
                        <a:lumMod val="20000"/>
                        <a:lumOff val="80000"/>
                      </a:schemeClr>
                    </a:solidFill>
                  </a:tcPr>
                </a:tc>
                <a:tc>
                  <a:txBody>
                    <a:bodyPr/>
                    <a:lstStyle/>
                    <a:p>
                      <a:r>
                        <a:rPr lang="en-US" sz="2000" b="0"/>
                        <a:t>Mild, fresh, clean, typical of species</a:t>
                      </a:r>
                    </a:p>
                  </a:txBody>
                  <a:tcPr anchor="ctr">
                    <a:lnL>
                      <a:noFill/>
                    </a:lnL>
                    <a:lnR>
                      <a:noFill/>
                    </a:lnR>
                    <a:lnT>
                      <a:noFill/>
                    </a:lnT>
                    <a:lnB>
                      <a:noFill/>
                    </a:lnB>
                    <a:solidFill>
                      <a:schemeClr val="tx2">
                        <a:lumMod val="20000"/>
                        <a:lumOff val="80000"/>
                      </a:schemeClr>
                    </a:solidFill>
                  </a:tcPr>
                </a:tc>
                <a:tc>
                  <a:txBody>
                    <a:bodyPr/>
                    <a:lstStyle/>
                    <a:p>
                      <a:r>
                        <a:rPr lang="en-US" sz="2000" b="0"/>
                        <a:t>Sour, ammonia-like, putrid, rancid, or fishy</a:t>
                      </a:r>
                    </a:p>
                  </a:txBody>
                  <a:tcPr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706716469"/>
                  </a:ext>
                </a:extLst>
              </a:tr>
              <a:tr h="0">
                <a:tc>
                  <a:txBody>
                    <a:bodyPr/>
                    <a:lstStyle/>
                    <a:p>
                      <a:r>
                        <a:rPr lang="en-US" sz="2000" b="1" dirty="0"/>
                        <a:t>Texture</a:t>
                      </a:r>
                    </a:p>
                  </a:txBody>
                  <a:tcPr anchor="ctr">
                    <a:lnL>
                      <a:noFill/>
                    </a:lnL>
                    <a:lnR>
                      <a:noFill/>
                    </a:lnR>
                    <a:lnT>
                      <a:noFill/>
                    </a:lnT>
                    <a:lnB>
                      <a:noFill/>
                    </a:lnB>
                    <a:solidFill>
                      <a:schemeClr val="tx2">
                        <a:lumMod val="20000"/>
                        <a:lumOff val="80000"/>
                      </a:schemeClr>
                    </a:solidFill>
                  </a:tcPr>
                </a:tc>
                <a:tc>
                  <a:txBody>
                    <a:bodyPr/>
                    <a:lstStyle/>
                    <a:p>
                      <a:r>
                        <a:rPr lang="en-US" sz="2000" b="0"/>
                        <a:t>Firm yet resilient, elastic to the touch</a:t>
                      </a:r>
                    </a:p>
                  </a:txBody>
                  <a:tcPr anchor="ctr">
                    <a:lnL>
                      <a:noFill/>
                    </a:lnL>
                    <a:lnR>
                      <a:noFill/>
                    </a:lnR>
                    <a:lnT>
                      <a:noFill/>
                    </a:lnT>
                    <a:lnB>
                      <a:noFill/>
                    </a:lnB>
                    <a:solidFill>
                      <a:schemeClr val="tx2">
                        <a:lumMod val="20000"/>
                        <a:lumOff val="80000"/>
                      </a:schemeClr>
                    </a:solidFill>
                  </a:tcPr>
                </a:tc>
                <a:tc>
                  <a:txBody>
                    <a:bodyPr/>
                    <a:lstStyle/>
                    <a:p>
                      <a:r>
                        <a:rPr lang="en-US" sz="2000" b="0"/>
                        <a:t>Mushy/soft (protein denaturation) or excessively tough/woody</a:t>
                      </a:r>
                    </a:p>
                  </a:txBody>
                  <a:tcPr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327072775"/>
                  </a:ext>
                </a:extLst>
              </a:tr>
              <a:tr h="0">
                <a:tc>
                  <a:txBody>
                    <a:bodyPr/>
                    <a:lstStyle/>
                    <a:p>
                      <a:r>
                        <a:rPr lang="en-US" sz="2000" b="1" dirty="0"/>
                        <a:t>Surface Appearance</a:t>
                      </a:r>
                    </a:p>
                  </a:txBody>
                  <a:tcPr anchor="ctr">
                    <a:lnL>
                      <a:noFill/>
                    </a:lnL>
                    <a:lnR>
                      <a:noFill/>
                    </a:lnR>
                    <a:lnT>
                      <a:noFill/>
                    </a:lnT>
                    <a:lnB>
                      <a:noFill/>
                    </a:lnB>
                    <a:solidFill>
                      <a:schemeClr val="tx2">
                        <a:lumMod val="20000"/>
                        <a:lumOff val="80000"/>
                      </a:schemeClr>
                    </a:solidFill>
                  </a:tcPr>
                </a:tc>
                <a:tc>
                  <a:txBody>
                    <a:bodyPr/>
                    <a:lstStyle/>
                    <a:p>
                      <a:r>
                        <a:rPr lang="en-US" sz="2000" b="0"/>
                        <a:t>Moist but not wet; free of excessive surface exudate</a:t>
                      </a:r>
                    </a:p>
                  </a:txBody>
                  <a:tcPr anchor="ctr">
                    <a:lnL>
                      <a:noFill/>
                    </a:lnL>
                    <a:lnR>
                      <a:noFill/>
                    </a:lnR>
                    <a:lnT>
                      <a:noFill/>
                    </a:lnT>
                    <a:lnB>
                      <a:noFill/>
                    </a:lnB>
                    <a:solidFill>
                      <a:schemeClr val="tx2">
                        <a:lumMod val="20000"/>
                        <a:lumOff val="80000"/>
                      </a:schemeClr>
                    </a:solidFill>
                  </a:tcPr>
                </a:tc>
                <a:tc>
                  <a:txBody>
                    <a:bodyPr/>
                    <a:lstStyle/>
                    <a:p>
                      <a:r>
                        <a:rPr lang="en-US" sz="2000" b="0" dirty="0"/>
                        <a:t>Slimy surface layer (advanced bacterial spoilage) or excessive pooling of purge/blood</a:t>
                      </a:r>
                    </a:p>
                  </a:txBody>
                  <a:tcPr anchor="ctr">
                    <a:lnL>
                      <a:noFill/>
                    </a:lnL>
                    <a:lnR>
                      <a:noFill/>
                    </a:lnR>
                    <a:lnT>
                      <a:noFill/>
                    </a:lnT>
                    <a:lnB>
                      <a:noFill/>
                    </a:lnB>
                    <a:solidFill>
                      <a:schemeClr val="tx2">
                        <a:lumMod val="20000"/>
                        <a:lumOff val="80000"/>
                      </a:schemeClr>
                    </a:solidFill>
                  </a:tcPr>
                </a:tc>
                <a:extLst>
                  <a:ext uri="{0D108BD9-81ED-4DB2-BD59-A6C34878D82A}">
                    <a16:rowId xmlns:a16="http://schemas.microsoft.com/office/drawing/2014/main" val="1963504741"/>
                  </a:ext>
                </a:extLst>
              </a:tr>
            </a:tbl>
          </a:graphicData>
        </a:graphic>
      </p:graphicFrame>
    </p:spTree>
    <p:extLst>
      <p:ext uri="{BB962C8B-B14F-4D97-AF65-F5344CB8AC3E}">
        <p14:creationId xmlns:p14="http://schemas.microsoft.com/office/powerpoint/2010/main" val="2765397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Introduce  </a:t>
            </a:r>
            <a:r>
              <a:rPr lang="en-US" b="1" dirty="0">
                <a:solidFill>
                  <a:srgbClr val="1F1F1F"/>
                </a:solidFill>
                <a:latin typeface="Google Sans Text"/>
              </a:rPr>
              <a:t>PSE Meat </a:t>
            </a:r>
            <a:r>
              <a:rPr lang="en-US" b="1" dirty="0" smtClean="0">
                <a:solidFill>
                  <a:srgbClr val="1F1F1F"/>
                </a:solidFill>
                <a:latin typeface="Google Sans Text"/>
              </a:rPr>
              <a:t> and </a:t>
            </a:r>
            <a:r>
              <a:rPr lang="en-US" b="1" dirty="0">
                <a:solidFill>
                  <a:srgbClr val="1F1F1F"/>
                </a:solidFill>
                <a:latin typeface="Google Sans Text"/>
              </a:rPr>
              <a:t>DFD Meat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3478714"/>
              </p:ext>
            </p:extLst>
          </p:nvPr>
        </p:nvGraphicFramePr>
        <p:xfrm>
          <a:off x="838200" y="1622425"/>
          <a:ext cx="9894456" cy="4713721"/>
        </p:xfrm>
        <a:graphic>
          <a:graphicData uri="http://schemas.openxmlformats.org/drawingml/2006/table">
            <a:tbl>
              <a:tblPr/>
              <a:tblGrid>
                <a:gridCol w="3298152">
                  <a:extLst>
                    <a:ext uri="{9D8B030D-6E8A-4147-A177-3AD203B41FA5}">
                      <a16:colId xmlns:a16="http://schemas.microsoft.com/office/drawing/2014/main" val="2596056360"/>
                    </a:ext>
                  </a:extLst>
                </a:gridCol>
                <a:gridCol w="3298152">
                  <a:extLst>
                    <a:ext uri="{9D8B030D-6E8A-4147-A177-3AD203B41FA5}">
                      <a16:colId xmlns:a16="http://schemas.microsoft.com/office/drawing/2014/main" val="3130614593"/>
                    </a:ext>
                  </a:extLst>
                </a:gridCol>
                <a:gridCol w="3298152">
                  <a:extLst>
                    <a:ext uri="{9D8B030D-6E8A-4147-A177-3AD203B41FA5}">
                      <a16:colId xmlns:a16="http://schemas.microsoft.com/office/drawing/2014/main" val="2330950441"/>
                    </a:ext>
                  </a:extLst>
                </a:gridCol>
              </a:tblGrid>
              <a:tr h="559700">
                <a:tc>
                  <a:txBody>
                    <a:bodyPr/>
                    <a:lstStyle/>
                    <a:p>
                      <a:pPr rtl="0"/>
                      <a:r>
                        <a:rPr lang="en-US" sz="1400" b="1">
                          <a:solidFill>
                            <a:srgbClr val="1F1F1F"/>
                          </a:solidFill>
                          <a:effectLst/>
                          <a:latin typeface="Google Sans Text"/>
                        </a:rPr>
                        <a:t>Feature</a:t>
                      </a:r>
                      <a:endParaRPr lang="en-US" sz="140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dirty="0">
                          <a:solidFill>
                            <a:srgbClr val="1F1F1F"/>
                          </a:solidFill>
                          <a:effectLst/>
                          <a:latin typeface="Google Sans Text"/>
                        </a:rPr>
                        <a:t>PSE Meat (Post-mortem Softening)</a:t>
                      </a:r>
                      <a:endParaRPr lang="en-US" sz="1400" dirty="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dirty="0">
                          <a:solidFill>
                            <a:srgbClr val="1F1F1F"/>
                          </a:solidFill>
                          <a:effectLst/>
                          <a:latin typeface="Google Sans Text"/>
                        </a:rPr>
                        <a:t>DFD Meat (Dark Cutting Meat)</a:t>
                      </a:r>
                      <a:endParaRPr lang="en-US" sz="1400" dirty="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590867018"/>
                  </a:ext>
                </a:extLst>
              </a:tr>
              <a:tr h="323576">
                <a:tc>
                  <a:txBody>
                    <a:bodyPr/>
                    <a:lstStyle/>
                    <a:p>
                      <a:pPr rtl="0"/>
                      <a:r>
                        <a:rPr lang="en-US" sz="1400" b="1">
                          <a:solidFill>
                            <a:srgbClr val="1F1F1F"/>
                          </a:solidFill>
                          <a:effectLst/>
                          <a:latin typeface="Google Sans Text"/>
                        </a:rPr>
                        <a:t>Full Meaning</a:t>
                      </a:r>
                      <a:endParaRPr lang="en-US" sz="140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dirty="0">
                          <a:solidFill>
                            <a:srgbClr val="1F1F1F"/>
                          </a:solidFill>
                          <a:effectLst/>
                          <a:latin typeface="Google Sans Text"/>
                        </a:rPr>
                        <a:t>P</a:t>
                      </a:r>
                      <a:r>
                        <a:rPr lang="en-US" sz="1400" dirty="0">
                          <a:solidFill>
                            <a:srgbClr val="1F1F1F"/>
                          </a:solidFill>
                          <a:effectLst/>
                          <a:latin typeface="Google Sans Text"/>
                        </a:rPr>
                        <a:t>ale, </a:t>
                      </a:r>
                      <a:r>
                        <a:rPr lang="en-US" sz="1400" b="1" dirty="0">
                          <a:solidFill>
                            <a:srgbClr val="1F1F1F"/>
                          </a:solidFill>
                          <a:effectLst/>
                          <a:latin typeface="Google Sans Text"/>
                        </a:rPr>
                        <a:t>S</a:t>
                      </a:r>
                      <a:r>
                        <a:rPr lang="en-US" sz="1400" dirty="0">
                          <a:solidFill>
                            <a:srgbClr val="1F1F1F"/>
                          </a:solidFill>
                          <a:effectLst/>
                          <a:latin typeface="Google Sans Text"/>
                        </a:rPr>
                        <a:t>oft, </a:t>
                      </a:r>
                      <a:r>
                        <a:rPr lang="en-US" sz="1400" b="1" dirty="0">
                          <a:solidFill>
                            <a:srgbClr val="1F1F1F"/>
                          </a:solidFill>
                          <a:effectLst/>
                          <a:latin typeface="Google Sans Text"/>
                        </a:rPr>
                        <a:t>E</a:t>
                      </a:r>
                      <a:r>
                        <a:rPr lang="en-US" sz="1400" dirty="0">
                          <a:solidFill>
                            <a:srgbClr val="1F1F1F"/>
                          </a:solidFill>
                          <a:effectLst/>
                          <a:latin typeface="Google Sans Text"/>
                        </a:rPr>
                        <a:t>xudative</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a:solidFill>
                            <a:srgbClr val="1F1F1F"/>
                          </a:solidFill>
                          <a:effectLst/>
                          <a:latin typeface="Google Sans Text"/>
                        </a:rPr>
                        <a:t>D</a:t>
                      </a:r>
                      <a:r>
                        <a:rPr lang="en-US" sz="1400">
                          <a:solidFill>
                            <a:srgbClr val="1F1F1F"/>
                          </a:solidFill>
                          <a:effectLst/>
                          <a:latin typeface="Google Sans Text"/>
                        </a:rPr>
                        <a:t>ark, </a:t>
                      </a:r>
                      <a:r>
                        <a:rPr lang="en-US" sz="1400" b="1">
                          <a:solidFill>
                            <a:srgbClr val="1F1F1F"/>
                          </a:solidFill>
                          <a:effectLst/>
                          <a:latin typeface="Google Sans Text"/>
                        </a:rPr>
                        <a:t>F</a:t>
                      </a:r>
                      <a:r>
                        <a:rPr lang="en-US" sz="1400">
                          <a:solidFill>
                            <a:srgbClr val="1F1F1F"/>
                          </a:solidFill>
                          <a:effectLst/>
                          <a:latin typeface="Google Sans Text"/>
                        </a:rPr>
                        <a:t>irm, </a:t>
                      </a:r>
                      <a:r>
                        <a:rPr lang="en-US" sz="1400" b="1">
                          <a:solidFill>
                            <a:srgbClr val="1F1F1F"/>
                          </a:solidFill>
                          <a:effectLst/>
                          <a:latin typeface="Google Sans Text"/>
                        </a:rPr>
                        <a:t>D</a:t>
                      </a:r>
                      <a:r>
                        <a:rPr lang="en-US" sz="1400">
                          <a:solidFill>
                            <a:srgbClr val="1F1F1F"/>
                          </a:solidFill>
                          <a:effectLst/>
                          <a:latin typeface="Google Sans Text"/>
                        </a:rPr>
                        <a:t>ry</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987826508"/>
                  </a:ext>
                </a:extLst>
              </a:tr>
              <a:tr h="559700">
                <a:tc>
                  <a:txBody>
                    <a:bodyPr/>
                    <a:lstStyle/>
                    <a:p>
                      <a:pPr rtl="0"/>
                      <a:r>
                        <a:rPr lang="en-US" sz="1400" b="1">
                          <a:solidFill>
                            <a:srgbClr val="1F1F1F"/>
                          </a:solidFill>
                          <a:effectLst/>
                          <a:latin typeface="Google Sans Text"/>
                        </a:rPr>
                        <a:t>Primary Species Affected</a:t>
                      </a:r>
                      <a:endParaRPr lang="en-US" sz="140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dirty="0">
                          <a:solidFill>
                            <a:srgbClr val="1F1F1F"/>
                          </a:solidFill>
                          <a:effectLst/>
                          <a:latin typeface="Google Sans Text"/>
                        </a:rPr>
                        <a:t>Most common in </a:t>
                      </a:r>
                      <a:r>
                        <a:rPr lang="en-US" sz="1400" b="1" dirty="0">
                          <a:solidFill>
                            <a:srgbClr val="1F1F1F"/>
                          </a:solidFill>
                          <a:effectLst/>
                          <a:latin typeface="Google Sans Text"/>
                        </a:rPr>
                        <a:t>Pork</a:t>
                      </a:r>
                      <a:r>
                        <a:rPr lang="en-US" sz="1400" dirty="0">
                          <a:solidFill>
                            <a:srgbClr val="1F1F1F"/>
                          </a:solidFill>
                          <a:effectLst/>
                          <a:latin typeface="Google Sans Text"/>
                        </a:rPr>
                        <a:t> and </a:t>
                      </a:r>
                      <a:r>
                        <a:rPr lang="en-US" sz="1400" b="1" dirty="0">
                          <a:solidFill>
                            <a:srgbClr val="1F1F1F"/>
                          </a:solidFill>
                          <a:effectLst/>
                          <a:latin typeface="Google Sans Text"/>
                        </a:rPr>
                        <a:t>Poultry</a:t>
                      </a:r>
                      <a:r>
                        <a:rPr lang="en-US" sz="1400" dirty="0">
                          <a:solidFill>
                            <a:srgbClr val="1F1F1F"/>
                          </a:solidFill>
                          <a:effectLst/>
                          <a:latin typeface="Google Sans Text"/>
                        </a:rPr>
                        <a:t>.</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a:solidFill>
                            <a:srgbClr val="1F1F1F"/>
                          </a:solidFill>
                          <a:effectLst/>
                          <a:latin typeface="Google Sans Text"/>
                        </a:rPr>
                        <a:t>Most common in </a:t>
                      </a:r>
                      <a:r>
                        <a:rPr lang="en-US" sz="1400" b="1">
                          <a:solidFill>
                            <a:srgbClr val="1F1F1F"/>
                          </a:solidFill>
                          <a:effectLst/>
                          <a:latin typeface="Google Sans Text"/>
                        </a:rPr>
                        <a:t>Beef</a:t>
                      </a:r>
                      <a:r>
                        <a:rPr lang="en-US" sz="1400">
                          <a:solidFill>
                            <a:srgbClr val="1F1F1F"/>
                          </a:solidFill>
                          <a:effectLst/>
                          <a:latin typeface="Google Sans Text"/>
                        </a:rPr>
                        <a:t> and </a:t>
                      </a:r>
                      <a:r>
                        <a:rPr lang="en-US" sz="1400" b="1">
                          <a:solidFill>
                            <a:srgbClr val="1F1F1F"/>
                          </a:solidFill>
                          <a:effectLst/>
                          <a:latin typeface="Google Sans Text"/>
                        </a:rPr>
                        <a:t>Mutton</a:t>
                      </a:r>
                      <a:r>
                        <a:rPr lang="en-US" sz="1400">
                          <a:solidFill>
                            <a:srgbClr val="1F1F1F"/>
                          </a:solidFill>
                          <a:effectLst/>
                          <a:latin typeface="Google Sans Text"/>
                        </a:rPr>
                        <a:t>.</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2388466"/>
                  </a:ext>
                </a:extLst>
              </a:tr>
              <a:tr h="1031946">
                <a:tc>
                  <a:txBody>
                    <a:bodyPr/>
                    <a:lstStyle/>
                    <a:p>
                      <a:pPr rtl="0"/>
                      <a:r>
                        <a:rPr lang="en-US" sz="1400" b="1">
                          <a:solidFill>
                            <a:srgbClr val="1F1F1F"/>
                          </a:solidFill>
                          <a:effectLst/>
                          <a:latin typeface="Google Sans Text"/>
                        </a:rPr>
                        <a:t>Type of Ante-mortem Stress</a:t>
                      </a:r>
                      <a:endParaRPr lang="en-US" sz="140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a:solidFill>
                            <a:srgbClr val="1F1F1F"/>
                          </a:solidFill>
                          <a:effectLst/>
                          <a:latin typeface="Google Sans Text"/>
                        </a:rPr>
                        <a:t>Acute / Short-term stress</a:t>
                      </a:r>
                      <a:r>
                        <a:rPr lang="en-US" sz="1400">
                          <a:solidFill>
                            <a:srgbClr val="1F1F1F"/>
                          </a:solidFill>
                          <a:effectLst/>
                          <a:latin typeface="Google Sans Text"/>
                        </a:rPr>
                        <a:t> immediately prior to slaughter (e.g., electric prods, crowding, fighting).</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a:solidFill>
                            <a:srgbClr val="1F1F1F"/>
                          </a:solidFill>
                          <a:effectLst/>
                          <a:latin typeface="Google Sans Text"/>
                        </a:rPr>
                        <a:t>Chronic / Long-term stress</a:t>
                      </a:r>
                      <a:r>
                        <a:rPr lang="en-US" sz="1400">
                          <a:solidFill>
                            <a:srgbClr val="1F1F1F"/>
                          </a:solidFill>
                          <a:effectLst/>
                          <a:latin typeface="Google Sans Text"/>
                        </a:rPr>
                        <a:t> hours or days before slaughter (e.g., long transport, starvation, extreme weather).</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50077227"/>
                  </a:ext>
                </a:extLst>
              </a:tr>
              <a:tr h="795823">
                <a:tc>
                  <a:txBody>
                    <a:bodyPr/>
                    <a:lstStyle/>
                    <a:p>
                      <a:pPr rtl="0"/>
                      <a:r>
                        <a:rPr lang="en-US" sz="1400" b="1">
                          <a:solidFill>
                            <a:srgbClr val="1F1F1F"/>
                          </a:solidFill>
                          <a:effectLst/>
                          <a:latin typeface="Google Sans Text"/>
                        </a:rPr>
                        <a:t>Glycogen Dynamics at Slaughter</a:t>
                      </a:r>
                      <a:endParaRPr lang="en-US" sz="140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a:solidFill>
                            <a:srgbClr val="1F1F1F"/>
                          </a:solidFill>
                          <a:effectLst/>
                          <a:latin typeface="Google Sans Text"/>
                        </a:rPr>
                        <a:t>High</a:t>
                      </a:r>
                      <a:r>
                        <a:rPr lang="en-US" sz="1400">
                          <a:solidFill>
                            <a:srgbClr val="1F1F1F"/>
                          </a:solidFill>
                          <a:effectLst/>
                          <a:latin typeface="Google Sans Text"/>
                        </a:rPr>
                        <a:t> level of muscle glycogen undergoes highly accelerated breakdown.</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a:solidFill>
                            <a:srgbClr val="1F1F1F"/>
                          </a:solidFill>
                          <a:effectLst/>
                          <a:latin typeface="Google Sans Text"/>
                        </a:rPr>
                        <a:t>Muscle glycogen reserves are </a:t>
                      </a:r>
                      <a:r>
                        <a:rPr lang="en-US" sz="1400" b="1">
                          <a:solidFill>
                            <a:srgbClr val="1F1F1F"/>
                          </a:solidFill>
                          <a:effectLst/>
                          <a:latin typeface="Google Sans Text"/>
                        </a:rPr>
                        <a:t>already exhausted/depleted</a:t>
                      </a:r>
                      <a:r>
                        <a:rPr lang="en-US" sz="1400">
                          <a:solidFill>
                            <a:srgbClr val="1F1F1F"/>
                          </a:solidFill>
                          <a:effectLst/>
                          <a:latin typeface="Google Sans Text"/>
                        </a:rPr>
                        <a:t>.</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53672147"/>
                  </a:ext>
                </a:extLst>
              </a:tr>
              <a:tr h="559700">
                <a:tc>
                  <a:txBody>
                    <a:bodyPr/>
                    <a:lstStyle/>
                    <a:p>
                      <a:pPr rtl="0"/>
                      <a:r>
                        <a:rPr lang="en-US" sz="1400" b="1">
                          <a:solidFill>
                            <a:srgbClr val="1F1F1F"/>
                          </a:solidFill>
                          <a:effectLst/>
                          <a:latin typeface="Google Sans Text"/>
                        </a:rPr>
                        <a:t>Post-mortem Glycolysis Rate</a:t>
                      </a:r>
                      <a:endParaRPr lang="en-US" sz="140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a:solidFill>
                            <a:srgbClr val="1F1F1F"/>
                          </a:solidFill>
                          <a:effectLst/>
                          <a:latin typeface="Google Sans Text"/>
                        </a:rPr>
                        <a:t>Extremely rapid</a:t>
                      </a:r>
                      <a:r>
                        <a:rPr lang="en-US" sz="1400">
                          <a:solidFill>
                            <a:srgbClr val="1F1F1F"/>
                          </a:solidFill>
                          <a:effectLst/>
                          <a:latin typeface="Google Sans Text"/>
                        </a:rPr>
                        <a:t> rate of acidification.</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a:solidFill>
                            <a:srgbClr val="1F1F1F"/>
                          </a:solidFill>
                          <a:effectLst/>
                          <a:latin typeface="Google Sans Text"/>
                        </a:rPr>
                        <a:t>Very low to zero</a:t>
                      </a:r>
                      <a:r>
                        <a:rPr lang="en-US" sz="1400">
                          <a:solidFill>
                            <a:srgbClr val="1F1F1F"/>
                          </a:solidFill>
                          <a:effectLst/>
                          <a:latin typeface="Google Sans Text"/>
                        </a:rPr>
                        <a:t> rate of post-mortem lactic acid production.</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32178683"/>
                  </a:ext>
                </a:extLst>
              </a:tr>
              <a:tr h="323576">
                <a:tc>
                  <a:txBody>
                    <a:bodyPr/>
                    <a:lstStyle/>
                    <a:p>
                      <a:pPr rtl="0"/>
                      <a:r>
                        <a:rPr lang="pt-BR" sz="1400" b="1">
                          <a:solidFill>
                            <a:srgbClr val="1F1F1F"/>
                          </a:solidFill>
                          <a:effectLst/>
                          <a:latin typeface="Google Sans Text"/>
                        </a:rPr>
                        <a:t>Ultimate pH ($pH_u$ at 24h)</a:t>
                      </a:r>
                      <a:endParaRPr lang="pt-BR" sz="140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a:solidFill>
                            <a:srgbClr val="1F1F1F"/>
                          </a:solidFill>
                          <a:effectLst/>
                          <a:latin typeface="Google Sans Text"/>
                        </a:rPr>
                        <a:t>Abnormally low: </a:t>
                      </a:r>
                      <a:r>
                        <a:rPr lang="en-US" sz="1400" b="1">
                          <a:solidFill>
                            <a:srgbClr val="1F1F1F"/>
                          </a:solidFill>
                          <a:effectLst/>
                          <a:latin typeface="Google Sans Text"/>
                        </a:rPr>
                        <a:t>$&lt; 5.4 – 5.5$</a:t>
                      </a:r>
                      <a:r>
                        <a:rPr lang="en-US" sz="1400">
                          <a:solidFill>
                            <a:srgbClr val="1F1F1F"/>
                          </a:solidFill>
                          <a:effectLst/>
                          <a:latin typeface="Google Sans Text"/>
                        </a:rPr>
                        <a:t>.</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a:solidFill>
                            <a:srgbClr val="1F1F1F"/>
                          </a:solidFill>
                          <a:effectLst/>
                          <a:latin typeface="Google Sans Text"/>
                        </a:rPr>
                        <a:t>Abnormally high: </a:t>
                      </a:r>
                      <a:r>
                        <a:rPr lang="en-US" sz="1400" b="1">
                          <a:solidFill>
                            <a:srgbClr val="1F1F1F"/>
                          </a:solidFill>
                          <a:effectLst/>
                          <a:latin typeface="Google Sans Text"/>
                        </a:rPr>
                        <a:t>$&gt; 6.0 – 6.5$</a:t>
                      </a:r>
                      <a:r>
                        <a:rPr lang="en-US" sz="1400">
                          <a:solidFill>
                            <a:srgbClr val="1F1F1F"/>
                          </a:solidFill>
                          <a:effectLst/>
                          <a:latin typeface="Google Sans Text"/>
                        </a:rPr>
                        <a:t>.</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23093885"/>
                  </a:ext>
                </a:extLst>
              </a:tr>
              <a:tr h="559700">
                <a:tc>
                  <a:txBody>
                    <a:bodyPr/>
                    <a:lstStyle/>
                    <a:p>
                      <a:pPr rtl="0"/>
                      <a:r>
                        <a:rPr lang="en-US" sz="1400" b="1">
                          <a:solidFill>
                            <a:srgbClr val="1F1F1F"/>
                          </a:solidFill>
                          <a:effectLst/>
                          <a:latin typeface="Google Sans Text"/>
                        </a:rPr>
                        <a:t>Water-Holding Capacity (WHC)</a:t>
                      </a:r>
                      <a:endParaRPr lang="en-US" sz="1400">
                        <a:solidFill>
                          <a:srgbClr val="1F1F1F"/>
                        </a:solidFill>
                        <a:effectLst/>
                        <a:latin typeface="Google Sans Text"/>
                      </a:endParaRP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a:solidFill>
                            <a:srgbClr val="1F1F1F"/>
                          </a:solidFill>
                          <a:effectLst/>
                          <a:latin typeface="Google Sans Text"/>
                        </a:rPr>
                        <a:t>Extremely poor</a:t>
                      </a:r>
                      <a:r>
                        <a:rPr lang="en-US" sz="1400">
                          <a:solidFill>
                            <a:srgbClr val="1F1F1F"/>
                          </a:solidFill>
                          <a:effectLst/>
                          <a:latin typeface="Google Sans Text"/>
                        </a:rPr>
                        <a:t>; high drip loss/exudation.</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tc>
                  <a:txBody>
                    <a:bodyPr/>
                    <a:lstStyle/>
                    <a:p>
                      <a:pPr rtl="0"/>
                      <a:r>
                        <a:rPr lang="en-US" sz="1400" b="1" dirty="0">
                          <a:solidFill>
                            <a:srgbClr val="1F1F1F"/>
                          </a:solidFill>
                          <a:effectLst/>
                          <a:latin typeface="Google Sans Text"/>
                        </a:rPr>
                        <a:t>Excellent</a:t>
                      </a:r>
                      <a:r>
                        <a:rPr lang="en-US" sz="1400" dirty="0">
                          <a:solidFill>
                            <a:srgbClr val="1F1F1F"/>
                          </a:solidFill>
                          <a:effectLst/>
                          <a:latin typeface="Google Sans Text"/>
                        </a:rPr>
                        <a:t>; moisture is locked tightly within the cells.</a:t>
                      </a:r>
                    </a:p>
                  </a:txBody>
                  <a:tcPr marL="60547" marR="60547" marT="40365" marB="40365"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383957372"/>
                  </a:ext>
                </a:extLst>
              </a:tr>
            </a:tbl>
          </a:graphicData>
        </a:graphic>
      </p:graphicFrame>
    </p:spTree>
    <p:extLst>
      <p:ext uri="{BB962C8B-B14F-4D97-AF65-F5344CB8AC3E}">
        <p14:creationId xmlns:p14="http://schemas.microsoft.com/office/powerpoint/2010/main" val="3367903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015.gif"/>
          <p:cNvPicPr>
            <a:picLocks noGrp="1" noChangeAspect="1"/>
          </p:cNvPicPr>
          <p:nvPr>
            <p:ph idx="1"/>
          </p:nvPr>
        </p:nvPicPr>
        <p:blipFill>
          <a:blip r:embed="rId2"/>
          <a:stretch>
            <a:fillRect/>
          </a:stretch>
        </p:blipFill>
        <p:spPr>
          <a:xfrm>
            <a:off x="2590800" y="1676400"/>
            <a:ext cx="7010400" cy="4495800"/>
          </a:xfrm>
        </p:spPr>
      </p:pic>
    </p:spTree>
    <p:extLst>
      <p:ext uri="{BB962C8B-B14F-4D97-AF65-F5344CB8AC3E}">
        <p14:creationId xmlns:p14="http://schemas.microsoft.com/office/powerpoint/2010/main" val="1662516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3708" y="819544"/>
            <a:ext cx="8700655" cy="646331"/>
          </a:xfrm>
          <a:prstGeom prst="rect">
            <a:avLst/>
          </a:prstGeom>
        </p:spPr>
        <p:txBody>
          <a:bodyPr wrap="square">
            <a:spAutoFit/>
          </a:bodyPr>
          <a:lstStyle/>
          <a:p>
            <a:r>
              <a:rPr lang="en-US" altLang="en-US" sz="3600" b="1" dirty="0" smtClean="0">
                <a:solidFill>
                  <a:srgbClr val="FF0000"/>
                </a:solidFill>
              </a:rPr>
              <a:t>B. </a:t>
            </a:r>
            <a:r>
              <a:rPr lang="en-US" sz="3600" b="1" dirty="0">
                <a:solidFill>
                  <a:srgbClr val="FF0000"/>
                </a:solidFill>
              </a:rPr>
              <a:t>Post-mortem changes in </a:t>
            </a:r>
            <a:r>
              <a:rPr lang="en-US" sz="3600" b="1" dirty="0" smtClean="0">
                <a:solidFill>
                  <a:srgbClr val="FF0000"/>
                </a:solidFill>
              </a:rPr>
              <a:t>fish</a:t>
            </a:r>
            <a:endParaRPr lang="en-US" sz="3600" b="1" dirty="0">
              <a:solidFill>
                <a:srgbClr val="FF0000"/>
              </a:solidFill>
            </a:endParaRPr>
          </a:p>
        </p:txBody>
      </p:sp>
      <p:sp>
        <p:nvSpPr>
          <p:cNvPr id="4" name="Rectangle 3"/>
          <p:cNvSpPr/>
          <p:nvPr/>
        </p:nvSpPr>
        <p:spPr>
          <a:xfrm>
            <a:off x="1274617" y="1702092"/>
            <a:ext cx="9744365" cy="2862322"/>
          </a:xfrm>
          <a:prstGeom prst="rect">
            <a:avLst/>
          </a:prstGeom>
        </p:spPr>
        <p:txBody>
          <a:bodyPr wrap="square">
            <a:spAutoFit/>
          </a:bodyPr>
          <a:lstStyle/>
          <a:p>
            <a:pPr marL="285750" indent="-285750">
              <a:buFont typeface="Arial" panose="020B0604020202020204" pitchFamily="34" charset="0"/>
              <a:buChar char="•"/>
            </a:pPr>
            <a:r>
              <a:rPr lang="en-US" sz="2800" dirty="0"/>
              <a:t>Post-mortem changes in meat refer to the natural biochemical and physical processes that occur after an animal is slaughtered, converting muscle into edible </a:t>
            </a:r>
            <a:r>
              <a:rPr lang="en-US" sz="2800" dirty="0" smtClean="0"/>
              <a:t>meat</a:t>
            </a:r>
          </a:p>
          <a:p>
            <a:pPr marL="285750" indent="-285750">
              <a:buFont typeface="Arial" panose="020B0604020202020204" pitchFamily="34" charset="0"/>
              <a:buChar char="•"/>
            </a:pPr>
            <a:r>
              <a:rPr lang="en-US" sz="2400" dirty="0" smtClean="0"/>
              <a:t>This </a:t>
            </a:r>
            <a:r>
              <a:rPr lang="en-US" sz="2400" dirty="0"/>
              <a:t>multi-stage transformation involves a loss of oxygen, a rapid drop in pH, the onset of rigor mortis (stiffening), and eventual tenderization through </a:t>
            </a:r>
            <a:r>
              <a:rPr lang="en-US" sz="2400" dirty="0" smtClean="0"/>
              <a:t>aging</a:t>
            </a:r>
          </a:p>
          <a:p>
            <a:pPr marL="285750" indent="-285750">
              <a:buFont typeface="Arial" panose="020B0604020202020204" pitchFamily="34" charset="0"/>
              <a:buChar char="•"/>
            </a:pPr>
            <a:r>
              <a:rPr lang="en-US" sz="2400" dirty="0" smtClean="0"/>
              <a:t>There are 4 phases</a:t>
            </a:r>
            <a:endParaRPr lang="en-US" sz="2400" dirty="0"/>
          </a:p>
        </p:txBody>
      </p:sp>
    </p:spTree>
    <p:extLst>
      <p:ext uri="{BB962C8B-B14F-4D97-AF65-F5344CB8AC3E}">
        <p14:creationId xmlns:p14="http://schemas.microsoft.com/office/powerpoint/2010/main" val="136743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990815" y="1319651"/>
            <a:ext cx="6948954" cy="461665"/>
          </a:xfrm>
          <a:prstGeom prst="rect">
            <a:avLst/>
          </a:prstGeom>
        </p:spPr>
        <p:txBody>
          <a:bodyPr wrap="none">
            <a:spAutoFit/>
          </a:bodyPr>
          <a:lstStyle/>
          <a:p>
            <a:r>
              <a:rPr lang="en-US" sz="2400" b="1" dirty="0"/>
              <a:t>12. Course Schedule, Content, and Teaching Methods</a:t>
            </a:r>
          </a:p>
        </p:txBody>
      </p:sp>
      <p:sp>
        <p:nvSpPr>
          <p:cNvPr id="5"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410855" y="1892449"/>
            <a:ext cx="8840198" cy="4851728"/>
          </a:xfrm>
          <a:prstGeom prst="rect">
            <a:avLst/>
          </a:prstGeom>
        </p:spPr>
      </p:pic>
    </p:spTree>
    <p:extLst>
      <p:ext uri="{BB962C8B-B14F-4D97-AF65-F5344CB8AC3E}">
        <p14:creationId xmlns:p14="http://schemas.microsoft.com/office/powerpoint/2010/main" val="40060974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b="1" dirty="0" smtClean="0"/>
              <a:t> </a:t>
            </a:r>
            <a:r>
              <a:rPr lang="en-US" b="1" dirty="0"/>
              <a:t>Phase 1: </a:t>
            </a:r>
            <a:r>
              <a:rPr lang="en-US" b="1" dirty="0" smtClean="0"/>
              <a:t>Pre </a:t>
            </a:r>
            <a:r>
              <a:rPr lang="en-US" dirty="0" smtClean="0"/>
              <a:t>Rigor mortis</a:t>
            </a:r>
          </a:p>
          <a:p>
            <a:pPr marL="0" indent="0">
              <a:buNone/>
            </a:pPr>
            <a:r>
              <a:rPr lang="en-US" dirty="0" smtClean="0"/>
              <a:t> </a:t>
            </a:r>
            <a:r>
              <a:rPr lang="en-US" b="1" dirty="0" smtClean="0"/>
              <a:t>Loss </a:t>
            </a:r>
            <a:r>
              <a:rPr lang="en-US" b="1" dirty="0"/>
              <a:t>of Homeostasis &amp; Glycolysis</a:t>
            </a:r>
            <a:endParaRPr lang="en-US" dirty="0"/>
          </a:p>
          <a:p>
            <a:pPr lvl="0"/>
            <a:r>
              <a:rPr lang="en-US" b="1" dirty="0" smtClean="0"/>
              <a:t>Energy </a:t>
            </a:r>
            <a:r>
              <a:rPr lang="en-US" b="1" dirty="0"/>
              <a:t>depletion:</a:t>
            </a:r>
            <a:r>
              <a:rPr lang="en-US" dirty="0"/>
              <a:t> Without oxygen, muscles shift to anaerobic metabolism, breaking down glycogen to generate Adenosine Triphosphate (ATP). </a:t>
            </a:r>
          </a:p>
          <a:p>
            <a:pPr lvl="0"/>
            <a:r>
              <a:rPr lang="en-US" b="1" dirty="0"/>
              <a:t>pH Drop:</a:t>
            </a:r>
            <a:r>
              <a:rPr lang="en-US" dirty="0"/>
              <a:t> This process produces lactic acid, causing the muscle's pH to drop from a physiological ~7.2 down to roughly 5.4–5.8 over 12 to 24 hours. </a:t>
            </a:r>
          </a:p>
          <a:p>
            <a:r>
              <a:rPr lang="en-US" b="1" dirty="0"/>
              <a:t>Significance:</a:t>
            </a:r>
            <a:r>
              <a:rPr lang="en-US" dirty="0"/>
              <a:t> This acidity drop is crucial for meat preservation, flavor, and color.</a:t>
            </a:r>
            <a:endParaRPr lang="en-US" dirty="0"/>
          </a:p>
        </p:txBody>
      </p:sp>
      <p:sp>
        <p:nvSpPr>
          <p:cNvPr id="5" name="Rectangle 4"/>
          <p:cNvSpPr/>
          <p:nvPr/>
        </p:nvSpPr>
        <p:spPr>
          <a:xfrm>
            <a:off x="1043708" y="819544"/>
            <a:ext cx="8700655" cy="1200329"/>
          </a:xfrm>
          <a:prstGeom prst="rect">
            <a:avLst/>
          </a:prstGeom>
        </p:spPr>
        <p:txBody>
          <a:bodyPr wrap="square">
            <a:spAutoFit/>
          </a:bodyPr>
          <a:lstStyle/>
          <a:p>
            <a:r>
              <a:rPr lang="en-US" altLang="en-US" sz="3600" b="1" dirty="0">
                <a:solidFill>
                  <a:srgbClr val="FF0000"/>
                </a:solidFill>
              </a:rPr>
              <a:t>A. </a:t>
            </a:r>
            <a:r>
              <a:rPr lang="en-US" sz="3600" b="1" dirty="0">
                <a:solidFill>
                  <a:srgbClr val="FF0000"/>
                </a:solidFill>
              </a:rPr>
              <a:t>Post-mortem changes in meat </a:t>
            </a:r>
            <a:br>
              <a:rPr lang="en-US" sz="3600" b="1" dirty="0">
                <a:solidFill>
                  <a:srgbClr val="FF0000"/>
                </a:solidFill>
              </a:rPr>
            </a:br>
            <a:endParaRPr lang="en-US" sz="3600" b="1" dirty="0">
              <a:solidFill>
                <a:srgbClr val="FF0000"/>
              </a:solidFill>
            </a:endParaRPr>
          </a:p>
        </p:txBody>
      </p:sp>
    </p:spTree>
    <p:extLst>
      <p:ext uri="{BB962C8B-B14F-4D97-AF65-F5344CB8AC3E}">
        <p14:creationId xmlns:p14="http://schemas.microsoft.com/office/powerpoint/2010/main" val="4584520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043708" y="819544"/>
            <a:ext cx="8700655" cy="1200329"/>
          </a:xfrm>
          <a:prstGeom prst="rect">
            <a:avLst/>
          </a:prstGeom>
        </p:spPr>
        <p:txBody>
          <a:bodyPr wrap="square">
            <a:spAutoFit/>
          </a:bodyPr>
          <a:lstStyle/>
          <a:p>
            <a:r>
              <a:rPr lang="en-US" altLang="en-US" sz="3600" b="1" dirty="0">
                <a:solidFill>
                  <a:srgbClr val="FF0000"/>
                </a:solidFill>
              </a:rPr>
              <a:t>A. </a:t>
            </a:r>
            <a:r>
              <a:rPr lang="en-US" sz="3600" b="1" dirty="0">
                <a:solidFill>
                  <a:srgbClr val="FF0000"/>
                </a:solidFill>
              </a:rPr>
              <a:t>Post-mortem changes in meat </a:t>
            </a:r>
            <a:br>
              <a:rPr lang="en-US" sz="3600" b="1" dirty="0">
                <a:solidFill>
                  <a:srgbClr val="FF0000"/>
                </a:solidFill>
              </a:rPr>
            </a:br>
            <a:endParaRPr lang="en-US" sz="3600" b="1" dirty="0">
              <a:solidFill>
                <a:srgbClr val="FF0000"/>
              </a:solidFill>
            </a:endParaRPr>
          </a:p>
        </p:txBody>
      </p:sp>
      <p:sp>
        <p:nvSpPr>
          <p:cNvPr id="5" name="Rectangle 4"/>
          <p:cNvSpPr/>
          <p:nvPr/>
        </p:nvSpPr>
        <p:spPr>
          <a:xfrm>
            <a:off x="1274617" y="1825625"/>
            <a:ext cx="8469745" cy="1969322"/>
          </a:xfrm>
          <a:prstGeom prst="rect">
            <a:avLst/>
          </a:prstGeom>
        </p:spPr>
        <p:txBody>
          <a:bodyPr wrap="square">
            <a:spAutoFit/>
          </a:bodyPr>
          <a:lstStyle/>
          <a:p>
            <a:pPr marL="342900" indent="-342900">
              <a:lnSpc>
                <a:spcPct val="107000"/>
              </a:lnSpc>
              <a:buSzPts val="1000"/>
              <a:buFont typeface="Symbol" panose="05050102010706020507" pitchFamily="18" charset="2"/>
              <a:buChar char=""/>
              <a:tabLst>
                <a:tab pos="457200" algn="l"/>
              </a:tabLst>
            </a:pPr>
            <a:r>
              <a:rPr lang="en-US" sz="2400" b="1" dirty="0">
                <a:solidFill>
                  <a:srgbClr val="FF0000"/>
                </a:solidFill>
              </a:rPr>
              <a:t>Phase 2: Rigor Mortis ("Stiffness of Death")</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b="1" dirty="0" smtClean="0">
                <a:latin typeface="Arial" panose="020B0604020202020204" pitchFamily="34" charset="0"/>
                <a:ea typeface="Times New Roman" panose="02020603050405020304" pitchFamily="18" charset="0"/>
                <a:cs typeface="Times New Roman" panose="02020603050405020304" pitchFamily="18" charset="0"/>
              </a:rPr>
              <a:t>Protein </a:t>
            </a:r>
            <a:r>
              <a:rPr lang="en-US" b="1" dirty="0">
                <a:latin typeface="Arial" panose="020B0604020202020204" pitchFamily="34" charset="0"/>
                <a:ea typeface="Times New Roman" panose="02020603050405020304" pitchFamily="18" charset="0"/>
                <a:cs typeface="Times New Roman" panose="02020603050405020304" pitchFamily="18" charset="0"/>
              </a:rPr>
              <a:t>cross-bridge:</a:t>
            </a:r>
            <a:r>
              <a:rPr lang="en-US" dirty="0">
                <a:latin typeface="Arial" panose="020B0604020202020204" pitchFamily="34" charset="0"/>
                <a:ea typeface="Times New Roman" panose="02020603050405020304" pitchFamily="18" charset="0"/>
                <a:cs typeface="Times New Roman" panose="02020603050405020304" pitchFamily="18" charset="0"/>
              </a:rPr>
              <a:t> Myosin and actin filaments in the muscle fibers bond together irreversibly, causing the carcass to stiffen.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b="1" dirty="0">
                <a:latin typeface="Arial" panose="020B0604020202020204" pitchFamily="34" charset="0"/>
                <a:ea typeface="Times New Roman" panose="02020603050405020304" pitchFamily="18" charset="0"/>
                <a:cs typeface="Times New Roman" panose="02020603050405020304" pitchFamily="18" charset="0"/>
              </a:rPr>
              <a:t>Timing:</a:t>
            </a:r>
            <a:r>
              <a:rPr lang="en-US" dirty="0">
                <a:latin typeface="Arial" panose="020B0604020202020204" pitchFamily="34" charset="0"/>
                <a:ea typeface="Times New Roman" panose="02020603050405020304" pitchFamily="18" charset="0"/>
                <a:cs typeface="Times New Roman" panose="02020603050405020304" pitchFamily="18" charset="0"/>
              </a:rPr>
              <a:t> The onset of rigor mortis typically begins 1 to 2 hours post-slaughter for poultry, 6 to 12 hours for beef, and varies based on the animal's species, stress levels before death, and temperature.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2"/>
              </a:rPr>
              <a:t>1</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3"/>
              </a:rPr>
              <a:t>2</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4"/>
              </a:rPr>
              <a:t>3</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5"/>
              </a:rPr>
              <a:t>4</a:t>
            </a:r>
            <a:r>
              <a:rPr lang="en-US" dirty="0">
                <a:latin typeface="Arial" panose="020B0604020202020204" pitchFamily="34" charset="0"/>
                <a:ea typeface="Times New Roman" panose="02020603050405020304" pitchFamily="18" charset="0"/>
                <a:cs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6"/>
              </a:rPr>
              <a:t>5</a:t>
            </a:r>
            <a:r>
              <a:rPr lang="en-US" dirty="0">
                <a:latin typeface="Arial" panose="020B060402020202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00865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Phase 3: Resolution &amp; Aging</a:t>
            </a:r>
            <a:endParaRPr lang="en-US" dirty="0"/>
          </a:p>
          <a:p>
            <a:pPr lvl="0"/>
            <a:r>
              <a:rPr lang="en-US" b="1" dirty="0" smtClean="0"/>
              <a:t>Tenderization</a:t>
            </a:r>
            <a:r>
              <a:rPr lang="en-US" b="1" dirty="0"/>
              <a:t>:</a:t>
            </a:r>
            <a:r>
              <a:rPr lang="en-US" dirty="0"/>
              <a:t> Endogenous enzymes (such as </a:t>
            </a:r>
            <a:r>
              <a:rPr lang="en-US" dirty="0" err="1"/>
              <a:t>calpains</a:t>
            </a:r>
            <a:r>
              <a:rPr lang="en-US" dirty="0"/>
              <a:t>) naturally degrade certain muscle proteins, relaxing the tissue.</a:t>
            </a:r>
          </a:p>
          <a:p>
            <a:pPr lvl="0"/>
            <a:r>
              <a:rPr lang="en-US" b="1" dirty="0"/>
              <a:t>Aging process:</a:t>
            </a:r>
            <a:r>
              <a:rPr lang="en-US" dirty="0"/>
              <a:t> This enzymatic breakdown is the basis for wet-aging and dry-aging meat. Over days or weeks, it results in improved tenderness, juiciness, and the development of richer, savory flavors</a:t>
            </a:r>
          </a:p>
          <a:p>
            <a:endParaRPr lang="en-US" dirty="0"/>
          </a:p>
        </p:txBody>
      </p:sp>
      <p:sp>
        <p:nvSpPr>
          <p:cNvPr id="4" name="Rectangle 3"/>
          <p:cNvSpPr/>
          <p:nvPr/>
        </p:nvSpPr>
        <p:spPr>
          <a:xfrm>
            <a:off x="1043708" y="819544"/>
            <a:ext cx="8700655" cy="1200329"/>
          </a:xfrm>
          <a:prstGeom prst="rect">
            <a:avLst/>
          </a:prstGeom>
        </p:spPr>
        <p:txBody>
          <a:bodyPr wrap="square">
            <a:spAutoFit/>
          </a:bodyPr>
          <a:lstStyle/>
          <a:p>
            <a:r>
              <a:rPr lang="en-US" altLang="en-US" sz="3600" b="1" dirty="0">
                <a:solidFill>
                  <a:srgbClr val="FF0000"/>
                </a:solidFill>
              </a:rPr>
              <a:t>A. </a:t>
            </a:r>
            <a:r>
              <a:rPr lang="en-US" sz="3600" b="1" dirty="0">
                <a:solidFill>
                  <a:srgbClr val="FF0000"/>
                </a:solidFill>
              </a:rPr>
              <a:t>Post-mortem changes in meat </a:t>
            </a:r>
            <a:br>
              <a:rPr lang="en-US" sz="3600" b="1" dirty="0">
                <a:solidFill>
                  <a:srgbClr val="FF0000"/>
                </a:solidFill>
              </a:rPr>
            </a:br>
            <a:endParaRPr lang="en-US" sz="3600" b="1" dirty="0">
              <a:solidFill>
                <a:srgbClr val="FF0000"/>
              </a:solidFill>
            </a:endParaRPr>
          </a:p>
        </p:txBody>
      </p:sp>
    </p:spTree>
    <p:extLst>
      <p:ext uri="{BB962C8B-B14F-4D97-AF65-F5344CB8AC3E}">
        <p14:creationId xmlns:p14="http://schemas.microsoft.com/office/powerpoint/2010/main" val="10609471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20000"/>
          </a:bodyPr>
          <a:lstStyle/>
          <a:p>
            <a:r>
              <a:rPr lang="en-US" b="1" dirty="0"/>
              <a:t>Phase 1</a:t>
            </a:r>
            <a:r>
              <a:rPr lang="en-US" dirty="0"/>
              <a:t> The fish is very fresh and has a sweet, </a:t>
            </a:r>
            <a:r>
              <a:rPr lang="en-US" dirty="0" err="1"/>
              <a:t>seaweedy</a:t>
            </a:r>
            <a:r>
              <a:rPr lang="en-US" dirty="0"/>
              <a:t> and delicate taste. The taste can be very slightly metallic. In cod, haddock, whiting and flounder, the sweet taste is maximized 2-3 days after catching.</a:t>
            </a:r>
          </a:p>
          <a:p>
            <a:r>
              <a:rPr lang="en-US" b="1" dirty="0"/>
              <a:t>Phase 2</a:t>
            </a:r>
            <a:r>
              <a:rPr lang="en-US" dirty="0"/>
              <a:t> There is a loss of the characteristic </a:t>
            </a:r>
            <a:r>
              <a:rPr lang="en-US" dirty="0" err="1"/>
              <a:t>odour</a:t>
            </a:r>
            <a:r>
              <a:rPr lang="en-US" dirty="0"/>
              <a:t> and taste. The flesh becomes neutral but has no off-</a:t>
            </a:r>
            <a:r>
              <a:rPr lang="en-US" dirty="0" err="1"/>
              <a:t>flavours</a:t>
            </a:r>
            <a:r>
              <a:rPr lang="en-US" dirty="0"/>
              <a:t>. The texture is still pleasant.</a:t>
            </a:r>
          </a:p>
          <a:p>
            <a:r>
              <a:rPr lang="en-US" b="1" dirty="0"/>
              <a:t>Phase 3</a:t>
            </a:r>
            <a:r>
              <a:rPr lang="en-US" dirty="0"/>
              <a:t> There is sign of spoilage and a range of volatile, unpleasant-smelling substances is produced depending on the fish species and type of spoilage (aerobic, anaerobic). One of the volatile compounds may be trimethylamine (TMA) derived from the bacterial reduction of </a:t>
            </a:r>
            <a:r>
              <a:rPr lang="en-US" dirty="0" err="1"/>
              <a:t>trimethyl-aminoxide</a:t>
            </a:r>
            <a:r>
              <a:rPr lang="en-US" dirty="0"/>
              <a:t> (TMAO). TMA has a very characteristic "fishy" smell. At the beginning of the phase the off-</a:t>
            </a:r>
            <a:r>
              <a:rPr lang="en-US" dirty="0" err="1"/>
              <a:t>flavour</a:t>
            </a:r>
            <a:r>
              <a:rPr lang="en-US" dirty="0"/>
              <a:t> may be slightly sour, fruity and slightly bitter, especially in fatty fish. During the later stages sickly sweet, cabbage-like, </a:t>
            </a:r>
            <a:r>
              <a:rPr lang="en-US" dirty="0" err="1"/>
              <a:t>ammoniacal</a:t>
            </a:r>
            <a:r>
              <a:rPr lang="en-US" dirty="0"/>
              <a:t>, </a:t>
            </a:r>
            <a:r>
              <a:rPr lang="en-US" dirty="0" err="1"/>
              <a:t>sulphurous</a:t>
            </a:r>
            <a:r>
              <a:rPr lang="en-US" dirty="0"/>
              <a:t> and rancid smells develop. The texture becomes either soft and watery or tough and dry.</a:t>
            </a:r>
          </a:p>
          <a:p>
            <a:r>
              <a:rPr lang="en-US" b="1" dirty="0"/>
              <a:t>Phase 4</a:t>
            </a:r>
            <a:r>
              <a:rPr lang="en-US" dirty="0"/>
              <a:t> The fish can be characterized as spoiled and putrid.</a:t>
            </a:r>
          </a:p>
        </p:txBody>
      </p:sp>
      <p:sp>
        <p:nvSpPr>
          <p:cNvPr id="5" name="Rectangle 4"/>
          <p:cNvSpPr/>
          <p:nvPr/>
        </p:nvSpPr>
        <p:spPr>
          <a:xfrm>
            <a:off x="1043708" y="819544"/>
            <a:ext cx="8700655" cy="646331"/>
          </a:xfrm>
          <a:prstGeom prst="rect">
            <a:avLst/>
          </a:prstGeom>
        </p:spPr>
        <p:txBody>
          <a:bodyPr wrap="square">
            <a:spAutoFit/>
          </a:bodyPr>
          <a:lstStyle/>
          <a:p>
            <a:r>
              <a:rPr lang="en-US" altLang="en-US" sz="3600" b="1" dirty="0">
                <a:solidFill>
                  <a:srgbClr val="FF0000"/>
                </a:solidFill>
              </a:rPr>
              <a:t>A. </a:t>
            </a:r>
            <a:r>
              <a:rPr lang="en-US" sz="3600" b="1" dirty="0">
                <a:solidFill>
                  <a:srgbClr val="FF0000"/>
                </a:solidFill>
              </a:rPr>
              <a:t>Post-mortem changes in </a:t>
            </a:r>
            <a:r>
              <a:rPr lang="en-US" sz="3600" b="1" dirty="0" smtClean="0">
                <a:solidFill>
                  <a:srgbClr val="FF0000"/>
                </a:solidFill>
              </a:rPr>
              <a:t>fish</a:t>
            </a:r>
            <a:endParaRPr lang="en-US" sz="3600" b="1" dirty="0">
              <a:solidFill>
                <a:srgbClr val="FF0000"/>
              </a:solidFill>
            </a:endParaRPr>
          </a:p>
        </p:txBody>
      </p:sp>
    </p:spTree>
    <p:extLst>
      <p:ext uri="{BB962C8B-B14F-4D97-AF65-F5344CB8AC3E}">
        <p14:creationId xmlns:p14="http://schemas.microsoft.com/office/powerpoint/2010/main" val="3765487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2" name="Group 48">
            <a:extLst>
              <a:ext uri="{FF2B5EF4-FFF2-40B4-BE49-F238E27FC236}">
                <a16:creationId xmlns:a16="http://schemas.microsoft.com/office/drawing/2014/main" id="{029FFE77-0EF3-009A-3BC2-366CB1D2A19B}"/>
              </a:ext>
            </a:extLst>
          </p:cNvPr>
          <p:cNvGrpSpPr>
            <a:grpSpLocks/>
          </p:cNvGrpSpPr>
          <p:nvPr/>
        </p:nvGrpSpPr>
        <p:grpSpPr bwMode="auto">
          <a:xfrm>
            <a:off x="1587501" y="1198563"/>
            <a:ext cx="9827007" cy="4138612"/>
            <a:chOff x="709350" y="2147888"/>
            <a:chExt cx="8666186" cy="3186112"/>
          </a:xfrm>
        </p:grpSpPr>
        <p:sp>
          <p:nvSpPr>
            <p:cNvPr id="27654" name="Line 3">
              <a:extLst>
                <a:ext uri="{FF2B5EF4-FFF2-40B4-BE49-F238E27FC236}">
                  <a16:creationId xmlns:a16="http://schemas.microsoft.com/office/drawing/2014/main" id="{09D9E5F7-A5E5-2BB5-1B24-A7DFD0094217}"/>
                </a:ext>
              </a:extLst>
            </p:cNvPr>
            <p:cNvSpPr>
              <a:spLocks noChangeShapeType="1"/>
            </p:cNvSpPr>
            <p:nvPr/>
          </p:nvSpPr>
          <p:spPr bwMode="auto">
            <a:xfrm>
              <a:off x="1428750" y="2667000"/>
              <a:ext cx="0" cy="26670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5" name="Line 4">
              <a:extLst>
                <a:ext uri="{FF2B5EF4-FFF2-40B4-BE49-F238E27FC236}">
                  <a16:creationId xmlns:a16="http://schemas.microsoft.com/office/drawing/2014/main" id="{C66C63C4-1332-BE00-DF7E-2648575BA49B}"/>
                </a:ext>
              </a:extLst>
            </p:cNvPr>
            <p:cNvSpPr>
              <a:spLocks noChangeShapeType="1"/>
            </p:cNvSpPr>
            <p:nvPr/>
          </p:nvSpPr>
          <p:spPr bwMode="auto">
            <a:xfrm>
              <a:off x="7677150" y="2667000"/>
              <a:ext cx="0" cy="26670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7656" name="Group 47">
              <a:extLst>
                <a:ext uri="{FF2B5EF4-FFF2-40B4-BE49-F238E27FC236}">
                  <a16:creationId xmlns:a16="http://schemas.microsoft.com/office/drawing/2014/main" id="{A61E5807-CE0E-2240-9590-466846B33823}"/>
                </a:ext>
              </a:extLst>
            </p:cNvPr>
            <p:cNvGrpSpPr>
              <a:grpSpLocks/>
            </p:cNvGrpSpPr>
            <p:nvPr/>
          </p:nvGrpSpPr>
          <p:grpSpPr bwMode="auto">
            <a:xfrm>
              <a:off x="1428750" y="4845145"/>
              <a:ext cx="6781800" cy="355413"/>
              <a:chOff x="1428750" y="4845145"/>
              <a:chExt cx="6781800" cy="355413"/>
            </a:xfrm>
          </p:grpSpPr>
          <p:sp>
            <p:nvSpPr>
              <p:cNvPr id="27686" name="Text Box 6">
                <a:extLst>
                  <a:ext uri="{FF2B5EF4-FFF2-40B4-BE49-F238E27FC236}">
                    <a16:creationId xmlns:a16="http://schemas.microsoft.com/office/drawing/2014/main" id="{D00B68F5-CC8B-4469-F2F0-3327A7C92642}"/>
                  </a:ext>
                </a:extLst>
              </p:cNvPr>
              <p:cNvSpPr txBox="1">
                <a:spLocks noChangeArrowheads="1"/>
              </p:cNvSpPr>
              <p:nvPr/>
            </p:nvSpPr>
            <p:spPr bwMode="auto">
              <a:xfrm>
                <a:off x="3544302" y="4845145"/>
                <a:ext cx="3124444" cy="35541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defRPr/>
                </a:pPr>
                <a:r>
                  <a:rPr lang="en-US" sz="2400" dirty="0"/>
                  <a:t>Microbial Decomposition</a:t>
                </a:r>
                <a:endParaRPr lang="en-US" altLang="en-US" sz="2400" b="1" dirty="0">
                  <a:solidFill>
                    <a:srgbClr val="0033CC"/>
                  </a:solidFill>
                  <a:latin typeface="+mn-lt"/>
                </a:endParaRPr>
              </a:p>
            </p:txBody>
          </p:sp>
          <p:sp>
            <p:nvSpPr>
              <p:cNvPr id="27688" name="Line 7">
                <a:extLst>
                  <a:ext uri="{FF2B5EF4-FFF2-40B4-BE49-F238E27FC236}">
                    <a16:creationId xmlns:a16="http://schemas.microsoft.com/office/drawing/2014/main" id="{BF260453-0553-95D5-00BD-8C3B6DF07848}"/>
                  </a:ext>
                </a:extLst>
              </p:cNvPr>
              <p:cNvSpPr>
                <a:spLocks noChangeShapeType="1"/>
              </p:cNvSpPr>
              <p:nvPr/>
            </p:nvSpPr>
            <p:spPr bwMode="auto">
              <a:xfrm flipH="1">
                <a:off x="1428750" y="4997450"/>
                <a:ext cx="2133600" cy="0"/>
              </a:xfrm>
              <a:prstGeom prst="line">
                <a:avLst/>
              </a:prstGeom>
              <a:noFill/>
              <a:ln w="28575">
                <a:solidFill>
                  <a:srgbClr val="0033CC"/>
                </a:solidFill>
                <a:prstDash val="sysDot"/>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89" name="Line 8">
                <a:extLst>
                  <a:ext uri="{FF2B5EF4-FFF2-40B4-BE49-F238E27FC236}">
                    <a16:creationId xmlns:a16="http://schemas.microsoft.com/office/drawing/2014/main" id="{8C2B1F1E-5669-E645-CF43-919F7EB3A49A}"/>
                  </a:ext>
                </a:extLst>
              </p:cNvPr>
              <p:cNvSpPr>
                <a:spLocks noChangeShapeType="1"/>
              </p:cNvSpPr>
              <p:nvPr/>
            </p:nvSpPr>
            <p:spPr bwMode="auto">
              <a:xfrm>
                <a:off x="5848350" y="4997450"/>
                <a:ext cx="2362200" cy="0"/>
              </a:xfrm>
              <a:prstGeom prst="line">
                <a:avLst/>
              </a:prstGeom>
              <a:noFill/>
              <a:ln w="28575">
                <a:solidFill>
                  <a:srgbClr val="0033CC"/>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 name="Text Box 10">
              <a:extLst>
                <a:ext uri="{FF2B5EF4-FFF2-40B4-BE49-F238E27FC236}">
                  <a16:creationId xmlns:a16="http://schemas.microsoft.com/office/drawing/2014/main" id="{D6550947-2B24-8D5C-D663-7F4A768F8E3D}"/>
                </a:ext>
              </a:extLst>
            </p:cNvPr>
            <p:cNvSpPr txBox="1">
              <a:spLocks noChangeArrowheads="1"/>
            </p:cNvSpPr>
            <p:nvPr/>
          </p:nvSpPr>
          <p:spPr bwMode="auto">
            <a:xfrm>
              <a:off x="3562501" y="4300072"/>
              <a:ext cx="2971770" cy="35541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defRPr/>
              </a:pPr>
              <a:r>
                <a:rPr lang="en-US" sz="2400" dirty="0"/>
                <a:t>Enzymatic Degradation</a:t>
              </a:r>
              <a:endParaRPr lang="en-US" altLang="en-US" sz="2400" b="1" dirty="0">
                <a:solidFill>
                  <a:srgbClr val="FF3300"/>
                </a:solidFill>
                <a:latin typeface="+mj-lt"/>
              </a:endParaRPr>
            </a:p>
          </p:txBody>
        </p:sp>
        <p:sp>
          <p:nvSpPr>
            <p:cNvPr id="27658" name="Line 11">
              <a:extLst>
                <a:ext uri="{FF2B5EF4-FFF2-40B4-BE49-F238E27FC236}">
                  <a16:creationId xmlns:a16="http://schemas.microsoft.com/office/drawing/2014/main" id="{0C25A410-7C27-03A2-4B9B-B517D6FFA2E0}"/>
                </a:ext>
              </a:extLst>
            </p:cNvPr>
            <p:cNvSpPr>
              <a:spLocks noChangeShapeType="1"/>
            </p:cNvSpPr>
            <p:nvPr/>
          </p:nvSpPr>
          <p:spPr bwMode="auto">
            <a:xfrm flipH="1" flipV="1">
              <a:off x="1428750" y="4725104"/>
              <a:ext cx="1981200" cy="31750"/>
            </a:xfrm>
            <a:prstGeom prst="line">
              <a:avLst/>
            </a:prstGeom>
            <a:noFill/>
            <a:ln w="28575">
              <a:solidFill>
                <a:srgbClr val="FF3300"/>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59" name="Line 12">
              <a:extLst>
                <a:ext uri="{FF2B5EF4-FFF2-40B4-BE49-F238E27FC236}">
                  <a16:creationId xmlns:a16="http://schemas.microsoft.com/office/drawing/2014/main" id="{E192536B-0770-EC4B-0D2B-9F55A3FA11F7}"/>
                </a:ext>
              </a:extLst>
            </p:cNvPr>
            <p:cNvSpPr>
              <a:spLocks noChangeShapeType="1"/>
            </p:cNvSpPr>
            <p:nvPr/>
          </p:nvSpPr>
          <p:spPr bwMode="auto">
            <a:xfrm>
              <a:off x="5848350" y="4725104"/>
              <a:ext cx="1828800" cy="0"/>
            </a:xfrm>
            <a:prstGeom prst="line">
              <a:avLst/>
            </a:prstGeom>
            <a:noFill/>
            <a:ln w="28575">
              <a:solidFill>
                <a:srgbClr val="FF3300"/>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60" name="Text Box 14">
              <a:extLst>
                <a:ext uri="{FF2B5EF4-FFF2-40B4-BE49-F238E27FC236}">
                  <a16:creationId xmlns:a16="http://schemas.microsoft.com/office/drawing/2014/main" id="{27EEF4FE-8683-CFB0-E348-C065212BC47A}"/>
                </a:ext>
              </a:extLst>
            </p:cNvPr>
            <p:cNvSpPr txBox="1">
              <a:spLocks noChangeArrowheads="1"/>
            </p:cNvSpPr>
            <p:nvPr/>
          </p:nvSpPr>
          <p:spPr bwMode="auto">
            <a:xfrm>
              <a:off x="1752600" y="3657600"/>
              <a:ext cx="1427163" cy="35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defRPr/>
              </a:pPr>
              <a:r>
                <a:rPr lang="en-US" sz="2400" dirty="0">
                  <a:solidFill>
                    <a:schemeClr val="tx2"/>
                  </a:solidFill>
                </a:rPr>
                <a:t>Phase 1</a:t>
              </a:r>
            </a:p>
          </p:txBody>
        </p:sp>
        <p:sp>
          <p:nvSpPr>
            <p:cNvPr id="5" name="Text Box 15">
              <a:extLst>
                <a:ext uri="{FF2B5EF4-FFF2-40B4-BE49-F238E27FC236}">
                  <a16:creationId xmlns:a16="http://schemas.microsoft.com/office/drawing/2014/main" id="{CFF732C2-FBE9-7568-F595-4D4C4CBB90A7}"/>
                </a:ext>
              </a:extLst>
            </p:cNvPr>
            <p:cNvSpPr txBox="1">
              <a:spLocks noChangeArrowheads="1"/>
            </p:cNvSpPr>
            <p:nvPr/>
          </p:nvSpPr>
          <p:spPr bwMode="auto">
            <a:xfrm>
              <a:off x="709350" y="3657227"/>
              <a:ext cx="823186" cy="35564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400" dirty="0" smtClean="0">
                  <a:solidFill>
                    <a:schemeClr val="tx2"/>
                  </a:solidFill>
                  <a:latin typeface="+mn-lt"/>
                </a:rPr>
                <a:t>Live </a:t>
              </a:r>
              <a:endParaRPr lang="en-US" altLang="en-US" sz="2400" dirty="0">
                <a:solidFill>
                  <a:schemeClr val="tx2"/>
                </a:solidFill>
                <a:latin typeface="+mn-lt"/>
              </a:endParaRPr>
            </a:p>
          </p:txBody>
        </p:sp>
        <p:sp>
          <p:nvSpPr>
            <p:cNvPr id="27661" name="Text Box 16">
              <a:extLst>
                <a:ext uri="{FF2B5EF4-FFF2-40B4-BE49-F238E27FC236}">
                  <a16:creationId xmlns:a16="http://schemas.microsoft.com/office/drawing/2014/main" id="{A0936EC2-9D36-1452-B2C7-1877AEDB4F97}"/>
                </a:ext>
              </a:extLst>
            </p:cNvPr>
            <p:cNvSpPr txBox="1">
              <a:spLocks noChangeArrowheads="1"/>
            </p:cNvSpPr>
            <p:nvPr/>
          </p:nvSpPr>
          <p:spPr bwMode="auto">
            <a:xfrm>
              <a:off x="3733297" y="3657227"/>
              <a:ext cx="1489430" cy="78190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defRPr/>
              </a:pPr>
              <a:r>
                <a:rPr lang="en-US" altLang="en-US" sz="2400" dirty="0">
                  <a:solidFill>
                    <a:schemeClr val="tx2"/>
                  </a:solidFill>
                  <a:latin typeface=".VnArial" panose="020B7200000000000000" pitchFamily="34" charset="0"/>
                </a:rPr>
                <a:t>   </a:t>
              </a:r>
              <a:r>
                <a:rPr lang="en-US" sz="2400" dirty="0">
                  <a:solidFill>
                    <a:schemeClr val="tx2"/>
                  </a:solidFill>
                </a:rPr>
                <a:t>Phase </a:t>
              </a:r>
              <a:r>
                <a:rPr lang="en-US" sz="2400" dirty="0" smtClean="0">
                  <a:solidFill>
                    <a:schemeClr val="tx2"/>
                  </a:solidFill>
                </a:rPr>
                <a:t>2</a:t>
              </a:r>
              <a:endParaRPr lang="en-US" sz="2400" dirty="0">
                <a:solidFill>
                  <a:schemeClr val="tx2"/>
                </a:solidFill>
              </a:endParaRPr>
            </a:p>
            <a:p>
              <a:pPr eaLnBrk="1" hangingPunct="1">
                <a:spcBef>
                  <a:spcPct val="50000"/>
                </a:spcBef>
                <a:buFontTx/>
                <a:buNone/>
                <a:defRPr/>
              </a:pPr>
              <a:endParaRPr lang="en-US" altLang="en-US" sz="2400" dirty="0">
                <a:solidFill>
                  <a:schemeClr val="tx2"/>
                </a:solidFill>
                <a:latin typeface="+mj-lt"/>
              </a:endParaRPr>
            </a:p>
          </p:txBody>
        </p:sp>
        <p:sp>
          <p:nvSpPr>
            <p:cNvPr id="17" name="Text Box 17">
              <a:extLst>
                <a:ext uri="{FF2B5EF4-FFF2-40B4-BE49-F238E27FC236}">
                  <a16:creationId xmlns:a16="http://schemas.microsoft.com/office/drawing/2014/main" id="{EB57BA53-0353-91C5-F867-963C5BEACC02}"/>
                </a:ext>
              </a:extLst>
            </p:cNvPr>
            <p:cNvSpPr txBox="1">
              <a:spLocks noChangeArrowheads="1"/>
            </p:cNvSpPr>
            <p:nvPr/>
          </p:nvSpPr>
          <p:spPr bwMode="auto">
            <a:xfrm>
              <a:off x="5826262" y="3657227"/>
              <a:ext cx="1450375" cy="35564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dirty="0" smtClean="0">
                  <a:solidFill>
                    <a:schemeClr val="tx2"/>
                  </a:solidFill>
                  <a:latin typeface="+mn-lt"/>
                </a:rPr>
                <a:t>Phase 3</a:t>
              </a:r>
              <a:endParaRPr lang="en-US" sz="2400" dirty="0">
                <a:solidFill>
                  <a:schemeClr val="tx2"/>
                </a:solidFill>
                <a:latin typeface="+mn-lt"/>
              </a:endParaRPr>
            </a:p>
          </p:txBody>
        </p:sp>
        <p:sp>
          <p:nvSpPr>
            <p:cNvPr id="27664" name="Text Box 18">
              <a:extLst>
                <a:ext uri="{FF2B5EF4-FFF2-40B4-BE49-F238E27FC236}">
                  <a16:creationId xmlns:a16="http://schemas.microsoft.com/office/drawing/2014/main" id="{B10705A6-B27A-0437-9B8D-D851BEE79180}"/>
                </a:ext>
              </a:extLst>
            </p:cNvPr>
            <p:cNvSpPr txBox="1">
              <a:spLocks noChangeArrowheads="1"/>
            </p:cNvSpPr>
            <p:nvPr/>
          </p:nvSpPr>
          <p:spPr bwMode="auto">
            <a:xfrm>
              <a:off x="7731124" y="3657600"/>
              <a:ext cx="1355724" cy="35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smtClean="0">
                  <a:solidFill>
                    <a:schemeClr val="tx2"/>
                  </a:solidFill>
                  <a:latin typeface=".VnArial" panose="020B7200000000000000" pitchFamily="34" charset="0"/>
                </a:rPr>
                <a:t>Phas</a:t>
              </a:r>
              <a:r>
                <a:rPr lang="en-US" altLang="en-US" sz="2400" dirty="0" smtClean="0">
                  <a:solidFill>
                    <a:schemeClr val="tx2"/>
                  </a:solidFill>
                  <a:latin typeface=".VnArial" panose="020B7200000000000000" pitchFamily="34" charset="0"/>
                </a:rPr>
                <a:t>e 4</a:t>
              </a:r>
              <a:endParaRPr lang="en-US" altLang="en-US" sz="2400" dirty="0">
                <a:solidFill>
                  <a:schemeClr val="tx2"/>
                </a:solidFill>
                <a:latin typeface=".VnArial" panose="020B7200000000000000" pitchFamily="34" charset="0"/>
              </a:endParaRPr>
            </a:p>
          </p:txBody>
        </p:sp>
        <p:sp>
          <p:nvSpPr>
            <p:cNvPr id="6" name="Text Box 21">
              <a:extLst>
                <a:ext uri="{FF2B5EF4-FFF2-40B4-BE49-F238E27FC236}">
                  <a16:creationId xmlns:a16="http://schemas.microsoft.com/office/drawing/2014/main" id="{67F07162-2DDD-A1D9-CBDA-5707A02BF7D5}"/>
                </a:ext>
              </a:extLst>
            </p:cNvPr>
            <p:cNvSpPr txBox="1">
              <a:spLocks noChangeArrowheads="1"/>
            </p:cNvSpPr>
            <p:nvPr/>
          </p:nvSpPr>
          <p:spPr bwMode="auto">
            <a:xfrm>
              <a:off x="6510850" y="2872615"/>
              <a:ext cx="1192779" cy="3554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2400" dirty="0" smtClean="0">
                  <a:solidFill>
                    <a:srgbClr val="008000"/>
                  </a:solidFill>
                  <a:latin typeface="+mj-lt"/>
                </a:rPr>
                <a:t> </a:t>
              </a:r>
              <a:endParaRPr lang="en-US" altLang="en-US" sz="2400" dirty="0">
                <a:solidFill>
                  <a:srgbClr val="008000"/>
                </a:solidFill>
                <a:latin typeface="+mj-lt"/>
              </a:endParaRPr>
            </a:p>
          </p:txBody>
        </p:sp>
        <p:sp>
          <p:nvSpPr>
            <p:cNvPr id="27666" name="Line 22">
              <a:extLst>
                <a:ext uri="{FF2B5EF4-FFF2-40B4-BE49-F238E27FC236}">
                  <a16:creationId xmlns:a16="http://schemas.microsoft.com/office/drawing/2014/main" id="{12F36833-A550-658F-4E3B-86BC08E7D03C}"/>
                </a:ext>
              </a:extLst>
            </p:cNvPr>
            <p:cNvSpPr>
              <a:spLocks noChangeShapeType="1"/>
            </p:cNvSpPr>
            <p:nvPr/>
          </p:nvSpPr>
          <p:spPr bwMode="auto">
            <a:xfrm>
              <a:off x="3429000" y="2819400"/>
              <a:ext cx="0" cy="12954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7" name="Line 23">
              <a:extLst>
                <a:ext uri="{FF2B5EF4-FFF2-40B4-BE49-F238E27FC236}">
                  <a16:creationId xmlns:a16="http://schemas.microsoft.com/office/drawing/2014/main" id="{28C74641-1478-54F0-BD3B-17536B622790}"/>
                </a:ext>
              </a:extLst>
            </p:cNvPr>
            <p:cNvSpPr>
              <a:spLocks noChangeShapeType="1"/>
            </p:cNvSpPr>
            <p:nvPr/>
          </p:nvSpPr>
          <p:spPr bwMode="auto">
            <a:xfrm>
              <a:off x="5257800" y="2819400"/>
              <a:ext cx="0" cy="13716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8" name="Line 24">
              <a:extLst>
                <a:ext uri="{FF2B5EF4-FFF2-40B4-BE49-F238E27FC236}">
                  <a16:creationId xmlns:a16="http://schemas.microsoft.com/office/drawing/2014/main" id="{DB80C799-9169-05E7-76F0-1D2C5161163D}"/>
                </a:ext>
              </a:extLst>
            </p:cNvPr>
            <p:cNvSpPr>
              <a:spLocks noChangeShapeType="1"/>
            </p:cNvSpPr>
            <p:nvPr/>
          </p:nvSpPr>
          <p:spPr bwMode="auto">
            <a:xfrm>
              <a:off x="6515100" y="2895600"/>
              <a:ext cx="0" cy="609600"/>
            </a:xfrm>
            <a:prstGeom prst="line">
              <a:avLst/>
            </a:prstGeom>
            <a:noFill/>
            <a:ln w="28575">
              <a:solidFill>
                <a:srgbClr val="0033CC"/>
              </a:solidFill>
              <a:miter lim="800000"/>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9" name="Line 27">
              <a:extLst>
                <a:ext uri="{FF2B5EF4-FFF2-40B4-BE49-F238E27FC236}">
                  <a16:creationId xmlns:a16="http://schemas.microsoft.com/office/drawing/2014/main" id="{1584DF01-6A83-F985-DF70-633048F977A1}"/>
                </a:ext>
              </a:extLst>
            </p:cNvPr>
            <p:cNvSpPr>
              <a:spLocks noChangeShapeType="1"/>
            </p:cNvSpPr>
            <p:nvPr/>
          </p:nvSpPr>
          <p:spPr bwMode="auto">
            <a:xfrm flipH="1">
              <a:off x="5257800" y="3200400"/>
              <a:ext cx="304800" cy="0"/>
            </a:xfrm>
            <a:prstGeom prst="line">
              <a:avLst/>
            </a:prstGeom>
            <a:noFill/>
            <a:ln w="28575">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0" name="Line 28">
              <a:extLst>
                <a:ext uri="{FF2B5EF4-FFF2-40B4-BE49-F238E27FC236}">
                  <a16:creationId xmlns:a16="http://schemas.microsoft.com/office/drawing/2014/main" id="{16A3A574-DA0D-5FD7-AF70-986260BF3ADD}"/>
                </a:ext>
              </a:extLst>
            </p:cNvPr>
            <p:cNvSpPr>
              <a:spLocks noChangeShapeType="1"/>
            </p:cNvSpPr>
            <p:nvPr/>
          </p:nvSpPr>
          <p:spPr bwMode="auto">
            <a:xfrm>
              <a:off x="6019800" y="3200399"/>
              <a:ext cx="533400" cy="34925"/>
            </a:xfrm>
            <a:prstGeom prst="line">
              <a:avLst/>
            </a:prstGeom>
            <a:noFill/>
            <a:ln w="28575">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1" name="Line 29">
              <a:extLst>
                <a:ext uri="{FF2B5EF4-FFF2-40B4-BE49-F238E27FC236}">
                  <a16:creationId xmlns:a16="http://schemas.microsoft.com/office/drawing/2014/main" id="{17DB8487-FD96-EE28-C6FA-3B686A28177B}"/>
                </a:ext>
              </a:extLst>
            </p:cNvPr>
            <p:cNvSpPr>
              <a:spLocks noChangeShapeType="1"/>
            </p:cNvSpPr>
            <p:nvPr/>
          </p:nvSpPr>
          <p:spPr bwMode="auto">
            <a:xfrm flipH="1">
              <a:off x="6496050" y="3217861"/>
              <a:ext cx="257175" cy="19050"/>
            </a:xfrm>
            <a:prstGeom prst="line">
              <a:avLst/>
            </a:prstGeom>
            <a:noFill/>
            <a:ln w="28575">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2" name="Line 30">
              <a:extLst>
                <a:ext uri="{FF2B5EF4-FFF2-40B4-BE49-F238E27FC236}">
                  <a16:creationId xmlns:a16="http://schemas.microsoft.com/office/drawing/2014/main" id="{B84A7A7F-9BFA-87F5-2147-2DC0679FDD9A}"/>
                </a:ext>
              </a:extLst>
            </p:cNvPr>
            <p:cNvSpPr>
              <a:spLocks noChangeShapeType="1"/>
            </p:cNvSpPr>
            <p:nvPr/>
          </p:nvSpPr>
          <p:spPr bwMode="auto">
            <a:xfrm>
              <a:off x="7391400" y="3200400"/>
              <a:ext cx="304800" cy="0"/>
            </a:xfrm>
            <a:prstGeom prst="line">
              <a:avLst/>
            </a:prstGeom>
            <a:noFill/>
            <a:ln w="28575">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3" name="Line 31">
              <a:extLst>
                <a:ext uri="{FF2B5EF4-FFF2-40B4-BE49-F238E27FC236}">
                  <a16:creationId xmlns:a16="http://schemas.microsoft.com/office/drawing/2014/main" id="{16C59CEB-9861-659E-934B-881F1983665A}"/>
                </a:ext>
              </a:extLst>
            </p:cNvPr>
            <p:cNvSpPr>
              <a:spLocks noChangeShapeType="1"/>
            </p:cNvSpPr>
            <p:nvPr/>
          </p:nvSpPr>
          <p:spPr bwMode="auto">
            <a:xfrm flipH="1">
              <a:off x="1447800" y="3810000"/>
              <a:ext cx="3810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4" name="Line 32">
              <a:extLst>
                <a:ext uri="{FF2B5EF4-FFF2-40B4-BE49-F238E27FC236}">
                  <a16:creationId xmlns:a16="http://schemas.microsoft.com/office/drawing/2014/main" id="{997EF71C-347E-5A04-3E2E-2260ADAEB2C6}"/>
                </a:ext>
              </a:extLst>
            </p:cNvPr>
            <p:cNvSpPr>
              <a:spLocks noChangeShapeType="1"/>
            </p:cNvSpPr>
            <p:nvPr/>
          </p:nvSpPr>
          <p:spPr bwMode="auto">
            <a:xfrm flipH="1">
              <a:off x="3429000" y="3810000"/>
              <a:ext cx="3810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5" name="Line 33">
              <a:extLst>
                <a:ext uri="{FF2B5EF4-FFF2-40B4-BE49-F238E27FC236}">
                  <a16:creationId xmlns:a16="http://schemas.microsoft.com/office/drawing/2014/main" id="{F406224F-BB0F-B983-83DD-13707E728645}"/>
                </a:ext>
              </a:extLst>
            </p:cNvPr>
            <p:cNvSpPr>
              <a:spLocks noChangeShapeType="1"/>
            </p:cNvSpPr>
            <p:nvPr/>
          </p:nvSpPr>
          <p:spPr bwMode="auto">
            <a:xfrm>
              <a:off x="3124200" y="3810000"/>
              <a:ext cx="3048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6" name="Line 34">
              <a:extLst>
                <a:ext uri="{FF2B5EF4-FFF2-40B4-BE49-F238E27FC236}">
                  <a16:creationId xmlns:a16="http://schemas.microsoft.com/office/drawing/2014/main" id="{E19C7694-3A89-3191-6AB6-3B554A76BBC3}"/>
                </a:ext>
              </a:extLst>
            </p:cNvPr>
            <p:cNvSpPr>
              <a:spLocks noChangeShapeType="1"/>
            </p:cNvSpPr>
            <p:nvPr/>
          </p:nvSpPr>
          <p:spPr bwMode="auto">
            <a:xfrm>
              <a:off x="4876800" y="3810000"/>
              <a:ext cx="3810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7" name="Line 35">
              <a:extLst>
                <a:ext uri="{FF2B5EF4-FFF2-40B4-BE49-F238E27FC236}">
                  <a16:creationId xmlns:a16="http://schemas.microsoft.com/office/drawing/2014/main" id="{D44F9270-6EE6-F103-F25E-9CE9B8536927}"/>
                </a:ext>
              </a:extLst>
            </p:cNvPr>
            <p:cNvSpPr>
              <a:spLocks noChangeShapeType="1"/>
            </p:cNvSpPr>
            <p:nvPr/>
          </p:nvSpPr>
          <p:spPr bwMode="auto">
            <a:xfrm flipH="1">
              <a:off x="5257800" y="3810000"/>
              <a:ext cx="6096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8" name="Line 36">
              <a:extLst>
                <a:ext uri="{FF2B5EF4-FFF2-40B4-BE49-F238E27FC236}">
                  <a16:creationId xmlns:a16="http://schemas.microsoft.com/office/drawing/2014/main" id="{F104FEE3-D487-8164-0057-1F2523BC1C99}"/>
                </a:ext>
              </a:extLst>
            </p:cNvPr>
            <p:cNvSpPr>
              <a:spLocks noChangeShapeType="1"/>
            </p:cNvSpPr>
            <p:nvPr/>
          </p:nvSpPr>
          <p:spPr bwMode="auto">
            <a:xfrm>
              <a:off x="6858000" y="3810000"/>
              <a:ext cx="8382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79" name="Text Box 37">
              <a:extLst>
                <a:ext uri="{FF2B5EF4-FFF2-40B4-BE49-F238E27FC236}">
                  <a16:creationId xmlns:a16="http://schemas.microsoft.com/office/drawing/2014/main" id="{45C80960-AB44-0B33-05A1-AD3FBEAC41EC}"/>
                </a:ext>
              </a:extLst>
            </p:cNvPr>
            <p:cNvSpPr txBox="1">
              <a:spLocks noChangeArrowheads="1"/>
            </p:cNvSpPr>
            <p:nvPr/>
          </p:nvSpPr>
          <p:spPr bwMode="auto">
            <a:xfrm>
              <a:off x="742950" y="2147888"/>
              <a:ext cx="146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smtClean="0">
                  <a:solidFill>
                    <a:schemeClr val="tx2"/>
                  </a:solidFill>
                  <a:latin typeface=".VnArial" panose="020B7200000000000000" pitchFamily="34" charset="0"/>
                </a:rPr>
                <a:t>fresh</a:t>
              </a:r>
              <a:endParaRPr lang="en-US" altLang="en-US" sz="2400" dirty="0">
                <a:solidFill>
                  <a:schemeClr val="tx2"/>
                </a:solidFill>
                <a:latin typeface=".VnArial" panose="020B7200000000000000" pitchFamily="34" charset="0"/>
              </a:endParaRPr>
            </a:p>
          </p:txBody>
        </p:sp>
        <p:sp>
          <p:nvSpPr>
            <p:cNvPr id="27680" name="Text Box 38">
              <a:extLst>
                <a:ext uri="{FF2B5EF4-FFF2-40B4-BE49-F238E27FC236}">
                  <a16:creationId xmlns:a16="http://schemas.microsoft.com/office/drawing/2014/main" id="{A43616CD-FC71-1F4D-1157-E9D7F18713CC}"/>
                </a:ext>
              </a:extLst>
            </p:cNvPr>
            <p:cNvSpPr txBox="1">
              <a:spLocks noChangeArrowheads="1"/>
            </p:cNvSpPr>
            <p:nvPr/>
          </p:nvSpPr>
          <p:spPr bwMode="auto">
            <a:xfrm>
              <a:off x="7160102" y="2347459"/>
              <a:ext cx="2215434" cy="35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sz="2400" dirty="0" smtClean="0">
                  <a:solidFill>
                    <a:srgbClr val="FF0000"/>
                  </a:solidFill>
                </a:rPr>
                <a:t>Spoilage </a:t>
              </a:r>
              <a:r>
                <a:rPr lang="en-US" sz="2400" dirty="0">
                  <a:solidFill>
                    <a:srgbClr val="FF0000"/>
                  </a:solidFill>
                </a:rPr>
                <a:t>Stage</a:t>
              </a:r>
              <a:endParaRPr lang="en-US" altLang="en-US" sz="2400" dirty="0">
                <a:solidFill>
                  <a:schemeClr val="tx2"/>
                </a:solidFill>
                <a:latin typeface=".VnArial" panose="020B7200000000000000" pitchFamily="34" charset="0"/>
              </a:endParaRPr>
            </a:p>
          </p:txBody>
        </p:sp>
        <p:sp>
          <p:nvSpPr>
            <p:cNvPr id="27681" name="Line 42">
              <a:extLst>
                <a:ext uri="{FF2B5EF4-FFF2-40B4-BE49-F238E27FC236}">
                  <a16:creationId xmlns:a16="http://schemas.microsoft.com/office/drawing/2014/main" id="{FC30012A-B761-AD59-B591-89B5973FCC18}"/>
                </a:ext>
              </a:extLst>
            </p:cNvPr>
            <p:cNvSpPr>
              <a:spLocks noChangeShapeType="1"/>
            </p:cNvSpPr>
            <p:nvPr/>
          </p:nvSpPr>
          <p:spPr bwMode="auto">
            <a:xfrm>
              <a:off x="3562350" y="4756853"/>
              <a:ext cx="1676400" cy="0"/>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27682" name="Line 31">
              <a:extLst>
                <a:ext uri="{FF2B5EF4-FFF2-40B4-BE49-F238E27FC236}">
                  <a16:creationId xmlns:a16="http://schemas.microsoft.com/office/drawing/2014/main" id="{7664A1AA-3C20-A122-919A-C9F3A0EDFF49}"/>
                </a:ext>
              </a:extLst>
            </p:cNvPr>
            <p:cNvSpPr>
              <a:spLocks noChangeShapeType="1"/>
            </p:cNvSpPr>
            <p:nvPr/>
          </p:nvSpPr>
          <p:spPr bwMode="auto">
            <a:xfrm flipH="1">
              <a:off x="1428750" y="3086100"/>
              <a:ext cx="3810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7683" name="Line 33">
              <a:extLst>
                <a:ext uri="{FF2B5EF4-FFF2-40B4-BE49-F238E27FC236}">
                  <a16:creationId xmlns:a16="http://schemas.microsoft.com/office/drawing/2014/main" id="{6F61234D-A5A3-44A0-EC4F-DBA70B29739F}"/>
                </a:ext>
              </a:extLst>
            </p:cNvPr>
            <p:cNvSpPr>
              <a:spLocks noChangeShapeType="1"/>
            </p:cNvSpPr>
            <p:nvPr/>
          </p:nvSpPr>
          <p:spPr bwMode="auto">
            <a:xfrm>
              <a:off x="3105150" y="3086100"/>
              <a:ext cx="304800" cy="0"/>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45" name="Text Box 14">
              <a:extLst>
                <a:ext uri="{FF2B5EF4-FFF2-40B4-BE49-F238E27FC236}">
                  <a16:creationId xmlns:a16="http://schemas.microsoft.com/office/drawing/2014/main" id="{8BA1E4A3-BCCD-61E5-5F4D-D4995FDA25FA}"/>
                </a:ext>
              </a:extLst>
            </p:cNvPr>
            <p:cNvSpPr txBox="1">
              <a:spLocks noChangeArrowheads="1"/>
            </p:cNvSpPr>
            <p:nvPr/>
          </p:nvSpPr>
          <p:spPr bwMode="auto">
            <a:xfrm>
              <a:off x="1740627" y="2946069"/>
              <a:ext cx="1712619" cy="355413"/>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dirty="0" smtClean="0"/>
                <a:t> </a:t>
              </a:r>
              <a:endParaRPr lang="en-US" sz="2400" dirty="0">
                <a:solidFill>
                  <a:schemeClr val="tx2"/>
                </a:solidFill>
                <a:latin typeface="+mj-lt"/>
              </a:endParaRPr>
            </a:p>
          </p:txBody>
        </p:sp>
        <p:sp>
          <p:nvSpPr>
            <p:cNvPr id="46" name="Text Box 14">
              <a:extLst>
                <a:ext uri="{FF2B5EF4-FFF2-40B4-BE49-F238E27FC236}">
                  <a16:creationId xmlns:a16="http://schemas.microsoft.com/office/drawing/2014/main" id="{9736B262-B53F-DC26-C71A-4DBBA4339769}"/>
                </a:ext>
              </a:extLst>
            </p:cNvPr>
            <p:cNvSpPr txBox="1">
              <a:spLocks noChangeArrowheads="1"/>
            </p:cNvSpPr>
            <p:nvPr/>
          </p:nvSpPr>
          <p:spPr bwMode="auto">
            <a:xfrm>
              <a:off x="3659099" y="2899502"/>
              <a:ext cx="1426575" cy="35442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dirty="0" smtClean="0">
                  <a:solidFill>
                    <a:schemeClr val="tx2"/>
                  </a:solidFill>
                  <a:latin typeface="+mj-lt"/>
                </a:rPr>
                <a:t> </a:t>
              </a:r>
              <a:endParaRPr lang="en-US" sz="2400" dirty="0">
                <a:solidFill>
                  <a:schemeClr val="tx2"/>
                </a:solidFill>
                <a:latin typeface="+mj-lt"/>
              </a:endParaRPr>
            </a:p>
          </p:txBody>
        </p:sp>
        <p:sp>
          <p:nvSpPr>
            <p:cNvPr id="47" name="Text Box 14">
              <a:extLst>
                <a:ext uri="{FF2B5EF4-FFF2-40B4-BE49-F238E27FC236}">
                  <a16:creationId xmlns:a16="http://schemas.microsoft.com/office/drawing/2014/main" id="{77AFE514-E807-4593-C850-049C39E2B54D}"/>
                </a:ext>
              </a:extLst>
            </p:cNvPr>
            <p:cNvSpPr txBox="1">
              <a:spLocks noChangeArrowheads="1"/>
            </p:cNvSpPr>
            <p:nvPr/>
          </p:nvSpPr>
          <p:spPr bwMode="auto">
            <a:xfrm>
              <a:off x="5292872" y="2702972"/>
              <a:ext cx="1088879" cy="284330"/>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dirty="0" smtClean="0"/>
                <a:t> </a:t>
              </a:r>
              <a:endParaRPr lang="en-US" dirty="0">
                <a:solidFill>
                  <a:schemeClr val="tx2"/>
                </a:solidFill>
              </a:endParaRPr>
            </a:p>
          </p:txBody>
        </p:sp>
      </p:grpSp>
      <p:sp>
        <p:nvSpPr>
          <p:cNvPr id="41" name="Rectangle 40"/>
          <p:cNvSpPr/>
          <p:nvPr/>
        </p:nvSpPr>
        <p:spPr>
          <a:xfrm>
            <a:off x="2856899" y="451573"/>
            <a:ext cx="8700655" cy="1200329"/>
          </a:xfrm>
          <a:prstGeom prst="rect">
            <a:avLst/>
          </a:prstGeom>
        </p:spPr>
        <p:txBody>
          <a:bodyPr wrap="square">
            <a:spAutoFit/>
          </a:bodyPr>
          <a:lstStyle/>
          <a:p>
            <a:r>
              <a:rPr lang="en-US" sz="3600" b="1" dirty="0" smtClean="0">
                <a:solidFill>
                  <a:srgbClr val="FF0000"/>
                </a:solidFill>
              </a:rPr>
              <a:t>Post-mortem </a:t>
            </a:r>
            <a:r>
              <a:rPr lang="en-US" sz="3600" b="1" dirty="0">
                <a:solidFill>
                  <a:srgbClr val="FF0000"/>
                </a:solidFill>
              </a:rPr>
              <a:t>changes in </a:t>
            </a:r>
            <a:r>
              <a:rPr lang="en-US" sz="3600" b="1" dirty="0" smtClean="0">
                <a:solidFill>
                  <a:srgbClr val="FF0000"/>
                </a:solidFill>
              </a:rPr>
              <a:t>fish </a:t>
            </a:r>
            <a:r>
              <a:rPr lang="en-US" sz="3600" b="1" dirty="0">
                <a:solidFill>
                  <a:srgbClr val="FF0000"/>
                </a:solidFill>
              </a:rPr>
              <a:t/>
            </a:r>
            <a:br>
              <a:rPr lang="en-US" sz="3600" b="1" dirty="0">
                <a:solidFill>
                  <a:srgbClr val="FF0000"/>
                </a:solidFill>
              </a:rPr>
            </a:br>
            <a:endParaRPr lang="en-US" sz="3600" b="1" dirty="0">
              <a:solidFill>
                <a:srgbClr val="FF0000"/>
              </a:solidFill>
            </a:endParaRPr>
          </a:p>
        </p:txBody>
      </p:sp>
    </p:spTree>
    <p:extLst>
      <p:ext uri="{BB962C8B-B14F-4D97-AF65-F5344CB8AC3E}">
        <p14:creationId xmlns:p14="http://schemas.microsoft.com/office/powerpoint/2010/main" val="34568744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ectangle 1"/>
          <p:cNvSpPr>
            <a:spLocks noChangeArrowheads="1"/>
          </p:cNvSpPr>
          <p:nvPr/>
        </p:nvSpPr>
        <p:spPr bwMode="auto">
          <a:xfrm>
            <a:off x="6323798" y="6108157"/>
            <a:ext cx="528631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Changes in total counts and specific spoilage bacteria during storage (modified after </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Dalgaard</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(1993) </a:t>
            </a:r>
            <a:endParaRPr kumimoji="0" lang="en-US" altLang="en-US" sz="15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p:txBody>
      </p:sp>
      <p:pic>
        <p:nvPicPr>
          <p:cNvPr id="33794" name="Picture 2" descr="https://www.fao.org/4/v7180e/V7180E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866" y="1588655"/>
            <a:ext cx="5777417" cy="42345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838200" y="5932251"/>
            <a:ext cx="514066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Figure 5.1</a:t>
            </a:r>
            <a:r>
              <a:rPr kumimoji="0" lang="en-US" altLang="en-US"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Changes in the eating quality of iced (0°C) cod (Huss, 1976)</a:t>
            </a:r>
            <a:endParaRPr kumimoji="0" lang="en-US" altLang="en-US" sz="49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p:txBody>
      </p:sp>
      <p:pic>
        <p:nvPicPr>
          <p:cNvPr id="33796" name="Picture 4" descr="https://www.fao.org/4/v7180e/V7180E1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99700"/>
            <a:ext cx="4829175" cy="3762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856899" y="451573"/>
            <a:ext cx="8700655" cy="1200329"/>
          </a:xfrm>
          <a:prstGeom prst="rect">
            <a:avLst/>
          </a:prstGeom>
        </p:spPr>
        <p:txBody>
          <a:bodyPr wrap="square">
            <a:spAutoFit/>
          </a:bodyPr>
          <a:lstStyle/>
          <a:p>
            <a:r>
              <a:rPr lang="en-US" sz="3600" b="1" dirty="0" smtClean="0">
                <a:solidFill>
                  <a:srgbClr val="FF0000"/>
                </a:solidFill>
              </a:rPr>
              <a:t>Post-mortem </a:t>
            </a:r>
            <a:r>
              <a:rPr lang="en-US" sz="3600" b="1" dirty="0">
                <a:solidFill>
                  <a:srgbClr val="FF0000"/>
                </a:solidFill>
              </a:rPr>
              <a:t>changes in </a:t>
            </a:r>
            <a:r>
              <a:rPr lang="en-US" sz="3600" b="1" dirty="0" smtClean="0">
                <a:solidFill>
                  <a:srgbClr val="FF0000"/>
                </a:solidFill>
              </a:rPr>
              <a:t>fish </a:t>
            </a:r>
            <a:r>
              <a:rPr lang="en-US" sz="3600" b="1" dirty="0">
                <a:solidFill>
                  <a:srgbClr val="FF0000"/>
                </a:solidFill>
              </a:rPr>
              <a:t/>
            </a:r>
            <a:br>
              <a:rPr lang="en-US" sz="3600" b="1" dirty="0">
                <a:solidFill>
                  <a:srgbClr val="FF0000"/>
                </a:solidFill>
              </a:rPr>
            </a:br>
            <a:endParaRPr lang="en-US" sz="3600" b="1" dirty="0">
              <a:solidFill>
                <a:srgbClr val="FF0000"/>
              </a:solidFill>
            </a:endParaRPr>
          </a:p>
        </p:txBody>
      </p:sp>
    </p:spTree>
    <p:extLst>
      <p:ext uri="{BB962C8B-B14F-4D97-AF65-F5344CB8AC3E}">
        <p14:creationId xmlns:p14="http://schemas.microsoft.com/office/powerpoint/2010/main" val="37213069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3500254"/>
              </p:ext>
            </p:extLst>
          </p:nvPr>
        </p:nvGraphicFramePr>
        <p:xfrm>
          <a:off x="320207" y="583332"/>
          <a:ext cx="9100885" cy="6354624"/>
        </p:xfrm>
        <a:graphic>
          <a:graphicData uri="http://schemas.openxmlformats.org/drawingml/2006/table">
            <a:tbl>
              <a:tblPr/>
              <a:tblGrid>
                <a:gridCol w="1820177">
                  <a:extLst>
                    <a:ext uri="{9D8B030D-6E8A-4147-A177-3AD203B41FA5}">
                      <a16:colId xmlns:a16="http://schemas.microsoft.com/office/drawing/2014/main" val="1369190701"/>
                    </a:ext>
                  </a:extLst>
                </a:gridCol>
                <a:gridCol w="1820177">
                  <a:extLst>
                    <a:ext uri="{9D8B030D-6E8A-4147-A177-3AD203B41FA5}">
                      <a16:colId xmlns:a16="http://schemas.microsoft.com/office/drawing/2014/main" val="2272265079"/>
                    </a:ext>
                  </a:extLst>
                </a:gridCol>
                <a:gridCol w="1820177">
                  <a:extLst>
                    <a:ext uri="{9D8B030D-6E8A-4147-A177-3AD203B41FA5}">
                      <a16:colId xmlns:a16="http://schemas.microsoft.com/office/drawing/2014/main" val="2483740957"/>
                    </a:ext>
                  </a:extLst>
                </a:gridCol>
                <a:gridCol w="1820177">
                  <a:extLst>
                    <a:ext uri="{9D8B030D-6E8A-4147-A177-3AD203B41FA5}">
                      <a16:colId xmlns:a16="http://schemas.microsoft.com/office/drawing/2014/main" val="3651780324"/>
                    </a:ext>
                  </a:extLst>
                </a:gridCol>
                <a:gridCol w="1820177">
                  <a:extLst>
                    <a:ext uri="{9D8B030D-6E8A-4147-A177-3AD203B41FA5}">
                      <a16:colId xmlns:a16="http://schemas.microsoft.com/office/drawing/2014/main" val="1150715544"/>
                    </a:ext>
                  </a:extLst>
                </a:gridCol>
              </a:tblGrid>
              <a:tr h="266827">
                <a:tc>
                  <a:txBody>
                    <a:bodyPr/>
                    <a:lstStyle/>
                    <a:p>
                      <a:r>
                        <a:rPr lang="en-US" sz="1000" b="1">
                          <a:effectLst/>
                          <a:latin typeface="Arial" panose="020B0604020202020204" pitchFamily="34" charset="0"/>
                        </a:rPr>
                        <a:t>Species</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b="1">
                          <a:effectLst/>
                          <a:latin typeface="Arial" panose="020B0604020202020204" pitchFamily="34" charset="0"/>
                        </a:rPr>
                        <a:t>Condition</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b="1">
                          <a:effectLst/>
                          <a:latin typeface="Arial" panose="020B0604020202020204" pitchFamily="34" charset="0"/>
                        </a:rPr>
                        <a:t>Temperature °C</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b="1">
                          <a:effectLst/>
                          <a:latin typeface="Arial" panose="020B0604020202020204" pitchFamily="34" charset="0"/>
                        </a:rPr>
                        <a:t>Time from death to onset of </a:t>
                      </a:r>
                      <a:r>
                        <a:rPr lang="en-US" sz="1000" b="1" i="1">
                          <a:effectLst/>
                          <a:latin typeface="Arial" panose="020B0604020202020204" pitchFamily="34" charset="0"/>
                        </a:rPr>
                        <a:t>rigor </a:t>
                      </a:r>
                      <a:r>
                        <a:rPr lang="en-US" sz="1000" b="1">
                          <a:effectLst/>
                          <a:latin typeface="Arial" panose="020B0604020202020204" pitchFamily="34" charset="0"/>
                        </a:rPr>
                        <a:t>(hours)</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b="1">
                          <a:effectLst/>
                          <a:latin typeface="Arial" panose="020B0604020202020204" pitchFamily="34" charset="0"/>
                        </a:rPr>
                        <a:t>Time from death to end of </a:t>
                      </a:r>
                      <a:r>
                        <a:rPr lang="en-US" sz="1000" b="1" i="1">
                          <a:effectLst/>
                          <a:latin typeface="Arial" panose="020B0604020202020204" pitchFamily="34" charset="0"/>
                        </a:rPr>
                        <a:t>rigor </a:t>
                      </a:r>
                      <a:r>
                        <a:rPr lang="en-US" sz="1000" b="1">
                          <a:effectLst/>
                          <a:latin typeface="Arial" panose="020B0604020202020204" pitchFamily="34" charset="0"/>
                        </a:rPr>
                        <a:t>(hours)</a:t>
                      </a:r>
                      <a:endParaRPr lang="en-US" sz="1000">
                        <a:effectLst/>
                        <a:latin typeface="Arial" panose="020B0604020202020204" pitchFamily="34" charset="0"/>
                      </a:endParaRPr>
                    </a:p>
                  </a:txBody>
                  <a:tcPr marL="61576" marR="61576" marT="30788" marB="30788" anchor="ctr">
                    <a:lnL>
                      <a:noFill/>
                    </a:lnL>
                    <a:lnR>
                      <a:noFill/>
                    </a:lnR>
                    <a:lnT>
                      <a:noFill/>
                    </a:lnT>
                    <a:lnB>
                      <a:noFill/>
                    </a:lnB>
                  </a:tcPr>
                </a:tc>
                <a:extLst>
                  <a:ext uri="{0D108BD9-81ED-4DB2-BD59-A6C34878D82A}">
                    <a16:rowId xmlns:a16="http://schemas.microsoft.com/office/drawing/2014/main" val="3482808383"/>
                  </a:ext>
                </a:extLst>
              </a:tr>
              <a:tr h="164201">
                <a:tc>
                  <a:txBody>
                    <a:bodyPr/>
                    <a:lstStyle/>
                    <a:p>
                      <a:r>
                        <a:rPr lang="en-US" sz="1000">
                          <a:effectLst/>
                          <a:latin typeface="Arial" panose="020B0604020202020204" pitchFamily="34" charset="0"/>
                        </a:rPr>
                        <a:t>Cod </a:t>
                      </a:r>
                      <a:r>
                        <a:rPr lang="en-US" sz="1000" i="1">
                          <a:effectLst/>
                          <a:latin typeface="Arial" panose="020B0604020202020204" pitchFamily="34" charset="0"/>
                        </a:rPr>
                        <a:t>(Gadus morhua)</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2-8</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20-65</a:t>
                      </a:r>
                    </a:p>
                  </a:txBody>
                  <a:tcPr marL="61576" marR="61576" marT="30788" marB="30788" anchor="ctr">
                    <a:lnL>
                      <a:noFill/>
                    </a:lnL>
                    <a:lnR>
                      <a:noFill/>
                    </a:lnR>
                    <a:lnT>
                      <a:noFill/>
                    </a:lnT>
                    <a:lnB>
                      <a:noFill/>
                    </a:lnB>
                  </a:tcPr>
                </a:tc>
                <a:extLst>
                  <a:ext uri="{0D108BD9-81ED-4DB2-BD59-A6C34878D82A}">
                    <a16:rowId xmlns:a16="http://schemas.microsoft.com/office/drawing/2014/main" val="2462415314"/>
                  </a:ext>
                </a:extLst>
              </a:tr>
              <a:tr h="164201">
                <a:tc>
                  <a:txBody>
                    <a:bodyPr/>
                    <a:lstStyle/>
                    <a:p>
                      <a:r>
                        <a:rPr lang="en-US" sz="1000" dirty="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10-12</a:t>
                      </a:r>
                    </a:p>
                  </a:txBody>
                  <a:tcPr marL="61576" marR="61576" marT="30788" marB="30788" anchor="ctr">
                    <a:lnL>
                      <a:noFill/>
                    </a:lnL>
                    <a:lnR>
                      <a:noFill/>
                    </a:lnR>
                    <a:lnT>
                      <a:noFill/>
                    </a:lnT>
                    <a:lnB>
                      <a:noFill/>
                    </a:lnB>
                  </a:tcPr>
                </a:tc>
                <a:tc>
                  <a:txBody>
                    <a:bodyPr/>
                    <a:lstStyle/>
                    <a:p>
                      <a:pPr algn="ctr"/>
                      <a:r>
                        <a:rPr lang="en-US" sz="1000" dirty="0">
                          <a:effectLst/>
                          <a:latin typeface="Arial" panose="020B0604020202020204" pitchFamily="34" charset="0"/>
                        </a:rPr>
                        <a:t>1</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20-30</a:t>
                      </a:r>
                    </a:p>
                  </a:txBody>
                  <a:tcPr marL="61576" marR="61576" marT="30788" marB="30788" anchor="ctr">
                    <a:lnL>
                      <a:noFill/>
                    </a:lnL>
                    <a:lnR>
                      <a:noFill/>
                    </a:lnR>
                    <a:lnT>
                      <a:noFill/>
                    </a:lnT>
                    <a:lnB>
                      <a:noFill/>
                    </a:lnB>
                  </a:tcPr>
                </a:tc>
                <a:extLst>
                  <a:ext uri="{0D108BD9-81ED-4DB2-BD59-A6C34878D82A}">
                    <a16:rowId xmlns:a16="http://schemas.microsoft.com/office/drawing/2014/main" val="13885885"/>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30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0.5</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1-2</a:t>
                      </a:r>
                    </a:p>
                  </a:txBody>
                  <a:tcPr marL="61576" marR="61576" marT="30788" marB="30788" anchor="ctr">
                    <a:lnL>
                      <a:noFill/>
                    </a:lnL>
                    <a:lnR>
                      <a:noFill/>
                    </a:lnR>
                    <a:lnT>
                      <a:noFill/>
                    </a:lnT>
                    <a:lnB>
                      <a:noFill/>
                    </a:lnB>
                  </a:tcPr>
                </a:tc>
                <a:extLst>
                  <a:ext uri="{0D108BD9-81ED-4DB2-BD59-A6C34878D82A}">
                    <a16:rowId xmlns:a16="http://schemas.microsoft.com/office/drawing/2014/main" val="1728731042"/>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Unstressed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14-15</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72-96</a:t>
                      </a:r>
                    </a:p>
                  </a:txBody>
                  <a:tcPr marL="61576" marR="61576" marT="30788" marB="30788" anchor="ctr">
                    <a:lnL>
                      <a:noFill/>
                    </a:lnL>
                    <a:lnR>
                      <a:noFill/>
                    </a:lnR>
                    <a:lnT>
                      <a:noFill/>
                    </a:lnT>
                    <a:lnB>
                      <a:noFill/>
                    </a:lnB>
                  </a:tcPr>
                </a:tc>
                <a:extLst>
                  <a:ext uri="{0D108BD9-81ED-4DB2-BD59-A6C34878D82A}">
                    <a16:rowId xmlns:a16="http://schemas.microsoft.com/office/drawing/2014/main" val="273886313"/>
                  </a:ext>
                </a:extLst>
              </a:tr>
              <a:tr h="266827">
                <a:tc>
                  <a:txBody>
                    <a:bodyPr/>
                    <a:lstStyle/>
                    <a:p>
                      <a:r>
                        <a:rPr lang="en-US" sz="1000">
                          <a:effectLst/>
                          <a:latin typeface="Arial" panose="020B0604020202020204" pitchFamily="34" charset="0"/>
                        </a:rPr>
                        <a:t>Grouper </a:t>
                      </a:r>
                      <a:r>
                        <a:rPr lang="en-US" sz="1000" i="1">
                          <a:effectLst/>
                          <a:latin typeface="Arial" panose="020B0604020202020204" pitchFamily="34" charset="0"/>
                        </a:rPr>
                        <a:t>(Epinephelus malabaricus)</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Unstressed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18</a:t>
                      </a:r>
                    </a:p>
                  </a:txBody>
                  <a:tcPr marL="61576" marR="61576" marT="30788" marB="30788" anchor="ctr">
                    <a:lnL>
                      <a:noFill/>
                    </a:lnL>
                    <a:lnR>
                      <a:noFill/>
                    </a:lnR>
                    <a:lnT>
                      <a:noFill/>
                    </a:lnT>
                    <a:lnB>
                      <a:noFill/>
                    </a:lnB>
                  </a:tcPr>
                </a:tc>
                <a:extLst>
                  <a:ext uri="{0D108BD9-81ED-4DB2-BD59-A6C34878D82A}">
                    <a16:rowId xmlns:a16="http://schemas.microsoft.com/office/drawing/2014/main" val="3050131909"/>
                  </a:ext>
                </a:extLst>
              </a:tr>
              <a:tr h="164201">
                <a:tc>
                  <a:txBody>
                    <a:bodyPr/>
                    <a:lstStyle/>
                    <a:p>
                      <a:r>
                        <a:rPr lang="en-US" sz="1000">
                          <a:effectLst/>
                          <a:latin typeface="Arial" panose="020B0604020202020204" pitchFamily="34" charset="0"/>
                        </a:rPr>
                        <a:t>Blue Tilapia </a:t>
                      </a:r>
                      <a:r>
                        <a:rPr lang="en-US" sz="1000" i="1">
                          <a:effectLst/>
                          <a:latin typeface="Arial" panose="020B0604020202020204" pitchFamily="34" charset="0"/>
                        </a:rPr>
                        <a:t>(Areochromis aureus)</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a:t>
                      </a:r>
                    </a:p>
                  </a:txBody>
                  <a:tcPr marL="61576" marR="61576" marT="30788" marB="30788" anchor="ctr">
                    <a:lnL>
                      <a:noFill/>
                    </a:lnL>
                    <a:lnR>
                      <a:noFill/>
                    </a:lnR>
                    <a:lnT>
                      <a:noFill/>
                    </a:lnT>
                    <a:lnB>
                      <a:noFill/>
                    </a:lnB>
                  </a:tcPr>
                </a:tc>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extLst>
                  <a:ext uri="{0D108BD9-81ED-4DB2-BD59-A6C34878D82A}">
                    <a16:rowId xmlns:a16="http://schemas.microsoft.com/office/drawing/2014/main" val="281741486"/>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Unstressed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6</a:t>
                      </a:r>
                    </a:p>
                  </a:txBody>
                  <a:tcPr marL="61576" marR="61576" marT="30788" marB="30788" anchor="ctr">
                    <a:lnL>
                      <a:noFill/>
                    </a:lnL>
                    <a:lnR>
                      <a:noFill/>
                    </a:lnR>
                    <a:lnT>
                      <a:noFill/>
                    </a:lnT>
                    <a:lnB>
                      <a:noFill/>
                    </a:lnB>
                  </a:tcPr>
                </a:tc>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extLst>
                  <a:ext uri="{0D108BD9-81ED-4DB2-BD59-A6C34878D82A}">
                    <a16:rowId xmlns:a16="http://schemas.microsoft.com/office/drawing/2014/main" val="454859380"/>
                  </a:ext>
                </a:extLst>
              </a:tr>
              <a:tr h="266827">
                <a:tc>
                  <a:txBody>
                    <a:bodyPr/>
                    <a:lstStyle/>
                    <a:p>
                      <a:r>
                        <a:rPr lang="en-US" sz="1000">
                          <a:effectLst/>
                          <a:latin typeface="Arial" panose="020B0604020202020204" pitchFamily="34" charset="0"/>
                        </a:rPr>
                        <a:t>Tilapia </a:t>
                      </a:r>
                      <a:r>
                        <a:rPr lang="en-US" sz="1000" i="1">
                          <a:effectLst/>
                          <a:latin typeface="Arial" panose="020B0604020202020204" pitchFamily="34" charset="0"/>
                        </a:rPr>
                        <a:t>(Tilapia mossanibica) </a:t>
                      </a:r>
                      <a:r>
                        <a:rPr lang="en-US" sz="1000">
                          <a:effectLst/>
                          <a:latin typeface="Arial" panose="020B0604020202020204" pitchFamily="34" charset="0"/>
                        </a:rPr>
                        <a:t>small 60g</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Unstressed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0-2</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2-9</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26.5</a:t>
                      </a:r>
                    </a:p>
                  </a:txBody>
                  <a:tcPr marL="61576" marR="61576" marT="30788" marB="30788" anchor="ctr">
                    <a:lnL>
                      <a:noFill/>
                    </a:lnL>
                    <a:lnR>
                      <a:noFill/>
                    </a:lnR>
                    <a:lnT>
                      <a:noFill/>
                    </a:lnT>
                    <a:lnB>
                      <a:noFill/>
                    </a:lnB>
                  </a:tcPr>
                </a:tc>
                <a:extLst>
                  <a:ext uri="{0D108BD9-81ED-4DB2-BD59-A6C34878D82A}">
                    <a16:rowId xmlns:a16="http://schemas.microsoft.com/office/drawing/2014/main" val="4091236484"/>
                  </a:ext>
                </a:extLst>
              </a:tr>
              <a:tr h="164201">
                <a:tc>
                  <a:txBody>
                    <a:bodyPr/>
                    <a:lstStyle/>
                    <a:p>
                      <a:r>
                        <a:rPr lang="en-US" sz="1000">
                          <a:effectLst/>
                          <a:latin typeface="Arial" panose="020B0604020202020204" pitchFamily="34" charset="0"/>
                        </a:rPr>
                        <a:t>Grenadier </a:t>
                      </a:r>
                      <a:r>
                        <a:rPr lang="en-US" sz="1000" i="1">
                          <a:effectLst/>
                          <a:latin typeface="Arial" panose="020B0604020202020204" pitchFamily="34" charset="0"/>
                        </a:rPr>
                        <a:t>(Macrourus whitson)</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&lt;1</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35-55</a:t>
                      </a:r>
                    </a:p>
                  </a:txBody>
                  <a:tcPr marL="61576" marR="61576" marT="30788" marB="30788" anchor="ctr">
                    <a:lnL>
                      <a:noFill/>
                    </a:lnL>
                    <a:lnR>
                      <a:noFill/>
                    </a:lnR>
                    <a:lnT>
                      <a:noFill/>
                    </a:lnT>
                    <a:lnB>
                      <a:noFill/>
                    </a:lnB>
                  </a:tcPr>
                </a:tc>
                <a:extLst>
                  <a:ext uri="{0D108BD9-81ED-4DB2-BD59-A6C34878D82A}">
                    <a16:rowId xmlns:a16="http://schemas.microsoft.com/office/drawing/2014/main" val="2933936678"/>
                  </a:ext>
                </a:extLst>
              </a:tr>
              <a:tr h="164201">
                <a:tc>
                  <a:txBody>
                    <a:bodyPr/>
                    <a:lstStyle/>
                    <a:p>
                      <a:r>
                        <a:rPr lang="en-US" sz="1000">
                          <a:effectLst/>
                          <a:latin typeface="Arial" panose="020B0604020202020204" pitchFamily="34" charset="0"/>
                        </a:rPr>
                        <a:t>Anchovy </a:t>
                      </a:r>
                      <a:r>
                        <a:rPr lang="en-US" sz="1000" i="1">
                          <a:effectLst/>
                          <a:latin typeface="Arial" panose="020B0604020202020204" pitchFamily="34" charset="0"/>
                        </a:rPr>
                        <a:t>(Engraulis anchoita)</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20-30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18</a:t>
                      </a:r>
                    </a:p>
                  </a:txBody>
                  <a:tcPr marL="61576" marR="61576" marT="30788" marB="30788" anchor="ctr">
                    <a:lnL>
                      <a:noFill/>
                    </a:lnL>
                    <a:lnR>
                      <a:noFill/>
                    </a:lnR>
                    <a:lnT>
                      <a:noFill/>
                    </a:lnT>
                    <a:lnB>
                      <a:noFill/>
                    </a:lnB>
                  </a:tcPr>
                </a:tc>
                <a:extLst>
                  <a:ext uri="{0D108BD9-81ED-4DB2-BD59-A6C34878D82A}">
                    <a16:rowId xmlns:a16="http://schemas.microsoft.com/office/drawing/2014/main" val="3474913181"/>
                  </a:ext>
                </a:extLst>
              </a:tr>
              <a:tr h="164201">
                <a:tc>
                  <a:txBody>
                    <a:bodyPr/>
                    <a:lstStyle/>
                    <a:p>
                      <a:r>
                        <a:rPr lang="en-US" sz="1000">
                          <a:effectLst/>
                          <a:latin typeface="Arial" panose="020B0604020202020204" pitchFamily="34" charset="0"/>
                        </a:rPr>
                        <a:t>Plaice </a:t>
                      </a:r>
                      <a:r>
                        <a:rPr lang="en-US" sz="1000" i="1">
                          <a:effectLst/>
                          <a:latin typeface="Arial" panose="020B0604020202020204" pitchFamily="34" charset="0"/>
                        </a:rPr>
                        <a:t>(Pleuronectes platessa)</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7-11</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54-55</a:t>
                      </a:r>
                    </a:p>
                  </a:txBody>
                  <a:tcPr marL="61576" marR="61576" marT="30788" marB="30788" anchor="ctr">
                    <a:lnL>
                      <a:noFill/>
                    </a:lnL>
                    <a:lnR>
                      <a:noFill/>
                    </a:lnR>
                    <a:lnT>
                      <a:noFill/>
                    </a:lnT>
                    <a:lnB>
                      <a:noFill/>
                    </a:lnB>
                  </a:tcPr>
                </a:tc>
                <a:extLst>
                  <a:ext uri="{0D108BD9-81ED-4DB2-BD59-A6C34878D82A}">
                    <a16:rowId xmlns:a16="http://schemas.microsoft.com/office/drawing/2014/main" val="738494636"/>
                  </a:ext>
                </a:extLst>
              </a:tr>
              <a:tr h="164201">
                <a:tc>
                  <a:txBody>
                    <a:bodyPr/>
                    <a:lstStyle/>
                    <a:p>
                      <a:r>
                        <a:rPr lang="en-US" sz="1000">
                          <a:effectLst/>
                          <a:latin typeface="Arial" panose="020B0604020202020204" pitchFamily="34" charset="0"/>
                        </a:rPr>
                        <a:t>Coalfish </a:t>
                      </a:r>
                      <a:r>
                        <a:rPr lang="en-US" sz="1000" i="1">
                          <a:effectLst/>
                          <a:latin typeface="Arial" panose="020B0604020202020204" pitchFamily="34" charset="0"/>
                        </a:rPr>
                        <a:t>(Pollachius virens)</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18</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110</a:t>
                      </a:r>
                    </a:p>
                  </a:txBody>
                  <a:tcPr marL="61576" marR="61576" marT="30788" marB="30788" anchor="ctr">
                    <a:lnL>
                      <a:noFill/>
                    </a:lnL>
                    <a:lnR>
                      <a:noFill/>
                    </a:lnR>
                    <a:lnT>
                      <a:noFill/>
                    </a:lnT>
                    <a:lnB>
                      <a:noFill/>
                    </a:lnB>
                  </a:tcPr>
                </a:tc>
                <a:extLst>
                  <a:ext uri="{0D108BD9-81ED-4DB2-BD59-A6C34878D82A}">
                    <a16:rowId xmlns:a16="http://schemas.microsoft.com/office/drawing/2014/main" val="1655306344"/>
                  </a:ext>
                </a:extLst>
              </a:tr>
              <a:tr h="164201">
                <a:tc>
                  <a:txBody>
                    <a:bodyPr/>
                    <a:lstStyle/>
                    <a:p>
                      <a:r>
                        <a:rPr lang="en-US" sz="1000">
                          <a:effectLst/>
                          <a:latin typeface="Arial" panose="020B0604020202020204" pitchFamily="34" charset="0"/>
                        </a:rPr>
                        <a:t>Redfish </a:t>
                      </a:r>
                      <a:r>
                        <a:rPr lang="en-US" sz="1000" i="1">
                          <a:effectLst/>
                          <a:latin typeface="Arial" panose="020B0604020202020204" pitchFamily="34" charset="0"/>
                        </a:rPr>
                        <a:t>(Sebastes </a:t>
                      </a:r>
                      <a:r>
                        <a:rPr lang="en-US" sz="1000">
                          <a:effectLst/>
                          <a:latin typeface="Arial" panose="020B0604020202020204" pitchFamily="34" charset="0"/>
                        </a:rPr>
                        <a:t>spp.)</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22</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120</a:t>
                      </a:r>
                    </a:p>
                  </a:txBody>
                  <a:tcPr marL="61576" marR="61576" marT="30788" marB="30788" anchor="ctr">
                    <a:lnL>
                      <a:noFill/>
                    </a:lnL>
                    <a:lnR>
                      <a:noFill/>
                    </a:lnR>
                    <a:lnT>
                      <a:noFill/>
                    </a:lnT>
                    <a:lnB>
                      <a:noFill/>
                    </a:lnB>
                  </a:tcPr>
                </a:tc>
                <a:extLst>
                  <a:ext uri="{0D108BD9-81ED-4DB2-BD59-A6C34878D82A}">
                    <a16:rowId xmlns:a16="http://schemas.microsoft.com/office/drawing/2014/main" val="3840656026"/>
                  </a:ext>
                </a:extLst>
              </a:tr>
              <a:tr h="266827">
                <a:tc>
                  <a:txBody>
                    <a:bodyPr/>
                    <a:lstStyle/>
                    <a:p>
                      <a:r>
                        <a:rPr lang="en-US" sz="1000">
                          <a:effectLst/>
                          <a:latin typeface="Arial" panose="020B0604020202020204" pitchFamily="34" charset="0"/>
                        </a:rPr>
                        <a:t>Japanese flounder </a:t>
                      </a:r>
                      <a:r>
                        <a:rPr lang="en-US" sz="1000" i="1">
                          <a:effectLst/>
                          <a:latin typeface="Arial" panose="020B0604020202020204" pitchFamily="34" charset="0"/>
                        </a:rPr>
                        <a:t>(Paralichthys olivaceus)</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3</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&gt;72</a:t>
                      </a:r>
                    </a:p>
                  </a:txBody>
                  <a:tcPr marL="61576" marR="61576" marT="30788" marB="30788" anchor="ctr">
                    <a:lnL>
                      <a:noFill/>
                    </a:lnL>
                    <a:lnR>
                      <a:noFill/>
                    </a:lnR>
                    <a:lnT>
                      <a:noFill/>
                    </a:lnT>
                    <a:lnB>
                      <a:noFill/>
                    </a:lnB>
                  </a:tcPr>
                </a:tc>
                <a:extLst>
                  <a:ext uri="{0D108BD9-81ED-4DB2-BD59-A6C34878D82A}">
                    <a16:rowId xmlns:a16="http://schemas.microsoft.com/office/drawing/2014/main" val="2532552195"/>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5</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12</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&gt;72</a:t>
                      </a:r>
                    </a:p>
                  </a:txBody>
                  <a:tcPr marL="61576" marR="61576" marT="30788" marB="30788" anchor="ctr">
                    <a:lnL>
                      <a:noFill/>
                    </a:lnL>
                    <a:lnR>
                      <a:noFill/>
                    </a:lnR>
                    <a:lnT>
                      <a:noFill/>
                    </a:lnT>
                    <a:lnB>
                      <a:noFill/>
                    </a:lnB>
                  </a:tcPr>
                </a:tc>
                <a:extLst>
                  <a:ext uri="{0D108BD9-81ED-4DB2-BD59-A6C34878D82A}">
                    <a16:rowId xmlns:a16="http://schemas.microsoft.com/office/drawing/2014/main" val="144691756"/>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6</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72</a:t>
                      </a:r>
                    </a:p>
                  </a:txBody>
                  <a:tcPr marL="61576" marR="61576" marT="30788" marB="30788" anchor="ctr">
                    <a:lnL>
                      <a:noFill/>
                    </a:lnL>
                    <a:lnR>
                      <a:noFill/>
                    </a:lnR>
                    <a:lnT>
                      <a:noFill/>
                    </a:lnT>
                    <a:lnB>
                      <a:noFill/>
                    </a:lnB>
                  </a:tcPr>
                </a:tc>
                <a:extLst>
                  <a:ext uri="{0D108BD9-81ED-4DB2-BD59-A6C34878D82A}">
                    <a16:rowId xmlns:a16="http://schemas.microsoft.com/office/drawing/2014/main" val="1969988037"/>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15</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6</a:t>
                      </a:r>
                    </a:p>
                  </a:txBody>
                  <a:tcPr marL="61576" marR="61576" marT="30788" marB="30788" anchor="ctr">
                    <a:lnL>
                      <a:noFill/>
                    </a:lnL>
                    <a:lnR>
                      <a:noFill/>
                    </a:lnR>
                    <a:lnT>
                      <a:noFill/>
                    </a:lnT>
                    <a:lnB>
                      <a:noFill/>
                    </a:lnB>
                  </a:tcPr>
                </a:tc>
                <a:tc>
                  <a:txBody>
                    <a:bodyPr/>
                    <a:lstStyle/>
                    <a:p>
                      <a:pPr algn="ctr"/>
                      <a:r>
                        <a:rPr lang="en-US" sz="1000" dirty="0">
                          <a:effectLst/>
                          <a:latin typeface="Arial" panose="020B0604020202020204" pitchFamily="34" charset="0"/>
                        </a:rPr>
                        <a:t>48</a:t>
                      </a:r>
                    </a:p>
                  </a:txBody>
                  <a:tcPr marL="61576" marR="61576" marT="30788" marB="30788" anchor="ctr">
                    <a:lnL>
                      <a:noFill/>
                    </a:lnL>
                    <a:lnR>
                      <a:noFill/>
                    </a:lnR>
                    <a:lnT>
                      <a:noFill/>
                    </a:lnT>
                    <a:lnB>
                      <a:noFill/>
                    </a:lnB>
                  </a:tcPr>
                </a:tc>
                <a:extLst>
                  <a:ext uri="{0D108BD9-81ED-4DB2-BD59-A6C34878D82A}">
                    <a16:rowId xmlns:a16="http://schemas.microsoft.com/office/drawing/2014/main" val="576967914"/>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6</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24</a:t>
                      </a:r>
                    </a:p>
                  </a:txBody>
                  <a:tcPr marL="61576" marR="61576" marT="30788" marB="30788" anchor="ctr">
                    <a:lnL>
                      <a:noFill/>
                    </a:lnL>
                    <a:lnR>
                      <a:noFill/>
                    </a:lnR>
                    <a:lnT>
                      <a:noFill/>
                    </a:lnT>
                    <a:lnB>
                      <a:noFill/>
                    </a:lnB>
                  </a:tcPr>
                </a:tc>
                <a:extLst>
                  <a:ext uri="{0D108BD9-81ED-4DB2-BD59-A6C34878D82A}">
                    <a16:rowId xmlns:a16="http://schemas.microsoft.com/office/drawing/2014/main" val="1491366807"/>
                  </a:ext>
                </a:extLst>
              </a:tr>
              <a:tr h="164201">
                <a:tc>
                  <a:txBody>
                    <a:bodyPr/>
                    <a:lstStyle/>
                    <a:p>
                      <a:r>
                        <a:rPr lang="en-US" sz="1000">
                          <a:effectLst/>
                          <a:latin typeface="Arial" panose="020B0604020202020204" pitchFamily="34" charset="0"/>
                        </a:rPr>
                        <a:t>Carp </a:t>
                      </a:r>
                      <a:r>
                        <a:rPr lang="en-US" sz="1000" i="1">
                          <a:effectLst/>
                          <a:latin typeface="Arial" panose="020B0604020202020204" pitchFamily="34" charset="0"/>
                        </a:rPr>
                        <a:t>(Cyprinus carpio)</a:t>
                      </a:r>
                      <a:endParaRPr lang="en-US" sz="1000">
                        <a:effectLst/>
                        <a:latin typeface="Arial" panose="020B0604020202020204" pitchFamily="34" charset="0"/>
                      </a:endParaRP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8</a:t>
                      </a:r>
                    </a:p>
                  </a:txBody>
                  <a:tcPr marL="61576" marR="61576" marT="30788" marB="30788" anchor="ctr">
                    <a:lnL>
                      <a:noFill/>
                    </a:lnL>
                    <a:lnR>
                      <a:noFill/>
                    </a:lnR>
                    <a:lnT>
                      <a:noFill/>
                    </a:lnT>
                    <a:lnB>
                      <a:noFill/>
                    </a:lnB>
                  </a:tcPr>
                </a:tc>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extLst>
                  <a:ext uri="{0D108BD9-81ED-4DB2-BD59-A6C34878D82A}">
                    <a16:rowId xmlns:a16="http://schemas.microsoft.com/office/drawing/2014/main" val="1331746236"/>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60</a:t>
                      </a:r>
                    </a:p>
                  </a:txBody>
                  <a:tcPr marL="61576" marR="61576" marT="30788" marB="30788" anchor="ctr">
                    <a:lnL>
                      <a:noFill/>
                    </a:lnL>
                    <a:lnR>
                      <a:noFill/>
                    </a:lnR>
                    <a:lnT>
                      <a:noFill/>
                    </a:lnT>
                    <a:lnB>
                      <a:noFill/>
                    </a:lnB>
                  </a:tcPr>
                </a:tc>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extLst>
                  <a:ext uri="{0D108BD9-81ED-4DB2-BD59-A6C34878D82A}">
                    <a16:rowId xmlns:a16="http://schemas.microsoft.com/office/drawing/2014/main" val="1366691738"/>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20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16</a:t>
                      </a:r>
                    </a:p>
                  </a:txBody>
                  <a:tcPr marL="61576" marR="61576" marT="30788" marB="30788" anchor="ctr">
                    <a:lnL>
                      <a:noFill/>
                    </a:lnL>
                    <a:lnR>
                      <a:noFill/>
                    </a:lnR>
                    <a:lnT>
                      <a:noFill/>
                    </a:lnT>
                    <a:lnB>
                      <a:noFill/>
                    </a:lnB>
                  </a:tcPr>
                </a:tc>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extLst>
                  <a:ext uri="{0D108BD9-81ED-4DB2-BD59-A6C34878D82A}">
                    <a16:rowId xmlns:a16="http://schemas.microsoft.com/office/drawing/2014/main" val="1872374665"/>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1</a:t>
                      </a:r>
                    </a:p>
                  </a:txBody>
                  <a:tcPr marL="61576" marR="61576" marT="30788" marB="30788" anchor="ctr">
                    <a:lnL>
                      <a:noFill/>
                    </a:lnL>
                    <a:lnR>
                      <a:noFill/>
                    </a:lnR>
                    <a:lnT>
                      <a:noFill/>
                    </a:lnT>
                    <a:lnB>
                      <a:noFill/>
                    </a:lnB>
                  </a:tcPr>
                </a:tc>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extLst>
                  <a:ext uri="{0D108BD9-81ED-4DB2-BD59-A6C34878D82A}">
                    <a16:rowId xmlns:a16="http://schemas.microsoft.com/office/drawing/2014/main" val="2644247847"/>
                  </a:ext>
                </a:extLst>
              </a:tr>
              <a:tr h="164201">
                <a:tc>
                  <a:txBody>
                    <a:bodyPr/>
                    <a:lstStyle/>
                    <a:p>
                      <a:r>
                        <a:rPr lang="en-US" sz="1000">
                          <a:effectLst/>
                          <a:latin typeface="Arial" panose="020B0604020202020204" pitchFamily="34" charset="0"/>
                        </a:rPr>
                        <a:t> </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Unstressed</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0</a:t>
                      </a:r>
                    </a:p>
                  </a:txBody>
                  <a:tcPr marL="61576" marR="61576" marT="30788" marB="30788" anchor="ctr">
                    <a:lnL>
                      <a:noFill/>
                    </a:lnL>
                    <a:lnR>
                      <a:noFill/>
                    </a:lnR>
                    <a:lnT>
                      <a:noFill/>
                    </a:lnT>
                    <a:lnB>
                      <a:noFill/>
                    </a:lnB>
                  </a:tcPr>
                </a:tc>
                <a:tc>
                  <a:txBody>
                    <a:bodyPr/>
                    <a:lstStyle/>
                    <a:p>
                      <a:pPr algn="ctr"/>
                      <a:r>
                        <a:rPr lang="en-US" sz="1000">
                          <a:effectLst/>
                          <a:latin typeface="Arial" panose="020B0604020202020204" pitchFamily="34" charset="0"/>
                        </a:rPr>
                        <a:t>6</a:t>
                      </a:r>
                    </a:p>
                  </a:txBody>
                  <a:tcPr marL="61576" marR="61576" marT="30788" marB="30788" anchor="ctr">
                    <a:lnL>
                      <a:noFill/>
                    </a:lnL>
                    <a:lnR>
                      <a:noFill/>
                    </a:lnR>
                    <a:lnT>
                      <a:noFill/>
                    </a:lnT>
                    <a:lnB>
                      <a:noFill/>
                    </a:lnB>
                  </a:tcPr>
                </a:tc>
                <a:tc>
                  <a:txBody>
                    <a:bodyPr/>
                    <a:lstStyle/>
                    <a:p>
                      <a:r>
                        <a:rPr lang="en-US" sz="1000" dirty="0">
                          <a:effectLst/>
                          <a:latin typeface="Arial" panose="020B0604020202020204" pitchFamily="34" charset="0"/>
                        </a:rPr>
                        <a:t> </a:t>
                      </a:r>
                    </a:p>
                  </a:txBody>
                  <a:tcPr marL="61576" marR="61576" marT="30788" marB="30788" anchor="ctr">
                    <a:lnL>
                      <a:noFill/>
                    </a:lnL>
                    <a:lnR>
                      <a:noFill/>
                    </a:lnR>
                    <a:lnT>
                      <a:noFill/>
                    </a:lnT>
                    <a:lnB>
                      <a:noFill/>
                    </a:lnB>
                  </a:tcPr>
                </a:tc>
                <a:extLst>
                  <a:ext uri="{0D108BD9-81ED-4DB2-BD59-A6C34878D82A}">
                    <a16:rowId xmlns:a16="http://schemas.microsoft.com/office/drawing/2014/main" val="294168550"/>
                  </a:ext>
                </a:extLst>
              </a:tr>
            </a:tbl>
          </a:graphicData>
        </a:graphic>
      </p:graphicFrame>
      <p:sp>
        <p:nvSpPr>
          <p:cNvPr id="5" name="Rectangle 1"/>
          <p:cNvSpPr>
            <a:spLocks noChangeArrowheads="1"/>
          </p:cNvSpPr>
          <p:nvPr/>
        </p:nvSpPr>
        <p:spPr bwMode="auto">
          <a:xfrm>
            <a:off x="7515802" y="6179944"/>
            <a:ext cx="520267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SOURCES: Hwang </a:t>
            </a:r>
            <a:r>
              <a:rPr kumimoji="0" lang="en-US" altLang="en-US" sz="1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et al.,</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1991; Iwamoto </a:t>
            </a:r>
            <a:r>
              <a:rPr kumimoji="0" lang="en-US" altLang="en-US" sz="1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et al., 1987;</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Korhonen</a:t>
            </a:r>
            <a:r>
              <a:rPr kumimoji="0" lang="en-US" altLang="en-US" sz="1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et al.,</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1990;Nakayama </a:t>
            </a:r>
            <a:r>
              <a:rPr kumimoji="0" lang="en-US" altLang="en-US" sz="1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et al., </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1992; </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Nazir</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and Magar, 1963; </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Partmann</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1965; </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Pawar</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and Magar, 1965; Stroud, 196; </a:t>
            </a:r>
            <a:r>
              <a:rPr kumimoji="0" lang="en-US" altLang="en-US" sz="10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Trucco</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1000" b="0"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et al., </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1982</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p:nvPr/>
        </p:nvSpPr>
        <p:spPr>
          <a:xfrm>
            <a:off x="1041111" y="140292"/>
            <a:ext cx="7172156" cy="400110"/>
          </a:xfrm>
          <a:prstGeom prst="rect">
            <a:avLst/>
          </a:prstGeom>
        </p:spPr>
        <p:txBody>
          <a:bodyPr wrap="none">
            <a:spAutoFit/>
          </a:bodyPr>
          <a:lstStyle/>
          <a:p>
            <a:pPr lvl="0" eaLnBrk="0" fontAlgn="base" hangingPunct="0">
              <a:spcBef>
                <a:spcPct val="0"/>
              </a:spcBef>
              <a:spcAft>
                <a:spcPct val="0"/>
              </a:spcAft>
            </a:pPr>
            <a:r>
              <a:rPr lang="en-US" altLang="en-US" sz="2000" b="1" dirty="0">
                <a:solidFill>
                  <a:srgbClr val="000000"/>
                </a:solidFill>
                <a:latin typeface="Arial" panose="020B0604020202020204" pitchFamily="34" charset="0"/>
                <a:cs typeface="Arial" panose="020B0604020202020204" pitchFamily="34" charset="0"/>
              </a:rPr>
              <a:t>Onset and duration of rigor mortis in various fish species</a:t>
            </a:r>
            <a:endParaRPr lang="en-US" altLang="en-US" sz="1600" b="1" dirty="0"/>
          </a:p>
        </p:txBody>
      </p:sp>
    </p:spTree>
    <p:extLst>
      <p:ext uri="{BB962C8B-B14F-4D97-AF65-F5344CB8AC3E}">
        <p14:creationId xmlns:p14="http://schemas.microsoft.com/office/powerpoint/2010/main" val="30364577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073" y="965489"/>
            <a:ext cx="10515600" cy="1325563"/>
          </a:xfrm>
        </p:spPr>
        <p:txBody>
          <a:bodyPr/>
          <a:lstStyle/>
          <a:p>
            <a:r>
              <a:rPr lang="en-US" b="1" dirty="0" smtClean="0"/>
              <a:t>Sensory </a:t>
            </a:r>
            <a:r>
              <a:rPr lang="en-US" b="1" dirty="0"/>
              <a:t>changes in raw fresh fish</a:t>
            </a:r>
            <a:r>
              <a:rPr lang="en-US" dirty="0"/>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8594183"/>
              </p:ext>
            </p:extLst>
          </p:nvPr>
        </p:nvGraphicFramePr>
        <p:xfrm>
          <a:off x="635000" y="2405250"/>
          <a:ext cx="10515600" cy="2804160"/>
        </p:xfrm>
        <a:graphic>
          <a:graphicData uri="http://schemas.openxmlformats.org/drawingml/2006/table">
            <a:tbl>
              <a:tblPr/>
              <a:tblGrid>
                <a:gridCol w="3505200">
                  <a:extLst>
                    <a:ext uri="{9D8B030D-6E8A-4147-A177-3AD203B41FA5}">
                      <a16:colId xmlns:a16="http://schemas.microsoft.com/office/drawing/2014/main" val="2504472058"/>
                    </a:ext>
                  </a:extLst>
                </a:gridCol>
                <a:gridCol w="3505200">
                  <a:extLst>
                    <a:ext uri="{9D8B030D-6E8A-4147-A177-3AD203B41FA5}">
                      <a16:colId xmlns:a16="http://schemas.microsoft.com/office/drawing/2014/main" val="2830105614"/>
                    </a:ext>
                  </a:extLst>
                </a:gridCol>
                <a:gridCol w="3505200">
                  <a:extLst>
                    <a:ext uri="{9D8B030D-6E8A-4147-A177-3AD203B41FA5}">
                      <a16:colId xmlns:a16="http://schemas.microsoft.com/office/drawing/2014/main" val="3012594589"/>
                    </a:ext>
                  </a:extLst>
                </a:gridCol>
              </a:tblGrid>
              <a:tr h="0">
                <a:tc>
                  <a:txBody>
                    <a:bodyPr/>
                    <a:lstStyle/>
                    <a:p>
                      <a:pPr rtl="0"/>
                      <a:r>
                        <a:rPr lang="en-US" b="1">
                          <a:solidFill>
                            <a:srgbClr val="1F1F1F"/>
                          </a:solidFill>
                          <a:effectLst/>
                          <a:latin typeface="Google Sans Text"/>
                        </a:rPr>
                        <a:t>Sensory Organ</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Peak Freshness State</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Advanced Spoilage State</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061554437"/>
                  </a:ext>
                </a:extLst>
              </a:tr>
              <a:tr h="0">
                <a:tc>
                  <a:txBody>
                    <a:bodyPr/>
                    <a:lstStyle/>
                    <a:p>
                      <a:pPr rtl="0"/>
                      <a:r>
                        <a:rPr lang="en-US" b="1">
                          <a:solidFill>
                            <a:srgbClr val="1F1F1F"/>
                          </a:solidFill>
                          <a:effectLst/>
                          <a:latin typeface="Google Sans Text"/>
                        </a:rPr>
                        <a:t>Eyes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Convex, crystal-clear, black pupil</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Sunken, cloudy, milky/opaque</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4251339871"/>
                  </a:ext>
                </a:extLst>
              </a:tr>
              <a:tr h="0">
                <a:tc>
                  <a:txBody>
                    <a:bodyPr/>
                    <a:lstStyle/>
                    <a:p>
                      <a:pPr rtl="0"/>
                      <a:r>
                        <a:rPr lang="en-US" b="1">
                          <a:solidFill>
                            <a:srgbClr val="1F1F1F"/>
                          </a:solidFill>
                          <a:effectLst/>
                          <a:latin typeface="Google Sans Text"/>
                        </a:rPr>
                        <a:t>Gills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Bright red/crimson, no odor</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Dull brown/gray, sour/putrid odor</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1128759280"/>
                  </a:ext>
                </a:extLst>
              </a:tr>
              <a:tr h="0">
                <a:tc>
                  <a:txBody>
                    <a:bodyPr/>
                    <a:lstStyle/>
                    <a:p>
                      <a:pPr rtl="0"/>
                      <a:r>
                        <a:rPr lang="en-US" b="1">
                          <a:solidFill>
                            <a:srgbClr val="1F1F1F"/>
                          </a:solidFill>
                          <a:effectLst/>
                          <a:latin typeface="Google Sans Text"/>
                        </a:rPr>
                        <a:t>Flesh / Texture</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Firm, resilient, elastic</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Soft, flaccid, retains finger imprints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908573939"/>
                  </a:ext>
                </a:extLst>
              </a:tr>
              <a:tr h="0">
                <a:tc>
                  <a:txBody>
                    <a:bodyPr/>
                    <a:lstStyle/>
                    <a:p>
                      <a:pPr rtl="0"/>
                      <a:r>
                        <a:rPr lang="en-US" b="1">
                          <a:solidFill>
                            <a:srgbClr val="1F1F1F"/>
                          </a:solidFill>
                          <a:effectLst/>
                          <a:latin typeface="Google Sans Text"/>
                        </a:rPr>
                        <a:t>Odor</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Fresh sea-salt, marine algae</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Sharp fishy (TMA), ammonia, sour</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3366804574"/>
                  </a:ext>
                </a:extLst>
              </a:tr>
              <a:tr h="0">
                <a:tc>
                  <a:txBody>
                    <a:bodyPr/>
                    <a:lstStyle/>
                    <a:p>
                      <a:pPr rtl="0"/>
                      <a:r>
                        <a:rPr lang="en-US" b="1">
                          <a:solidFill>
                            <a:srgbClr val="1F1F1F"/>
                          </a:solidFill>
                          <a:effectLst/>
                          <a:latin typeface="Google Sans Text"/>
                        </a:rPr>
                        <a:t>Peritoneum (Belly)</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Intact, firm, shiny</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dirty="0">
                          <a:solidFill>
                            <a:srgbClr val="1F1F1F"/>
                          </a:solidFill>
                          <a:effectLst/>
                          <a:latin typeface="Google Sans Text"/>
                        </a:rPr>
                        <a:t>Blown/burst, discolored, soft</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1217541591"/>
                  </a:ext>
                </a:extLst>
              </a:tr>
            </a:tbl>
          </a:graphicData>
        </a:graphic>
      </p:graphicFrame>
    </p:spTree>
    <p:extLst>
      <p:ext uri="{BB962C8B-B14F-4D97-AF65-F5344CB8AC3E}">
        <p14:creationId xmlns:p14="http://schemas.microsoft.com/office/powerpoint/2010/main" val="29306217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sz="4000" b="1" dirty="0">
                <a:solidFill>
                  <a:srgbClr val="FF0000"/>
                </a:solidFill>
              </a:rPr>
              <a:t>CHAPTER </a:t>
            </a:r>
            <a:r>
              <a:rPr lang="en-US" sz="4000" b="1" dirty="0" smtClean="0">
                <a:solidFill>
                  <a:srgbClr val="FF0000"/>
                </a:solidFill>
              </a:rPr>
              <a:t>3</a:t>
            </a:r>
          </a:p>
          <a:p>
            <a:pPr marL="0" indent="0" algn="ctr">
              <a:buNone/>
            </a:pPr>
            <a:r>
              <a:rPr lang="en-US" sz="4000" b="1" dirty="0" smtClean="0">
                <a:solidFill>
                  <a:srgbClr val="FF0000"/>
                </a:solidFill>
              </a:rPr>
              <a:t>PRIMARY </a:t>
            </a:r>
            <a:r>
              <a:rPr lang="en-US" sz="4000" b="1" dirty="0">
                <a:solidFill>
                  <a:srgbClr val="FF0000"/>
                </a:solidFill>
              </a:rPr>
              <a:t>PROCESSING TECHNOLOGY OF MEAT AND SEAFOOD RAW MATERIALS</a:t>
            </a:r>
            <a:r>
              <a:rPr lang="en-US" dirty="0">
                <a:solidFill>
                  <a:srgbClr val="FF0000"/>
                </a:solidFill>
              </a:rPr>
              <a:t> </a:t>
            </a:r>
            <a:br>
              <a:rPr lang="en-US" dirty="0">
                <a:solidFill>
                  <a:srgbClr val="FF0000"/>
                </a:solidFill>
              </a:rPr>
            </a:br>
            <a:endParaRPr lang="en-US" dirty="0">
              <a:solidFill>
                <a:srgbClr val="FF0000"/>
              </a:solidFill>
            </a:endParaRPr>
          </a:p>
        </p:txBody>
      </p:sp>
      <p:pic>
        <p:nvPicPr>
          <p:cNvPr id="4" name="Picture 3">
            <a:extLst>
              <a:ext uri="{FF2B5EF4-FFF2-40B4-BE49-F238E27FC236}">
                <a16:creationId xmlns:a16="http://schemas.microsoft.com/office/drawing/2014/main" id="{8D6F393B-AD70-4DEF-A78C-198DAE08FD5E}"/>
              </a:ext>
            </a:extLst>
          </p:cNvPr>
          <p:cNvPicPr>
            <a:picLocks noChangeAspect="1"/>
          </p:cNvPicPr>
          <p:nvPr/>
        </p:nvPicPr>
        <p:blipFill>
          <a:blip r:embed="rId2"/>
          <a:stretch>
            <a:fillRect/>
          </a:stretch>
        </p:blipFill>
        <p:spPr>
          <a:xfrm>
            <a:off x="4019132" y="3577159"/>
            <a:ext cx="4553184" cy="3194214"/>
          </a:xfrm>
          <a:prstGeom prst="rect">
            <a:avLst/>
          </a:prstGeom>
        </p:spPr>
      </p:pic>
    </p:spTree>
    <p:extLst>
      <p:ext uri="{BB962C8B-B14F-4D97-AF65-F5344CB8AC3E}">
        <p14:creationId xmlns:p14="http://schemas.microsoft.com/office/powerpoint/2010/main" val="7209796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PRIMARY PROCESSING TECHNOLOGY OF MEAT</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dirty="0"/>
              <a:t>primary goals of modern slaughtering processes are animal welfare (humane treatment), complete bleeding (for meat quality and shelf-life), and hygiene (preventing cross-contamination).</a:t>
            </a:r>
          </a:p>
        </p:txBody>
      </p:sp>
      <p:pic>
        <p:nvPicPr>
          <p:cNvPr id="4" name="Picture 3"/>
          <p:cNvPicPr>
            <a:picLocks noChangeAspect="1"/>
          </p:cNvPicPr>
          <p:nvPr/>
        </p:nvPicPr>
        <p:blipFill>
          <a:blip r:embed="rId2"/>
          <a:stretch>
            <a:fillRect/>
          </a:stretch>
        </p:blipFill>
        <p:spPr>
          <a:xfrm>
            <a:off x="1967765" y="3387340"/>
            <a:ext cx="7505700" cy="2143125"/>
          </a:xfrm>
          <a:prstGeom prst="rect">
            <a:avLst/>
          </a:prstGeom>
        </p:spPr>
      </p:pic>
    </p:spTree>
    <p:extLst>
      <p:ext uri="{BB962C8B-B14F-4D97-AF65-F5344CB8AC3E}">
        <p14:creationId xmlns:p14="http://schemas.microsoft.com/office/powerpoint/2010/main" val="428314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660779" y="1527324"/>
            <a:ext cx="6948954" cy="461665"/>
          </a:xfrm>
          <a:prstGeom prst="rect">
            <a:avLst/>
          </a:prstGeom>
        </p:spPr>
        <p:txBody>
          <a:bodyPr wrap="none">
            <a:spAutoFit/>
          </a:bodyPr>
          <a:lstStyle/>
          <a:p>
            <a:r>
              <a:rPr lang="en-US" sz="2400" b="1" dirty="0"/>
              <a:t>12. Course Schedule, Content, and Teaching Methods</a:t>
            </a:r>
          </a:p>
        </p:txBody>
      </p:sp>
      <p:sp>
        <p:nvSpPr>
          <p:cNvPr id="5" name="Title 1"/>
          <p:cNvSpPr txBox="1">
            <a:spLocks/>
          </p:cNvSpPr>
          <p:nvPr/>
        </p:nvSpPr>
        <p:spPr>
          <a:xfrm>
            <a:off x="91685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Arial" panose="020B0604020202020204" pitchFamily="34" charset="0"/>
                <a:cs typeface="Arial" panose="020B0604020202020204" pitchFamily="34" charset="0"/>
              </a:rPr>
              <a:t>Course Introduction</a:t>
            </a:r>
            <a:endParaRPr lang="en-US" b="1" dirty="0">
              <a:solidFill>
                <a:schemeClr val="accent2">
                  <a:lumMod val="7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971287" y="1988988"/>
            <a:ext cx="7821731" cy="4807409"/>
          </a:xfrm>
          <a:prstGeom prst="rect">
            <a:avLst/>
          </a:prstGeom>
        </p:spPr>
      </p:pic>
    </p:spTree>
    <p:extLst>
      <p:ext uri="{BB962C8B-B14F-4D97-AF65-F5344CB8AC3E}">
        <p14:creationId xmlns:p14="http://schemas.microsoft.com/office/powerpoint/2010/main" val="39297263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5469517"/>
              </p:ext>
            </p:extLst>
          </p:nvPr>
        </p:nvGraphicFramePr>
        <p:xfrm>
          <a:off x="693821" y="1461294"/>
          <a:ext cx="10515600" cy="3251200"/>
        </p:xfrm>
        <a:graphic>
          <a:graphicData uri="http://schemas.openxmlformats.org/drawingml/2006/table">
            <a:tbl>
              <a:tblPr/>
              <a:tblGrid>
                <a:gridCol w="3505200">
                  <a:extLst>
                    <a:ext uri="{9D8B030D-6E8A-4147-A177-3AD203B41FA5}">
                      <a16:colId xmlns:a16="http://schemas.microsoft.com/office/drawing/2014/main" val="2963768139"/>
                    </a:ext>
                  </a:extLst>
                </a:gridCol>
                <a:gridCol w="3505200">
                  <a:extLst>
                    <a:ext uri="{9D8B030D-6E8A-4147-A177-3AD203B41FA5}">
                      <a16:colId xmlns:a16="http://schemas.microsoft.com/office/drawing/2014/main" val="3315689838"/>
                    </a:ext>
                  </a:extLst>
                </a:gridCol>
                <a:gridCol w="3505200">
                  <a:extLst>
                    <a:ext uri="{9D8B030D-6E8A-4147-A177-3AD203B41FA5}">
                      <a16:colId xmlns:a16="http://schemas.microsoft.com/office/drawing/2014/main" val="912123950"/>
                    </a:ext>
                  </a:extLst>
                </a:gridCol>
              </a:tblGrid>
              <a:tr h="0">
                <a:tc>
                  <a:txBody>
                    <a:bodyPr/>
                    <a:lstStyle/>
                    <a:p>
                      <a:pPr rtl="0"/>
                      <a:r>
                        <a:rPr lang="en-US" b="1">
                          <a:solidFill>
                            <a:srgbClr val="1F1F1F"/>
                          </a:solidFill>
                          <a:effectLst/>
                          <a:latin typeface="Google Sans Text"/>
                        </a:rPr>
                        <a:t>Process Stage</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Livestock Processing (Cattle/Pigs)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Poultry Processing (Chickens/Ducks)</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414408612"/>
                  </a:ext>
                </a:extLst>
              </a:tr>
              <a:tr h="0">
                <a:tc>
                  <a:txBody>
                    <a:bodyPr/>
                    <a:lstStyle/>
                    <a:p>
                      <a:pPr rtl="0"/>
                      <a:r>
                        <a:rPr lang="en-US" b="1">
                          <a:solidFill>
                            <a:srgbClr val="1F1F1F"/>
                          </a:solidFill>
                          <a:effectLst/>
                          <a:latin typeface="Google Sans Text"/>
                        </a:rPr>
                        <a:t>Stunning Method</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Captive bolt, $CO_2$ chamber, or Head-only electrical</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Electrical water-bath or multi-stage gas tunnel</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1758400218"/>
                  </a:ext>
                </a:extLst>
              </a:tr>
              <a:tr h="0">
                <a:tc>
                  <a:txBody>
                    <a:bodyPr/>
                    <a:lstStyle/>
                    <a:p>
                      <a:pPr rtl="0"/>
                      <a:r>
                        <a:rPr lang="en-US" b="1">
                          <a:solidFill>
                            <a:srgbClr val="1F1F1F"/>
                          </a:solidFill>
                          <a:effectLst/>
                          <a:latin typeface="Google Sans Text"/>
                        </a:rPr>
                        <a:t>Skin/Coat Removal</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Mechanically pulled (Cattle) / Scalded &amp; scraped (Pigs)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Scalded in hot water &amp; mechanically plucked</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1521912449"/>
                  </a:ext>
                </a:extLst>
              </a:tr>
              <a:tr h="0">
                <a:tc>
                  <a:txBody>
                    <a:bodyPr/>
                    <a:lstStyle/>
                    <a:p>
                      <a:pPr rtl="0"/>
                      <a:r>
                        <a:rPr lang="en-US" b="1">
                          <a:solidFill>
                            <a:srgbClr val="1F1F1F"/>
                          </a:solidFill>
                          <a:effectLst/>
                          <a:latin typeface="Google Sans Text"/>
                        </a:rPr>
                        <a:t>Evisceration Line</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Manual or semi-automated on hanging rails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Fully automated high-speed evisceration loops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442999834"/>
                  </a:ext>
                </a:extLst>
              </a:tr>
              <a:tr h="0">
                <a:tc>
                  <a:txBody>
                    <a:bodyPr/>
                    <a:lstStyle/>
                    <a:p>
                      <a:pPr rtl="0"/>
                      <a:r>
                        <a:rPr lang="en-US" b="1">
                          <a:solidFill>
                            <a:srgbClr val="1F1F1F"/>
                          </a:solidFill>
                          <a:effectLst/>
                          <a:latin typeface="Google Sans Text"/>
                        </a:rPr>
                        <a:t>Cooling Method</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Air chilling in large carcass rooms (24–48 hours)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dirty="0">
                          <a:solidFill>
                            <a:srgbClr val="1F1F1F"/>
                          </a:solidFill>
                          <a:effectLst/>
                          <a:latin typeface="Google Sans Text"/>
                        </a:rPr>
                        <a:t>Water-immersion chilling or rapid air chilling tunnels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1778609803"/>
                  </a:ext>
                </a:extLst>
              </a:tr>
            </a:tbl>
          </a:graphicData>
        </a:graphic>
      </p:graphicFrame>
    </p:spTree>
    <p:extLst>
      <p:ext uri="{BB962C8B-B14F-4D97-AF65-F5344CB8AC3E}">
        <p14:creationId xmlns:p14="http://schemas.microsoft.com/office/powerpoint/2010/main" val="3550135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Chilling </a:t>
            </a:r>
            <a:r>
              <a:rPr lang="en-US" b="1" dirty="0">
                <a:solidFill>
                  <a:srgbClr val="FF0000"/>
                </a:solidFill>
              </a:rPr>
              <a:t>and freezing meat preservation</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solidFill>
                  <a:srgbClr val="FF0000"/>
                </a:solidFill>
              </a:rPr>
              <a:t>Thermodynamic Overview of Low-Temperature </a:t>
            </a:r>
            <a:r>
              <a:rPr lang="en-US" b="1" dirty="0" smtClean="0">
                <a:solidFill>
                  <a:srgbClr val="FF0000"/>
                </a:solidFill>
              </a:rPr>
              <a:t>Preservation </a:t>
            </a:r>
          </a:p>
          <a:p>
            <a:pPr marL="0" indent="0">
              <a:buNone/>
            </a:pPr>
            <a:r>
              <a:rPr lang="en-US" dirty="0" smtClean="0"/>
              <a:t>Low-temperature </a:t>
            </a:r>
            <a:r>
              <a:rPr lang="en-US" dirty="0"/>
              <a:t>preservation </a:t>
            </a:r>
            <a:r>
              <a:rPr lang="en-US" dirty="0" err="1" smtClean="0"/>
              <a:t>forworks</a:t>
            </a:r>
            <a:r>
              <a:rPr lang="en-US" dirty="0" smtClean="0"/>
              <a:t> </a:t>
            </a:r>
            <a:r>
              <a:rPr lang="en-US" dirty="0"/>
              <a:t>by manipulating two primary thermodynamic and biological driving </a:t>
            </a:r>
            <a:r>
              <a:rPr lang="en-US" dirty="0" err="1" smtClean="0"/>
              <a:t>ces</a:t>
            </a:r>
            <a:r>
              <a:rPr lang="en-US" dirty="0"/>
              <a:t>: Temperature </a:t>
            </a:r>
            <a:r>
              <a:rPr lang="en-US" dirty="0" smtClean="0"/>
              <a:t>(</a:t>
            </a:r>
            <a:r>
              <a:rPr lang="en-US" dirty="0" err="1" smtClean="0"/>
              <a:t>oC</a:t>
            </a:r>
            <a:r>
              <a:rPr lang="en-US" dirty="0" smtClean="0"/>
              <a:t>) and </a:t>
            </a:r>
            <a:r>
              <a:rPr lang="en-US" dirty="0"/>
              <a:t>Water Activity </a:t>
            </a:r>
            <a:r>
              <a:rPr lang="en-US" dirty="0" smtClean="0"/>
              <a:t>(aw) </a:t>
            </a:r>
          </a:p>
          <a:p>
            <a:r>
              <a:rPr lang="en-US" dirty="0" smtClean="0"/>
              <a:t>Kinetic </a:t>
            </a:r>
            <a:r>
              <a:rPr lang="en-US" dirty="0"/>
              <a:t>Retardation: Lowering the temperature reduces the kinetic energy of molecules, thereby slowing down chemical, enzymatic (autolytic), and microbial reaction rates</a:t>
            </a:r>
            <a:r>
              <a:rPr lang="en-US" dirty="0" smtClean="0"/>
              <a:t>.</a:t>
            </a:r>
          </a:p>
          <a:p>
            <a:r>
              <a:rPr lang="en-US" dirty="0" smtClean="0"/>
              <a:t>Microbial </a:t>
            </a:r>
            <a:r>
              <a:rPr lang="en-US" dirty="0"/>
              <a:t>Inhibition</a:t>
            </a:r>
            <a:r>
              <a:rPr lang="en-US" dirty="0" smtClean="0"/>
              <a:t>: </a:t>
            </a:r>
          </a:p>
          <a:p>
            <a:r>
              <a:rPr lang="en-US" dirty="0" smtClean="0"/>
              <a:t>Chilling (0</a:t>
            </a:r>
            <a:r>
              <a:rPr lang="en-US" baseline="30000" dirty="0" smtClean="0"/>
              <a:t>o</a:t>
            </a:r>
            <a:r>
              <a:rPr lang="en-US" dirty="0" smtClean="0"/>
              <a:t>C to 4</a:t>
            </a:r>
            <a:r>
              <a:rPr lang="en-US" baseline="30000" dirty="0"/>
              <a:t>o</a:t>
            </a:r>
            <a:r>
              <a:rPr lang="en-US" dirty="0" smtClean="0"/>
              <a:t>C): </a:t>
            </a:r>
            <a:r>
              <a:rPr lang="en-US" dirty="0"/>
              <a:t>Halts the growth of mesophilic pathogens (Salmonella, E. coli) but only slows down </a:t>
            </a:r>
            <a:r>
              <a:rPr lang="en-US" dirty="0" err="1"/>
              <a:t>psychrotrophic</a:t>
            </a:r>
            <a:r>
              <a:rPr lang="en-US" dirty="0"/>
              <a:t> spoilers (Pseudomonas</a:t>
            </a:r>
            <a:r>
              <a:rPr lang="en-US" dirty="0" smtClean="0"/>
              <a:t>).</a:t>
            </a:r>
          </a:p>
          <a:p>
            <a:r>
              <a:rPr lang="en-US" dirty="0" smtClean="0"/>
              <a:t>Freezing (&lt;-18</a:t>
            </a:r>
            <a:r>
              <a:rPr lang="en-US" baseline="30000" dirty="0"/>
              <a:t>o</a:t>
            </a:r>
            <a:r>
              <a:rPr lang="en-US" dirty="0"/>
              <a:t>C</a:t>
            </a:r>
            <a:r>
              <a:rPr lang="en-US" dirty="0" smtClean="0"/>
              <a:t>): </a:t>
            </a:r>
            <a:r>
              <a:rPr lang="en-US" dirty="0"/>
              <a:t>Completely halts all microbial growth by locking free water into ice crystals, driving the available water activity </a:t>
            </a:r>
            <a:r>
              <a:rPr lang="en-US" dirty="0" smtClean="0"/>
              <a:t>(aw) down </a:t>
            </a:r>
            <a:r>
              <a:rPr lang="en-US" dirty="0"/>
              <a:t>below the minimum threshold required for cellular life </a:t>
            </a:r>
            <a:r>
              <a:rPr lang="en-US" dirty="0" smtClean="0"/>
              <a:t>(aw</a:t>
            </a:r>
            <a:r>
              <a:rPr lang="en-US" dirty="0"/>
              <a:t> </a:t>
            </a:r>
            <a:r>
              <a:rPr lang="en-US" dirty="0" smtClean="0"/>
              <a:t>&gt;0.6)</a:t>
            </a:r>
            <a:endParaRPr lang="en-US" dirty="0"/>
          </a:p>
        </p:txBody>
      </p:sp>
    </p:spTree>
    <p:extLst>
      <p:ext uri="{BB962C8B-B14F-4D97-AF65-F5344CB8AC3E}">
        <p14:creationId xmlns:p14="http://schemas.microsoft.com/office/powerpoint/2010/main" val="14125511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Chilling meat</a:t>
            </a:r>
            <a:endParaRPr lang="en-US" b="1" dirty="0">
              <a:solidFill>
                <a:srgbClr val="FF0000"/>
              </a:solidFill>
            </a:endParaRPr>
          </a:p>
        </p:txBody>
      </p:sp>
      <p:sp>
        <p:nvSpPr>
          <p:cNvPr id="3" name="Content Placeholder 2"/>
          <p:cNvSpPr>
            <a:spLocks noGrp="1"/>
          </p:cNvSpPr>
          <p:nvPr>
            <p:ph idx="1"/>
          </p:nvPr>
        </p:nvSpPr>
        <p:spPr>
          <a:xfrm>
            <a:off x="761198" y="1835250"/>
            <a:ext cx="10515600" cy="4351338"/>
          </a:xfrm>
        </p:spPr>
        <p:txBody>
          <a:bodyPr/>
          <a:lstStyle/>
          <a:p>
            <a:r>
              <a:rPr lang="en-US" dirty="0"/>
              <a:t>Chilling involves lowering the internal core temperature of a carcass immediately after slaughter to between </a:t>
            </a:r>
            <a:r>
              <a:rPr lang="en-US" dirty="0" smtClean="0"/>
              <a:t>0 to 4</a:t>
            </a:r>
            <a:r>
              <a:rPr lang="en-US" baseline="30000" dirty="0" smtClean="0"/>
              <a:t>o</a:t>
            </a:r>
            <a:r>
              <a:rPr lang="en-US" dirty="0" smtClean="0"/>
              <a:t>C.</a:t>
            </a:r>
          </a:p>
          <a:p>
            <a:pPr lvl="1"/>
            <a:r>
              <a:rPr lang="en-US" dirty="0" smtClean="0"/>
              <a:t>Microbial </a:t>
            </a:r>
            <a:r>
              <a:rPr lang="en-US" dirty="0"/>
              <a:t>Control: It halts the growth of mesophilic foodborne pathogens (like Salmonella and E. coli) and dramatically slows down </a:t>
            </a:r>
            <a:r>
              <a:rPr lang="en-US" dirty="0" err="1"/>
              <a:t>psychrotrophic</a:t>
            </a:r>
            <a:r>
              <a:rPr lang="en-US" dirty="0"/>
              <a:t> spoilage bacteria (Pseudomonas</a:t>
            </a:r>
            <a:r>
              <a:rPr lang="en-US" dirty="0" smtClean="0"/>
              <a:t>).</a:t>
            </a:r>
          </a:p>
          <a:p>
            <a:pPr lvl="1"/>
            <a:r>
              <a:rPr lang="en-US" dirty="0" smtClean="0"/>
              <a:t>Enzymatic </a:t>
            </a:r>
            <a:r>
              <a:rPr lang="en-US" dirty="0"/>
              <a:t>Control: It slows down structural autolysis (self-digestion), extending the shelf-life of fresh meat to several days or weeks.</a:t>
            </a:r>
          </a:p>
        </p:txBody>
      </p:sp>
    </p:spTree>
    <p:extLst>
      <p:ext uri="{BB962C8B-B14F-4D97-AF65-F5344CB8AC3E}">
        <p14:creationId xmlns:p14="http://schemas.microsoft.com/office/powerpoint/2010/main" val="10953988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2900" y="1690688"/>
            <a:ext cx="10502900" cy="4351338"/>
          </a:xfrm>
        </p:spPr>
        <p:txBody>
          <a:bodyPr>
            <a:noAutofit/>
          </a:bodyPr>
          <a:lstStyle/>
          <a:p>
            <a:pPr marL="91440" indent="0">
              <a:lnSpc>
                <a:spcPct val="100000"/>
              </a:lnSpc>
              <a:spcBef>
                <a:spcPts val="0"/>
              </a:spcBef>
              <a:buNone/>
            </a:pPr>
            <a:r>
              <a:rPr lang="en-US" sz="3200" b="1" dirty="0">
                <a:solidFill>
                  <a:srgbClr val="FF0000"/>
                </a:solidFill>
              </a:rPr>
              <a:t>Industrial Chilling </a:t>
            </a:r>
            <a:r>
              <a:rPr lang="en-US" sz="3200" b="1" dirty="0" smtClean="0">
                <a:solidFill>
                  <a:srgbClr val="FF0000"/>
                </a:solidFill>
              </a:rPr>
              <a:t>Methods</a:t>
            </a:r>
          </a:p>
          <a:p>
            <a:pPr marL="205740" indent="-342900">
              <a:lnSpc>
                <a:spcPct val="100000"/>
              </a:lnSpc>
              <a:spcBef>
                <a:spcPts val="0"/>
              </a:spcBef>
              <a:buFont typeface="Wingdings" panose="05000000000000000000" pitchFamily="2" charset="2"/>
              <a:buChar char="§"/>
            </a:pPr>
            <a:r>
              <a:rPr lang="en-US" sz="2400" dirty="0" smtClean="0"/>
              <a:t>A</a:t>
            </a:r>
            <a:r>
              <a:rPr lang="en-US" sz="2400" dirty="0"/>
              <a:t>. Conventional Air Chilling </a:t>
            </a:r>
            <a:r>
              <a:rPr lang="en-US" sz="2400" dirty="0" smtClean="0"/>
              <a:t>:  the traditional method where carcasses are hung in large cold storage rooms.</a:t>
            </a:r>
          </a:p>
          <a:p>
            <a:pPr marL="434340" indent="-342900">
              <a:lnSpc>
                <a:spcPct val="100000"/>
              </a:lnSpc>
              <a:spcBef>
                <a:spcPts val="0"/>
              </a:spcBef>
              <a:buFont typeface="Wingdings" panose="05000000000000000000" pitchFamily="2" charset="2"/>
              <a:buChar char="§"/>
            </a:pPr>
            <a:r>
              <a:rPr lang="en-US" sz="2400" dirty="0" smtClean="0"/>
              <a:t>B</a:t>
            </a:r>
            <a:r>
              <a:rPr lang="en-US" sz="2400" dirty="0"/>
              <a:t>. Blast Chilling / Shock </a:t>
            </a:r>
            <a:r>
              <a:rPr lang="en-US" sz="2400" dirty="0" smtClean="0"/>
              <a:t>Cooling: Commonly </a:t>
            </a:r>
            <a:r>
              <a:rPr lang="en-US" sz="2400" dirty="0"/>
              <a:t>used in high-throughput modern abattoirs to speed up production lines</a:t>
            </a:r>
            <a:r>
              <a:rPr lang="en-US" sz="2400" dirty="0" smtClean="0"/>
              <a:t>.</a:t>
            </a:r>
          </a:p>
          <a:p>
            <a:pPr marL="434340" indent="-342900">
              <a:lnSpc>
                <a:spcPct val="100000"/>
              </a:lnSpc>
              <a:spcBef>
                <a:spcPts val="0"/>
              </a:spcBef>
              <a:buFont typeface="Wingdings" panose="05000000000000000000" pitchFamily="2" charset="2"/>
              <a:buChar char="§"/>
            </a:pPr>
            <a:r>
              <a:rPr lang="en-US" sz="2400" dirty="0" smtClean="0"/>
              <a:t>C</a:t>
            </a:r>
            <a:r>
              <a:rPr lang="en-US" sz="2400" dirty="0"/>
              <a:t>. Spray Chilling </a:t>
            </a:r>
            <a:r>
              <a:rPr lang="en-US" sz="2400" dirty="0" smtClean="0"/>
              <a:t>Developed </a:t>
            </a:r>
            <a:r>
              <a:rPr lang="en-US" sz="2400" dirty="0"/>
              <a:t>specifically to eliminate weight loss during chilling</a:t>
            </a:r>
            <a:r>
              <a:rPr lang="en-US" sz="2400" dirty="0" smtClean="0"/>
              <a:t>.</a:t>
            </a:r>
          </a:p>
        </p:txBody>
      </p:sp>
      <p:sp>
        <p:nvSpPr>
          <p:cNvPr id="4" name="Title 1"/>
          <p:cNvSpPr txBox="1">
            <a:spLocks/>
          </p:cNvSpPr>
          <p:nvPr/>
        </p:nvSpPr>
        <p:spPr>
          <a:xfrm>
            <a:off x="482600" y="-1428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0000"/>
                </a:solidFill>
              </a:rPr>
              <a:t>Chilling meat</a:t>
            </a:r>
            <a:endParaRPr lang="en-US" b="1" dirty="0">
              <a:solidFill>
                <a:srgbClr val="FF0000"/>
              </a:solidFill>
            </a:endParaRPr>
          </a:p>
        </p:txBody>
      </p:sp>
    </p:spTree>
    <p:extLst>
      <p:ext uri="{BB962C8B-B14F-4D97-AF65-F5344CB8AC3E}">
        <p14:creationId xmlns:p14="http://schemas.microsoft.com/office/powerpoint/2010/main" val="27699112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Cold room for meat - CRYO SYSTEMS Cold Room Supplier">
            <a:extLst>
              <a:ext uri="{FF2B5EF4-FFF2-40B4-BE49-F238E27FC236}">
                <a16:creationId xmlns:a16="http://schemas.microsoft.com/office/drawing/2014/main" id="{0B3F1F50-6D7E-8AFC-97BF-6411321DD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421" y="1166405"/>
            <a:ext cx="5154507" cy="51545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12469" y="357871"/>
            <a:ext cx="4878259" cy="646331"/>
          </a:xfrm>
          <a:prstGeom prst="rect">
            <a:avLst/>
          </a:prstGeom>
        </p:spPr>
        <p:txBody>
          <a:bodyPr wrap="none">
            <a:spAutoFit/>
          </a:bodyPr>
          <a:lstStyle/>
          <a:p>
            <a:r>
              <a:rPr lang="en-US" sz="3600" b="1" dirty="0">
                <a:solidFill>
                  <a:srgbClr val="FF0000"/>
                </a:solidFill>
                <a:latin typeface="Arial" panose="020B0604020202020204" pitchFamily="34" charset="0"/>
                <a:cs typeface="Arial" panose="020B0604020202020204" pitchFamily="34" charset="0"/>
              </a:rPr>
              <a:t>Chilling meat method</a:t>
            </a:r>
            <a:endParaRPr lang="en-US" sz="3600" b="1" dirty="0">
              <a:solidFill>
                <a:srgbClr val="FF0000"/>
              </a:solidFill>
              <a:latin typeface="Arial" panose="020B0604020202020204" pitchFamily="34" charset="0"/>
              <a:cs typeface="Arial" panose="020B0604020202020204" pitchFamily="34" charset="0"/>
            </a:endParaRPr>
          </a:p>
        </p:txBody>
      </p:sp>
      <p:pic>
        <p:nvPicPr>
          <p:cNvPr id="6" name="Picture 4" descr="Customized Commercial Large Cold Storage Room Refrigerated Meat and  Seafood| Alibaba.com">
            <a:extLst>
              <a:ext uri="{FF2B5EF4-FFF2-40B4-BE49-F238E27FC236}">
                <a16:creationId xmlns:a16="http://schemas.microsoft.com/office/drawing/2014/main" id="{E5155A3C-E469-57A3-49F0-8DEFC63F9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405"/>
            <a:ext cx="5895531" cy="53427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76262" y="6158373"/>
            <a:ext cx="3393365" cy="461665"/>
          </a:xfrm>
          <a:prstGeom prst="rect">
            <a:avLst/>
          </a:prstGeom>
        </p:spPr>
        <p:txBody>
          <a:bodyPr wrap="none">
            <a:spAutoFit/>
          </a:bodyPr>
          <a:lstStyle/>
          <a:p>
            <a:r>
              <a:rPr lang="en-US" sz="2400" b="1" dirty="0"/>
              <a:t>Conventional Air Chilling </a:t>
            </a:r>
          </a:p>
        </p:txBody>
      </p:sp>
    </p:spTree>
    <p:extLst>
      <p:ext uri="{BB962C8B-B14F-4D97-AF65-F5344CB8AC3E}">
        <p14:creationId xmlns:p14="http://schemas.microsoft.com/office/powerpoint/2010/main" val="14565935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341420"/>
            <a:ext cx="10515600" cy="1325563"/>
          </a:xfrm>
        </p:spPr>
        <p:txBody>
          <a:bodyPr/>
          <a:lstStyle/>
          <a:p>
            <a:endParaRPr lang="en-US" dirty="0"/>
          </a:p>
        </p:txBody>
      </p:sp>
      <p:sp>
        <p:nvSpPr>
          <p:cNvPr id="3" name="Content Placeholder 2"/>
          <p:cNvSpPr>
            <a:spLocks noGrp="1"/>
          </p:cNvSpPr>
          <p:nvPr>
            <p:ph idx="1"/>
          </p:nvPr>
        </p:nvSpPr>
        <p:spPr>
          <a:xfrm>
            <a:off x="355600" y="1020653"/>
            <a:ext cx="10963710" cy="4351338"/>
          </a:xfrm>
        </p:spPr>
        <p:txBody>
          <a:bodyPr>
            <a:noAutofit/>
          </a:bodyPr>
          <a:lstStyle/>
          <a:p>
            <a:pPr marL="0" indent="0">
              <a:buNone/>
            </a:pPr>
            <a:r>
              <a:rPr lang="en-US" sz="2000" b="1" dirty="0"/>
              <a:t>Freezing preserves meat </a:t>
            </a:r>
            <a:endParaRPr lang="en-US" sz="2000" b="1" dirty="0" smtClean="0"/>
          </a:p>
          <a:p>
            <a:r>
              <a:rPr lang="en-US" sz="2000" dirty="0" smtClean="0"/>
              <a:t>Freezing </a:t>
            </a:r>
            <a:r>
              <a:rPr lang="en-US" sz="2000" dirty="0"/>
              <a:t>preserves meat by dropping its internal temperature below its freezing point (typically starting around </a:t>
            </a:r>
            <a:r>
              <a:rPr lang="en-US" sz="2000" b="1" dirty="0"/>
              <a:t>-1.5</a:t>
            </a:r>
            <a:r>
              <a:rPr lang="en-US" sz="2000" b="1" baseline="30000" dirty="0"/>
              <a:t>o</a:t>
            </a:r>
            <a:r>
              <a:rPr lang="en-US" sz="2000" b="1" dirty="0"/>
              <a:t>C to -2</a:t>
            </a:r>
            <a:r>
              <a:rPr lang="en-US" sz="2000" b="1" baseline="30000" dirty="0"/>
              <a:t>o</a:t>
            </a:r>
            <a:r>
              <a:rPr lang="en-US" sz="2000" b="1" dirty="0"/>
              <a:t>C </a:t>
            </a:r>
            <a:r>
              <a:rPr lang="en-US" sz="2000" dirty="0"/>
              <a:t> for fresh muscle tissue) and converting liquid water into solid ice.</a:t>
            </a:r>
          </a:p>
          <a:p>
            <a:pPr marL="0" indent="0">
              <a:buNone/>
            </a:pPr>
            <a:r>
              <a:rPr lang="en-US" sz="2000" b="1" dirty="0"/>
              <a:t>The Critical Zone of Crystallization (-1</a:t>
            </a:r>
            <a:r>
              <a:rPr lang="en-US" sz="2000" b="1" baseline="30000" dirty="0"/>
              <a:t>o</a:t>
            </a:r>
            <a:r>
              <a:rPr lang="en-US" sz="2000" b="1" dirty="0"/>
              <a:t>C to -5</a:t>
            </a:r>
            <a:r>
              <a:rPr lang="en-US" sz="2000" b="1" baseline="30000" dirty="0"/>
              <a:t>o</a:t>
            </a:r>
            <a:r>
              <a:rPr lang="en-US" sz="2000" b="1" dirty="0"/>
              <a:t>C)</a:t>
            </a:r>
          </a:p>
          <a:p>
            <a:r>
              <a:rPr lang="en-US" sz="2000" dirty="0"/>
              <a:t>The speed at which meat passes through this specific temperature window dictates the final structural and sensory quality of the defrosted product:</a:t>
            </a:r>
          </a:p>
          <a:p>
            <a:pPr lvl="0"/>
            <a:r>
              <a:rPr lang="en-US" sz="2000" b="1" dirty="0"/>
              <a:t>Slow Freezing </a:t>
            </a:r>
            <a:r>
              <a:rPr lang="en-US" sz="2000" i="1" dirty="0" smtClean="0"/>
              <a:t>:</a:t>
            </a:r>
            <a:r>
              <a:rPr lang="en-US" sz="2000" dirty="0" smtClean="0"/>
              <a:t> </a:t>
            </a:r>
            <a:r>
              <a:rPr lang="en-US" sz="2000" dirty="0"/>
              <a:t>Ice crystals form slowly in the extracellular spaces first, as extracellular fluid has a lower solute concentration.</a:t>
            </a:r>
          </a:p>
          <a:p>
            <a:pPr lvl="0"/>
            <a:r>
              <a:rPr lang="en-US" sz="2000" b="1" dirty="0" smtClean="0"/>
              <a:t>Fast </a:t>
            </a:r>
            <a:r>
              <a:rPr lang="en-US" sz="2000" b="1" dirty="0"/>
              <a:t>/ Ultra-Fast Freezing </a:t>
            </a:r>
            <a:r>
              <a:rPr lang="en-US" sz="2000" b="1" dirty="0" smtClean="0"/>
              <a:t>:</a:t>
            </a:r>
            <a:r>
              <a:rPr lang="en-US" sz="2000" dirty="0" smtClean="0"/>
              <a:t>The </a:t>
            </a:r>
            <a:r>
              <a:rPr lang="en-US" sz="2000" dirty="0"/>
              <a:t>meat passes through the crystallization zone almost instantly</a:t>
            </a:r>
            <a:r>
              <a:rPr lang="en-US" sz="2000" dirty="0" smtClean="0"/>
              <a:t>.</a:t>
            </a:r>
            <a:endParaRPr lang="en-US" sz="2000" dirty="0"/>
          </a:p>
        </p:txBody>
      </p:sp>
      <p:sp>
        <p:nvSpPr>
          <p:cNvPr id="5" name="Rectangle 4"/>
          <p:cNvSpPr/>
          <p:nvPr/>
        </p:nvSpPr>
        <p:spPr>
          <a:xfrm>
            <a:off x="2112469" y="357871"/>
            <a:ext cx="5083443" cy="646331"/>
          </a:xfrm>
          <a:prstGeom prst="rect">
            <a:avLst/>
          </a:prstGeom>
        </p:spPr>
        <p:txBody>
          <a:bodyPr wrap="none">
            <a:spAutoFit/>
          </a:bodyPr>
          <a:lstStyle/>
          <a:p>
            <a:r>
              <a:rPr lang="en-US" sz="3600" b="1" dirty="0" smtClean="0">
                <a:solidFill>
                  <a:srgbClr val="FF0000"/>
                </a:solidFill>
                <a:latin typeface="Arial" panose="020B0604020202020204" pitchFamily="34" charset="0"/>
                <a:cs typeface="Arial" panose="020B0604020202020204" pitchFamily="34" charset="0"/>
              </a:rPr>
              <a:t>Freezing </a:t>
            </a:r>
            <a:r>
              <a:rPr lang="en-US" sz="3600" b="1" dirty="0">
                <a:solidFill>
                  <a:srgbClr val="FF0000"/>
                </a:solidFill>
                <a:latin typeface="Arial" panose="020B0604020202020204" pitchFamily="34" charset="0"/>
                <a:cs typeface="Arial" panose="020B0604020202020204" pitchFamily="34" charset="0"/>
              </a:rPr>
              <a:t>meat method</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7823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D1DF1-2DA1-1334-2D64-E75356EFBAFE}"/>
            </a:ext>
          </a:extLst>
        </p:cNvPr>
        <p:cNvGrpSpPr/>
        <p:nvPr/>
      </p:nvGrpSpPr>
      <p:grpSpPr>
        <a:xfrm>
          <a:off x="0" y="0"/>
          <a:ext cx="0" cy="0"/>
          <a:chOff x="0" y="0"/>
          <a:chExt cx="0" cy="0"/>
        </a:xfrm>
      </p:grpSpPr>
      <p:pic>
        <p:nvPicPr>
          <p:cNvPr id="6148" name="Picture 4" descr="Get to know the Air Blast Freezer of the Cold Room - Harn Engineering  Solutions">
            <a:extLst>
              <a:ext uri="{FF2B5EF4-FFF2-40B4-BE49-F238E27FC236}">
                <a16:creationId xmlns:a16="http://schemas.microsoft.com/office/drawing/2014/main" id="{1245CC0C-D73C-8778-F836-2FFC7362F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1002421"/>
            <a:ext cx="4933950" cy="22603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3EEFA4A-3F16-7BF6-10D0-217B021D1FA2}"/>
              </a:ext>
            </a:extLst>
          </p:cNvPr>
          <p:cNvSpPr>
            <a:spLocks noGrp="1"/>
          </p:cNvSpPr>
          <p:nvPr>
            <p:ph idx="1"/>
          </p:nvPr>
        </p:nvSpPr>
        <p:spPr>
          <a:xfrm>
            <a:off x="1981200" y="1600201"/>
            <a:ext cx="2590800" cy="4525963"/>
          </a:xfrm>
        </p:spPr>
        <p:txBody>
          <a:bodyPr/>
          <a:lstStyle/>
          <a:p>
            <a:pPr marL="0" indent="0">
              <a:buNone/>
            </a:pPr>
            <a:r>
              <a:rPr lang="en-GB" dirty="0" smtClean="0"/>
              <a:t>Cold storage</a:t>
            </a:r>
            <a:r>
              <a:rPr lang="en-GB" dirty="0"/>
              <a:t> </a:t>
            </a:r>
            <a:endParaRPr lang="en-US" dirty="0"/>
          </a:p>
        </p:txBody>
      </p:sp>
      <p:pic>
        <p:nvPicPr>
          <p:cNvPr id="6150" name="Picture 6" descr="Get to know the Air Blast Freezer of the Cold Room - Harn Engineering  Solutions">
            <a:extLst>
              <a:ext uri="{FF2B5EF4-FFF2-40B4-BE49-F238E27FC236}">
                <a16:creationId xmlns:a16="http://schemas.microsoft.com/office/drawing/2014/main" id="{5252C3B4-79E8-4F23-9415-159D7C013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237401"/>
            <a:ext cx="5257800" cy="366345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838200" y="365125"/>
            <a:ext cx="11491762" cy="1325563"/>
          </a:xfrm>
        </p:spPr>
        <p:txBody>
          <a:bodyPr/>
          <a:lstStyle/>
          <a:p>
            <a:r>
              <a:rPr lang="en-US" b="1" dirty="0" smtClean="0">
                <a:solidFill>
                  <a:srgbClr val="FF0000"/>
                </a:solidFill>
              </a:rPr>
              <a:t>Chilling </a:t>
            </a:r>
            <a:r>
              <a:rPr lang="en-US" b="1" dirty="0">
                <a:solidFill>
                  <a:srgbClr val="FF0000"/>
                </a:solidFill>
              </a:rPr>
              <a:t>and freezing meat </a:t>
            </a:r>
            <a:r>
              <a:rPr lang="en-US" b="1" dirty="0" smtClean="0">
                <a:solidFill>
                  <a:srgbClr val="FF0000"/>
                </a:solidFill>
              </a:rPr>
              <a:t>preservation method</a:t>
            </a:r>
            <a:endParaRPr lang="en-US" b="1" dirty="0">
              <a:solidFill>
                <a:srgbClr val="FF0000"/>
              </a:solidFill>
            </a:endParaRPr>
          </a:p>
        </p:txBody>
      </p:sp>
    </p:spTree>
    <p:extLst>
      <p:ext uri="{BB962C8B-B14F-4D97-AF65-F5344CB8AC3E}">
        <p14:creationId xmlns:p14="http://schemas.microsoft.com/office/powerpoint/2010/main" val="33454201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B04DAF-B8C2-4760-BE27-EF8506A38BCC}"/>
              </a:ext>
            </a:extLst>
          </p:cNvPr>
          <p:cNvSpPr>
            <a:spLocks noGrp="1"/>
          </p:cNvSpPr>
          <p:nvPr>
            <p:ph idx="1"/>
          </p:nvPr>
        </p:nvSpPr>
        <p:spPr/>
        <p:txBody>
          <a:bodyPr/>
          <a:lstStyle/>
          <a:p>
            <a:endParaRPr lang="en-US" dirty="0"/>
          </a:p>
        </p:txBody>
      </p:sp>
      <p:pic>
        <p:nvPicPr>
          <p:cNvPr id="6146" name="Picture 2" descr="Cold storage for meat - CRYO SYSTEMS Cold Room Supplier">
            <a:extLst>
              <a:ext uri="{FF2B5EF4-FFF2-40B4-BE49-F238E27FC236}">
                <a16:creationId xmlns:a16="http://schemas.microsoft.com/office/drawing/2014/main" id="{E05ABF47-5EEC-78F4-FD26-0BB068783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37" y="1905000"/>
            <a:ext cx="4221163" cy="4221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tomized Commercial Large Cold Storage Room Refrigerated Meat and  Seafood| Alibaba.com">
            <a:extLst>
              <a:ext uri="{FF2B5EF4-FFF2-40B4-BE49-F238E27FC236}">
                <a16:creationId xmlns:a16="http://schemas.microsoft.com/office/drawing/2014/main" id="{002F86E6-E8AA-C578-DBB5-54D976038A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1" y="2286000"/>
            <a:ext cx="3111129"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63EEFA4A-3F16-7BF6-10D0-217B021D1FA2}"/>
              </a:ext>
            </a:extLst>
          </p:cNvPr>
          <p:cNvSpPr txBox="1">
            <a:spLocks/>
          </p:cNvSpPr>
          <p:nvPr/>
        </p:nvSpPr>
        <p:spPr>
          <a:xfrm>
            <a:off x="1981200" y="1600201"/>
            <a:ext cx="2590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mtClean="0"/>
              <a:t>Cold storage </a:t>
            </a:r>
            <a:endParaRPr lang="en-US" dirty="0"/>
          </a:p>
        </p:txBody>
      </p:sp>
      <p:sp>
        <p:nvSpPr>
          <p:cNvPr id="8" name="Title 1"/>
          <p:cNvSpPr>
            <a:spLocks noGrp="1"/>
          </p:cNvSpPr>
          <p:nvPr>
            <p:ph type="title"/>
          </p:nvPr>
        </p:nvSpPr>
        <p:spPr>
          <a:xfrm>
            <a:off x="838200" y="365125"/>
            <a:ext cx="11491762" cy="1325563"/>
          </a:xfrm>
        </p:spPr>
        <p:txBody>
          <a:bodyPr/>
          <a:lstStyle/>
          <a:p>
            <a:r>
              <a:rPr lang="en-US" b="1" dirty="0" smtClean="0">
                <a:solidFill>
                  <a:srgbClr val="FF0000"/>
                </a:solidFill>
              </a:rPr>
              <a:t>Chilling </a:t>
            </a:r>
            <a:r>
              <a:rPr lang="en-US" b="1" dirty="0">
                <a:solidFill>
                  <a:srgbClr val="FF0000"/>
                </a:solidFill>
              </a:rPr>
              <a:t>and freezing meat </a:t>
            </a:r>
            <a:r>
              <a:rPr lang="en-US" b="1" dirty="0" smtClean="0">
                <a:solidFill>
                  <a:srgbClr val="FF0000"/>
                </a:solidFill>
              </a:rPr>
              <a:t>preservation method</a:t>
            </a:r>
            <a:endParaRPr lang="en-US" b="1" dirty="0">
              <a:solidFill>
                <a:srgbClr val="FF0000"/>
              </a:solidFill>
            </a:endParaRPr>
          </a:p>
        </p:txBody>
      </p:sp>
    </p:spTree>
    <p:extLst>
      <p:ext uri="{BB962C8B-B14F-4D97-AF65-F5344CB8AC3E}">
        <p14:creationId xmlns:p14="http://schemas.microsoft.com/office/powerpoint/2010/main" val="2626238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ea typeface="Times New Roman" panose="02020603050405020304" pitchFamily="18" charset="0"/>
              </a:rPr>
              <a:t>Chemical Deterioration in Frozen Storage</a:t>
            </a:r>
            <a:br>
              <a:rPr lang="en-US" b="1" dirty="0">
                <a:latin typeface="Times New Roman" panose="02020603050405020304" pitchFamily="18" charset="0"/>
                <a:ea typeface="Times New Roman" panose="02020603050405020304" pitchFamily="18" charset="0"/>
              </a:rPr>
            </a:b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368300" y="1690688"/>
            <a:ext cx="7178675" cy="4154984"/>
          </a:xfrm>
          <a:prstGeom prst="rect">
            <a:avLst/>
          </a:prstGeom>
        </p:spPr>
        <p:txBody>
          <a:bodyPr wrap="square">
            <a:spAutoFit/>
          </a:bodyPr>
          <a:lstStyle/>
          <a:p>
            <a:r>
              <a:rPr lang="en-US" sz="2400" dirty="0" smtClean="0">
                <a:latin typeface="Times New Roman" panose="02020603050405020304" pitchFamily="18" charset="0"/>
                <a:ea typeface="Times New Roman" panose="02020603050405020304" pitchFamily="18" charset="0"/>
              </a:rPr>
              <a:t>Even </a:t>
            </a:r>
            <a:r>
              <a:rPr lang="en-US" sz="2400" dirty="0">
                <a:latin typeface="Times New Roman" panose="02020603050405020304" pitchFamily="18" charset="0"/>
                <a:ea typeface="Times New Roman" panose="02020603050405020304" pitchFamily="18" charset="0"/>
              </a:rPr>
              <a:t>at a standard commercial holding temperature of </a:t>
            </a:r>
            <a:r>
              <a:rPr lang="en-US" sz="2400" b="1" dirty="0" smtClean="0">
                <a:latin typeface="Times New Roman" panose="02020603050405020304" pitchFamily="18" charset="0"/>
                <a:ea typeface="Times New Roman" panose="02020603050405020304" pitchFamily="18" charset="0"/>
              </a:rPr>
              <a:t>-18</a:t>
            </a:r>
            <a:r>
              <a:rPr lang="en-US" sz="2400" b="1" baseline="30000" dirty="0" smtClean="0">
                <a:latin typeface="Times New Roman" panose="02020603050405020304" pitchFamily="18" charset="0"/>
                <a:ea typeface="Times New Roman" panose="02020603050405020304" pitchFamily="18" charset="0"/>
              </a:rPr>
              <a:t>o</a:t>
            </a:r>
            <a:r>
              <a:rPr lang="en-US" sz="2400" b="1" dirty="0" smtClean="0">
                <a:latin typeface="Times New Roman" panose="02020603050405020304" pitchFamily="18" charset="0"/>
                <a:ea typeface="Times New Roman" panose="02020603050405020304" pitchFamily="18" charset="0"/>
              </a:rPr>
              <a:t>C </a:t>
            </a:r>
            <a:r>
              <a:rPr lang="en-US" sz="2400" dirty="0" smtClean="0">
                <a:latin typeface="Times New Roman" panose="02020603050405020304" pitchFamily="18" charset="0"/>
                <a:ea typeface="Times New Roman" panose="02020603050405020304" pitchFamily="18" charset="0"/>
              </a:rPr>
              <a:t>meat </a:t>
            </a:r>
            <a:r>
              <a:rPr lang="en-US" sz="2400" dirty="0">
                <a:latin typeface="Times New Roman" panose="02020603050405020304" pitchFamily="18" charset="0"/>
                <a:ea typeface="Times New Roman" panose="02020603050405020304" pitchFamily="18" charset="0"/>
              </a:rPr>
              <a:t>is not completely biochemically static:</a:t>
            </a:r>
          </a:p>
          <a:p>
            <a:pPr marL="342900" marR="0" lvl="0" indent="-342900">
              <a:buSzPts val="1000"/>
              <a:buFont typeface="Symbol" panose="05050102010706020507" pitchFamily="18" charset="2"/>
              <a:buChar char=""/>
              <a:tabLst>
                <a:tab pos="457200" algn="l"/>
              </a:tabLst>
            </a:pPr>
            <a:r>
              <a:rPr lang="en-US" sz="2400" b="1" dirty="0">
                <a:latin typeface="Times New Roman" panose="02020603050405020304" pitchFamily="18" charset="0"/>
                <a:ea typeface="Times New Roman" panose="02020603050405020304" pitchFamily="18" charset="0"/>
              </a:rPr>
              <a:t>Freezer Burn:</a:t>
            </a:r>
            <a:r>
              <a:rPr lang="en-US" sz="2400" dirty="0">
                <a:latin typeface="Times New Roman" panose="02020603050405020304" pitchFamily="18" charset="0"/>
                <a:ea typeface="Times New Roman" panose="02020603050405020304" pitchFamily="18" charset="0"/>
              </a:rPr>
              <a:t> Occurs if meat is poorly packaged. Ice sublimes directly from the frozen surface into the dry air, leaving gray, spongy, porous patches where proteins are permanently denatured and oxidized.</a:t>
            </a:r>
          </a:p>
          <a:p>
            <a:pPr marL="342900" marR="0" lvl="0" indent="-342900">
              <a:buSzPts val="1000"/>
              <a:buFont typeface="Symbol" panose="05050102010706020507" pitchFamily="18" charset="2"/>
              <a:buChar char=""/>
              <a:tabLst>
                <a:tab pos="457200" algn="l"/>
              </a:tabLst>
            </a:pPr>
            <a:r>
              <a:rPr lang="en-US" sz="2400" b="1" dirty="0">
                <a:latin typeface="Times New Roman" panose="02020603050405020304" pitchFamily="18" charset="0"/>
                <a:ea typeface="Times New Roman" panose="02020603050405020304" pitchFamily="18" charset="0"/>
              </a:rPr>
              <a:t>Lipid Oxidation:</a:t>
            </a:r>
            <a:r>
              <a:rPr lang="en-US" sz="2400" dirty="0">
                <a:latin typeface="Times New Roman" panose="02020603050405020304" pitchFamily="18" charset="0"/>
                <a:ea typeface="Times New Roman" panose="02020603050405020304" pitchFamily="18" charset="0"/>
              </a:rPr>
              <a:t> While microbial activity is completely zero </a:t>
            </a:r>
            <a:r>
              <a:rPr lang="en-US" sz="2400" b="1" dirty="0">
                <a:latin typeface="Times New Roman" panose="02020603050405020304" pitchFamily="18" charset="0"/>
                <a:ea typeface="Times New Roman" panose="02020603050405020304" pitchFamily="18" charset="0"/>
              </a:rPr>
              <a:t>-18</a:t>
            </a:r>
            <a:r>
              <a:rPr lang="en-US" sz="2400" b="1" baseline="30000" dirty="0">
                <a:latin typeface="Times New Roman" panose="02020603050405020304" pitchFamily="18" charset="0"/>
                <a:ea typeface="Times New Roman" panose="02020603050405020304" pitchFamily="18" charset="0"/>
              </a:rPr>
              <a:t>o</a:t>
            </a:r>
            <a:r>
              <a:rPr lang="en-US" sz="2400" b="1" dirty="0">
                <a:latin typeface="Times New Roman" panose="02020603050405020304" pitchFamily="18" charset="0"/>
                <a:ea typeface="Times New Roman" panose="02020603050405020304" pitchFamily="18" charset="0"/>
              </a:rPr>
              <a:t>C </a:t>
            </a:r>
            <a:r>
              <a:rPr lang="en-US" sz="2400" dirty="0" smtClean="0">
                <a:latin typeface="Times New Roman" panose="02020603050405020304" pitchFamily="18" charset="0"/>
                <a:ea typeface="Times New Roman" panose="02020603050405020304" pitchFamily="18" charset="0"/>
              </a:rPr>
              <a:t>unsaturated </a:t>
            </a:r>
            <a:r>
              <a:rPr lang="en-US" sz="2400" dirty="0">
                <a:latin typeface="Times New Roman" panose="02020603050405020304" pitchFamily="18" charset="0"/>
                <a:ea typeface="Times New Roman" panose="02020603050405020304" pitchFamily="18" charset="0"/>
              </a:rPr>
              <a:t>fatty acids slowly react with trapped oxygen over months, creating volatile aldehydes that cause rancid off-flavors (pork and poultry are highly susceptible).</a:t>
            </a:r>
          </a:p>
        </p:txBody>
      </p:sp>
      <p:pic>
        <p:nvPicPr>
          <p:cNvPr id="46082" name="Picture 2" descr="What is Freezer Burn &amp; How to Prevent It - Happy Money Sa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487" y="1465206"/>
            <a:ext cx="4416425" cy="370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7333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6941981"/>
              </p:ext>
            </p:extLst>
          </p:nvPr>
        </p:nvGraphicFramePr>
        <p:xfrm>
          <a:off x="838200" y="2136934"/>
          <a:ext cx="10515600" cy="3728720"/>
        </p:xfrm>
        <a:graphic>
          <a:graphicData uri="http://schemas.openxmlformats.org/drawingml/2006/table">
            <a:tbl>
              <a:tblPr/>
              <a:tblGrid>
                <a:gridCol w="3505200">
                  <a:extLst>
                    <a:ext uri="{9D8B030D-6E8A-4147-A177-3AD203B41FA5}">
                      <a16:colId xmlns:a16="http://schemas.microsoft.com/office/drawing/2014/main" val="601170706"/>
                    </a:ext>
                  </a:extLst>
                </a:gridCol>
                <a:gridCol w="3505200">
                  <a:extLst>
                    <a:ext uri="{9D8B030D-6E8A-4147-A177-3AD203B41FA5}">
                      <a16:colId xmlns:a16="http://schemas.microsoft.com/office/drawing/2014/main" val="3943123050"/>
                    </a:ext>
                  </a:extLst>
                </a:gridCol>
                <a:gridCol w="3505200">
                  <a:extLst>
                    <a:ext uri="{9D8B030D-6E8A-4147-A177-3AD203B41FA5}">
                      <a16:colId xmlns:a16="http://schemas.microsoft.com/office/drawing/2014/main" val="2901054203"/>
                    </a:ext>
                  </a:extLst>
                </a:gridCol>
              </a:tblGrid>
              <a:tr h="0">
                <a:tc>
                  <a:txBody>
                    <a:bodyPr/>
                    <a:lstStyle/>
                    <a:p>
                      <a:pPr rtl="0"/>
                      <a:r>
                        <a:rPr lang="en-US" b="1">
                          <a:solidFill>
                            <a:srgbClr val="1F1F1F"/>
                          </a:solidFill>
                          <a:effectLst/>
                          <a:latin typeface="Google Sans Text"/>
                        </a:rPr>
                        <a:t>Parameter</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Chilling (0∘C to 4∘C)</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Freezing (≤−18∘C)</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1773260124"/>
                  </a:ext>
                </a:extLst>
              </a:tr>
              <a:tr h="0">
                <a:tc>
                  <a:txBody>
                    <a:bodyPr/>
                    <a:lstStyle/>
                    <a:p>
                      <a:pPr rtl="0"/>
                      <a:r>
                        <a:rPr lang="en-US" b="1">
                          <a:solidFill>
                            <a:srgbClr val="1F1F1F"/>
                          </a:solidFill>
                          <a:effectLst/>
                          <a:latin typeface="Google Sans Text"/>
                        </a:rPr>
                        <a:t>Physical State of Water</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Liquid (Fully mobile)</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Solid (Immobilized as ice crystals)</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548021892"/>
                  </a:ext>
                </a:extLst>
              </a:tr>
              <a:tr h="0">
                <a:tc>
                  <a:txBody>
                    <a:bodyPr/>
                    <a:lstStyle/>
                    <a:p>
                      <a:pPr rtl="0"/>
                      <a:r>
                        <a:rPr lang="en-US" b="1" dirty="0">
                          <a:solidFill>
                            <a:srgbClr val="1F1F1F"/>
                          </a:solidFill>
                          <a:effectLst/>
                          <a:latin typeface="Google Sans Text"/>
                        </a:rPr>
                        <a:t>Water Activity </a:t>
                      </a:r>
                      <a:r>
                        <a:rPr lang="en-US" b="1" dirty="0" smtClean="0">
                          <a:solidFill>
                            <a:srgbClr val="1F1F1F"/>
                          </a:solidFill>
                          <a:effectLst/>
                          <a:latin typeface="Google Sans Text"/>
                        </a:rPr>
                        <a:t>(aw)</a:t>
                      </a:r>
                      <a:endParaRPr lang="en-US" dirty="0">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Unchanged (High)</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Drastically lowered</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680357041"/>
                  </a:ext>
                </a:extLst>
              </a:tr>
              <a:tr h="0">
                <a:tc>
                  <a:txBody>
                    <a:bodyPr/>
                    <a:lstStyle/>
                    <a:p>
                      <a:pPr rtl="0"/>
                      <a:r>
                        <a:rPr lang="en-US" b="1">
                          <a:solidFill>
                            <a:srgbClr val="1F1F1F"/>
                          </a:solidFill>
                          <a:effectLst/>
                          <a:latin typeface="Google Sans Text"/>
                        </a:rPr>
                        <a:t>Microbial Activity</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Psychrotrophic spoilers grow slowly; pathogens halt.</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Zero</a:t>
                      </a:r>
                      <a:r>
                        <a:rPr lang="en-US">
                          <a:solidFill>
                            <a:srgbClr val="1F1F1F"/>
                          </a:solidFill>
                          <a:effectLst/>
                          <a:latin typeface="Google Sans Text"/>
                        </a:rPr>
                        <a:t> microbial growth.</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2617090728"/>
                  </a:ext>
                </a:extLst>
              </a:tr>
              <a:tr h="0">
                <a:tc>
                  <a:txBody>
                    <a:bodyPr/>
                    <a:lstStyle/>
                    <a:p>
                      <a:pPr rtl="0"/>
                      <a:r>
                        <a:rPr lang="en-US" b="1">
                          <a:solidFill>
                            <a:srgbClr val="1F1F1F"/>
                          </a:solidFill>
                          <a:effectLst/>
                          <a:latin typeface="Google Sans Text"/>
                        </a:rPr>
                        <a:t>Shelf-Life Extension</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Days to weeks (Short-term)</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Months to years (Long-term)</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3436204526"/>
                  </a:ext>
                </a:extLst>
              </a:tr>
              <a:tr h="0">
                <a:tc>
                  <a:txBody>
                    <a:bodyPr/>
                    <a:lstStyle/>
                    <a:p>
                      <a:pPr rtl="0"/>
                      <a:r>
                        <a:rPr lang="en-US" b="1">
                          <a:solidFill>
                            <a:srgbClr val="1F1F1F"/>
                          </a:solidFill>
                          <a:effectLst/>
                          <a:latin typeface="Google Sans Text"/>
                        </a:rPr>
                        <a:t>Primary Structural Risk</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Cold Shortening</a:t>
                      </a:r>
                      <a:r>
                        <a:rPr lang="en-US">
                          <a:solidFill>
                            <a:srgbClr val="1F1F1F"/>
                          </a:solidFill>
                          <a:effectLst/>
                          <a:latin typeface="Google Sans Text"/>
                        </a:rPr>
                        <a:t> (if cooled too fast pre-rigor)</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b="1">
                          <a:solidFill>
                            <a:srgbClr val="1F1F1F"/>
                          </a:solidFill>
                          <a:effectLst/>
                          <a:latin typeface="Google Sans Text"/>
                        </a:rPr>
                        <a:t>Extracellular crystal damage</a:t>
                      </a:r>
                      <a:r>
                        <a:rPr lang="en-US">
                          <a:solidFill>
                            <a:srgbClr val="1F1F1F"/>
                          </a:solidFill>
                          <a:effectLst/>
                          <a:latin typeface="Google Sans Text"/>
                        </a:rPr>
                        <a:t> (if frozen too slowly)</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3436955387"/>
                  </a:ext>
                </a:extLst>
              </a:tr>
              <a:tr h="0">
                <a:tc>
                  <a:txBody>
                    <a:bodyPr/>
                    <a:lstStyle/>
                    <a:p>
                      <a:pPr rtl="0"/>
                      <a:r>
                        <a:rPr lang="en-US" b="1">
                          <a:solidFill>
                            <a:srgbClr val="1F1F1F"/>
                          </a:solidFill>
                          <a:effectLst/>
                          <a:latin typeface="Google Sans Text"/>
                        </a:rPr>
                        <a:t>Primary Storage Risk</a:t>
                      </a:r>
                      <a:endParaRPr lang="en-US">
                        <a:solidFill>
                          <a:srgbClr val="1F1F1F"/>
                        </a:solidFill>
                        <a:effectLst/>
                        <a:latin typeface="Google Sans Text"/>
                      </a:endParaRP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a:solidFill>
                            <a:srgbClr val="1F1F1F"/>
                          </a:solidFill>
                          <a:effectLst/>
                          <a:latin typeface="Google Sans Text"/>
                        </a:rPr>
                        <a:t>Bacterial slime, surface mold, souring.</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tc>
                  <a:txBody>
                    <a:bodyPr/>
                    <a:lstStyle/>
                    <a:p>
                      <a:pPr rtl="0"/>
                      <a:r>
                        <a:rPr lang="en-US" dirty="0">
                          <a:solidFill>
                            <a:srgbClr val="1F1F1F"/>
                          </a:solidFill>
                          <a:effectLst/>
                          <a:latin typeface="Google Sans Text"/>
                        </a:rPr>
                        <a:t>Freezer burn, lipid oxidation, recrystallization.</a:t>
                      </a:r>
                    </a:p>
                  </a:txBody>
                  <a:tcPr marL="76200" marR="76200" marT="50800" marB="50800" anchor="ctr">
                    <a:lnL w="6350" cap="flat" cmpd="sng" algn="ctr">
                      <a:solidFill>
                        <a:srgbClr val="C4C7C5"/>
                      </a:solidFill>
                      <a:prstDash val="solid"/>
                      <a:round/>
                      <a:headEnd type="none" w="med" len="med"/>
                      <a:tailEnd type="none" w="med" len="med"/>
                    </a:lnL>
                    <a:lnR w="6350" cap="flat" cmpd="sng" algn="ctr">
                      <a:solidFill>
                        <a:srgbClr val="C4C7C5"/>
                      </a:solidFill>
                      <a:prstDash val="solid"/>
                      <a:round/>
                      <a:headEnd type="none" w="med" len="med"/>
                      <a:tailEnd type="none" w="med" len="med"/>
                    </a:lnR>
                    <a:lnT w="6350" cap="flat" cmpd="sng" algn="ctr">
                      <a:solidFill>
                        <a:srgbClr val="C4C7C5"/>
                      </a:solidFill>
                      <a:prstDash val="solid"/>
                      <a:round/>
                      <a:headEnd type="none" w="med" len="med"/>
                      <a:tailEnd type="none" w="med" len="med"/>
                    </a:lnT>
                    <a:lnB w="6350" cap="flat" cmpd="sng" algn="ctr">
                      <a:solidFill>
                        <a:srgbClr val="C4C7C5"/>
                      </a:solidFill>
                      <a:prstDash val="solid"/>
                      <a:round/>
                      <a:headEnd type="none" w="med" len="med"/>
                      <a:tailEnd type="none" w="med" len="med"/>
                    </a:lnB>
                  </a:tcPr>
                </a:tc>
                <a:extLst>
                  <a:ext uri="{0D108BD9-81ED-4DB2-BD59-A6C34878D82A}">
                    <a16:rowId xmlns:a16="http://schemas.microsoft.com/office/drawing/2014/main" val="625568767"/>
                  </a:ext>
                </a:extLst>
              </a:tr>
            </a:tbl>
          </a:graphicData>
        </a:graphic>
      </p:graphicFrame>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FF0000"/>
                </a:solidFill>
              </a:rPr>
              <a:t>Chilling and freezing meat preservation</a:t>
            </a:r>
            <a:endParaRPr lang="en-US" b="1" dirty="0">
              <a:solidFill>
                <a:srgbClr val="FF0000"/>
              </a:solidFill>
            </a:endParaRPr>
          </a:p>
        </p:txBody>
      </p:sp>
    </p:spTree>
    <p:extLst>
      <p:ext uri="{BB962C8B-B14F-4D97-AF65-F5344CB8AC3E}">
        <p14:creationId xmlns:p14="http://schemas.microsoft.com/office/powerpoint/2010/main" val="717172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12959</Words>
  <Application>Microsoft Office PowerPoint</Application>
  <PresentationFormat>Widescreen</PresentationFormat>
  <Paragraphs>1272</Paragraphs>
  <Slides>137</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137</vt:i4>
      </vt:variant>
    </vt:vector>
  </HeadingPairs>
  <TitlesOfParts>
    <vt:vector size="153" baseType="lpstr">
      <vt:lpstr>.VnArial</vt:lpstr>
      <vt:lpstr>AdvTimes</vt:lpstr>
      <vt:lpstr>AdvTimes-b</vt:lpstr>
      <vt:lpstr>Aptos</vt:lpstr>
      <vt:lpstr>Arial</vt:lpstr>
      <vt:lpstr>Calibri</vt:lpstr>
      <vt:lpstr>Calibri Light</vt:lpstr>
      <vt:lpstr>Google Sans</vt:lpstr>
      <vt:lpstr>Google Sans Text</vt:lpstr>
      <vt:lpstr>Montserrat</vt:lpstr>
      <vt:lpstr>Radio Canada</vt:lpstr>
      <vt:lpstr>Symbol</vt:lpstr>
      <vt:lpstr>Times New Roman</vt:lpstr>
      <vt:lpstr>Verdana</vt:lpstr>
      <vt:lpstr>Wingdings</vt:lpstr>
      <vt:lpstr>Office Theme</vt:lpstr>
      <vt:lpstr>Meat and Seafood Processing Technology</vt:lpstr>
      <vt:lpstr>Course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History of Meat Processing</vt:lpstr>
      <vt:lpstr>Ancient Times (Prehistory – 3000 BCE)</vt:lpstr>
      <vt:lpstr>Ancient Times (Prehistory – 3000 BCE)</vt:lpstr>
      <vt:lpstr>PowerPoint Presentation</vt:lpstr>
      <vt:lpstr>PowerPoint Presentation</vt:lpstr>
      <vt:lpstr>Classical Civilizations (3000 BCE– 500 CE)</vt:lpstr>
      <vt:lpstr>PowerPoint Presentation</vt:lpstr>
      <vt:lpstr>PowerPoint Presentation</vt:lpstr>
      <vt:lpstr>Early Modern Period (1500 – 1800 CE)</vt:lpstr>
      <vt:lpstr>Industrial Revolution (1800 – 1900 CE)</vt:lpstr>
      <vt:lpstr>PowerPoint Presentation</vt:lpstr>
      <vt:lpstr>PowerPoint Presentation</vt:lpstr>
      <vt:lpstr>20th Century – Modern Industrialization </vt:lpstr>
      <vt:lpstr>PowerPoint Presentation</vt:lpstr>
      <vt:lpstr>21st Century – Sustainability &amp; Innovation</vt:lpstr>
      <vt:lpstr>PowerPoint Presentation</vt:lpstr>
      <vt:lpstr>PowerPoint Presentation</vt:lpstr>
      <vt:lpstr>PowerPoint Presentation</vt:lpstr>
      <vt:lpstr>Meat characteristics</vt:lpstr>
      <vt:lpstr>PowerPoint Presentation</vt:lpstr>
      <vt:lpstr> </vt:lpstr>
      <vt:lpstr>PowerPoint Presentation</vt:lpstr>
      <vt:lpstr> </vt:lpstr>
      <vt:lpstr>PowerPoint Presentation</vt:lpstr>
      <vt:lpstr>PowerPoint Presentation</vt:lpstr>
      <vt:lpstr>PowerPoint Presentation</vt:lpstr>
      <vt:lpstr>Chemical properties of livestock meat</vt:lpstr>
      <vt:lpstr>PowerPoint Presentation</vt:lpstr>
      <vt:lpstr>PowerPoint Presentation</vt:lpstr>
      <vt:lpstr>PowerPoint Presentation</vt:lpstr>
      <vt:lpstr>Saltwater fish</vt:lpstr>
      <vt:lpstr>FRESHWATER FISH</vt:lpstr>
      <vt:lpstr>Giới thiệu về cá</vt:lpstr>
      <vt:lpstr>PowerPoint Presentation</vt:lpstr>
      <vt:lpstr>Fish Muscle 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differences in muscle extractives </vt:lpstr>
      <vt:lpstr>N-containing extractives</vt:lpstr>
      <vt:lpstr>2. Shrimp </vt:lpstr>
      <vt:lpstr>PowerPoint Presentation</vt:lpstr>
      <vt:lpstr>Type of shrimp</vt:lpstr>
      <vt:lpstr>3. Squid</vt:lpstr>
      <vt:lpstr>PowerPoint Presentation</vt:lpstr>
      <vt:lpstr>CHAPTER 2  BIOCHEMICAL CHANGES IN MEAT AND SEAFOOD  </vt:lpstr>
      <vt:lpstr>PowerPoint Presentation</vt:lpstr>
      <vt:lpstr>PowerPoint Presentation</vt:lpstr>
      <vt:lpstr>PowerPoint Presentation</vt:lpstr>
      <vt:lpstr>PowerPoint Presentation</vt:lpstr>
      <vt:lpstr>PowerPoint Presentation</vt:lpstr>
      <vt:lpstr>PowerPoint Presentation</vt:lpstr>
      <vt:lpstr>Fresh meat vs Common Defects </vt:lpstr>
      <vt:lpstr>Introduce  PSE Meat  and DFD Meat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Sensory changes in raw fresh fish </vt:lpstr>
      <vt:lpstr>PowerPoint Presentation</vt:lpstr>
      <vt:lpstr>PRIMARY PROCESSING TECHNOLOGY OF MEAT</vt:lpstr>
      <vt:lpstr>PowerPoint Presentation</vt:lpstr>
      <vt:lpstr>Chilling and freezing meat preservation</vt:lpstr>
      <vt:lpstr>Chilling meat</vt:lpstr>
      <vt:lpstr>PowerPoint Presentation</vt:lpstr>
      <vt:lpstr>PowerPoint Presentation</vt:lpstr>
      <vt:lpstr>PowerPoint Presentation</vt:lpstr>
      <vt:lpstr>Chilling and freezing meat preservation method</vt:lpstr>
      <vt:lpstr>Chilling and freezing meat preservation method</vt:lpstr>
      <vt:lpstr>Chemical Deterioration in Frozen Storage </vt:lpstr>
      <vt:lpstr>PowerPoint Presentation</vt:lpstr>
      <vt:lpstr>Chilling fish</vt:lpstr>
      <vt:lpstr>Fish chilling methods </vt:lpstr>
      <vt:lpstr>PowerPoint Presentation</vt:lpstr>
      <vt:lpstr>PowerPoint Presentation</vt:lpstr>
      <vt:lpstr>PowerPoint Presentation</vt:lpstr>
      <vt:lpstr>PowerPoint Presentation</vt:lpstr>
      <vt:lpstr>Freezing technology in fish</vt:lpstr>
      <vt:lpstr>PowerPoint Presentation</vt:lpstr>
      <vt:lpstr>Defrosting Methods </vt:lpstr>
      <vt:lpstr>Industrial Freezer Systems </vt:lpstr>
      <vt:lpstr>PowerPoint Presentation</vt:lpstr>
      <vt:lpstr>Air Blast Freezing </vt:lpstr>
      <vt:lpstr>Individual Quick Freezing</vt:lpstr>
      <vt:lpstr>PowerPoint Presentation</vt:lpstr>
      <vt:lpstr>CHAPTER 4 MEAT AND SEAFOOD PROCESSING TECHNOLOGY </vt:lpstr>
      <vt:lpstr>Common Food Additives in Meat and Seafood Processing</vt:lpstr>
      <vt:lpstr>PowerPoint Presentation</vt:lpstr>
      <vt:lpstr>PowerPoint Presentation</vt:lpstr>
      <vt:lpstr>PowerPoint Presentation</vt:lpstr>
      <vt:lpstr> Mincing </vt:lpstr>
      <vt:lpstr>PowerPoint Presentation</vt:lpstr>
      <vt:lpstr>PowerPoint Presentation</vt:lpstr>
      <vt:lpstr>PowerPoint Presentation</vt:lpstr>
      <vt:lpstr> Chopping </vt:lpstr>
      <vt:lpstr> Flaking </vt:lpstr>
      <vt:lpstr>PowerPoint Presentation</vt:lpstr>
      <vt:lpstr>PowerPoint Presentation</vt:lpstr>
      <vt:lpstr>MODERN PROCESSING TECHNOLOGIES IN CURING OF MEAT</vt:lpstr>
      <vt:lpstr> Tumbling </vt:lpstr>
      <vt:lpstr>PowerPoint Presentation</vt:lpstr>
      <vt:lpstr> Mixing </vt:lpstr>
      <vt:lpstr>PowerPoint Presentation</vt:lpstr>
      <vt:lpstr>Processing Technology for Meat and Seafood Products</vt:lpstr>
      <vt:lpstr>General process flow diagram of meat industry.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 CHẾ BIẾN THỊT-THỦY SẢN</dc:title>
  <dc:creator>Nguyen Vu Thanh</dc:creator>
  <cp:lastModifiedBy>Anh Thu</cp:lastModifiedBy>
  <cp:revision>38</cp:revision>
  <dcterms:created xsi:type="dcterms:W3CDTF">2023-03-24T13:52:44Z</dcterms:created>
  <dcterms:modified xsi:type="dcterms:W3CDTF">2026-06-30T15:56:50Z</dcterms:modified>
</cp:coreProperties>
</file>